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 id="2147483685" r:id="rId3"/>
  </p:sldMasterIdLst>
  <p:notesMasterIdLst>
    <p:notesMasterId r:id="rId34"/>
  </p:notesMasterIdLst>
  <p:sldIdLst>
    <p:sldId id="431" r:id="rId4"/>
    <p:sldId id="471" r:id="rId5"/>
    <p:sldId id="458" r:id="rId6"/>
    <p:sldId id="469" r:id="rId7"/>
    <p:sldId id="489" r:id="rId8"/>
    <p:sldId id="454" r:id="rId9"/>
    <p:sldId id="457" r:id="rId10"/>
    <p:sldId id="479" r:id="rId11"/>
    <p:sldId id="486" r:id="rId12"/>
    <p:sldId id="466" r:id="rId13"/>
    <p:sldId id="472" r:id="rId14"/>
    <p:sldId id="450" r:id="rId15"/>
    <p:sldId id="326" r:id="rId16"/>
    <p:sldId id="289" r:id="rId17"/>
    <p:sldId id="328" r:id="rId18"/>
    <p:sldId id="452" r:id="rId19"/>
    <p:sldId id="451" r:id="rId20"/>
    <p:sldId id="423" r:id="rId21"/>
    <p:sldId id="474" r:id="rId22"/>
    <p:sldId id="475" r:id="rId23"/>
    <p:sldId id="476" r:id="rId24"/>
    <p:sldId id="487" r:id="rId25"/>
    <p:sldId id="488" r:id="rId26"/>
    <p:sldId id="505" r:id="rId27"/>
    <p:sldId id="501" r:id="rId28"/>
    <p:sldId id="499" r:id="rId29"/>
    <p:sldId id="502" r:id="rId30"/>
    <p:sldId id="504" r:id="rId31"/>
    <p:sldId id="503" r:id="rId32"/>
    <p:sldId id="50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426A06-C88C-7AF3-C488-0EA6CDD0689B}" name="Kathleen Capstick" initials="KC" userId="S::kcapstick@3yankees.com::5b49ed0b-fcb1-480f-afa9-efd89aac4f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8" autoAdjust="0"/>
    <p:restoredTop sz="87530" autoAdjust="0"/>
  </p:normalViewPr>
  <p:slideViewPr>
    <p:cSldViewPr snapToGrid="0">
      <p:cViewPr varScale="1">
        <p:scale>
          <a:sx n="72" d="100"/>
          <a:sy n="72" d="100"/>
        </p:scale>
        <p:origin x="105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4CC67-0CE8-44F5-9D08-8139C4CCF044}" type="datetimeFigureOut">
              <a:rPr lang="en-US" smtClean="0"/>
              <a:t>7/8/2026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694D-5A4C-480A-984D-0ACA8E165644}" type="slidenum">
              <a:rPr lang="en-US" smtClean="0"/>
              <a:t>‹#›</a:t>
            </a:fld>
            <a:endParaRPr lang="en-US"/>
          </a:p>
        </p:txBody>
      </p:sp>
    </p:spTree>
    <p:extLst>
      <p:ext uri="{BB962C8B-B14F-4D97-AF65-F5344CB8AC3E}">
        <p14:creationId xmlns:p14="http://schemas.microsoft.com/office/powerpoint/2010/main" val="408285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1</a:t>
            </a:fld>
            <a:endParaRPr lang="en-US"/>
          </a:p>
        </p:txBody>
      </p:sp>
    </p:spTree>
    <p:extLst>
      <p:ext uri="{BB962C8B-B14F-4D97-AF65-F5344CB8AC3E}">
        <p14:creationId xmlns:p14="http://schemas.microsoft.com/office/powerpoint/2010/main" val="2789945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10</a:t>
            </a:fld>
            <a:endParaRPr lang="en-US"/>
          </a:p>
        </p:txBody>
      </p:sp>
    </p:spTree>
    <p:extLst>
      <p:ext uri="{BB962C8B-B14F-4D97-AF65-F5344CB8AC3E}">
        <p14:creationId xmlns:p14="http://schemas.microsoft.com/office/powerpoint/2010/main" val="88952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70261-40AE-3ECC-409E-3723B0C7B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10777-BFEE-A54E-9090-E287A5AC4C7D}"/>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18CF7316-0D55-60C9-0E56-13A92216BD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7F4E3D-2296-622E-992C-CD73A6090B2C}"/>
              </a:ext>
            </a:extLst>
          </p:cNvPr>
          <p:cNvSpPr>
            <a:spLocks noGrp="1"/>
          </p:cNvSpPr>
          <p:nvPr>
            <p:ph type="sldNum" sz="quarter" idx="10"/>
          </p:nvPr>
        </p:nvSpPr>
        <p:spPr/>
        <p:txBody>
          <a:bodyPr/>
          <a:lstStyle/>
          <a:p>
            <a:fld id="{32774DF7-300A-4C6D-BA41-32198934F52A}" type="slidenum">
              <a:rPr lang="en-US" smtClean="0"/>
              <a:t>11</a:t>
            </a:fld>
            <a:endParaRPr lang="en-US" dirty="0"/>
          </a:p>
        </p:txBody>
      </p:sp>
    </p:spTree>
    <p:extLst>
      <p:ext uri="{BB962C8B-B14F-4D97-AF65-F5344CB8AC3E}">
        <p14:creationId xmlns:p14="http://schemas.microsoft.com/office/powerpoint/2010/main" val="306856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map notes that there are about 20 permanently shut down reactor sites in the US – and also identifies using an asterisk the several sites that are now being considered for restarting.</a:t>
            </a:r>
          </a:p>
          <a:p>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12</a:t>
            </a:fld>
            <a:endParaRPr lang="en-US"/>
          </a:p>
        </p:txBody>
      </p:sp>
    </p:spTree>
    <p:extLst>
      <p:ext uri="{BB962C8B-B14F-4D97-AF65-F5344CB8AC3E}">
        <p14:creationId xmlns:p14="http://schemas.microsoft.com/office/powerpoint/2010/main" val="3891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97FD-0485-42E8-A9BF-4AB98903F262}" type="slidenum">
              <a:rPr lang="en-US" smtClean="0"/>
              <a:pPr/>
              <a:t>13</a:t>
            </a:fld>
            <a:endParaRPr lang="en-US" dirty="0"/>
          </a:p>
        </p:txBody>
      </p:sp>
    </p:spTree>
    <p:extLst>
      <p:ext uri="{BB962C8B-B14F-4D97-AF65-F5344CB8AC3E}">
        <p14:creationId xmlns:p14="http://schemas.microsoft.com/office/powerpoint/2010/main" val="27485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97FD-0485-42E8-A9BF-4AB98903F262}" type="slidenum">
              <a:rPr lang="en-US" smtClean="0"/>
              <a:pPr/>
              <a:t>14</a:t>
            </a:fld>
            <a:endParaRPr lang="en-US" dirty="0"/>
          </a:p>
        </p:txBody>
      </p:sp>
    </p:spTree>
    <p:extLst>
      <p:ext uri="{BB962C8B-B14F-4D97-AF65-F5344CB8AC3E}">
        <p14:creationId xmlns:p14="http://schemas.microsoft.com/office/powerpoint/2010/main" val="387321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Transfer from pool to pad at MY – the transfer cask is lifted out of the pool – placed in the VCC (Vertical Concrete Cask) and then trucked out to the storage pad.</a:t>
            </a:r>
          </a:p>
        </p:txBody>
      </p:sp>
      <p:sp>
        <p:nvSpPr>
          <p:cNvPr id="4" name="Slide Number Placeholder 3"/>
          <p:cNvSpPr>
            <a:spLocks noGrp="1"/>
          </p:cNvSpPr>
          <p:nvPr>
            <p:ph type="sldNum" sz="quarter" idx="10"/>
          </p:nvPr>
        </p:nvSpPr>
        <p:spPr/>
        <p:txBody>
          <a:bodyPr/>
          <a:lstStyle/>
          <a:p>
            <a:fld id="{B3A097FD-0485-42E8-A9BF-4AB98903F262}" type="slidenum">
              <a:rPr lang="en-US" smtClean="0"/>
              <a:pPr/>
              <a:t>15</a:t>
            </a:fld>
            <a:endParaRPr lang="en-US" dirty="0"/>
          </a:p>
        </p:txBody>
      </p:sp>
    </p:spTree>
    <p:extLst>
      <p:ext uri="{BB962C8B-B14F-4D97-AF65-F5344CB8AC3E}">
        <p14:creationId xmlns:p14="http://schemas.microsoft.com/office/powerpoint/2010/main" val="1899523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the 3 Yankees ISFSI pads where the casks with the SNF and GTCC waste are located. Their size is roughly that of a hockey rink. </a:t>
            </a:r>
          </a:p>
          <a:p>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16</a:t>
            </a:fld>
            <a:endParaRPr lang="en-US"/>
          </a:p>
        </p:txBody>
      </p:sp>
    </p:spTree>
    <p:extLst>
      <p:ext uri="{BB962C8B-B14F-4D97-AF65-F5344CB8AC3E}">
        <p14:creationId xmlns:p14="http://schemas.microsoft.com/office/powerpoint/2010/main" val="384547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Aerial view of the 3 sites – plants decommissioned and removed and the sites environmentally restored. All that remains is the ISFS facility. </a:t>
            </a:r>
          </a:p>
        </p:txBody>
      </p:sp>
      <p:sp>
        <p:nvSpPr>
          <p:cNvPr id="4" name="Slide Number Placeholder 3"/>
          <p:cNvSpPr>
            <a:spLocks noGrp="1"/>
          </p:cNvSpPr>
          <p:nvPr>
            <p:ph type="sldNum" sz="quarter" idx="5"/>
          </p:nvPr>
        </p:nvSpPr>
        <p:spPr/>
        <p:txBody>
          <a:bodyPr/>
          <a:lstStyle/>
          <a:p>
            <a:fld id="{EDC1694D-5A4C-480A-984D-0ACA8E165644}" type="slidenum">
              <a:rPr lang="en-US" smtClean="0"/>
              <a:t>17</a:t>
            </a:fld>
            <a:endParaRPr lang="en-US"/>
          </a:p>
        </p:txBody>
      </p:sp>
    </p:spTree>
    <p:extLst>
      <p:ext uri="{BB962C8B-B14F-4D97-AF65-F5344CB8AC3E}">
        <p14:creationId xmlns:p14="http://schemas.microsoft.com/office/powerpoint/2010/main" val="2015000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9021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86522-B4AB-4B79-0367-7D7642432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6B019-9624-CC83-C31C-770AFEE9F0FB}"/>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2A6B317F-F16E-7D5B-5D14-5195A25FF0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5223D7-3BEF-0251-5F9C-3E3F2C602E2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274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0482-5004-C990-13A2-B6DA96160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5A2EC-E4F9-01E8-F6B0-32F3406C4834}"/>
              </a:ext>
            </a:extLst>
          </p:cNvPr>
          <p:cNvSpPr>
            <a:spLocks noGrp="1" noRot="1" noChangeAspect="1"/>
          </p:cNvSpPr>
          <p:nvPr>
            <p:ph type="sldImg"/>
          </p:nvPr>
        </p:nvSpPr>
        <p:spPr>
          <a:xfrm>
            <a:off x="350838" y="693738"/>
            <a:ext cx="6156325" cy="3463925"/>
          </a:xfrm>
        </p:spPr>
      </p:sp>
      <p:sp>
        <p:nvSpPr>
          <p:cNvPr id="3" name="Notes Placeholder 2">
            <a:extLst>
              <a:ext uri="{FF2B5EF4-FFF2-40B4-BE49-F238E27FC236}">
                <a16:creationId xmlns:a16="http://schemas.microsoft.com/office/drawing/2014/main" id="{CAEEDB68-ED5C-DA43-38D2-4FAB95C6FC7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reflects the large inventory of radioactive material stored in the US awaiting removal from sites to permanent disposal. SNF and HLW are located at 100 sites in 39 states - with 73 of those sites at NPPs and/or independent spent fuel storage installations (or what we call ISFSIs).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 commercial reactors have generated over 95,000 metric tons of spent fuel since the 1950s - and generates about 2,000 metric tons of spent fuel each year– so there is a need for a geologic disposal site for all the nation’s commercial SNF/GTCC as well as all the nations non-commercial SNF &amp; HLW. </a:t>
            </a:r>
          </a:p>
        </p:txBody>
      </p:sp>
      <p:sp>
        <p:nvSpPr>
          <p:cNvPr id="4" name="Slide Number Placeholder 3">
            <a:extLst>
              <a:ext uri="{FF2B5EF4-FFF2-40B4-BE49-F238E27FC236}">
                <a16:creationId xmlns:a16="http://schemas.microsoft.com/office/drawing/2014/main" id="{7A9466B7-B531-A57E-9615-3DD821D1431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EF75E0-46EC-4AFF-B26D-07AC1BC86D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8726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BD7D5-6DF1-5B71-7D4B-CCCEBD86F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38AF-D7ED-4C76-13A2-A21DB4BE47C1}"/>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A2A6BEBD-BDD3-25DC-21AC-F919E61348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65F46-7445-80FF-4502-C1F2A363EF60}"/>
              </a:ext>
            </a:extLst>
          </p:cNvPr>
          <p:cNvSpPr>
            <a:spLocks noGrp="1"/>
          </p:cNvSpPr>
          <p:nvPr>
            <p:ph type="sldNum" sz="quarter" idx="10"/>
          </p:nvPr>
        </p:nvSpPr>
        <p:spPr/>
        <p:txBody>
          <a:bodyPr/>
          <a:lstStyle/>
          <a:p>
            <a:fld id="{32774DF7-300A-4C6D-BA41-32198934F52A}" type="slidenum">
              <a:rPr lang="en-US" smtClean="0"/>
              <a:t>20</a:t>
            </a:fld>
            <a:endParaRPr lang="en-US" dirty="0"/>
          </a:p>
        </p:txBody>
      </p:sp>
    </p:spTree>
    <p:extLst>
      <p:ext uri="{BB962C8B-B14F-4D97-AF65-F5344CB8AC3E}">
        <p14:creationId xmlns:p14="http://schemas.microsoft.com/office/powerpoint/2010/main" val="4251896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B1091-8411-2265-8717-CD8DCE93F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28E44-2E7F-23A6-CB4E-59F0B2079F6D}"/>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53BEE384-3EC2-345E-9EE0-0AE755569B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BC0D0C-F193-4F39-E644-007A6475F26E}"/>
              </a:ext>
            </a:extLst>
          </p:cNvPr>
          <p:cNvSpPr>
            <a:spLocks noGrp="1"/>
          </p:cNvSpPr>
          <p:nvPr>
            <p:ph type="sldNum" sz="quarter" idx="10"/>
          </p:nvPr>
        </p:nvSpPr>
        <p:spPr/>
        <p:txBody>
          <a:bodyPr/>
          <a:lstStyle/>
          <a:p>
            <a:fld id="{32774DF7-300A-4C6D-BA41-32198934F52A}" type="slidenum">
              <a:rPr lang="en-US" smtClean="0"/>
              <a:t>21</a:t>
            </a:fld>
            <a:endParaRPr lang="en-US" dirty="0"/>
          </a:p>
        </p:txBody>
      </p:sp>
    </p:spTree>
    <p:extLst>
      <p:ext uri="{BB962C8B-B14F-4D97-AF65-F5344CB8AC3E}">
        <p14:creationId xmlns:p14="http://schemas.microsoft.com/office/powerpoint/2010/main" val="2689831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D5E68-6796-390B-BBBA-6AABC1097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3CDAA-4FBE-B0C4-718A-0AEA70E700E7}"/>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EF10B56B-4840-608A-165B-C52881E314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D50D60-E38D-7C68-5885-BF752CC9B77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0716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1694D-5A4C-480A-984D-0ACA8E1656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258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DOE NWF Annual Financial Report Summary shows there is now nearly $50 Billion dollars in the fund – all of which remains available for Congress to appropriate for an integrated nuclear waste program – and the fund is gaining interest approaching $2 Billion/year -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more than enough to begin to fund a national integrated nuclear waste program that includes a geologic disposal site - </a:t>
            </a:r>
            <a:r>
              <a:rPr lang="en-US" sz="1200" b="1" kern="1200" dirty="0">
                <a:solidFill>
                  <a:schemeClr val="tx1"/>
                </a:solidFill>
                <a:effectLst/>
                <a:latin typeface="+mn-lt"/>
                <a:ea typeface="+mn-ea"/>
                <a:cs typeface="+mn-cs"/>
              </a:rPr>
              <a:t>without having to reinitiate the nuclear waste fund fee collections.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slide also documents that the Fund exists - and confirms that Congress continues to appropriate small amounts funds out of it – so they obviously can when they want to…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they need to be urged to do so - and do it on a sustained annual basis to reestablish an integrated nuclear waste program - and get going on a national geologic disposal site for all the nation’s waste – including that from the proposed new nuclear sites.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1694D-5A4C-480A-984D-0ACA8E1656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8732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345B-8EC6-CE31-0FD0-5869B54C4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B6B45-BE03-D91F-6A71-C65FA6FD73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7EA8008-618C-2843-3B0D-4AFA511369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5483-FC2C-5860-67FB-633DBAFC71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1694D-5A4C-480A-984D-0ACA8E1656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0441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9E5F-4842-6861-3D22-D844A3E3C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BED71-B09B-A75D-8707-1EE15E5BC36F}"/>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68E80D60-D7CA-08AC-BEAF-436EBB756C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9FE7E7-C86E-D83B-2AB9-1DF8BB179EC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070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5138D-E098-EA7E-F231-566089265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8B135-0885-6610-5877-5E7BE5330860}"/>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00F5B931-6731-D239-631C-30DD22D994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5F72EE-BCB8-A6C3-CD1E-94A7213085D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3606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E236-6985-ED3A-B071-ADFE01845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FDFC3-92D0-F215-902A-9237ED3662C0}"/>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39A10971-52C0-3FEA-B1D3-A5CC5B9A2F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2F10B1-DBE1-9BD1-3866-776BBF3F757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5997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51F7-7FB1-B726-87BF-C60C1449C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8161C-6E8A-3091-A8EF-50C1482D19D5}"/>
              </a:ext>
            </a:extLst>
          </p:cNvPr>
          <p:cNvSpPr>
            <a:spLocks noGrp="1" noRot="1" noChangeAspect="1"/>
          </p:cNvSpPr>
          <p:nvPr>
            <p:ph type="sldImg"/>
          </p:nvPr>
        </p:nvSpPr>
        <p:spPr>
          <a:xfrm>
            <a:off x="422275" y="703263"/>
            <a:ext cx="6254750" cy="3519487"/>
          </a:xfrm>
        </p:spPr>
      </p:sp>
      <p:sp>
        <p:nvSpPr>
          <p:cNvPr id="3" name="Notes Placeholder 2">
            <a:extLst>
              <a:ext uri="{FF2B5EF4-FFF2-40B4-BE49-F238E27FC236}">
                <a16:creationId xmlns:a16="http://schemas.microsoft.com/office/drawing/2014/main" id="{DFD2CA0C-55E1-F4B2-999F-CA4E2DBD6547}"/>
              </a:ext>
            </a:extLst>
          </p:cNvPr>
          <p:cNvSpPr>
            <a:spLocks noGrp="1"/>
          </p:cNvSpPr>
          <p:nvPr>
            <p:ph type="body" idx="1"/>
          </p:nvPr>
        </p:nvSpPr>
        <p:spPr/>
        <p:txBody>
          <a:bodyPr/>
          <a:lstStyle/>
          <a:p>
            <a:pPr marL="0" marR="0">
              <a:buNone/>
            </a:pPr>
            <a:r>
              <a:rPr lang="en-US" sz="1200" dirty="0">
                <a:effectLst/>
                <a:latin typeface="Aptos" panose="020B0004020202020204" pitchFamily="34" charset="0"/>
                <a:ea typeface="Aptos" panose="020B0004020202020204" pitchFamily="34" charset="0"/>
                <a:cs typeface="Arial" panose="020B0604020202020204" pitchFamily="34" charset="0"/>
              </a:rPr>
              <a:t>Both private CIS initiatives continue to remain dormant.</a:t>
            </a:r>
            <a:endParaRPr lang="en-US" sz="1200" dirty="0">
              <a:effectLst/>
              <a:latin typeface="Times New Roman" panose="02020603050405020304" pitchFamily="18" charset="0"/>
              <a:ea typeface="Aptos" panose="020B000402020202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6B4483F3-9319-7191-822D-974483784E4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779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lot of non-commercial waste, for example the SNF generated by the US Navy nuclear fleet that is in dry cask storage in the state of Idaho. This waste will also need to be disposed of in a permanent disposal site.</a:t>
            </a:r>
          </a:p>
          <a:p>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3</a:t>
            </a:fld>
            <a:endParaRPr lang="en-US"/>
          </a:p>
        </p:txBody>
      </p:sp>
    </p:spTree>
    <p:extLst>
      <p:ext uri="{BB962C8B-B14F-4D97-AF65-F5344CB8AC3E}">
        <p14:creationId xmlns:p14="http://schemas.microsoft.com/office/powerpoint/2010/main" val="169880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30</a:t>
            </a:fld>
            <a:endParaRPr lang="en-US"/>
          </a:p>
        </p:txBody>
      </p:sp>
    </p:spTree>
    <p:extLst>
      <p:ext uri="{BB962C8B-B14F-4D97-AF65-F5344CB8AC3E}">
        <p14:creationId xmlns:p14="http://schemas.microsoft.com/office/powerpoint/2010/main" val="119913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4</a:t>
            </a:fld>
            <a:endParaRPr lang="en-US"/>
          </a:p>
        </p:txBody>
      </p:sp>
    </p:spTree>
    <p:extLst>
      <p:ext uri="{BB962C8B-B14F-4D97-AF65-F5344CB8AC3E}">
        <p14:creationId xmlns:p14="http://schemas.microsoft.com/office/powerpoint/2010/main" val="238671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9F818-CF56-1A3B-8178-B823C677A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FCE74-841E-6DF1-5697-DEABB42ECD2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C4ACB1F-9A22-9EB5-1B60-EC70B36476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8D983C-4965-8DA6-E3A3-D9D6CCC3A42C}"/>
              </a:ext>
            </a:extLst>
          </p:cNvPr>
          <p:cNvSpPr>
            <a:spLocks noGrp="1"/>
          </p:cNvSpPr>
          <p:nvPr>
            <p:ph type="sldNum" sz="quarter" idx="5"/>
          </p:nvPr>
        </p:nvSpPr>
        <p:spPr/>
        <p:txBody>
          <a:bodyPr/>
          <a:lstStyle/>
          <a:p>
            <a:fld id="{EDC1694D-5A4C-480A-984D-0ACA8E165644}" type="slidenum">
              <a:rPr lang="en-US" smtClean="0"/>
              <a:t>5</a:t>
            </a:fld>
            <a:endParaRPr lang="en-US"/>
          </a:p>
        </p:txBody>
      </p:sp>
    </p:spTree>
    <p:extLst>
      <p:ext uri="{BB962C8B-B14F-4D97-AF65-F5344CB8AC3E}">
        <p14:creationId xmlns:p14="http://schemas.microsoft.com/office/powerpoint/2010/main" val="125083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C1694D-5A4C-480A-984D-0ACA8E165644}" type="slidenum">
              <a:rPr lang="en-US" smtClean="0"/>
              <a:t>6</a:t>
            </a:fld>
            <a:endParaRPr lang="en-US"/>
          </a:p>
        </p:txBody>
      </p:sp>
    </p:spTree>
    <p:extLst>
      <p:ext uri="{BB962C8B-B14F-4D97-AF65-F5344CB8AC3E}">
        <p14:creationId xmlns:p14="http://schemas.microsoft.com/office/powerpoint/2010/main" val="35099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shows that commercial nuclear power began in 1954 – the same year that Yankee Atomic Electric Company was created as a result of the Atoms for Peace Program - to build and operate the Yankee Rowe NPP in Western MA.</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I’d note that back in those days - Yankee Rowe routinely shipped spent fuel assemblies (well over 300 in total) to the only US commercial reprocessing facility located in West Valley NY during the late 1960’s – early 70’s. Connecticut Yankee also shipped 82 assemblies to the GE Hitachi Morris Illinois site for reprocessing that was never allowed to be built – they are still there along with other utility assemblies that the companies annually pay for. The cost to CY this year will be over $2 million dollars.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1694D-5A4C-480A-984D-0ACA8E1656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5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1694D-5A4C-480A-984D-0ACA8E1656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965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74DF7-300A-4C6D-BA41-32198934F5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181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48F004-425B-488E-8F0B-A78BB22EC016}"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193773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CD1F9-1FD2-48EF-8B7B-84E1FD56A45B}"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229086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113519-E2C8-4856-A622-942F5F0266AE}"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141456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3"/>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3"/>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C8FCF49-DF78-4A23-8B3A-7609C2498C4E}" type="datetime1">
              <a:rPr lang="en-US" smtClean="0"/>
              <a:t>7/8/2026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10763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A0A518E-E322-41DB-A9E5-8B923A9A9C79}" type="datetime1">
              <a:rPr lang="en-US" smtClean="0"/>
              <a:t>7/8/2026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425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3"/>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3"/>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1A4979D-D5CC-4843-92B1-6402F0EE4D66}" type="datetime1">
              <a:rPr lang="en-US" smtClean="0"/>
              <a:t>7/8/2026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0816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342B36D-0A3A-4F89-A8FA-C52633F87DA3}" type="datetime1">
              <a:rPr lang="en-US" smtClean="0"/>
              <a:t>7/8/2026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8777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7AB1075-7D87-426B-917A-A750E535398F}" type="datetime1">
              <a:rPr lang="en-US" smtClean="0"/>
              <a:t>7/8/2026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1915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6634"/>
            <a:ext cx="10363200" cy="92333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36933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7D3F96-6F65-4374-9840-CC34C40C6F85}"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1338570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3"/>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3"/>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16AB62D-218A-4348-99A0-91453555BAC2}" type="datetime1">
              <a:rPr lang="en-US" smtClean="0"/>
              <a:t>7/8/2026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1010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4DE4665-C905-B944-80C3-058E3A1587D2}" type="datetime1">
              <a:rPr lang="en-US" smtClean="0"/>
              <a:t>7/8/2026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8145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00433-432C-44D3-AF5E-F6535A6F36F5}"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241942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3"/>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3"/>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67A5063-D7A7-4547-8F63-3331950B2E6B}" type="datetime1">
              <a:rPr lang="en-US" smtClean="0"/>
              <a:t>7/8/2026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4624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D13E846-7E58-6945-9CB4-9D3A1D0A8B62}" type="datetime1">
              <a:rPr lang="en-US" smtClean="0"/>
              <a:t>7/8/2026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83561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C9C40CB-7D35-BF46-B295-C410A86B0D24}" type="datetime1">
              <a:rPr lang="en-US" smtClean="0"/>
              <a:t>7/8/2026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9955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6634"/>
            <a:ext cx="10363200" cy="92333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36933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B13EFF-5A77-EC4E-A87C-ED694AD4BAEF}"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1618745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279141-AAB1-477A-8449-77B8A3D99E4B}" type="datetime1">
              <a:rPr lang="en-US" smtClean="0"/>
              <a:t>7/8/2026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309944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AC2216-4F32-42CB-81B6-297555B52135}" type="datetime1">
              <a:rPr lang="en-US" smtClean="0"/>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425600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FF384E-7F5D-46FF-9B3A-3A045FA910A9}" type="datetime1">
              <a:rPr lang="en-US" smtClean="0"/>
              <a:t>7/8/2026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69758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E84983-EB38-4A79-95A5-653F24E6F899}" type="datetime1">
              <a:rPr lang="en-US" smtClean="0"/>
              <a:t>7/8/2026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242644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60D68-8322-4BE2-84B3-98E373749F16}" type="datetime1">
              <a:rPr lang="en-US" smtClean="0"/>
              <a:t>7/8/2026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3396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2A804E-70F5-44B1-959F-01DAEEA6A27C}" type="datetime1">
              <a:rPr lang="en-US" smtClean="0"/>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415034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01E6BE-9506-47F1-8C73-A8334A11663A}" type="datetime1">
              <a:rPr lang="en-US" smtClean="0"/>
              <a:t>7/8/2026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037E1-2BF8-5D40-8E71-A8C25361CD73}" type="slidenum">
              <a:rPr lang="en-US" smtClean="0"/>
              <a:t>‹#›</a:t>
            </a:fld>
            <a:endParaRPr lang="en-US"/>
          </a:p>
        </p:txBody>
      </p:sp>
    </p:spTree>
    <p:extLst>
      <p:ext uri="{BB962C8B-B14F-4D97-AF65-F5344CB8AC3E}">
        <p14:creationId xmlns:p14="http://schemas.microsoft.com/office/powerpoint/2010/main" val="1909199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AEAB5A-8C20-41A0-80FE-6FD1FF37F35B}" type="datetime1">
              <a:rPr lang="en-US" smtClean="0"/>
              <a:t>7/8/2026</a:t>
            </a:fld>
            <a:endParaRPr lang="en-US"/>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037E1-2BF8-5D40-8E71-A8C25361CD73}" type="slidenum">
              <a:rPr lang="en-US" smtClean="0"/>
              <a:t>‹#›</a:t>
            </a:fld>
            <a:endParaRPr lang="en-US"/>
          </a:p>
        </p:txBody>
      </p:sp>
    </p:spTree>
    <p:extLst>
      <p:ext uri="{BB962C8B-B14F-4D97-AF65-F5344CB8AC3E}">
        <p14:creationId xmlns:p14="http://schemas.microsoft.com/office/powerpoint/2010/main" val="812441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3"/>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3"/>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3"/>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C83CFBC-A50A-421B-859F-B5D7DBC501C0}" type="datetime1">
              <a:rPr lang="en-US" smtClean="0"/>
              <a:t>7/8/2026</a:t>
            </a:fld>
            <a:endParaRPr lang="en-US"/>
          </a:p>
        </p:txBody>
      </p:sp>
      <p:sp>
        <p:nvSpPr>
          <p:cNvPr id="6" name="Holder 6"/>
          <p:cNvSpPr>
            <a:spLocks noGrp="1"/>
          </p:cNvSpPr>
          <p:nvPr>
            <p:ph type="sldNum" sz="quarter" idx="7"/>
          </p:nvPr>
        </p:nvSpPr>
        <p:spPr>
          <a:xfrm>
            <a:off x="8778240" y="6377943"/>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88361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03405">
        <a:defRPr>
          <a:latin typeface="+mn-lt"/>
          <a:ea typeface="+mn-ea"/>
          <a:cs typeface="+mn-cs"/>
        </a:defRPr>
      </a:lvl2pPr>
      <a:lvl3pPr marL="806806">
        <a:defRPr>
          <a:latin typeface="+mn-lt"/>
          <a:ea typeface="+mn-ea"/>
          <a:cs typeface="+mn-cs"/>
        </a:defRPr>
      </a:lvl3pPr>
      <a:lvl4pPr marL="1210211">
        <a:defRPr>
          <a:latin typeface="+mn-lt"/>
          <a:ea typeface="+mn-ea"/>
          <a:cs typeface="+mn-cs"/>
        </a:defRPr>
      </a:lvl4pPr>
      <a:lvl5pPr marL="1613614">
        <a:defRPr>
          <a:latin typeface="+mn-lt"/>
          <a:ea typeface="+mn-ea"/>
          <a:cs typeface="+mn-cs"/>
        </a:defRPr>
      </a:lvl5pPr>
      <a:lvl6pPr marL="2017018">
        <a:defRPr>
          <a:latin typeface="+mn-lt"/>
          <a:ea typeface="+mn-ea"/>
          <a:cs typeface="+mn-cs"/>
        </a:defRPr>
      </a:lvl6pPr>
      <a:lvl7pPr marL="2420421">
        <a:defRPr>
          <a:latin typeface="+mn-lt"/>
          <a:ea typeface="+mn-ea"/>
          <a:cs typeface="+mn-cs"/>
        </a:defRPr>
      </a:lvl7pPr>
      <a:lvl8pPr marL="2823824">
        <a:defRPr>
          <a:latin typeface="+mn-lt"/>
          <a:ea typeface="+mn-ea"/>
          <a:cs typeface="+mn-cs"/>
        </a:defRPr>
      </a:lvl8pPr>
      <a:lvl9pPr marL="3227227">
        <a:defRPr>
          <a:latin typeface="+mn-lt"/>
          <a:ea typeface="+mn-ea"/>
          <a:cs typeface="+mn-cs"/>
        </a:defRPr>
      </a:lvl9pPr>
    </p:bodyStyle>
    <p:otherStyle>
      <a:lvl1pPr marL="0">
        <a:defRPr>
          <a:latin typeface="+mn-lt"/>
          <a:ea typeface="+mn-ea"/>
          <a:cs typeface="+mn-cs"/>
        </a:defRPr>
      </a:lvl1pPr>
      <a:lvl2pPr marL="403405">
        <a:defRPr>
          <a:latin typeface="+mn-lt"/>
          <a:ea typeface="+mn-ea"/>
          <a:cs typeface="+mn-cs"/>
        </a:defRPr>
      </a:lvl2pPr>
      <a:lvl3pPr marL="806806">
        <a:defRPr>
          <a:latin typeface="+mn-lt"/>
          <a:ea typeface="+mn-ea"/>
          <a:cs typeface="+mn-cs"/>
        </a:defRPr>
      </a:lvl3pPr>
      <a:lvl4pPr marL="1210211">
        <a:defRPr>
          <a:latin typeface="+mn-lt"/>
          <a:ea typeface="+mn-ea"/>
          <a:cs typeface="+mn-cs"/>
        </a:defRPr>
      </a:lvl4pPr>
      <a:lvl5pPr marL="1613614">
        <a:defRPr>
          <a:latin typeface="+mn-lt"/>
          <a:ea typeface="+mn-ea"/>
          <a:cs typeface="+mn-cs"/>
        </a:defRPr>
      </a:lvl5pPr>
      <a:lvl6pPr marL="2017018">
        <a:defRPr>
          <a:latin typeface="+mn-lt"/>
          <a:ea typeface="+mn-ea"/>
          <a:cs typeface="+mn-cs"/>
        </a:defRPr>
      </a:lvl6pPr>
      <a:lvl7pPr marL="2420421">
        <a:defRPr>
          <a:latin typeface="+mn-lt"/>
          <a:ea typeface="+mn-ea"/>
          <a:cs typeface="+mn-cs"/>
        </a:defRPr>
      </a:lvl7pPr>
      <a:lvl8pPr marL="2823824">
        <a:defRPr>
          <a:latin typeface="+mn-lt"/>
          <a:ea typeface="+mn-ea"/>
          <a:cs typeface="+mn-cs"/>
        </a:defRPr>
      </a:lvl8pPr>
      <a:lvl9pPr marL="3227227">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3"/>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3"/>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3"/>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26BE0A6-C7D2-B444-8854-31E096ABF478}" type="datetime1">
              <a:rPr lang="en-US" smtClean="0"/>
              <a:t>7/8/2026</a:t>
            </a:fld>
            <a:endParaRPr lang="en-US"/>
          </a:p>
        </p:txBody>
      </p:sp>
      <p:sp>
        <p:nvSpPr>
          <p:cNvPr id="6" name="Holder 6"/>
          <p:cNvSpPr>
            <a:spLocks noGrp="1"/>
          </p:cNvSpPr>
          <p:nvPr>
            <p:ph type="sldNum" sz="quarter" idx="7"/>
          </p:nvPr>
        </p:nvSpPr>
        <p:spPr>
          <a:xfrm>
            <a:off x="8778240" y="6377943"/>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6195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03405">
        <a:defRPr>
          <a:latin typeface="+mn-lt"/>
          <a:ea typeface="+mn-ea"/>
          <a:cs typeface="+mn-cs"/>
        </a:defRPr>
      </a:lvl2pPr>
      <a:lvl3pPr marL="806806">
        <a:defRPr>
          <a:latin typeface="+mn-lt"/>
          <a:ea typeface="+mn-ea"/>
          <a:cs typeface="+mn-cs"/>
        </a:defRPr>
      </a:lvl3pPr>
      <a:lvl4pPr marL="1210211">
        <a:defRPr>
          <a:latin typeface="+mn-lt"/>
          <a:ea typeface="+mn-ea"/>
          <a:cs typeface="+mn-cs"/>
        </a:defRPr>
      </a:lvl4pPr>
      <a:lvl5pPr marL="1613614">
        <a:defRPr>
          <a:latin typeface="+mn-lt"/>
          <a:ea typeface="+mn-ea"/>
          <a:cs typeface="+mn-cs"/>
        </a:defRPr>
      </a:lvl5pPr>
      <a:lvl6pPr marL="2017018">
        <a:defRPr>
          <a:latin typeface="+mn-lt"/>
          <a:ea typeface="+mn-ea"/>
          <a:cs typeface="+mn-cs"/>
        </a:defRPr>
      </a:lvl6pPr>
      <a:lvl7pPr marL="2420421">
        <a:defRPr>
          <a:latin typeface="+mn-lt"/>
          <a:ea typeface="+mn-ea"/>
          <a:cs typeface="+mn-cs"/>
        </a:defRPr>
      </a:lvl7pPr>
      <a:lvl8pPr marL="2823824">
        <a:defRPr>
          <a:latin typeface="+mn-lt"/>
          <a:ea typeface="+mn-ea"/>
          <a:cs typeface="+mn-cs"/>
        </a:defRPr>
      </a:lvl8pPr>
      <a:lvl9pPr marL="3227227">
        <a:defRPr>
          <a:latin typeface="+mn-lt"/>
          <a:ea typeface="+mn-ea"/>
          <a:cs typeface="+mn-cs"/>
        </a:defRPr>
      </a:lvl9pPr>
    </p:bodyStyle>
    <p:otherStyle>
      <a:lvl1pPr marL="0">
        <a:defRPr>
          <a:latin typeface="+mn-lt"/>
          <a:ea typeface="+mn-ea"/>
          <a:cs typeface="+mn-cs"/>
        </a:defRPr>
      </a:lvl1pPr>
      <a:lvl2pPr marL="403405">
        <a:defRPr>
          <a:latin typeface="+mn-lt"/>
          <a:ea typeface="+mn-ea"/>
          <a:cs typeface="+mn-cs"/>
        </a:defRPr>
      </a:lvl2pPr>
      <a:lvl3pPr marL="806806">
        <a:defRPr>
          <a:latin typeface="+mn-lt"/>
          <a:ea typeface="+mn-ea"/>
          <a:cs typeface="+mn-cs"/>
        </a:defRPr>
      </a:lvl3pPr>
      <a:lvl4pPr marL="1210211">
        <a:defRPr>
          <a:latin typeface="+mn-lt"/>
          <a:ea typeface="+mn-ea"/>
          <a:cs typeface="+mn-cs"/>
        </a:defRPr>
      </a:lvl4pPr>
      <a:lvl5pPr marL="1613614">
        <a:defRPr>
          <a:latin typeface="+mn-lt"/>
          <a:ea typeface="+mn-ea"/>
          <a:cs typeface="+mn-cs"/>
        </a:defRPr>
      </a:lvl5pPr>
      <a:lvl6pPr marL="2017018">
        <a:defRPr>
          <a:latin typeface="+mn-lt"/>
          <a:ea typeface="+mn-ea"/>
          <a:cs typeface="+mn-cs"/>
        </a:defRPr>
      </a:lvl6pPr>
      <a:lvl7pPr marL="2420421">
        <a:defRPr>
          <a:latin typeface="+mn-lt"/>
          <a:ea typeface="+mn-ea"/>
          <a:cs typeface="+mn-cs"/>
        </a:defRPr>
      </a:lvl7pPr>
      <a:lvl8pPr marL="2823824">
        <a:defRPr>
          <a:latin typeface="+mn-lt"/>
          <a:ea typeface="+mn-ea"/>
          <a:cs typeface="+mn-cs"/>
        </a:defRPr>
      </a:lvl8pPr>
      <a:lvl9pPr marL="322722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urie.pnnl.gov/system/files/SNF%20and%20Rep%20Waste%20Inventory%20PNNL%2033938%20Rev.%201.1_0.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upremecourt.gov/search.aspx?filename=/docket/docketfiles/html/public/23-1300.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kcapstick@3yankees.com"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yankeerowe.com/" TargetMode="External"/><Relationship Id="rId5" Type="http://schemas.openxmlformats.org/officeDocument/2006/relationships/hyperlink" Target="https://connyankee.com/" TargetMode="External"/><Relationship Id="rId4" Type="http://schemas.openxmlformats.org/officeDocument/2006/relationships/hyperlink" Target="https://maineyanke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eedgis.pnnl.gov/portal/apps/storymaps/stories/34462804fe664a5980e93fc4b6026f4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rc.gov/docs/ML1710/ML17108A306.pdf" TargetMode="External"/><Relationship Id="rId5" Type="http://schemas.openxmlformats.org/officeDocument/2006/relationships/image" Target="../media/image5.png"/><Relationship Id="rId4" Type="http://schemas.openxmlformats.org/officeDocument/2006/relationships/hyperlink" Target="https://eedgis.pnnl.gov/portal/apps/storymaps/stories/34462804fe664a5980e93fc4b6026f4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634127E-C7E8-06BA-B87C-C7DC022123DB}"/>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kumimoji="0" lang="en-US" sz="4200" b="0" i="0" u="none" strike="noStrike" kern="1200" cap="none" spc="0" normalizeH="0" baseline="0" noProof="0" dirty="0">
                <a:ln>
                  <a:noFill/>
                </a:ln>
                <a:solidFill>
                  <a:srgbClr val="FFFFFF"/>
                </a:solidFill>
                <a:effectLst/>
                <a:uLnTx/>
                <a:uFillTx/>
                <a:latin typeface="Aptos Display" panose="02110004020202020204"/>
                <a:ea typeface="+mj-ea"/>
                <a:cs typeface="+mj-cs"/>
              </a:rPr>
              <a:t>3 Yankee Companies </a:t>
            </a:r>
            <a:r>
              <a:rPr lang="en-US" sz="4200" dirty="0">
                <a:solidFill>
                  <a:srgbClr val="FFFFFF"/>
                </a:solidFill>
                <a:latin typeface="Aptos Display" panose="02110004020202020204"/>
              </a:rPr>
              <a:t>Update on</a:t>
            </a:r>
            <a:r>
              <a:rPr kumimoji="0" lang="en-US" sz="4200" b="0" i="0" u="none" strike="noStrike" kern="1200" cap="none" spc="0" normalizeH="0" baseline="0" noProof="0" dirty="0">
                <a:ln>
                  <a:noFill/>
                </a:ln>
                <a:solidFill>
                  <a:srgbClr val="FFFFFF"/>
                </a:solidFill>
                <a:effectLst/>
                <a:uLnTx/>
                <a:uFillTx/>
                <a:latin typeface="Aptos Display" panose="02110004020202020204"/>
                <a:ea typeface="+mj-ea"/>
                <a:cs typeface="+mj-cs"/>
              </a:rPr>
              <a:t> National &amp; State SNF Policy</a:t>
            </a:r>
            <a:endParaRPr lang="en-US" sz="4800" dirty="0">
              <a:solidFill>
                <a:srgbClr val="FFFFFF"/>
              </a:solidFill>
            </a:endParaRPr>
          </a:p>
        </p:txBody>
      </p:sp>
      <p:sp>
        <p:nvSpPr>
          <p:cNvPr id="3" name="Subtitle 2">
            <a:extLst>
              <a:ext uri="{FF2B5EF4-FFF2-40B4-BE49-F238E27FC236}">
                <a16:creationId xmlns:a16="http://schemas.microsoft.com/office/drawing/2014/main" id="{D0C8C333-D24F-BAAA-6786-500E077A18C2}"/>
              </a:ext>
            </a:extLst>
          </p:cNvPr>
          <p:cNvSpPr>
            <a:spLocks noGrp="1"/>
          </p:cNvSpPr>
          <p:nvPr>
            <p:ph type="subTitle" idx="1"/>
          </p:nvPr>
        </p:nvSpPr>
        <p:spPr>
          <a:xfrm>
            <a:off x="818147" y="4398682"/>
            <a:ext cx="11019749" cy="2313014"/>
          </a:xfrm>
        </p:spPr>
        <p:txBody>
          <a:bodyPr vert="horz" lIns="91440" tIns="45720" rIns="91440" bIns="45720" rtlCol="0" anchor="ctr">
            <a:normAutofit/>
          </a:bodyPr>
          <a:lstStyle/>
          <a:p>
            <a:pPr>
              <a:lnSpc>
                <a:spcPct val="100000"/>
              </a:lnSpc>
              <a:spcBef>
                <a:spcPts val="0"/>
              </a:spcBef>
            </a:pPr>
            <a:r>
              <a:rPr lang="en-US" sz="1600" dirty="0"/>
              <a:t>NEHLRWT Taskforce Meeting, NTSF, Austin Texas</a:t>
            </a:r>
          </a:p>
          <a:p>
            <a:r>
              <a:rPr lang="en-US" sz="1600"/>
              <a:t>June </a:t>
            </a:r>
            <a:r>
              <a:rPr lang="en-US" sz="1600" dirty="0"/>
              <a:t>24, 2026</a:t>
            </a:r>
          </a:p>
          <a:p>
            <a:endParaRPr lang="en-US" sz="1600" dirty="0">
              <a:solidFill>
                <a:srgbClr val="FF0000"/>
              </a:solidFill>
            </a:endParaRPr>
          </a:p>
          <a:p>
            <a:r>
              <a:rPr lang="en-US" sz="1600" b="1" dirty="0"/>
              <a:t>Kathleen Capstick</a:t>
            </a:r>
          </a:p>
          <a:p>
            <a:r>
              <a:rPr lang="en-US" sz="1600" i="1" dirty="0"/>
              <a:t>Director of Government &amp; Public Affairs</a:t>
            </a:r>
            <a:endParaRPr lang="en-US" sz="1600" dirty="0"/>
          </a:p>
          <a:p>
            <a:r>
              <a:rPr lang="en-US" sz="1600" dirty="0"/>
              <a:t>Maine Yankee Atomic Power Company, Connecticut Yankee Atomic Power Company, &amp; Yankee Atomic Electric Company </a:t>
            </a:r>
          </a:p>
        </p:txBody>
      </p:sp>
      <p:sp>
        <p:nvSpPr>
          <p:cNvPr id="6" name="Slide Number Placeholder 5">
            <a:extLst>
              <a:ext uri="{FF2B5EF4-FFF2-40B4-BE49-F238E27FC236}">
                <a16:creationId xmlns:a16="http://schemas.microsoft.com/office/drawing/2014/main" id="{76AF6B74-01DE-12B9-A0E1-304DF4C650D0}"/>
              </a:ext>
            </a:extLst>
          </p:cNvPr>
          <p:cNvSpPr>
            <a:spLocks noGrp="1"/>
          </p:cNvSpPr>
          <p:nvPr>
            <p:ph type="sldNum" sz="quarter" idx="12"/>
          </p:nvPr>
        </p:nvSpPr>
        <p:spPr>
          <a:xfrm>
            <a:off x="11810928" y="6489139"/>
            <a:ext cx="204019" cy="365125"/>
          </a:xfrm>
        </p:spPr>
        <p:txBody>
          <a:bodyPr/>
          <a:lstStyle/>
          <a:p>
            <a:fld id="{14D037E1-2BF8-5D40-8E71-A8C25361CD73}" type="slidenum">
              <a:rPr lang="en-US" sz="1100" smtClean="0"/>
              <a:t>1</a:t>
            </a:fld>
            <a:endParaRPr lang="en-US" dirty="0"/>
          </a:p>
        </p:txBody>
      </p:sp>
    </p:spTree>
    <p:extLst>
      <p:ext uri="{BB962C8B-B14F-4D97-AF65-F5344CB8AC3E}">
        <p14:creationId xmlns:p14="http://schemas.microsoft.com/office/powerpoint/2010/main" val="2090322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70A076-1D52-82C0-7959-E9F6E87EDC8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1987 NWPA Amendments</a:t>
            </a:r>
          </a:p>
        </p:txBody>
      </p:sp>
      <p:sp>
        <p:nvSpPr>
          <p:cNvPr id="3" name="Content Placeholder 2">
            <a:extLst>
              <a:ext uri="{FF2B5EF4-FFF2-40B4-BE49-F238E27FC236}">
                <a16:creationId xmlns:a16="http://schemas.microsoft.com/office/drawing/2014/main" id="{F3623E35-743A-ECDA-FDF7-C5201F820BD4}"/>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Ø"/>
              <a:defRPr/>
            </a:pPr>
            <a:r>
              <a:rPr lang="en-US" sz="2400" dirty="0">
                <a:cs typeface="Calibri" panose="020F0502020204030204" pitchFamily="34" charset="0"/>
              </a:rPr>
              <a:t>Named Yucca Mountain (YM) as sole repository site.</a:t>
            </a:r>
          </a:p>
          <a:p>
            <a:pPr>
              <a:buFont typeface="Wingdings" panose="05000000000000000000" pitchFamily="2" charset="2"/>
              <a:buChar char="Ø"/>
              <a:defRPr/>
            </a:pPr>
            <a:r>
              <a:rPr lang="en-US" sz="2400" dirty="0">
                <a:cs typeface="Calibri" panose="020F0502020204030204" pitchFamily="34" charset="0"/>
              </a:rPr>
              <a:t>Rescinded MRS site selection and tied future operation to repository progress (“linkage”).</a:t>
            </a:r>
          </a:p>
          <a:p>
            <a:pPr>
              <a:buFont typeface="Wingdings" panose="05000000000000000000" pitchFamily="2" charset="2"/>
              <a:buChar char="Ø"/>
              <a:defRPr/>
            </a:pPr>
            <a:r>
              <a:rPr lang="en-US" sz="2400" dirty="0">
                <a:cs typeface="Calibri" panose="020F0502020204030204" pitchFamily="34" charset="0"/>
              </a:rPr>
              <a:t>Offered limited incentives to host states &amp; tribes.</a:t>
            </a:r>
          </a:p>
          <a:p>
            <a:pPr>
              <a:buFont typeface="Wingdings" panose="05000000000000000000" pitchFamily="2" charset="2"/>
              <a:buChar char="Ø"/>
              <a:defRPr/>
            </a:pPr>
            <a:r>
              <a:rPr lang="en-US" sz="2400" dirty="0">
                <a:cs typeface="Calibri" panose="020F0502020204030204" pitchFamily="34" charset="0"/>
              </a:rPr>
              <a:t>Established Nuclear Waste Negotiator to find voluntary repository or MRS sites (expired).</a:t>
            </a:r>
          </a:p>
          <a:p>
            <a:pPr>
              <a:buFont typeface="Wingdings" panose="05000000000000000000" pitchFamily="2" charset="2"/>
              <a:buChar char="Ø"/>
              <a:defRPr/>
            </a:pPr>
            <a:r>
              <a:rPr lang="en-US" sz="2400" dirty="0">
                <a:cs typeface="Calibri" panose="020F0502020204030204" pitchFamily="34" charset="0"/>
              </a:rPr>
              <a:t>If YM found unsuitable, studies to be stopped, site restored, and DOE to report to Congress in 6 mos.</a:t>
            </a:r>
          </a:p>
          <a:p>
            <a:pPr>
              <a:buFont typeface="Wingdings" panose="05000000000000000000" pitchFamily="2" charset="2"/>
              <a:buChar char="Ø"/>
              <a:defRPr/>
            </a:pPr>
            <a:r>
              <a:rPr lang="en-US" sz="2400" dirty="0">
                <a:highlight>
                  <a:srgbClr val="FFFF00"/>
                </a:highlight>
                <a:cs typeface="Calibri" panose="020F0502020204030204" pitchFamily="34" charset="0"/>
              </a:rPr>
              <a:t>Maintained “quid pro quo” of electric customer payments for federal “performance”.</a:t>
            </a:r>
          </a:p>
        </p:txBody>
      </p:sp>
      <p:sp>
        <p:nvSpPr>
          <p:cNvPr id="6" name="Slide Number Placeholder 5">
            <a:extLst>
              <a:ext uri="{FF2B5EF4-FFF2-40B4-BE49-F238E27FC236}">
                <a16:creationId xmlns:a16="http://schemas.microsoft.com/office/drawing/2014/main" id="{065A0F51-9447-BE91-4E12-A258E8D0F0FB}"/>
              </a:ext>
            </a:extLst>
          </p:cNvPr>
          <p:cNvSpPr>
            <a:spLocks noGrp="1"/>
          </p:cNvSpPr>
          <p:nvPr>
            <p:ph type="sldNum" sz="quarter" idx="12"/>
          </p:nvPr>
        </p:nvSpPr>
        <p:spPr/>
        <p:txBody>
          <a:bodyPr/>
          <a:lstStyle/>
          <a:p>
            <a:fld id="{14D037E1-2BF8-5D40-8E71-A8C25361CD73}" type="slidenum">
              <a:rPr lang="en-US" sz="1100" smtClean="0"/>
              <a:t>10</a:t>
            </a:fld>
            <a:endParaRPr lang="en-US" dirty="0"/>
          </a:p>
        </p:txBody>
      </p:sp>
    </p:spTree>
    <p:extLst>
      <p:ext uri="{BB962C8B-B14F-4D97-AF65-F5344CB8AC3E}">
        <p14:creationId xmlns:p14="http://schemas.microsoft.com/office/powerpoint/2010/main" val="308205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31500E-5B5F-F3AE-D126-F0C86E50F00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0103885-079F-B22F-4707-C605F3BE465B}"/>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History: 1990’s</a:t>
            </a:r>
            <a:endParaRPr lang="en-US" sz="4000" i="1" dirty="0">
              <a:solidFill>
                <a:srgbClr val="FFFFFF"/>
              </a:solidFill>
            </a:endParaRPr>
          </a:p>
        </p:txBody>
      </p:sp>
      <p:sp>
        <p:nvSpPr>
          <p:cNvPr id="3" name="Content Placeholder 2">
            <a:extLst>
              <a:ext uri="{FF2B5EF4-FFF2-40B4-BE49-F238E27FC236}">
                <a16:creationId xmlns:a16="http://schemas.microsoft.com/office/drawing/2014/main" id="{E3F35ADD-DFD4-5C4A-6CDA-D0C686CB7501}"/>
              </a:ext>
            </a:extLst>
          </p:cNvPr>
          <p:cNvSpPr>
            <a:spLocks noGrp="1"/>
          </p:cNvSpPr>
          <p:nvPr>
            <p:ph idx="1"/>
          </p:nvPr>
        </p:nvSpPr>
        <p:spPr>
          <a:xfrm>
            <a:off x="459349" y="1891970"/>
            <a:ext cx="11415493" cy="4471760"/>
          </a:xfrm>
        </p:spPr>
        <p:txBody>
          <a:bodyPr anchor="ctr">
            <a:normAutofit fontScale="85000" lnSpcReduction="10000"/>
          </a:bodyPr>
          <a:lstStyle/>
          <a:p>
            <a:pPr>
              <a:buFont typeface="Wingdings" panose="05000000000000000000" pitchFamily="2" charset="2"/>
              <a:buChar char="Ø"/>
            </a:pPr>
            <a:r>
              <a:rPr lang="en-US" sz="2400" dirty="0"/>
              <a:t>In early 1990’s it was clear DOE will not meet the 1998 obligation to remove the SNF/HLW.</a:t>
            </a:r>
          </a:p>
          <a:p>
            <a:pPr>
              <a:buFont typeface="Wingdings" panose="05000000000000000000" pitchFamily="2" charset="2"/>
              <a:buChar char="Ø"/>
            </a:pPr>
            <a:r>
              <a:rPr lang="en-US" sz="2400" dirty="0"/>
              <a:t>NARUC and utilities filed lawsuit in US Court seeking a Writ of Mandamus for DOE to meet its statutory and contractual obligation to remove the material beginning January 1998.</a:t>
            </a:r>
          </a:p>
          <a:p>
            <a:pPr>
              <a:buFont typeface="Wingdings" panose="05000000000000000000" pitchFamily="2" charset="2"/>
              <a:buChar char="Ø"/>
            </a:pPr>
            <a:r>
              <a:rPr lang="en-US" sz="2400" dirty="0"/>
              <a:t>Court decision ruled DOE had no place to take it so there was a partial breach of the contracts.</a:t>
            </a:r>
          </a:p>
          <a:p>
            <a:pPr>
              <a:buFont typeface="Wingdings" panose="05000000000000000000" pitchFamily="2" charset="2"/>
              <a:buChar char="Ø"/>
            </a:pPr>
            <a:r>
              <a:rPr lang="en-US" sz="2400" dirty="0"/>
              <a:t>Storage costs incurred by utilities could be recovered in damages claim lawsuits in the US Court of Federal Claims or utility-DOE settlements.</a:t>
            </a:r>
          </a:p>
          <a:p>
            <a:pPr>
              <a:buFont typeface="Wingdings" panose="05000000000000000000" pitchFamily="2" charset="2"/>
              <a:buChar char="Ø"/>
            </a:pPr>
            <a:r>
              <a:rPr lang="en-US" sz="2400" dirty="0">
                <a:highlight>
                  <a:srgbClr val="FFFF00"/>
                </a:highlight>
              </a:rPr>
              <a:t>Settlements/lawsuits continue today with damages awarded out of taxpayer funded Treasury Department Judgement Fund – not the NWF – awards today are on the order of $1-2 million/day.</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Operating nuclear power plant spent nuclear fuel pools reaching storage capacity - even with re-racking.</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Permanently shutdown nuclear power plant decommissioning projects need to move the SNF out of the spent fuel pools to demolish the plant.</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SNF moved to on-site dry cask storage/ISFSIs.</a:t>
            </a:r>
          </a:p>
        </p:txBody>
      </p:sp>
      <p:sp>
        <p:nvSpPr>
          <p:cNvPr id="4" name="Slide Number Placeholder 3">
            <a:extLst>
              <a:ext uri="{FF2B5EF4-FFF2-40B4-BE49-F238E27FC236}">
                <a16:creationId xmlns:a16="http://schemas.microsoft.com/office/drawing/2014/main" id="{0D7BB541-053C-6D5A-95E5-5B1FA45D928A}"/>
              </a:ext>
            </a:extLst>
          </p:cNvPr>
          <p:cNvSpPr>
            <a:spLocks noGrp="1"/>
          </p:cNvSpPr>
          <p:nvPr>
            <p:ph type="sldNum" sz="quarter" idx="12"/>
          </p:nvPr>
        </p:nvSpPr>
        <p:spPr>
          <a:xfrm>
            <a:off x="11704320" y="6455431"/>
            <a:ext cx="445913" cy="365125"/>
          </a:xfrm>
        </p:spPr>
        <p:txBody>
          <a:bodyPr>
            <a:normAutofit/>
          </a:bodyPr>
          <a:lstStyle/>
          <a:p>
            <a:pPr>
              <a:spcAft>
                <a:spcPts val="600"/>
              </a:spcAft>
            </a:pPr>
            <a:fld id="{3262FCBE-B3E6-422E-9B30-51EBEF147D5A}" type="slidenum">
              <a:rPr lang="en-US" sz="1100">
                <a:solidFill>
                  <a:schemeClr val="tx1">
                    <a:lumMod val="50000"/>
                    <a:lumOff val="50000"/>
                  </a:schemeClr>
                </a:solidFill>
              </a:rPr>
              <a:pPr>
                <a:spcAft>
                  <a:spcPts val="600"/>
                </a:spcAft>
              </a:pPr>
              <a:t>11</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354571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AA5451-1009-B442-0CFE-F96AF16575F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BF870-BD60-8CCB-3C77-619FE2FDED94}"/>
              </a:ext>
            </a:extLst>
          </p:cNvPr>
          <p:cNvSpPr>
            <a:spLocks noGrp="1"/>
          </p:cNvSpPr>
          <p:nvPr>
            <p:ph type="ctrTitle"/>
          </p:nvPr>
        </p:nvSpPr>
        <p:spPr>
          <a:xfrm>
            <a:off x="1888522" y="207555"/>
            <a:ext cx="8414951" cy="1159200"/>
          </a:xfrm>
        </p:spPr>
        <p:txBody>
          <a:bodyPr vert="horz" lIns="91440" tIns="45720" rIns="91440" bIns="45720" rtlCol="0" anchor="ctr">
            <a:normAutofit/>
          </a:bodyPr>
          <a:lstStyle/>
          <a:p>
            <a:pPr defTabSz="914400"/>
            <a:r>
              <a:rPr lang="en-US" sz="3700" kern="1200" dirty="0">
                <a:solidFill>
                  <a:srgbClr val="FFFFFF"/>
                </a:solidFill>
                <a:latin typeface="+mj-lt"/>
                <a:ea typeface="+mj-ea"/>
                <a:cs typeface="+mj-cs"/>
              </a:rPr>
              <a:t>Permanently &amp; Announced Shutdown Nuclear Plant Sites</a:t>
            </a:r>
          </a:p>
        </p:txBody>
      </p:sp>
      <p:sp>
        <p:nvSpPr>
          <p:cNvPr id="7" name="Slide Number Placeholder 6">
            <a:extLst>
              <a:ext uri="{FF2B5EF4-FFF2-40B4-BE49-F238E27FC236}">
                <a16:creationId xmlns:a16="http://schemas.microsoft.com/office/drawing/2014/main" id="{2148EF5E-F109-990C-A831-569BDC88E619}"/>
              </a:ext>
            </a:extLst>
          </p:cNvPr>
          <p:cNvSpPr>
            <a:spLocks noGrp="1"/>
          </p:cNvSpPr>
          <p:nvPr>
            <p:ph type="sldNum" sz="quarter" idx="12"/>
          </p:nvPr>
        </p:nvSpPr>
        <p:spPr/>
        <p:txBody>
          <a:bodyPr/>
          <a:lstStyle/>
          <a:p>
            <a:fld id="{14D037E1-2BF8-5D40-8E71-A8C25361CD73}" type="slidenum">
              <a:rPr lang="en-US" sz="1100" smtClean="0"/>
              <a:t>12</a:t>
            </a:fld>
            <a:endParaRPr lang="en-US" dirty="0"/>
          </a:p>
        </p:txBody>
      </p:sp>
      <p:pic>
        <p:nvPicPr>
          <p:cNvPr id="6" name="Picture 5">
            <a:extLst>
              <a:ext uri="{FF2B5EF4-FFF2-40B4-BE49-F238E27FC236}">
                <a16:creationId xmlns:a16="http://schemas.microsoft.com/office/drawing/2014/main" id="{74431093-20E4-9F6B-E60B-9B2C5B9B50F1}"/>
              </a:ext>
            </a:extLst>
          </p:cNvPr>
          <p:cNvPicPr>
            <a:picLocks noChangeAspect="1"/>
          </p:cNvPicPr>
          <p:nvPr/>
        </p:nvPicPr>
        <p:blipFill>
          <a:blip r:embed="rId3"/>
          <a:stretch>
            <a:fillRect/>
          </a:stretch>
        </p:blipFill>
        <p:spPr>
          <a:xfrm>
            <a:off x="2657555" y="1587976"/>
            <a:ext cx="6876884" cy="5255207"/>
          </a:xfrm>
          <a:prstGeom prst="rect">
            <a:avLst/>
          </a:prstGeom>
        </p:spPr>
      </p:pic>
      <p:sp>
        <p:nvSpPr>
          <p:cNvPr id="8" name="TextBox 7">
            <a:extLst>
              <a:ext uri="{FF2B5EF4-FFF2-40B4-BE49-F238E27FC236}">
                <a16:creationId xmlns:a16="http://schemas.microsoft.com/office/drawing/2014/main" id="{C5E16ED5-4EF6-4C32-A77B-5CA71503D018}"/>
              </a:ext>
            </a:extLst>
          </p:cNvPr>
          <p:cNvSpPr txBox="1"/>
          <p:nvPr/>
        </p:nvSpPr>
        <p:spPr>
          <a:xfrm>
            <a:off x="9058189" y="6506034"/>
            <a:ext cx="9334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10/31/2025</a:t>
            </a:r>
            <a:endParaRPr kumimoji="0" lang="en-US" sz="8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61533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424" y="283301"/>
            <a:ext cx="6915151" cy="493939"/>
          </a:xfrm>
        </p:spPr>
        <p:txBody>
          <a:bodyPr>
            <a:normAutofit fontScale="90000"/>
          </a:bodyPr>
          <a:lstStyle/>
          <a:p>
            <a:pPr algn="ctr"/>
            <a:r>
              <a:rPr lang="en-US" sz="2800" dirty="0">
                <a:solidFill>
                  <a:schemeClr val="tx2"/>
                </a:solidFill>
              </a:rPr>
              <a:t>NAC Dual-Purpose Canister System Schematic</a:t>
            </a:r>
          </a:p>
        </p:txBody>
      </p:sp>
      <p:sp>
        <p:nvSpPr>
          <p:cNvPr id="3" name="Slide Number Placeholder 2"/>
          <p:cNvSpPr>
            <a:spLocks noGrp="1"/>
          </p:cNvSpPr>
          <p:nvPr>
            <p:ph type="sldNum" sz="quarter" idx="12"/>
          </p:nvPr>
        </p:nvSpPr>
        <p:spPr/>
        <p:txBody>
          <a:bodyPr/>
          <a:lstStyle/>
          <a:p>
            <a:fld id="{F2B4060F-FDBF-4C4D-BD66-5E079EFD1049}" type="slidenum">
              <a:rPr lang="en-US" sz="1100" smtClean="0"/>
              <a:pPr/>
              <a:t>13</a:t>
            </a:fld>
            <a:endParaRPr lang="en-US" dirty="0"/>
          </a:p>
        </p:txBody>
      </p:sp>
      <p:pic>
        <p:nvPicPr>
          <p:cNvPr id="5" name="Picture 3"/>
          <p:cNvPicPr>
            <a:picLocks noGrp="1" noChangeAspect="1" noChangeArrowheads="1"/>
          </p:cNvPicPr>
          <p:nvPr>
            <p:ph sz="quarter" idx="4294967295"/>
          </p:nvPr>
        </p:nvPicPr>
        <p:blipFill>
          <a:blip r:embed="rId3" cstate="print"/>
          <a:srcRect/>
          <a:stretch>
            <a:fillRect/>
          </a:stretch>
        </p:blipFill>
        <p:spPr bwMode="auto">
          <a:xfrm>
            <a:off x="2440755" y="962949"/>
            <a:ext cx="7310488" cy="5484526"/>
          </a:xfrm>
          <a:prstGeom prst="rect">
            <a:avLst/>
          </a:prstGeom>
          <a:noFill/>
          <a:ln w="9525">
            <a:noFill/>
            <a:miter lim="800000"/>
            <a:headEnd/>
            <a:tailEnd/>
          </a:ln>
        </p:spPr>
      </p:pic>
    </p:spTree>
    <p:extLst>
      <p:ext uri="{BB962C8B-B14F-4D97-AF65-F5344CB8AC3E}">
        <p14:creationId xmlns:p14="http://schemas.microsoft.com/office/powerpoint/2010/main" val="2652755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B4060F-FDBF-4C4D-BD66-5E079EFD1049}" type="slidenum">
              <a:rPr lang="en-US" sz="1100" smtClean="0"/>
              <a:pPr/>
              <a:t>14</a:t>
            </a:fld>
            <a:endParaRPr lang="en-US" dirty="0"/>
          </a:p>
        </p:txBody>
      </p:sp>
      <p:pic>
        <p:nvPicPr>
          <p:cNvPr id="3074" name="Picture 2" descr="S:\Plante\Presentations\Bryant Photos\162 TSC #5 Fuel Load 09230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552" y="1061166"/>
            <a:ext cx="4173087" cy="769441"/>
          </a:xfrm>
          <a:prstGeom prst="rect">
            <a:avLst/>
          </a:prstGeom>
          <a:noFill/>
        </p:spPr>
        <p:txBody>
          <a:bodyPr wrap="square" rtlCol="0">
            <a:spAutoFit/>
          </a:bodyPr>
          <a:lstStyle/>
          <a:p>
            <a:r>
              <a:rPr lang="en-US" sz="2200" b="1" dirty="0"/>
              <a:t>Loading a fuel assembly into a TSC inside transfer cask</a:t>
            </a:r>
          </a:p>
        </p:txBody>
      </p:sp>
    </p:spTree>
    <p:extLst>
      <p:ext uri="{BB962C8B-B14F-4D97-AF65-F5344CB8AC3E}">
        <p14:creationId xmlns:p14="http://schemas.microsoft.com/office/powerpoint/2010/main" val="1104496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1" y="255400"/>
            <a:ext cx="7886700" cy="1325563"/>
          </a:xfrm>
        </p:spPr>
        <p:txBody>
          <a:bodyPr>
            <a:normAutofit/>
          </a:bodyPr>
          <a:lstStyle/>
          <a:p>
            <a:pPr algn="ctr"/>
            <a:r>
              <a:rPr lang="en-US" sz="2800" dirty="0">
                <a:solidFill>
                  <a:schemeClr val="tx2"/>
                </a:solidFill>
              </a:rPr>
              <a:t>Transfer Cask lift, Transfer to VCC, </a:t>
            </a:r>
            <a:br>
              <a:rPr lang="en-US" sz="2800" dirty="0">
                <a:solidFill>
                  <a:schemeClr val="tx2"/>
                </a:solidFill>
              </a:rPr>
            </a:br>
            <a:r>
              <a:rPr lang="en-US" sz="2800" dirty="0">
                <a:solidFill>
                  <a:schemeClr val="tx2"/>
                </a:solidFill>
              </a:rPr>
              <a:t>and Transfer to the ISFSI Pad</a:t>
            </a:r>
          </a:p>
        </p:txBody>
      </p:sp>
      <p:pic>
        <p:nvPicPr>
          <p:cNvPr id="3" name="Content Placeholder 2">
            <a:extLst>
              <a:ext uri="{FF2B5EF4-FFF2-40B4-BE49-F238E27FC236}">
                <a16:creationId xmlns:a16="http://schemas.microsoft.com/office/drawing/2014/main" id="{0C8C8151-D1D9-31F5-8BB2-1BB208D667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5127" y="1373338"/>
            <a:ext cx="6541746" cy="522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a:extLst>
              <a:ext uri="{FF2B5EF4-FFF2-40B4-BE49-F238E27FC236}">
                <a16:creationId xmlns:a16="http://schemas.microsoft.com/office/drawing/2014/main" id="{FA249A37-9C51-F29E-22E1-16CB2F37274F}"/>
              </a:ext>
            </a:extLst>
          </p:cNvPr>
          <p:cNvSpPr>
            <a:spLocks noGrp="1"/>
          </p:cNvSpPr>
          <p:nvPr>
            <p:ph type="sldNum" sz="quarter" idx="12"/>
          </p:nvPr>
        </p:nvSpPr>
        <p:spPr/>
        <p:txBody>
          <a:bodyPr/>
          <a:lstStyle/>
          <a:p>
            <a:fld id="{14D037E1-2BF8-5D40-8E71-A8C25361CD73}" type="slidenum">
              <a:rPr lang="en-US" sz="1100" smtClean="0"/>
              <a:t>15</a:t>
            </a:fld>
            <a:endParaRPr lang="en-US" dirty="0"/>
          </a:p>
        </p:txBody>
      </p:sp>
    </p:spTree>
    <p:extLst>
      <p:ext uri="{BB962C8B-B14F-4D97-AF65-F5344CB8AC3E}">
        <p14:creationId xmlns:p14="http://schemas.microsoft.com/office/powerpoint/2010/main" val="157786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BBDE-211C-D631-33EA-9A6C6E5AAC4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5BB2C6A-1068-7475-22EF-E7DFFA5EAB93}"/>
              </a:ext>
            </a:extLst>
          </p:cNvPr>
          <p:cNvSpPr>
            <a:spLocks noGrp="1"/>
          </p:cNvSpPr>
          <p:nvPr>
            <p:ph type="title"/>
          </p:nvPr>
        </p:nvSpPr>
        <p:spPr>
          <a:xfrm>
            <a:off x="3072661" y="673628"/>
            <a:ext cx="6172200" cy="685800"/>
          </a:xfrm>
        </p:spPr>
        <p:txBody>
          <a:bodyPr>
            <a:normAutofit/>
          </a:bodyPr>
          <a:lstStyle/>
          <a:p>
            <a:pPr algn="ctr"/>
            <a:r>
              <a:rPr lang="en-US" sz="2800" dirty="0">
                <a:solidFill>
                  <a:schemeClr val="tx2"/>
                </a:solidFill>
              </a:rPr>
              <a:t>The 3 Yankee Company ISFSIs</a:t>
            </a:r>
          </a:p>
        </p:txBody>
      </p:sp>
      <p:pic>
        <p:nvPicPr>
          <p:cNvPr id="17" name="Picture 16">
            <a:extLst>
              <a:ext uri="{FF2B5EF4-FFF2-40B4-BE49-F238E27FC236}">
                <a16:creationId xmlns:a16="http://schemas.microsoft.com/office/drawing/2014/main" id="{12F2A454-0636-2A33-FBC8-6258BD5B8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343" y="1806899"/>
            <a:ext cx="2598731" cy="20098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TextBox 22">
            <a:extLst>
              <a:ext uri="{FF2B5EF4-FFF2-40B4-BE49-F238E27FC236}">
                <a16:creationId xmlns:a16="http://schemas.microsoft.com/office/drawing/2014/main" id="{EF1FF961-6BD1-4993-C4CA-5CFC82F9D340}"/>
              </a:ext>
            </a:extLst>
          </p:cNvPr>
          <p:cNvSpPr txBox="1"/>
          <p:nvPr/>
        </p:nvSpPr>
        <p:spPr>
          <a:xfrm>
            <a:off x="2771017" y="1907848"/>
            <a:ext cx="1684435" cy="300210"/>
          </a:xfrm>
          <a:prstGeom prst="rect">
            <a:avLst/>
          </a:prstGeom>
          <a:noFill/>
        </p:spPr>
        <p:txBody>
          <a:bodyPr wrap="none" rtlCol="0">
            <a:spAutoFit/>
          </a:bodyPr>
          <a:lstStyle/>
          <a:p>
            <a:r>
              <a:rPr lang="en-US" sz="1351" dirty="0"/>
              <a:t>Connecticut Yankee</a:t>
            </a:r>
          </a:p>
        </p:txBody>
      </p:sp>
      <p:sp>
        <p:nvSpPr>
          <p:cNvPr id="24" name="Right Arrow 8">
            <a:extLst>
              <a:ext uri="{FF2B5EF4-FFF2-40B4-BE49-F238E27FC236}">
                <a16:creationId xmlns:a16="http://schemas.microsoft.com/office/drawing/2014/main" id="{E54A46CE-ABD0-6712-071E-947A4CB88893}"/>
              </a:ext>
            </a:extLst>
          </p:cNvPr>
          <p:cNvSpPr/>
          <p:nvPr/>
        </p:nvSpPr>
        <p:spPr>
          <a:xfrm rot="16200000">
            <a:off x="3411231" y="4008397"/>
            <a:ext cx="366903" cy="1817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5" name="TextBox 24">
            <a:extLst>
              <a:ext uri="{FF2B5EF4-FFF2-40B4-BE49-F238E27FC236}">
                <a16:creationId xmlns:a16="http://schemas.microsoft.com/office/drawing/2014/main" id="{15CAD7F7-8C72-005E-EE9A-C5F9A4854AB8}"/>
              </a:ext>
            </a:extLst>
          </p:cNvPr>
          <p:cNvSpPr txBox="1"/>
          <p:nvPr/>
        </p:nvSpPr>
        <p:spPr>
          <a:xfrm>
            <a:off x="2596942" y="4381738"/>
            <a:ext cx="1995483" cy="923843"/>
          </a:xfrm>
          <a:prstGeom prst="rect">
            <a:avLst/>
          </a:prstGeom>
          <a:noFill/>
        </p:spPr>
        <p:txBody>
          <a:bodyPr wrap="none" rtlCol="0">
            <a:spAutoFit/>
          </a:bodyPr>
          <a:lstStyle/>
          <a:p>
            <a:pPr algn="ctr"/>
            <a:r>
              <a:rPr lang="en-US" sz="1351" dirty="0">
                <a:solidFill>
                  <a:srgbClr val="C00000"/>
                </a:solidFill>
              </a:rPr>
              <a:t>40 Spent Fuel Dry Casks</a:t>
            </a:r>
          </a:p>
          <a:p>
            <a:pPr algn="ctr"/>
            <a:r>
              <a:rPr lang="en-US" sz="1351" dirty="0">
                <a:solidFill>
                  <a:srgbClr val="C00000"/>
                </a:solidFill>
              </a:rPr>
              <a:t>  3 GTCC Dry Casks</a:t>
            </a:r>
          </a:p>
          <a:p>
            <a:pPr algn="ctr"/>
            <a:r>
              <a:rPr lang="en-US" sz="1351" dirty="0">
                <a:solidFill>
                  <a:srgbClr val="C00000"/>
                </a:solidFill>
              </a:rPr>
              <a:t>NAC canister system</a:t>
            </a:r>
          </a:p>
          <a:p>
            <a:pPr algn="ctr"/>
            <a:r>
              <a:rPr lang="en-US" sz="1351" dirty="0">
                <a:solidFill>
                  <a:srgbClr val="C00000"/>
                </a:solidFill>
              </a:rPr>
              <a:t>448 MTUs</a:t>
            </a:r>
          </a:p>
        </p:txBody>
      </p:sp>
      <p:pic>
        <p:nvPicPr>
          <p:cNvPr id="26" name="Picture 25">
            <a:extLst>
              <a:ext uri="{FF2B5EF4-FFF2-40B4-BE49-F238E27FC236}">
                <a16:creationId xmlns:a16="http://schemas.microsoft.com/office/drawing/2014/main" id="{FEEB6A4F-5EF8-5AD5-31A5-BB897B9FF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671" y="4039663"/>
            <a:ext cx="2496185" cy="190586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7" name="Right Arrow 10">
            <a:extLst>
              <a:ext uri="{FF2B5EF4-FFF2-40B4-BE49-F238E27FC236}">
                <a16:creationId xmlns:a16="http://schemas.microsoft.com/office/drawing/2014/main" id="{4BDD41B0-9D4B-4030-6ED9-06BE0E48D552}"/>
              </a:ext>
            </a:extLst>
          </p:cNvPr>
          <p:cNvSpPr/>
          <p:nvPr/>
        </p:nvSpPr>
        <p:spPr>
          <a:xfrm rot="5400000">
            <a:off x="5884444" y="3725926"/>
            <a:ext cx="366903" cy="1817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8" name="TextBox 27">
            <a:extLst>
              <a:ext uri="{FF2B5EF4-FFF2-40B4-BE49-F238E27FC236}">
                <a16:creationId xmlns:a16="http://schemas.microsoft.com/office/drawing/2014/main" id="{355083C2-0AD7-299C-5729-034B9E483878}"/>
              </a:ext>
            </a:extLst>
          </p:cNvPr>
          <p:cNvSpPr txBox="1"/>
          <p:nvPr/>
        </p:nvSpPr>
        <p:spPr>
          <a:xfrm>
            <a:off x="5173133" y="2501623"/>
            <a:ext cx="1828800" cy="1339597"/>
          </a:xfrm>
          <a:prstGeom prst="rect">
            <a:avLst/>
          </a:prstGeom>
          <a:noFill/>
        </p:spPr>
        <p:txBody>
          <a:bodyPr wrap="square" rtlCol="0">
            <a:spAutoFit/>
          </a:bodyPr>
          <a:lstStyle/>
          <a:p>
            <a:pPr algn="ctr"/>
            <a:r>
              <a:rPr lang="en-US" sz="1351" dirty="0">
                <a:solidFill>
                  <a:schemeClr val="accent3"/>
                </a:solidFill>
              </a:rPr>
              <a:t>15 Spent Fuel Dry Casks</a:t>
            </a:r>
          </a:p>
          <a:p>
            <a:pPr algn="ctr"/>
            <a:r>
              <a:rPr lang="en-US" sz="1351" dirty="0">
                <a:solidFill>
                  <a:schemeClr val="accent3"/>
                </a:solidFill>
              </a:rPr>
              <a:t>  1 GTCC Dry Cask</a:t>
            </a:r>
          </a:p>
          <a:p>
            <a:pPr algn="ctr"/>
            <a:r>
              <a:rPr lang="en-US" sz="1351" dirty="0">
                <a:solidFill>
                  <a:schemeClr val="accent3"/>
                </a:solidFill>
              </a:rPr>
              <a:t>NAC canister system</a:t>
            </a:r>
          </a:p>
          <a:p>
            <a:pPr algn="ctr"/>
            <a:r>
              <a:rPr lang="en-US" sz="1351" dirty="0">
                <a:solidFill>
                  <a:schemeClr val="accent3"/>
                </a:solidFill>
              </a:rPr>
              <a:t>172 MTUs</a:t>
            </a:r>
          </a:p>
          <a:p>
            <a:endParaRPr lang="en-US" sz="1351" dirty="0">
              <a:solidFill>
                <a:schemeClr val="tx2"/>
              </a:solidFill>
            </a:endParaRPr>
          </a:p>
        </p:txBody>
      </p:sp>
      <p:pic>
        <p:nvPicPr>
          <p:cNvPr id="29" name="Picture 28">
            <a:extLst>
              <a:ext uri="{FF2B5EF4-FFF2-40B4-BE49-F238E27FC236}">
                <a16:creationId xmlns:a16="http://schemas.microsoft.com/office/drawing/2014/main" id="{A12DF870-590A-4E3A-5126-743894753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3477" y="1921223"/>
            <a:ext cx="2598731" cy="194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0" name="Right Arrow 12">
            <a:extLst>
              <a:ext uri="{FF2B5EF4-FFF2-40B4-BE49-F238E27FC236}">
                <a16:creationId xmlns:a16="http://schemas.microsoft.com/office/drawing/2014/main" id="{CF36BE32-3361-352B-CE8A-361D344E07F9}"/>
              </a:ext>
            </a:extLst>
          </p:cNvPr>
          <p:cNvSpPr/>
          <p:nvPr/>
        </p:nvSpPr>
        <p:spPr>
          <a:xfrm rot="16200000">
            <a:off x="8630260" y="4107418"/>
            <a:ext cx="366903" cy="1817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1" name="TextBox 30">
            <a:extLst>
              <a:ext uri="{FF2B5EF4-FFF2-40B4-BE49-F238E27FC236}">
                <a16:creationId xmlns:a16="http://schemas.microsoft.com/office/drawing/2014/main" id="{F97BE1A6-96CE-BFA3-D173-74B3A3E47D17}"/>
              </a:ext>
            </a:extLst>
          </p:cNvPr>
          <p:cNvSpPr txBox="1"/>
          <p:nvPr/>
        </p:nvSpPr>
        <p:spPr>
          <a:xfrm>
            <a:off x="7759953" y="4484051"/>
            <a:ext cx="2056653" cy="923843"/>
          </a:xfrm>
          <a:prstGeom prst="rect">
            <a:avLst/>
          </a:prstGeom>
          <a:noFill/>
        </p:spPr>
        <p:txBody>
          <a:bodyPr wrap="none" rtlCol="0">
            <a:spAutoFit/>
          </a:bodyPr>
          <a:lstStyle/>
          <a:p>
            <a:pPr algn="ctr"/>
            <a:r>
              <a:rPr lang="en-US" sz="1351" dirty="0">
                <a:solidFill>
                  <a:srgbClr val="002060"/>
                </a:solidFill>
              </a:rPr>
              <a:t>60 Spent Fuel Dry Casks</a:t>
            </a:r>
          </a:p>
          <a:p>
            <a:pPr algn="ctr"/>
            <a:r>
              <a:rPr lang="en-US" sz="1351" dirty="0">
                <a:solidFill>
                  <a:srgbClr val="002060"/>
                </a:solidFill>
              </a:rPr>
              <a:t>  4 GTCC Dry Casks</a:t>
            </a:r>
          </a:p>
          <a:p>
            <a:pPr algn="ctr"/>
            <a:r>
              <a:rPr lang="en-US" sz="1351" dirty="0">
                <a:solidFill>
                  <a:srgbClr val="002060"/>
                </a:solidFill>
              </a:rPr>
              <a:t>NAC canister system</a:t>
            </a:r>
          </a:p>
          <a:p>
            <a:pPr algn="ctr"/>
            <a:r>
              <a:rPr lang="en-US" sz="1351" dirty="0">
                <a:solidFill>
                  <a:srgbClr val="002060"/>
                </a:solidFill>
              </a:rPr>
              <a:t>542 MTUs</a:t>
            </a:r>
            <a:endParaRPr lang="en-US" sz="1351" dirty="0">
              <a:solidFill>
                <a:schemeClr val="accent3">
                  <a:lumMod val="50000"/>
                </a:schemeClr>
              </a:solidFill>
            </a:endParaRPr>
          </a:p>
        </p:txBody>
      </p:sp>
      <p:sp>
        <p:nvSpPr>
          <p:cNvPr id="4" name="Slide Number Placeholder 3">
            <a:extLst>
              <a:ext uri="{FF2B5EF4-FFF2-40B4-BE49-F238E27FC236}">
                <a16:creationId xmlns:a16="http://schemas.microsoft.com/office/drawing/2014/main" id="{B700BB79-2E2D-C05F-FBA2-3A8AFFD12FF0}"/>
              </a:ext>
            </a:extLst>
          </p:cNvPr>
          <p:cNvSpPr>
            <a:spLocks noGrp="1"/>
          </p:cNvSpPr>
          <p:nvPr>
            <p:ph type="sldNum" sz="quarter" idx="12"/>
          </p:nvPr>
        </p:nvSpPr>
        <p:spPr/>
        <p:txBody>
          <a:bodyPr/>
          <a:lstStyle/>
          <a:p>
            <a:fld id="{14D037E1-2BF8-5D40-8E71-A8C25361CD73}" type="slidenum">
              <a:rPr lang="en-US" sz="1100" smtClean="0"/>
              <a:t>16</a:t>
            </a:fld>
            <a:endParaRPr lang="en-US" dirty="0"/>
          </a:p>
        </p:txBody>
      </p:sp>
    </p:spTree>
    <p:extLst>
      <p:ext uri="{BB962C8B-B14F-4D97-AF65-F5344CB8AC3E}">
        <p14:creationId xmlns:p14="http://schemas.microsoft.com/office/powerpoint/2010/main" val="2362253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4F0EC-CD5A-7ED9-C4C9-94A82F554A4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E66335F-1A4B-16C6-3452-5EF2E6ED52A9}"/>
              </a:ext>
            </a:extLst>
          </p:cNvPr>
          <p:cNvPicPr>
            <a:picLocks noGrp="1" noChangeAspect="1" noChangeArrowheads="1"/>
          </p:cNvPicPr>
          <p:nvPr/>
        </p:nvPicPr>
        <p:blipFill>
          <a:blip r:embed="rId3" cstate="print"/>
          <a:stretch>
            <a:fillRect/>
          </a:stretch>
        </p:blipFill>
        <p:spPr bwMode="auto">
          <a:xfrm>
            <a:off x="2337029" y="1141967"/>
            <a:ext cx="3210587" cy="2304812"/>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6806B9C2-7498-A5BB-7186-726D8973E19F}"/>
              </a:ext>
            </a:extLst>
          </p:cNvPr>
          <p:cNvSpPr txBox="1"/>
          <p:nvPr/>
        </p:nvSpPr>
        <p:spPr>
          <a:xfrm>
            <a:off x="2214955" y="844271"/>
            <a:ext cx="2088684" cy="300210"/>
          </a:xfrm>
          <a:prstGeom prst="rect">
            <a:avLst/>
          </a:prstGeom>
          <a:noFill/>
        </p:spPr>
        <p:txBody>
          <a:bodyPr wrap="square" rtlCol="0">
            <a:spAutoFit/>
          </a:bodyPr>
          <a:lstStyle/>
          <a:p>
            <a:r>
              <a:rPr lang="en-US" sz="1351" dirty="0"/>
              <a:t>     Connecticut Yankee </a:t>
            </a:r>
          </a:p>
        </p:txBody>
      </p:sp>
      <p:pic>
        <p:nvPicPr>
          <p:cNvPr id="17" name="Picture 16">
            <a:extLst>
              <a:ext uri="{FF2B5EF4-FFF2-40B4-BE49-F238E27FC236}">
                <a16:creationId xmlns:a16="http://schemas.microsoft.com/office/drawing/2014/main" id="{B5537608-AAF6-6546-5512-FE0E578F487C}"/>
              </a:ext>
            </a:extLst>
          </p:cNvPr>
          <p:cNvPicPr>
            <a:picLocks noGrp="1" noChangeAspect="1" noChangeArrowheads="1"/>
          </p:cNvPicPr>
          <p:nvPr/>
        </p:nvPicPr>
        <p:blipFill>
          <a:blip r:embed="rId4" cstate="print"/>
          <a:stretch>
            <a:fillRect/>
          </a:stretch>
        </p:blipFill>
        <p:spPr bwMode="auto">
          <a:xfrm>
            <a:off x="6644386" y="1134635"/>
            <a:ext cx="3377327" cy="2312144"/>
          </a:xfrm>
          <a:prstGeom prst="rect">
            <a:avLst/>
          </a:prstGeom>
          <a:noFill/>
          <a:ln w="9525">
            <a:noFill/>
            <a:miter lim="800000"/>
            <a:headEnd/>
            <a:tailEnd/>
          </a:ln>
          <a:effectLst/>
        </p:spPr>
      </p:pic>
      <p:sp>
        <p:nvSpPr>
          <p:cNvPr id="23" name="TextBox 22">
            <a:extLst>
              <a:ext uri="{FF2B5EF4-FFF2-40B4-BE49-F238E27FC236}">
                <a16:creationId xmlns:a16="http://schemas.microsoft.com/office/drawing/2014/main" id="{3356C362-6F35-6B69-2175-81DB9815D6E4}"/>
              </a:ext>
            </a:extLst>
          </p:cNvPr>
          <p:cNvSpPr txBox="1"/>
          <p:nvPr/>
        </p:nvSpPr>
        <p:spPr>
          <a:xfrm>
            <a:off x="6800757" y="865404"/>
            <a:ext cx="1396445" cy="300210"/>
          </a:xfrm>
          <a:prstGeom prst="rect">
            <a:avLst/>
          </a:prstGeom>
          <a:noFill/>
        </p:spPr>
        <p:txBody>
          <a:bodyPr wrap="square" rtlCol="0">
            <a:spAutoFit/>
          </a:bodyPr>
          <a:lstStyle/>
          <a:p>
            <a:r>
              <a:rPr lang="en-US" sz="1351" dirty="0"/>
              <a:t>Yankee Rowe</a:t>
            </a:r>
          </a:p>
        </p:txBody>
      </p:sp>
      <p:pic>
        <p:nvPicPr>
          <p:cNvPr id="24" name="Picture 23">
            <a:extLst>
              <a:ext uri="{FF2B5EF4-FFF2-40B4-BE49-F238E27FC236}">
                <a16:creationId xmlns:a16="http://schemas.microsoft.com/office/drawing/2014/main" id="{2AD58C62-3016-EC8D-CB86-1FBD3894FD4F}"/>
              </a:ext>
            </a:extLst>
          </p:cNvPr>
          <p:cNvPicPr>
            <a:picLocks noChangeAspect="1" noChangeArrowheads="1"/>
          </p:cNvPicPr>
          <p:nvPr/>
        </p:nvPicPr>
        <p:blipFill>
          <a:blip r:embed="rId5" cstate="print"/>
          <a:stretch>
            <a:fillRect/>
          </a:stretch>
        </p:blipFill>
        <p:spPr bwMode="auto">
          <a:xfrm>
            <a:off x="4219654" y="3685032"/>
            <a:ext cx="3752695" cy="2468880"/>
          </a:xfrm>
          <a:prstGeom prst="rect">
            <a:avLst/>
          </a:prstGeom>
          <a:noFill/>
          <a:ln w="9525">
            <a:noFill/>
            <a:miter lim="800000"/>
            <a:headEnd/>
            <a:tailEnd/>
          </a:ln>
          <a:effectLst/>
        </p:spPr>
      </p:pic>
      <p:sp>
        <p:nvSpPr>
          <p:cNvPr id="25" name="TextBox 24">
            <a:extLst>
              <a:ext uri="{FF2B5EF4-FFF2-40B4-BE49-F238E27FC236}">
                <a16:creationId xmlns:a16="http://schemas.microsoft.com/office/drawing/2014/main" id="{CA4977F0-852F-0FE7-138C-DA3FFFFDEF9F}"/>
              </a:ext>
            </a:extLst>
          </p:cNvPr>
          <p:cNvSpPr txBox="1"/>
          <p:nvPr/>
        </p:nvSpPr>
        <p:spPr>
          <a:xfrm>
            <a:off x="4626204" y="3685032"/>
            <a:ext cx="1208344" cy="300210"/>
          </a:xfrm>
          <a:prstGeom prst="rect">
            <a:avLst/>
          </a:prstGeom>
          <a:noFill/>
        </p:spPr>
        <p:txBody>
          <a:bodyPr wrap="none" rtlCol="0">
            <a:spAutoFit/>
          </a:bodyPr>
          <a:lstStyle/>
          <a:p>
            <a:r>
              <a:rPr lang="en-US" sz="1351" dirty="0"/>
              <a:t>Maine Yankee</a:t>
            </a:r>
          </a:p>
        </p:txBody>
      </p:sp>
      <p:sp>
        <p:nvSpPr>
          <p:cNvPr id="4" name="Slide Number Placeholder 3">
            <a:extLst>
              <a:ext uri="{FF2B5EF4-FFF2-40B4-BE49-F238E27FC236}">
                <a16:creationId xmlns:a16="http://schemas.microsoft.com/office/drawing/2014/main" id="{C3F20676-6E21-4773-2D2B-F7F367FB5934}"/>
              </a:ext>
            </a:extLst>
          </p:cNvPr>
          <p:cNvSpPr>
            <a:spLocks noGrp="1"/>
          </p:cNvSpPr>
          <p:nvPr>
            <p:ph type="sldNum" sz="quarter" idx="12"/>
          </p:nvPr>
        </p:nvSpPr>
        <p:spPr/>
        <p:txBody>
          <a:bodyPr/>
          <a:lstStyle/>
          <a:p>
            <a:fld id="{14D037E1-2BF8-5D40-8E71-A8C25361CD73}" type="slidenum">
              <a:rPr lang="en-US" sz="1100" smtClean="0"/>
              <a:t>17</a:t>
            </a:fld>
            <a:endParaRPr lang="en-US" dirty="0"/>
          </a:p>
        </p:txBody>
      </p:sp>
    </p:spTree>
    <p:extLst>
      <p:ext uri="{BB962C8B-B14F-4D97-AF65-F5344CB8AC3E}">
        <p14:creationId xmlns:p14="http://schemas.microsoft.com/office/powerpoint/2010/main" val="2051466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2686EDF-F22D-4819-9000-952723B1FA96}"/>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History: 2000 - 2011</a:t>
            </a:r>
            <a:endParaRPr lang="en-US" sz="4000" i="1" dirty="0">
              <a:solidFill>
                <a:srgbClr val="FFFFFF"/>
              </a:solidFill>
            </a:endParaRPr>
          </a:p>
        </p:txBody>
      </p:sp>
      <p:sp>
        <p:nvSpPr>
          <p:cNvPr id="3" name="Content Placeholder 2"/>
          <p:cNvSpPr>
            <a:spLocks noGrp="1"/>
          </p:cNvSpPr>
          <p:nvPr>
            <p:ph idx="1"/>
          </p:nvPr>
        </p:nvSpPr>
        <p:spPr>
          <a:xfrm>
            <a:off x="1270560" y="1957593"/>
            <a:ext cx="10106717" cy="4315191"/>
          </a:xfrm>
        </p:spPr>
        <p:txBody>
          <a:bodyPr anchor="ctr">
            <a:normAutofit/>
          </a:bodyPr>
          <a:lstStyle/>
          <a:p>
            <a:pPr>
              <a:buFont typeface="Wingdings" panose="05000000000000000000" pitchFamily="2" charset="2"/>
              <a:buChar char="Ø"/>
            </a:pPr>
            <a:r>
              <a:rPr lang="en-US" sz="1800" b="1" dirty="0"/>
              <a:t>Milestones Achieved 2002</a:t>
            </a:r>
            <a:r>
              <a:rPr lang="en-US" sz="1800" dirty="0"/>
              <a:t> </a:t>
            </a:r>
          </a:p>
          <a:p>
            <a:pPr marL="1138210" lvl="2" indent="-342891">
              <a:buFont typeface="Wingdings" panose="05000000000000000000" pitchFamily="2" charset="2"/>
              <a:buChar char="Ø"/>
            </a:pPr>
            <a:r>
              <a:rPr lang="en-US" sz="1800" dirty="0"/>
              <a:t>Energy Secretary recommended Yucca Mountain (YM) for only repository; Pres. Bush approved</a:t>
            </a:r>
          </a:p>
          <a:p>
            <a:pPr marL="1138210" lvl="2" indent="-342891">
              <a:buFont typeface="Wingdings" panose="05000000000000000000" pitchFamily="2" charset="2"/>
              <a:buChar char="Ø"/>
            </a:pPr>
            <a:r>
              <a:rPr lang="en-US" sz="1800" dirty="0"/>
              <a:t>Nevada exercised state veto in April</a:t>
            </a:r>
          </a:p>
          <a:p>
            <a:pPr marL="1138210" lvl="2" indent="-342891">
              <a:buFont typeface="Wingdings" panose="05000000000000000000" pitchFamily="2" charset="2"/>
              <a:buChar char="Ø"/>
            </a:pPr>
            <a:r>
              <a:rPr lang="en-US" sz="1800" dirty="0"/>
              <a:t>Veto overridden by Congress by mid-July</a:t>
            </a:r>
          </a:p>
          <a:p>
            <a:pPr>
              <a:buFont typeface="Wingdings" panose="05000000000000000000" pitchFamily="2" charset="2"/>
              <a:buChar char="Ø"/>
            </a:pPr>
            <a:r>
              <a:rPr lang="en-US" sz="1800" dirty="0"/>
              <a:t>2008 – DOE submitted license application for YM repository to NRC</a:t>
            </a:r>
          </a:p>
          <a:p>
            <a:pPr>
              <a:buFont typeface="Wingdings" panose="05000000000000000000" pitchFamily="2" charset="2"/>
              <a:buChar char="Ø"/>
            </a:pPr>
            <a:r>
              <a:rPr lang="en-US" sz="1800" b="1" dirty="0"/>
              <a:t>Political Intervention Sidetracks Program 2009-2010</a:t>
            </a:r>
            <a:endParaRPr lang="en-US" sz="1800" dirty="0"/>
          </a:p>
          <a:p>
            <a:pPr marL="1138210" lvl="2" indent="-342891">
              <a:buFont typeface="Wingdings" panose="05000000000000000000" pitchFamily="2" charset="2"/>
              <a:buChar char="Ø"/>
            </a:pPr>
            <a:r>
              <a:rPr lang="en-US" sz="1800" dirty="0"/>
              <a:t>Administration zeroed out YM funding and DOE Secretary Chu moved to withdraw YM license application</a:t>
            </a:r>
          </a:p>
          <a:p>
            <a:pPr marL="1138210" lvl="2" indent="-342891">
              <a:buFont typeface="Wingdings" panose="05000000000000000000" pitchFamily="2" charset="2"/>
              <a:buChar char="Ø"/>
            </a:pPr>
            <a:r>
              <a:rPr lang="en-US" sz="1800" dirty="0"/>
              <a:t>President created Blue Ribbon Commission (BRC) to “recommend a new strategy”</a:t>
            </a:r>
          </a:p>
          <a:p>
            <a:pPr marL="1138210" lvl="2" indent="-342891">
              <a:buFont typeface="Wingdings" panose="05000000000000000000" pitchFamily="2" charset="2"/>
              <a:buChar char="Ø"/>
            </a:pPr>
            <a:r>
              <a:rPr lang="en-US" sz="1800" dirty="0"/>
              <a:t>DOE’s OCRWM closed</a:t>
            </a:r>
          </a:p>
          <a:p>
            <a:pPr>
              <a:buFont typeface="Wingdings" panose="05000000000000000000" pitchFamily="2" charset="2"/>
              <a:buChar char="Ø"/>
            </a:pPr>
            <a:r>
              <a:rPr lang="en-US" sz="1800" dirty="0"/>
              <a:t>2011 – NRC discontinued technical review of YM license application thus the national nuclear waste policy became – and remains - the Yucca Mountain Final EIS No-Action Alternative – which is to leave the material where it is currently stored in perpetuity. </a:t>
            </a:r>
          </a:p>
        </p:txBody>
      </p:sp>
      <p:sp>
        <p:nvSpPr>
          <p:cNvPr id="4" name="Slide Number Placeholder 3"/>
          <p:cNvSpPr>
            <a:spLocks noGrp="1"/>
          </p:cNvSpPr>
          <p:nvPr>
            <p:ph type="sldNum" sz="quarter" idx="12"/>
          </p:nvPr>
        </p:nvSpPr>
        <p:spPr>
          <a:xfrm>
            <a:off x="11704320" y="6455431"/>
            <a:ext cx="445913" cy="365125"/>
          </a:xfrm>
        </p:spPr>
        <p:txBody>
          <a:bodyPr>
            <a:normAutofit/>
          </a:bodyPr>
          <a:lstStyle/>
          <a:p>
            <a:pPr defTabSz="457189">
              <a:spcAft>
                <a:spcPts val="600"/>
              </a:spcAft>
              <a:defRPr/>
            </a:pPr>
            <a:fld id="{3262FCBE-B3E6-422E-9B30-51EBEF147D5A}" type="slidenum">
              <a:rPr lang="en-US" sz="1100">
                <a:solidFill>
                  <a:schemeClr val="tx1">
                    <a:lumMod val="50000"/>
                    <a:lumOff val="50000"/>
                  </a:schemeClr>
                </a:solidFill>
                <a:latin typeface="Aptos" panose="02110004020202020204"/>
              </a:rPr>
              <a:pPr defTabSz="457189">
                <a:spcAft>
                  <a:spcPts val="600"/>
                </a:spcAft>
                <a:defRPr/>
              </a:pPr>
              <a:t>18</a:t>
            </a:fld>
            <a:endParaRPr lang="en-US" sz="1100">
              <a:solidFill>
                <a:schemeClr val="tx1">
                  <a:lumMod val="50000"/>
                  <a:lumOff val="50000"/>
                </a:schemeClr>
              </a:solidFill>
              <a:latin typeface="Aptos" panose="02110004020202020204"/>
            </a:endParaRPr>
          </a:p>
        </p:txBody>
      </p:sp>
    </p:spTree>
    <p:extLst>
      <p:ext uri="{BB962C8B-B14F-4D97-AF65-F5344CB8AC3E}">
        <p14:creationId xmlns:p14="http://schemas.microsoft.com/office/powerpoint/2010/main" val="9180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F69F3-F9E7-2FA0-38B2-D6564A8DAFA2}"/>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7228389-39FA-722D-6883-4CA20AEC4EF8}"/>
              </a:ext>
            </a:extLst>
          </p:cNvPr>
          <p:cNvSpPr>
            <a:spLocks noGrp="1"/>
          </p:cNvSpPr>
          <p:nvPr>
            <p:ph type="title"/>
          </p:nvPr>
        </p:nvSpPr>
        <p:spPr>
          <a:xfrm>
            <a:off x="2172609" y="354438"/>
            <a:ext cx="8295750" cy="1033669"/>
          </a:xfrm>
        </p:spPr>
        <p:txBody>
          <a:bodyPr>
            <a:normAutofit fontScale="90000"/>
          </a:bodyPr>
          <a:lstStyle/>
          <a:p>
            <a:pPr marL="457189" indent="-457189" algn="ctr"/>
            <a:r>
              <a:rPr lang="en-US" sz="2700" dirty="0">
                <a:solidFill>
                  <a:srgbClr val="FFFFFF"/>
                </a:solidFill>
              </a:rPr>
              <a:t>Final Environmental Impact Statement</a:t>
            </a:r>
            <a:br>
              <a:rPr lang="en-US" sz="1600" dirty="0">
                <a:solidFill>
                  <a:srgbClr val="FFFFFF"/>
                </a:solidFill>
              </a:rPr>
            </a:br>
            <a:r>
              <a:rPr lang="en-US" sz="1600" dirty="0">
                <a:solidFill>
                  <a:srgbClr val="FFFFFF"/>
                </a:solidFill>
              </a:rPr>
              <a:t> for a Geologic Repository for the Disposal of Spent Nuclear Fuel and High-Level Radioactive Waste at Yucca Mountain, Nye County, Nevada</a:t>
            </a:r>
            <a:br>
              <a:rPr lang="en-US" sz="1600" dirty="0">
                <a:solidFill>
                  <a:srgbClr val="FFFFFF"/>
                </a:solidFill>
              </a:rPr>
            </a:br>
            <a:r>
              <a:rPr lang="en-US" sz="1600" dirty="0">
                <a:solidFill>
                  <a:srgbClr val="FFFFFF"/>
                </a:solidFill>
              </a:rPr>
              <a:t>February 2002</a:t>
            </a:r>
          </a:p>
        </p:txBody>
      </p:sp>
      <p:sp>
        <p:nvSpPr>
          <p:cNvPr id="3" name="Content Placeholder 2">
            <a:extLst>
              <a:ext uri="{FF2B5EF4-FFF2-40B4-BE49-F238E27FC236}">
                <a16:creationId xmlns:a16="http://schemas.microsoft.com/office/drawing/2014/main" id="{E81C2198-6D1E-30CD-9273-0243EA6EC24E}"/>
              </a:ext>
            </a:extLst>
          </p:cNvPr>
          <p:cNvSpPr>
            <a:spLocks noGrp="1"/>
          </p:cNvSpPr>
          <p:nvPr>
            <p:ph idx="1"/>
          </p:nvPr>
        </p:nvSpPr>
        <p:spPr>
          <a:xfrm>
            <a:off x="1325881" y="1947672"/>
            <a:ext cx="9989206" cy="4044739"/>
          </a:xfrm>
        </p:spPr>
        <p:txBody>
          <a:bodyPr anchor="ctr">
            <a:normAutofit lnSpcReduction="10000"/>
          </a:bodyPr>
          <a:lstStyle/>
          <a:p>
            <a:pPr marL="0" indent="0">
              <a:buNone/>
              <a:defRPr/>
            </a:pPr>
            <a:r>
              <a:rPr lang="en-US" sz="1800" b="1" dirty="0">
                <a:ea typeface="Aptos" panose="020B0004020202020204" pitchFamily="34" charset="0"/>
                <a:cs typeface="Calibri" panose="020F0502020204030204" pitchFamily="34" charset="0"/>
              </a:rPr>
              <a:t>S.3.2 NO-ACTION ALTERNATIVE</a:t>
            </a:r>
          </a:p>
          <a:p>
            <a:pPr marL="0" indent="0">
              <a:buNone/>
              <a:defRPr/>
            </a:pPr>
            <a:r>
              <a:rPr lang="en-US" sz="1800" dirty="0">
                <a:highlight>
                  <a:srgbClr val="FFFF00"/>
                </a:highlight>
                <a:ea typeface="Aptos" panose="020B0004020202020204" pitchFamily="34" charset="0"/>
                <a:cs typeface="Calibri" panose="020F0502020204030204" pitchFamily="34" charset="0"/>
              </a:rPr>
              <a:t>Under the No-Action Alternative, DOE would end site characterization activities at Yucca Mountain. </a:t>
            </a:r>
            <a:r>
              <a:rPr lang="en-US" sz="1800" kern="0" dirty="0">
                <a:ea typeface="Aptos" panose="020B0004020202020204" pitchFamily="34" charset="0"/>
                <a:cs typeface="Calibri" panose="020F0502020204030204" pitchFamily="34" charset="0"/>
              </a:rPr>
              <a:t>The commercial nuclear power utilities and DOE would continue to store spent nuclear fuel and high-level radioactive waste. </a:t>
            </a:r>
            <a:r>
              <a:rPr lang="en-US" sz="1800" dirty="0">
                <a:ea typeface="Aptos" panose="020B0004020202020204" pitchFamily="34" charset="0"/>
                <a:cs typeface="Calibri" panose="020F0502020204030204" pitchFamily="34" charset="0"/>
              </a:rPr>
              <a:t>Because it would be highly speculative to attempt to predict future events, DOE decided to illustrate one set of possibilities by focusing its analysis of the No-Action Alternative on the potential impacts of two scenarios: </a:t>
            </a:r>
          </a:p>
          <a:p>
            <a:pPr>
              <a:buFont typeface="Wingdings" panose="05000000000000000000" pitchFamily="2" charset="2"/>
              <a:buChar char="Ø"/>
              <a:defRPr/>
            </a:pPr>
            <a:r>
              <a:rPr lang="en-US" sz="1800" b="1" dirty="0">
                <a:highlight>
                  <a:srgbClr val="FFFF00"/>
                </a:highlight>
                <a:ea typeface="Aptos" panose="020B0004020202020204" pitchFamily="34" charset="0"/>
                <a:cs typeface="Calibri" panose="020F0502020204030204" pitchFamily="34" charset="0"/>
              </a:rPr>
              <a:t>Scenario 1 </a:t>
            </a:r>
            <a:r>
              <a:rPr lang="en-US" sz="1800" dirty="0">
                <a:highlight>
                  <a:srgbClr val="FFFF00"/>
                </a:highlight>
                <a:ea typeface="Aptos" panose="020B0004020202020204" pitchFamily="34" charset="0"/>
                <a:cs typeface="Calibri" panose="020F0502020204030204" pitchFamily="34" charset="0"/>
              </a:rPr>
              <a:t>assumes that spent nuclear fuel and high-level radioactive waste would remain at the 72 commercial and 5 DOE sites under institutional control for at least 10,000 years</a:t>
            </a:r>
            <a:r>
              <a:rPr lang="en-US" sz="1800" dirty="0">
                <a:ea typeface="Aptos" panose="020B0004020202020204" pitchFamily="34" charset="0"/>
                <a:cs typeface="Calibri" panose="020F0502020204030204" pitchFamily="34" charset="0"/>
              </a:rPr>
              <a:t>.... </a:t>
            </a:r>
            <a:r>
              <a:rPr lang="en-US" sz="1800" dirty="0"/>
              <a:t>For purposes of analysis, DOE assumed that the storage facilities would undergo one major repair during the first approximately 100 years, and complete replacement after the first 100 years and every 100 years thereafter.</a:t>
            </a:r>
            <a:endParaRPr lang="en-US" sz="1800" dirty="0">
              <a:ea typeface="Aptos" panose="020B0004020202020204" pitchFamily="34" charset="0"/>
              <a:cs typeface="Calibri" panose="020F0502020204030204" pitchFamily="34" charset="0"/>
            </a:endParaRPr>
          </a:p>
          <a:p>
            <a:pPr>
              <a:buFont typeface="Wingdings" panose="05000000000000000000" pitchFamily="2" charset="2"/>
              <a:buChar char="Ø"/>
              <a:defRPr/>
            </a:pPr>
            <a:r>
              <a:rPr lang="en-US" sz="1800" b="1" dirty="0">
                <a:ea typeface="Aptos" panose="020B0004020202020204" pitchFamily="34" charset="0"/>
                <a:cs typeface="Calibri" panose="020F0502020204030204" pitchFamily="34" charset="0"/>
              </a:rPr>
              <a:t>Scenario 2 </a:t>
            </a:r>
            <a:r>
              <a:rPr lang="en-US" sz="1800" dirty="0">
                <a:ea typeface="Aptos" panose="020B0004020202020204" pitchFamily="34" charset="0"/>
                <a:cs typeface="Calibri" panose="020F0502020204030204" pitchFamily="34" charset="0"/>
              </a:rPr>
              <a:t>assumes that s</a:t>
            </a:r>
            <a:r>
              <a:rPr lang="en-US" sz="1800" kern="0" dirty="0">
                <a:ea typeface="Aptos" panose="020B0004020202020204" pitchFamily="34" charset="0"/>
                <a:cs typeface="Calibri" panose="020F0502020204030204" pitchFamily="34" charset="0"/>
              </a:rPr>
              <a:t>pent nuclear fuel and high-level radioactive waste would remain in dry storage at the commercial and DOE sites and would be under institutional control for approximately 100 years (as in Scenario 1). </a:t>
            </a:r>
            <a:r>
              <a:rPr lang="en-US" sz="1800" kern="0" dirty="0">
                <a:highlight>
                  <a:srgbClr val="FFFF00"/>
                </a:highlight>
                <a:ea typeface="Aptos" panose="020B0004020202020204" pitchFamily="34" charset="0"/>
                <a:cs typeface="Calibri" panose="020F0502020204030204" pitchFamily="34" charset="0"/>
              </a:rPr>
              <a:t>This scenario, however, assumes no effective institutional control after 100 years, and that the storage facilities at 72 commercial and 5 DOE sites would begin to deteriorate after 100 years</a:t>
            </a:r>
            <a:r>
              <a:rPr lang="en-US" sz="1800" kern="0" dirty="0">
                <a:ea typeface="Aptos" panose="020B0004020202020204" pitchFamily="34" charset="0"/>
                <a:cs typeface="Calibri" panose="020F0502020204030204" pitchFamily="34" charset="0"/>
              </a:rPr>
              <a:t>.</a:t>
            </a:r>
            <a:endParaRPr lang="en-US" sz="1800" dirty="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AB73D5E-5D75-2D39-C9B6-1857D7DBB858}"/>
              </a:ext>
            </a:extLst>
          </p:cNvPr>
          <p:cNvSpPr>
            <a:spLocks noGrp="1"/>
          </p:cNvSpPr>
          <p:nvPr>
            <p:ph type="sldNum" sz="quarter" idx="12"/>
          </p:nvPr>
        </p:nvSpPr>
        <p:spPr>
          <a:xfrm>
            <a:off x="11704320" y="6455431"/>
            <a:ext cx="445913" cy="365125"/>
          </a:xfrm>
        </p:spPr>
        <p:txBody>
          <a:bodyPr>
            <a:normAutofit/>
          </a:bodyPr>
          <a:lstStyle/>
          <a:p>
            <a:pPr defTabSz="457189">
              <a:spcAft>
                <a:spcPts val="600"/>
              </a:spcAft>
              <a:defRPr/>
            </a:pPr>
            <a:fld id="{3262FCBE-B3E6-422E-9B30-51EBEF147D5A}" type="slidenum">
              <a:rPr lang="en-US" sz="1100">
                <a:solidFill>
                  <a:schemeClr val="tx1">
                    <a:lumMod val="50000"/>
                    <a:lumOff val="50000"/>
                  </a:schemeClr>
                </a:solidFill>
                <a:latin typeface="Aptos" panose="02110004020202020204"/>
              </a:rPr>
              <a:pPr defTabSz="457189">
                <a:spcAft>
                  <a:spcPts val="600"/>
                </a:spcAft>
                <a:defRPr/>
              </a:pPr>
              <a:t>19</a:t>
            </a:fld>
            <a:endParaRPr lang="en-US" sz="1100" dirty="0">
              <a:solidFill>
                <a:schemeClr val="tx1">
                  <a:lumMod val="50000"/>
                  <a:lumOff val="50000"/>
                </a:schemeClr>
              </a:solidFill>
              <a:latin typeface="Aptos" panose="02110004020202020204"/>
            </a:endParaRPr>
          </a:p>
        </p:txBody>
      </p:sp>
    </p:spTree>
    <p:extLst>
      <p:ext uri="{BB962C8B-B14F-4D97-AF65-F5344CB8AC3E}">
        <p14:creationId xmlns:p14="http://schemas.microsoft.com/office/powerpoint/2010/main" val="360029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8609FC-D1A0-68FA-60A2-B90E869A69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C3938-6B72-90FE-B4E0-082A4CF7999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US Inventory of SNF/HLW and Reprocessing Waste</a:t>
            </a:r>
            <a:endParaRPr lang="en-US" sz="4000" b="1">
              <a:solidFill>
                <a:srgbClr val="FFFFFF"/>
              </a:solidFill>
            </a:endParaRPr>
          </a:p>
        </p:txBody>
      </p:sp>
      <p:sp>
        <p:nvSpPr>
          <p:cNvPr id="3" name="Content Placeholder 2">
            <a:extLst>
              <a:ext uri="{FF2B5EF4-FFF2-40B4-BE49-F238E27FC236}">
                <a16:creationId xmlns:a16="http://schemas.microsoft.com/office/drawing/2014/main" id="{65D937C3-9DD4-C85D-F3E1-CB9A5A9CEEE2}"/>
              </a:ext>
            </a:extLst>
          </p:cNvPr>
          <p:cNvSpPr>
            <a:spLocks noGrp="1"/>
          </p:cNvSpPr>
          <p:nvPr>
            <p:ph idx="1"/>
          </p:nvPr>
        </p:nvSpPr>
        <p:spPr>
          <a:xfrm>
            <a:off x="4385877" y="276212"/>
            <a:ext cx="7536581" cy="6285296"/>
          </a:xfrm>
        </p:spPr>
        <p:txBody>
          <a:bodyPr anchor="ctr">
            <a:normAutofit/>
          </a:bodyPr>
          <a:lstStyle/>
          <a:p>
            <a:pPr>
              <a:buFont typeface="Wingdings" panose="05000000000000000000" pitchFamily="2" charset="2"/>
              <a:buChar char="Ø"/>
            </a:pPr>
            <a:r>
              <a:rPr lang="en-US" sz="1600" dirty="0"/>
              <a:t>As of the end of 2022, the U.S. Inventory of SNF/HLW and primary reprocessing waste was located at over 100 sites in 39 states. </a:t>
            </a:r>
          </a:p>
          <a:p>
            <a:pPr>
              <a:buFont typeface="Wingdings" panose="05000000000000000000" pitchFamily="2" charset="2"/>
              <a:buChar char="Ø"/>
            </a:pPr>
            <a:r>
              <a:rPr lang="en-US" sz="1600" dirty="0"/>
              <a:t>These locations include commercial Nuclear Power Reactors (NPR) and Independent Spent Fuel Storage Installations (ISFSI) sites; DOE sites; and other research and development (R&amp;D) sites.</a:t>
            </a:r>
          </a:p>
          <a:p>
            <a:pPr>
              <a:buFont typeface="Wingdings" panose="05000000000000000000" pitchFamily="2" charset="2"/>
              <a:buChar char="Ø"/>
            </a:pPr>
            <a:r>
              <a:rPr lang="en-US" sz="1600" dirty="0"/>
              <a:t>73 Sites of Commercial NPRs and/or ISFSIs (often co-located) with SNF/HLW stored onsite including: 72 sites of 74 Light Water Reactor (LWR) nuclear power plants with a total of 92 operating NPRs and 27 shutdown NPRs – not including ISFSIs at DOE site. </a:t>
            </a:r>
          </a:p>
          <a:p>
            <a:pPr>
              <a:buFont typeface="Wingdings" panose="05000000000000000000" pitchFamily="2" charset="2"/>
              <a:buChar char="Ø"/>
            </a:pPr>
            <a:r>
              <a:rPr lang="en-US" sz="1600" dirty="0"/>
              <a:t>1 away-from-reactor NPR SNF pool storage ISFSI. </a:t>
            </a:r>
          </a:p>
          <a:p>
            <a:pPr>
              <a:buFont typeface="Wingdings" panose="05000000000000000000" pitchFamily="2" charset="2"/>
              <a:buChar char="Ø"/>
            </a:pPr>
            <a:r>
              <a:rPr lang="en-US" sz="1600" dirty="0"/>
              <a:t>6 DOE Sites with SNF storage and/or DOE research reactors. </a:t>
            </a:r>
          </a:p>
          <a:p>
            <a:pPr>
              <a:buFont typeface="Wingdings" panose="05000000000000000000" pitchFamily="2" charset="2"/>
              <a:buChar char="Ø"/>
            </a:pPr>
            <a:r>
              <a:rPr lang="en-US" sz="1600" dirty="0"/>
              <a:t>28 Other Research and Development (R&amp;D) Sites including: 20 university research reactor sites; 4 other government agency research reactors; and 4 commercial R&amp;D centers.</a:t>
            </a:r>
          </a:p>
          <a:p>
            <a:pPr>
              <a:buFont typeface="Wingdings" panose="05000000000000000000" pitchFamily="2" charset="2"/>
              <a:buChar char="Ø"/>
            </a:pPr>
            <a:r>
              <a:rPr lang="en-US" sz="1600" dirty="0"/>
              <a:t>4 Reprocessing Waste Storage Sites: 3 DOE sites with primary reprocessing waste and 1 commercial HLW storage location.</a:t>
            </a:r>
          </a:p>
          <a:p>
            <a:pPr>
              <a:buFont typeface="Wingdings" panose="05000000000000000000" pitchFamily="2" charset="2"/>
              <a:buChar char="Ø"/>
            </a:pPr>
            <a:r>
              <a:rPr lang="en-US" sz="1600" dirty="0"/>
              <a:t>278 HLW stainless steel canisters in long term interim storage at the West Valley New York former reprocessing  site awaiting DOE removal to a federal disposal site.</a:t>
            </a:r>
          </a:p>
          <a:p>
            <a:pPr marL="0" indent="0">
              <a:buNone/>
            </a:pPr>
            <a:r>
              <a:rPr lang="en-US" sz="1100" dirty="0"/>
              <a:t>(Reference – “Spent Nuclear Fuel and Reprocessing Waste Inventory, December 2024, </a:t>
            </a:r>
            <a:r>
              <a:rPr lang="en-US" sz="1100" dirty="0">
                <a:hlinkClick r:id="rId3"/>
              </a:rPr>
              <a:t>PNNL-33938, Rev.1.1, page 2 inventory summary</a:t>
            </a:r>
            <a:r>
              <a:rPr lang="en-US" sz="1100" dirty="0"/>
              <a:t>)</a:t>
            </a:r>
          </a:p>
          <a:p>
            <a:pPr marL="0" indent="0">
              <a:buNone/>
            </a:pPr>
            <a:r>
              <a:rPr lang="en-US" sz="1200" dirty="0">
                <a:solidFill>
                  <a:schemeClr val="accent1"/>
                </a:solidFill>
              </a:rPr>
              <a:t>NOTE: U.S. commercial reactors have generated about 95,000 metric tons of spent fuel since the 1950s and generates about 2,000 metric tons of spent fuel each year (Yucca Mountain limit is 70,000 MTUs)</a:t>
            </a:r>
          </a:p>
        </p:txBody>
      </p:sp>
      <p:sp>
        <p:nvSpPr>
          <p:cNvPr id="6" name="Slide Number Placeholder 5">
            <a:extLst>
              <a:ext uri="{FF2B5EF4-FFF2-40B4-BE49-F238E27FC236}">
                <a16:creationId xmlns:a16="http://schemas.microsoft.com/office/drawing/2014/main" id="{93CFFACB-59D0-51BC-CFD5-8E52084B6F65}"/>
              </a:ext>
            </a:extLst>
          </p:cNvPr>
          <p:cNvSpPr>
            <a:spLocks noGrp="1"/>
          </p:cNvSpPr>
          <p:nvPr>
            <p:ph type="sldNum" sz="quarter" idx="12"/>
          </p:nvPr>
        </p:nvSpPr>
        <p:spPr/>
        <p:txBody>
          <a:bodyPr/>
          <a:lstStyle/>
          <a:p>
            <a:fld id="{14D037E1-2BF8-5D40-8E71-A8C25361CD73}" type="slidenum">
              <a:rPr lang="en-US" sz="1100" smtClean="0"/>
              <a:t>2</a:t>
            </a:fld>
            <a:endParaRPr lang="en-US" dirty="0"/>
          </a:p>
        </p:txBody>
      </p:sp>
    </p:spTree>
    <p:extLst>
      <p:ext uri="{BB962C8B-B14F-4D97-AF65-F5344CB8AC3E}">
        <p14:creationId xmlns:p14="http://schemas.microsoft.com/office/powerpoint/2010/main" val="403966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EB5529-267B-F240-8CB7-CF548403AC0D}"/>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774764-3EC6-941D-59EA-DCF7B1FBDBCB}"/>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History: 2012-2016</a:t>
            </a:r>
          </a:p>
        </p:txBody>
      </p:sp>
      <p:sp>
        <p:nvSpPr>
          <p:cNvPr id="3" name="Content Placeholder 2">
            <a:extLst>
              <a:ext uri="{FF2B5EF4-FFF2-40B4-BE49-F238E27FC236}">
                <a16:creationId xmlns:a16="http://schemas.microsoft.com/office/drawing/2014/main" id="{870C3D74-FAA3-7D8C-2A48-CB1945E2330A}"/>
              </a:ext>
            </a:extLst>
          </p:cNvPr>
          <p:cNvSpPr>
            <a:spLocks noGrp="1"/>
          </p:cNvSpPr>
          <p:nvPr>
            <p:ph idx="1"/>
          </p:nvPr>
        </p:nvSpPr>
        <p:spPr>
          <a:xfrm>
            <a:off x="1088136" y="1801368"/>
            <a:ext cx="10464695" cy="4383067"/>
          </a:xfrm>
        </p:spPr>
        <p:txBody>
          <a:bodyPr anchor="ctr">
            <a:normAutofit fontScale="92500" lnSpcReduction="10000"/>
          </a:bodyPr>
          <a:lstStyle/>
          <a:p>
            <a:pPr marL="0" indent="0">
              <a:buNone/>
            </a:pPr>
            <a:r>
              <a:rPr lang="en-US" sz="2000" dirty="0"/>
              <a:t>2012: President’s Blue Ribbon Commission on America’s Nuclear Future Report to DOE</a:t>
            </a:r>
          </a:p>
          <a:p>
            <a:pPr marL="0" indent="0">
              <a:buNone/>
            </a:pPr>
            <a:r>
              <a:rPr lang="en-US" sz="2000" dirty="0"/>
              <a:t>2013:</a:t>
            </a:r>
          </a:p>
          <a:p>
            <a:pPr marL="514338" lvl="1" indent="-285744">
              <a:buFont typeface="Wingdings" panose="05000000000000000000" pitchFamily="2" charset="2"/>
              <a:buChar char="Ø"/>
            </a:pPr>
            <a:r>
              <a:rPr lang="en-US" sz="2000" dirty="0"/>
              <a:t>DOE issues “Strategy” for Integrated Waste Management, Jan. 2013</a:t>
            </a:r>
          </a:p>
          <a:p>
            <a:pPr marL="514338" lvl="1" indent="-285744">
              <a:buFont typeface="Wingdings" panose="05000000000000000000" pitchFamily="2" charset="2"/>
              <a:buChar char="Ø"/>
            </a:pPr>
            <a:r>
              <a:rPr lang="en-US" sz="2000" dirty="0"/>
              <a:t>NRC restarts review of YM license app as directed by USCA-DC writ of mandamus</a:t>
            </a:r>
          </a:p>
          <a:p>
            <a:pPr marL="514338" lvl="1" indent="-285744">
              <a:buFont typeface="Wingdings" panose="05000000000000000000" pitchFamily="2" charset="2"/>
              <a:buChar char="Ø"/>
            </a:pPr>
            <a:r>
              <a:rPr lang="en-US" sz="2000" dirty="0"/>
              <a:t>USCA-DC decision in NARUC fee suspension case, Nov. 2013</a:t>
            </a:r>
          </a:p>
          <a:p>
            <a:pPr marL="0" indent="0">
              <a:buNone/>
            </a:pPr>
            <a:r>
              <a:rPr lang="en-US" sz="2000" dirty="0"/>
              <a:t>2014: DOE suspended collection of fees from electric customers, May 2014</a:t>
            </a:r>
          </a:p>
          <a:p>
            <a:pPr marL="0" indent="0">
              <a:buNone/>
            </a:pPr>
            <a:r>
              <a:rPr lang="en-US" sz="2000" dirty="0"/>
              <a:t>2015: </a:t>
            </a:r>
          </a:p>
          <a:p>
            <a:pPr marL="514338" lvl="1" indent="-285744">
              <a:buFont typeface="Wingdings" panose="05000000000000000000" pitchFamily="2" charset="2"/>
              <a:buChar char="Ø"/>
            </a:pPr>
            <a:r>
              <a:rPr lang="en-US" sz="2000" dirty="0"/>
              <a:t>NRC completion of Safety Evaluation Report (SER), confirming YM repository can dispose of SNF &amp; HLW for &gt; 1 M years while protecting public health, safety &amp; environment (Jan. 2015) – that the Commission has not acted on.</a:t>
            </a:r>
          </a:p>
          <a:p>
            <a:pPr marL="0" indent="0">
              <a:buNone/>
            </a:pPr>
            <a:r>
              <a:rPr lang="en-US" sz="2000" dirty="0"/>
              <a:t>2016:</a:t>
            </a:r>
          </a:p>
          <a:p>
            <a:pPr marL="514338" lvl="1" indent="-285744">
              <a:buFont typeface="Wingdings" panose="05000000000000000000" pitchFamily="2" charset="2"/>
              <a:buChar char="Ø"/>
            </a:pPr>
            <a:r>
              <a:rPr lang="en-US" sz="2000" dirty="0"/>
              <a:t>DOE pursuit of Deep Boreholes for specific waste forms (canceled 2017)</a:t>
            </a:r>
          </a:p>
          <a:p>
            <a:pPr marL="514338" lvl="1" indent="-285744">
              <a:buFont typeface="Wingdings" panose="05000000000000000000" pitchFamily="2" charset="2"/>
              <a:buChar char="Ø"/>
            </a:pPr>
            <a:r>
              <a:rPr lang="en-US" sz="2000" dirty="0"/>
              <a:t>NRC completion of YM Supplemental EIS (concerning groundwater impacts) </a:t>
            </a:r>
          </a:p>
          <a:p>
            <a:pPr marL="514338" lvl="1" indent="-285744">
              <a:buFont typeface="Wingdings" panose="05000000000000000000" pitchFamily="2" charset="2"/>
              <a:buChar char="Ø"/>
            </a:pPr>
            <a:r>
              <a:rPr lang="en-US" sz="2000" dirty="0"/>
              <a:t>DOE Consent-Based Siting (CBS) Public Meeting Series (2016)</a:t>
            </a:r>
          </a:p>
        </p:txBody>
      </p:sp>
      <p:sp>
        <p:nvSpPr>
          <p:cNvPr id="4" name="Slide Number Placeholder 3">
            <a:extLst>
              <a:ext uri="{FF2B5EF4-FFF2-40B4-BE49-F238E27FC236}">
                <a16:creationId xmlns:a16="http://schemas.microsoft.com/office/drawing/2014/main" id="{4212FB88-B0C8-DAD8-FB79-BE725A64B980}"/>
              </a:ext>
            </a:extLst>
          </p:cNvPr>
          <p:cNvSpPr>
            <a:spLocks noGrp="1"/>
          </p:cNvSpPr>
          <p:nvPr>
            <p:ph type="sldNum" sz="quarter" idx="12"/>
          </p:nvPr>
        </p:nvSpPr>
        <p:spPr>
          <a:xfrm>
            <a:off x="11704320" y="6455431"/>
            <a:ext cx="445913" cy="365125"/>
          </a:xfrm>
        </p:spPr>
        <p:txBody>
          <a:bodyPr>
            <a:normAutofit/>
          </a:bodyPr>
          <a:lstStyle/>
          <a:p>
            <a:pPr>
              <a:spcAft>
                <a:spcPts val="600"/>
              </a:spcAft>
            </a:pPr>
            <a:fld id="{3262FCBE-B3E6-422E-9B30-51EBEF147D5A}" type="slidenum">
              <a:rPr lang="en-US" sz="1100">
                <a:solidFill>
                  <a:schemeClr val="tx1">
                    <a:lumMod val="50000"/>
                    <a:lumOff val="50000"/>
                  </a:schemeClr>
                </a:solidFill>
              </a:rPr>
              <a:pPr>
                <a:spcAft>
                  <a:spcPts val="600"/>
                </a:spcAft>
              </a:pPr>
              <a:t>20</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886709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5357B2-F892-3C61-E9BF-D8587C5B46D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B92FFFA-39E8-13B4-61F7-1317C3F71474}"/>
              </a:ext>
            </a:extLst>
          </p:cNvPr>
          <p:cNvSpPr>
            <a:spLocks noGrp="1"/>
          </p:cNvSpPr>
          <p:nvPr>
            <p:ph type="title"/>
          </p:nvPr>
        </p:nvSpPr>
        <p:spPr>
          <a:xfrm>
            <a:off x="1377697" y="284237"/>
            <a:ext cx="9895951" cy="1033669"/>
          </a:xfrm>
        </p:spPr>
        <p:txBody>
          <a:bodyPr>
            <a:normAutofit/>
          </a:bodyPr>
          <a:lstStyle/>
          <a:p>
            <a:pPr marL="457189" indent="-457189" algn="ctr"/>
            <a:r>
              <a:rPr lang="en-US" sz="4000" dirty="0">
                <a:solidFill>
                  <a:srgbClr val="FFFFFF"/>
                </a:solidFill>
              </a:rPr>
              <a:t>History: 2017- 2020</a:t>
            </a:r>
          </a:p>
        </p:txBody>
      </p:sp>
      <p:sp>
        <p:nvSpPr>
          <p:cNvPr id="3" name="Content Placeholder 2">
            <a:extLst>
              <a:ext uri="{FF2B5EF4-FFF2-40B4-BE49-F238E27FC236}">
                <a16:creationId xmlns:a16="http://schemas.microsoft.com/office/drawing/2014/main" id="{4C5A7B46-58E9-11B0-9A61-4D8AF06B51D5}"/>
              </a:ext>
            </a:extLst>
          </p:cNvPr>
          <p:cNvSpPr>
            <a:spLocks noGrp="1"/>
          </p:cNvSpPr>
          <p:nvPr>
            <p:ph idx="1"/>
          </p:nvPr>
        </p:nvSpPr>
        <p:spPr>
          <a:xfrm>
            <a:off x="1115111" y="2072049"/>
            <a:ext cx="9961774" cy="3916723"/>
          </a:xfrm>
        </p:spPr>
        <p:txBody>
          <a:bodyPr anchor="ctr">
            <a:normAutofit/>
          </a:bodyPr>
          <a:lstStyle/>
          <a:p>
            <a:pPr marL="0" indent="-57149">
              <a:buNone/>
            </a:pPr>
            <a:r>
              <a:rPr lang="en-US" sz="2000" dirty="0"/>
              <a:t>2017: DOE issues Draft Consent-Based Siting Process Report, Jan 2017</a:t>
            </a:r>
          </a:p>
          <a:p>
            <a:pPr marL="0" indent="-57149">
              <a:buNone/>
            </a:pPr>
            <a:r>
              <a:rPr lang="en-US" sz="2000" dirty="0"/>
              <a:t>2017-2019:</a:t>
            </a:r>
          </a:p>
          <a:p>
            <a:pPr marL="687371" indent="-346066">
              <a:buFont typeface="Wingdings" panose="05000000000000000000" pitchFamily="2" charset="2"/>
              <a:buChar char="Ø"/>
            </a:pPr>
            <a:r>
              <a:rPr lang="en-US" sz="2000" dirty="0"/>
              <a:t>Admin Budget Requests for FY 2018, 2019 &amp; 2020: Sought $116 M - $120 M for DOE for YM and “robust” interim storage and $30 M - $47.7 M for NRC for YM licensing.</a:t>
            </a:r>
          </a:p>
          <a:p>
            <a:pPr marL="687371" indent="-346066">
              <a:buFont typeface="Wingdings" panose="05000000000000000000" pitchFamily="2" charset="2"/>
              <a:buChar char="Ø"/>
            </a:pPr>
            <a:r>
              <a:rPr lang="en-US" sz="2000" dirty="0"/>
              <a:t>Congress did not award the YM requested funding - and the administration eventually changed its position in support of YM.</a:t>
            </a:r>
          </a:p>
          <a:p>
            <a:pPr marL="0" indent="-57149">
              <a:buNone/>
            </a:pPr>
            <a:r>
              <a:rPr lang="en-US" sz="2000" dirty="0"/>
              <a:t>2020: </a:t>
            </a:r>
          </a:p>
          <a:p>
            <a:pPr lvl="1" indent="-342891">
              <a:buFont typeface="Wingdings" pitchFamily="2" charset="2"/>
              <a:buChar char="Ø"/>
            </a:pPr>
            <a:r>
              <a:rPr lang="en-US" sz="2000" dirty="0"/>
              <a:t>Admin Budget Request for FY 2021: Sought $0 for YM and $25 M for interim storage</a:t>
            </a:r>
          </a:p>
          <a:p>
            <a:pPr lvl="1" indent="-342891">
              <a:buFont typeface="Wingdings" pitchFamily="2" charset="2"/>
              <a:buChar char="Ø"/>
            </a:pPr>
            <a:r>
              <a:rPr lang="en-US" sz="2000" dirty="0"/>
              <a:t>Congress FY 2021 Appropriations: New $20 M for interim storage and $7.5 M from NWF for NWF oversight</a:t>
            </a:r>
          </a:p>
        </p:txBody>
      </p:sp>
      <p:sp>
        <p:nvSpPr>
          <p:cNvPr id="4" name="Slide Number Placeholder 3">
            <a:extLst>
              <a:ext uri="{FF2B5EF4-FFF2-40B4-BE49-F238E27FC236}">
                <a16:creationId xmlns:a16="http://schemas.microsoft.com/office/drawing/2014/main" id="{B15FA7BE-FEB4-537C-89DB-77399F611CC4}"/>
              </a:ext>
            </a:extLst>
          </p:cNvPr>
          <p:cNvSpPr>
            <a:spLocks noGrp="1"/>
          </p:cNvSpPr>
          <p:nvPr>
            <p:ph type="sldNum" sz="quarter" idx="12"/>
          </p:nvPr>
        </p:nvSpPr>
        <p:spPr>
          <a:xfrm>
            <a:off x="11704320" y="6455431"/>
            <a:ext cx="445913" cy="365125"/>
          </a:xfrm>
        </p:spPr>
        <p:txBody>
          <a:bodyPr>
            <a:normAutofit/>
          </a:bodyPr>
          <a:lstStyle/>
          <a:p>
            <a:pPr>
              <a:spcAft>
                <a:spcPts val="600"/>
              </a:spcAft>
            </a:pPr>
            <a:fld id="{3262FCBE-B3E6-422E-9B30-51EBEF147D5A}" type="slidenum">
              <a:rPr lang="en-US" sz="1100">
                <a:solidFill>
                  <a:schemeClr val="tx1">
                    <a:lumMod val="50000"/>
                    <a:lumOff val="50000"/>
                  </a:schemeClr>
                </a:solidFill>
              </a:rPr>
              <a:pPr>
                <a:spcAft>
                  <a:spcPts val="600"/>
                </a:spcAft>
              </a:pPr>
              <a:t>21</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4291114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6D05E4-9378-16BA-BB56-0AAC5297CD0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F8DECBD-8F15-1C9D-3E49-4310FD121658}"/>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Nuclear Waste Fund (NWF) Summary</a:t>
            </a:r>
          </a:p>
        </p:txBody>
      </p:sp>
      <p:sp>
        <p:nvSpPr>
          <p:cNvPr id="3" name="Content Placeholder 2">
            <a:extLst>
              <a:ext uri="{FF2B5EF4-FFF2-40B4-BE49-F238E27FC236}">
                <a16:creationId xmlns:a16="http://schemas.microsoft.com/office/drawing/2014/main" id="{87C26D6A-2F1C-2A62-3319-FFD2590ACA9C}"/>
              </a:ext>
            </a:extLst>
          </p:cNvPr>
          <p:cNvSpPr>
            <a:spLocks noGrp="1"/>
          </p:cNvSpPr>
          <p:nvPr>
            <p:ph idx="1"/>
          </p:nvPr>
        </p:nvSpPr>
        <p:spPr>
          <a:xfrm>
            <a:off x="991669" y="2084832"/>
            <a:ext cx="10208662" cy="3916723"/>
          </a:xfrm>
        </p:spPr>
        <p:txBody>
          <a:bodyPr anchor="ctr">
            <a:normAutofit/>
          </a:bodyPr>
          <a:lstStyle/>
          <a:p>
            <a:pPr>
              <a:buFont typeface="Wingdings" panose="05000000000000000000" pitchFamily="2" charset="2"/>
              <a:buChar char="Ø"/>
            </a:pPr>
            <a:r>
              <a:rPr lang="en-US" sz="2000" dirty="0">
                <a:ea typeface="Aptos" panose="020B0004020202020204" pitchFamily="34" charset="0"/>
                <a:cs typeface="Calibri" panose="020F0502020204030204" pitchFamily="34" charset="0"/>
              </a:rPr>
              <a:t>Established by NWPA and composed of payments by generators and owners of commercial SNF and HLW to ensure that costs relating to disposal were borne by those benefiting from the power (i.e., electric customers). </a:t>
            </a:r>
          </a:p>
          <a:p>
            <a:pPr>
              <a:buFont typeface="Wingdings" panose="05000000000000000000" pitchFamily="2" charset="2"/>
              <a:buChar char="Ø"/>
            </a:pPr>
            <a:r>
              <a:rPr lang="en-US" sz="2000" dirty="0">
                <a:ea typeface="Aptos" panose="020B0004020202020204" pitchFamily="34" charset="0"/>
                <a:cs typeface="Calibri" panose="020F0502020204030204" pitchFamily="34" charset="0"/>
              </a:rPr>
              <a:t>Quarterly fee (1 mill/kWh = 1/10 of a cent/kWh) established for nuclear power generated and sold </a:t>
            </a:r>
            <a:r>
              <a:rPr lang="en-US" sz="2000" i="1" dirty="0">
                <a:ea typeface="Aptos" panose="020B0004020202020204" pitchFamily="34" charset="0"/>
                <a:cs typeface="Calibri" panose="020F0502020204030204" pitchFamily="34" charset="0"/>
              </a:rPr>
              <a:t>from April 7, 1983 forward</a:t>
            </a:r>
            <a:r>
              <a:rPr lang="en-US" sz="2000" dirty="0">
                <a:ea typeface="Aptos" panose="020B0004020202020204" pitchFamily="34" charset="0"/>
                <a:cs typeface="Calibri" panose="020F0502020204030204" pitchFamily="34" charset="0"/>
              </a:rPr>
              <a:t>. </a:t>
            </a:r>
          </a:p>
          <a:p>
            <a:pPr>
              <a:buFont typeface="Wingdings" panose="05000000000000000000" pitchFamily="2" charset="2"/>
              <a:buChar char="Ø"/>
            </a:pPr>
            <a:r>
              <a:rPr lang="en-US" sz="2000" dirty="0">
                <a:ea typeface="Aptos" panose="020B0004020202020204" pitchFamily="34" charset="0"/>
                <a:cs typeface="Calibri" panose="020F0502020204030204" pitchFamily="34" charset="0"/>
              </a:rPr>
              <a:t>“One-time fee” established for nuclear power generated and sold </a:t>
            </a:r>
            <a:r>
              <a:rPr lang="en-US" sz="2000" i="1" dirty="0">
                <a:ea typeface="Aptos" panose="020B0004020202020204" pitchFamily="34" charset="0"/>
                <a:cs typeface="Calibri" panose="020F0502020204030204" pitchFamily="34" charset="0"/>
              </a:rPr>
              <a:t>prior to April 7, 1983 </a:t>
            </a:r>
            <a:r>
              <a:rPr lang="en-US" sz="2000" dirty="0">
                <a:ea typeface="Aptos" panose="020B0004020202020204" pitchFamily="34" charset="0"/>
                <a:cs typeface="Calibri" panose="020F0502020204030204" pitchFamily="34" charset="0"/>
              </a:rPr>
              <a:t>(does not have to be paid until DOE begins SNF removal from reactor site). </a:t>
            </a:r>
          </a:p>
          <a:p>
            <a:pPr>
              <a:buFont typeface="Wingdings" panose="05000000000000000000" pitchFamily="2" charset="2"/>
              <a:buChar char="Ø"/>
            </a:pPr>
            <a:r>
              <a:rPr lang="en-US" sz="2000" dirty="0">
                <a:ea typeface="Aptos" panose="020B0004020202020204" pitchFamily="34" charset="0"/>
                <a:cs typeface="Calibri" panose="020F0502020204030204" pitchFamily="34" charset="0"/>
              </a:rPr>
              <a:t>In response to lawsuit initiated by NARUC, U.S. Court of Appeals for D.C. Circuit ordered DOE Secretary to suspend collecting fees until DOE conducts a legally adequate fee assessment. </a:t>
            </a:r>
            <a:r>
              <a:rPr lang="en-US" sz="2000" i="1" dirty="0">
                <a:ea typeface="Aptos" panose="020B0004020202020204" pitchFamily="34" charset="0"/>
                <a:cs typeface="Calibri" panose="020F0502020204030204" pitchFamily="34" charset="0"/>
              </a:rPr>
              <a:t>NARUC v. DOE</a:t>
            </a:r>
            <a:r>
              <a:rPr lang="en-US" sz="2000" dirty="0">
                <a:ea typeface="Aptos" panose="020B0004020202020204" pitchFamily="34" charset="0"/>
                <a:cs typeface="Calibri" panose="020F0502020204030204" pitchFamily="34" charset="0"/>
              </a:rPr>
              <a:t> (D.C. Cir. Nov. 19, 2013). Fee collection ceased in May 2014.</a:t>
            </a:r>
          </a:p>
        </p:txBody>
      </p:sp>
      <p:sp>
        <p:nvSpPr>
          <p:cNvPr id="4" name="Slide Number Placeholder 3">
            <a:extLst>
              <a:ext uri="{FF2B5EF4-FFF2-40B4-BE49-F238E27FC236}">
                <a16:creationId xmlns:a16="http://schemas.microsoft.com/office/drawing/2014/main" id="{DA76717D-FEBE-1034-7A3A-9034AA65A90E}"/>
              </a:ext>
            </a:extLst>
          </p:cNvPr>
          <p:cNvSpPr>
            <a:spLocks noGrp="1"/>
          </p:cNvSpPr>
          <p:nvPr>
            <p:ph type="sldNum" sz="quarter" idx="12"/>
          </p:nvPr>
        </p:nvSpPr>
        <p:spPr>
          <a:xfrm>
            <a:off x="11704320" y="6455431"/>
            <a:ext cx="445913" cy="365125"/>
          </a:xfrm>
        </p:spPr>
        <p:txBody>
          <a:bodyPr>
            <a:normAutofit/>
          </a:bodyPr>
          <a:lstStyle/>
          <a:p>
            <a:pPr defTabSz="457189">
              <a:spcAft>
                <a:spcPts val="600"/>
              </a:spcAft>
              <a:defRPr/>
            </a:pPr>
            <a:fld id="{3262FCBE-B3E6-422E-9B30-51EBEF147D5A}" type="slidenum">
              <a:rPr lang="en-US" sz="1100">
                <a:solidFill>
                  <a:schemeClr val="tx1">
                    <a:lumMod val="50000"/>
                    <a:lumOff val="50000"/>
                  </a:schemeClr>
                </a:solidFill>
                <a:latin typeface="Aptos" panose="02110004020202020204"/>
              </a:rPr>
              <a:pPr defTabSz="457189">
                <a:spcAft>
                  <a:spcPts val="600"/>
                </a:spcAft>
                <a:defRPr/>
              </a:pPr>
              <a:t>22</a:t>
            </a:fld>
            <a:endParaRPr lang="en-US" sz="1100" dirty="0">
              <a:solidFill>
                <a:schemeClr val="tx1">
                  <a:lumMod val="50000"/>
                  <a:lumOff val="50000"/>
                </a:schemeClr>
              </a:solidFill>
              <a:latin typeface="Aptos" panose="02110004020202020204"/>
            </a:endParaRPr>
          </a:p>
        </p:txBody>
      </p:sp>
    </p:spTree>
    <p:extLst>
      <p:ext uri="{BB962C8B-B14F-4D97-AF65-F5344CB8AC3E}">
        <p14:creationId xmlns:p14="http://schemas.microsoft.com/office/powerpoint/2010/main" val="924307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190D30-2D51-44CA-2519-385B6F899C34}"/>
              </a:ext>
            </a:extLst>
          </p:cNvPr>
          <p:cNvSpPr txBox="1"/>
          <p:nvPr/>
        </p:nvSpPr>
        <p:spPr>
          <a:xfrm>
            <a:off x="6739072" y="1555222"/>
            <a:ext cx="3743484" cy="4647426"/>
          </a:xfrm>
          <a:prstGeom prst="rect">
            <a:avLst/>
          </a:prstGeom>
          <a:noFill/>
        </p:spPr>
        <p:txBody>
          <a:bodyPr wrap="square" rtlCol="0">
            <a:spAutoFit/>
          </a:bodyPr>
          <a:lstStyle/>
          <a:p>
            <a:pPr defTabSz="457189">
              <a:spcAft>
                <a:spcPts val="600"/>
              </a:spcAft>
              <a:defRPr/>
            </a:pPr>
            <a:r>
              <a:rPr lang="en-US" sz="1100" dirty="0">
                <a:solidFill>
                  <a:prstClr val="black"/>
                </a:solidFill>
                <a:latin typeface="Calibri"/>
              </a:rPr>
              <a:t>Notes:</a:t>
            </a:r>
          </a:p>
          <a:p>
            <a:pPr defTabSz="457189">
              <a:spcAft>
                <a:spcPts val="600"/>
              </a:spcAft>
              <a:defRPr/>
            </a:pPr>
            <a:r>
              <a:rPr lang="en-US" sz="1100" dirty="0">
                <a:solidFill>
                  <a:prstClr val="black"/>
                </a:solidFill>
                <a:latin typeface="Calibri"/>
              </a:rPr>
              <a:t>1.  The Nuclear Waste Policy Act established the Federal Government’s responsibility to dispose of commercial spent nuclear fuel (SNF) and high-level radioactive waste (HLW), and the Nuclear Waste Fund, composed of payments made by the generators and owners of SNF and HLW, to ensure that the costs relating to disposal are borne by the generators and owners of SNF and HLW.  The “one-time fee” was established for fuel used to generate electricity prior to April 7, 1983 (permanently discharged SNF and fuel that had been irradiated but was still in-core), and an ongoing quarterly fee was established based on electricity generated and sold from April 7, 1983 forward. This summary does not include the $5.293M one-time fee and $2.263M ongoing fee payments made by DOE. Payment information comes from the Department of Energy Consolidated Accounting &amp; Investment System (CAIS).  Payments are net of credits/refunds of fees and interest, and do not include penalties. The one-time fees include principal and interest. This summary also includes on-time fee payments by GE </a:t>
            </a:r>
            <a:r>
              <a:rPr lang="en-US" sz="1100" dirty="0" err="1">
                <a:solidFill>
                  <a:prstClr val="black"/>
                </a:solidFill>
                <a:latin typeface="Calibri"/>
              </a:rPr>
              <a:t>Vallecitos</a:t>
            </a:r>
            <a:r>
              <a:rPr lang="en-US" sz="1100" dirty="0">
                <a:solidFill>
                  <a:prstClr val="black"/>
                </a:solidFill>
                <a:latin typeface="Calibri"/>
              </a:rPr>
              <a:t> (CA), GE Morris (IL), NFS (NY), and B&amp;W (VA).</a:t>
            </a:r>
          </a:p>
          <a:p>
            <a:pPr defTabSz="457189">
              <a:spcAft>
                <a:spcPts val="600"/>
              </a:spcAft>
              <a:defRPr/>
            </a:pPr>
            <a:r>
              <a:rPr lang="en-US" sz="1100" dirty="0">
                <a:solidFill>
                  <a:prstClr val="black"/>
                </a:solidFill>
                <a:latin typeface="Calibri"/>
              </a:rPr>
              <a:t>2.  The fees by state largely reflect generation of electricity from nuclear power plants located within each state. However, the ultimate consumers of some of the electricity may not be within the state, so out-of-state consumers may have contributed to a portion of these fees.</a:t>
            </a:r>
            <a:endParaRPr lang="en-US" sz="1200" dirty="0">
              <a:solidFill>
                <a:prstClr val="black"/>
              </a:solidFill>
              <a:latin typeface="Calibri"/>
            </a:endParaRPr>
          </a:p>
        </p:txBody>
      </p:sp>
      <p:sp>
        <p:nvSpPr>
          <p:cNvPr id="3" name="TextBox 2">
            <a:extLst>
              <a:ext uri="{FF2B5EF4-FFF2-40B4-BE49-F238E27FC236}">
                <a16:creationId xmlns:a16="http://schemas.microsoft.com/office/drawing/2014/main" id="{BE1FD895-7B3C-02A0-2740-4A4EFD3ADA3C}"/>
              </a:ext>
            </a:extLst>
          </p:cNvPr>
          <p:cNvSpPr txBox="1"/>
          <p:nvPr/>
        </p:nvSpPr>
        <p:spPr>
          <a:xfrm>
            <a:off x="1838497" y="120317"/>
            <a:ext cx="8651437" cy="553998"/>
          </a:xfrm>
          <a:prstGeom prst="rect">
            <a:avLst/>
          </a:prstGeom>
          <a:noFill/>
        </p:spPr>
        <p:txBody>
          <a:bodyPr wrap="square" rtlCol="0">
            <a:spAutoFit/>
          </a:bodyPr>
          <a:lstStyle/>
          <a:p>
            <a:pPr algn="ctr" defTabSz="457189">
              <a:defRPr/>
            </a:pPr>
            <a:r>
              <a:rPr lang="en-US" sz="1600" b="1" dirty="0">
                <a:solidFill>
                  <a:prstClr val="black"/>
                </a:solidFill>
                <a:latin typeface="Calibri"/>
              </a:rPr>
              <a:t>Nuclear Waste Fund Summary as of December 31, 2023</a:t>
            </a:r>
          </a:p>
          <a:p>
            <a:pPr algn="ctr" defTabSz="457189">
              <a:defRPr/>
            </a:pPr>
            <a:r>
              <a:rPr lang="en-US" sz="1400" b="1" dirty="0">
                <a:solidFill>
                  <a:prstClr val="black"/>
                </a:solidFill>
                <a:latin typeface="CIDFont+F1"/>
              </a:rPr>
              <a:t>Net Payments and Balances by State Under Standard Contracts with Commercial Facilities</a:t>
            </a:r>
            <a:r>
              <a:rPr lang="en-US" sz="1400" b="1" baseline="30000" dirty="0">
                <a:solidFill>
                  <a:prstClr val="black"/>
                </a:solidFill>
                <a:latin typeface="CIDFont+F2"/>
              </a:rPr>
              <a:t>1</a:t>
            </a:r>
            <a:endParaRPr lang="en-US" sz="1400" b="1" baseline="30000" dirty="0">
              <a:solidFill>
                <a:prstClr val="black"/>
              </a:solidFill>
              <a:latin typeface="Calibri"/>
            </a:endParaRPr>
          </a:p>
        </p:txBody>
      </p:sp>
      <p:pic>
        <p:nvPicPr>
          <p:cNvPr id="5" name="Picture 4">
            <a:extLst>
              <a:ext uri="{FF2B5EF4-FFF2-40B4-BE49-F238E27FC236}">
                <a16:creationId xmlns:a16="http://schemas.microsoft.com/office/drawing/2014/main" id="{10AA3507-C7BA-3C50-179C-35685B61EDD3}"/>
              </a:ext>
            </a:extLst>
          </p:cNvPr>
          <p:cNvPicPr>
            <a:picLocks noChangeAspect="1"/>
          </p:cNvPicPr>
          <p:nvPr/>
        </p:nvPicPr>
        <p:blipFill>
          <a:blip r:embed="rId3"/>
          <a:srcRect t="842"/>
          <a:stretch/>
        </p:blipFill>
        <p:spPr>
          <a:xfrm>
            <a:off x="1838498" y="674315"/>
            <a:ext cx="4815769" cy="6126480"/>
          </a:xfrm>
          <a:prstGeom prst="rect">
            <a:avLst/>
          </a:prstGeom>
        </p:spPr>
      </p:pic>
      <p:sp>
        <p:nvSpPr>
          <p:cNvPr id="7" name="Slide Number Placeholder 6">
            <a:extLst>
              <a:ext uri="{FF2B5EF4-FFF2-40B4-BE49-F238E27FC236}">
                <a16:creationId xmlns:a16="http://schemas.microsoft.com/office/drawing/2014/main" id="{3ABCE4AC-9868-4496-9DEA-F07335B36B9D}"/>
              </a:ext>
            </a:extLst>
          </p:cNvPr>
          <p:cNvSpPr>
            <a:spLocks noGrp="1"/>
          </p:cNvSpPr>
          <p:nvPr>
            <p:ph type="sldNum" sz="quarter" idx="12"/>
          </p:nvPr>
        </p:nvSpPr>
        <p:spPr>
          <a:xfrm>
            <a:off x="8778240" y="6377943"/>
            <a:ext cx="2804160" cy="169277"/>
          </a:xfrm>
        </p:spPr>
        <p:txBody>
          <a:bodyPr/>
          <a:lstStyle/>
          <a:p>
            <a:fld id="{14D037E1-2BF8-5D40-8E71-A8C25361CD73}" type="slidenum">
              <a:rPr lang="en-US" sz="1100" smtClean="0">
                <a:latin typeface="Aptos" panose="020B0004020202020204" pitchFamily="34" charset="0"/>
              </a:rPr>
              <a:t>23</a:t>
            </a:fld>
            <a:endParaRPr lang="en-US" dirty="0">
              <a:latin typeface="Aptos" panose="020B0004020202020204" pitchFamily="34" charset="0"/>
            </a:endParaRPr>
          </a:p>
        </p:txBody>
      </p:sp>
    </p:spTree>
    <p:extLst>
      <p:ext uri="{BB962C8B-B14F-4D97-AF65-F5344CB8AC3E}">
        <p14:creationId xmlns:p14="http://schemas.microsoft.com/office/powerpoint/2010/main" val="1027111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BB86EE-9406-8DF3-3727-63D0C8B8F89B}"/>
              </a:ext>
            </a:extLst>
          </p:cNvPr>
          <p:cNvPicPr>
            <a:picLocks noChangeAspect="1"/>
          </p:cNvPicPr>
          <p:nvPr/>
        </p:nvPicPr>
        <p:blipFill>
          <a:blip r:embed="rId3"/>
          <a:stretch>
            <a:fillRect/>
          </a:stretch>
        </p:blipFill>
        <p:spPr>
          <a:xfrm>
            <a:off x="142789" y="105033"/>
            <a:ext cx="11906421" cy="6697362"/>
          </a:xfrm>
          <a:prstGeom prst="rect">
            <a:avLst/>
          </a:prstGeom>
        </p:spPr>
      </p:pic>
    </p:spTree>
    <p:extLst>
      <p:ext uri="{BB962C8B-B14F-4D97-AF65-F5344CB8AC3E}">
        <p14:creationId xmlns:p14="http://schemas.microsoft.com/office/powerpoint/2010/main" val="2627332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A1DF3A-04BC-A3A9-D5A8-170083F006A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4D722D7-069A-1994-CED0-8BC12AC78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69AD1A91-9E0A-788E-A6EB-B4DF14EA0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0B6C2BA-F0BB-EDEB-C72B-B024F702C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CFF30A4-10E7-11B0-7C0F-E6AD63C1C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43AD242F-03CD-29D3-86B1-38C67992A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F6F8E0A0-AEED-5A9A-4177-4B739C3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73EF86AB-4EC5-F131-A820-38A8CC16C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607A5F2-6D2D-268D-C498-0BBF1F139AF1}"/>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Department of Energy (DOE) Request for Information (RFI)</a:t>
            </a:r>
          </a:p>
        </p:txBody>
      </p:sp>
      <p:sp>
        <p:nvSpPr>
          <p:cNvPr id="3" name="Content Placeholder 2">
            <a:extLst>
              <a:ext uri="{FF2B5EF4-FFF2-40B4-BE49-F238E27FC236}">
                <a16:creationId xmlns:a16="http://schemas.microsoft.com/office/drawing/2014/main" id="{4CA19F3B-9F35-19AD-B3AD-8B85C2C5BDCB}"/>
              </a:ext>
            </a:extLst>
          </p:cNvPr>
          <p:cNvSpPr>
            <a:spLocks noGrp="1"/>
          </p:cNvSpPr>
          <p:nvPr>
            <p:ph idx="1"/>
          </p:nvPr>
        </p:nvSpPr>
        <p:spPr>
          <a:xfrm>
            <a:off x="4810259" y="649480"/>
            <a:ext cx="6555347" cy="5546047"/>
          </a:xfrm>
        </p:spPr>
        <p:txBody>
          <a:bodyPr anchor="ctr">
            <a:normAutofit/>
          </a:bodyPr>
          <a:lstStyle/>
          <a:p>
            <a:pPr lvl="0">
              <a:buFont typeface="Wingdings" panose="05000000000000000000" pitchFamily="2" charset="2"/>
              <a:buChar char="Ø"/>
            </a:pPr>
            <a:r>
              <a:rPr lang="en-US" sz="2000" dirty="0"/>
              <a:t>On January 28, 2026, the DOE issued a RFI seeking input from states interested in hosting potential “Nuclear Lifecycle Innovation Campuses.” </a:t>
            </a:r>
          </a:p>
          <a:p>
            <a:pPr lvl="0">
              <a:buFont typeface="Wingdings" panose="05000000000000000000" pitchFamily="2" charset="2"/>
              <a:buChar char="Ø"/>
            </a:pPr>
            <a:r>
              <a:rPr lang="en-US" sz="2000" dirty="0"/>
              <a:t>Integrated nuclear ecosystems that could co-locate and support the entire nuclear fuel cycle from fuel fabrication to storage and permanent final disposition capabilities.</a:t>
            </a:r>
          </a:p>
          <a:p>
            <a:pPr>
              <a:buFont typeface="Wingdings" panose="05000000000000000000" pitchFamily="2" charset="2"/>
              <a:buChar char="Ø"/>
            </a:pPr>
            <a:r>
              <a:rPr lang="en-US" sz="2000" dirty="0"/>
              <a:t>26 states have responded, though not all have embraced the back end of the fuel cycle in their responses. A handful of states appear to have indicated some acknowledgment of helping with SNF/HLW storage or final disposition. </a:t>
            </a:r>
          </a:p>
          <a:p>
            <a:pPr>
              <a:buFont typeface="Wingdings" panose="05000000000000000000" pitchFamily="2" charset="2"/>
              <a:buChar char="Ø"/>
            </a:pPr>
            <a:r>
              <a:rPr lang="en-US" sz="2000" dirty="0"/>
              <a:t>Now that the RFI submittal response period has closed, DOE is reviewing the submissions and entering the negotiation phase to narrow down the potential states to 2-3. </a:t>
            </a:r>
          </a:p>
        </p:txBody>
      </p:sp>
      <p:sp>
        <p:nvSpPr>
          <p:cNvPr id="6" name="Slide Number Placeholder 5">
            <a:extLst>
              <a:ext uri="{FF2B5EF4-FFF2-40B4-BE49-F238E27FC236}">
                <a16:creationId xmlns:a16="http://schemas.microsoft.com/office/drawing/2014/main" id="{A44C06FE-605C-D973-7762-01074774E531}"/>
              </a:ext>
            </a:extLst>
          </p:cNvPr>
          <p:cNvSpPr>
            <a:spLocks noGrp="1"/>
          </p:cNvSpPr>
          <p:nvPr>
            <p:ph type="sldNum" sz="quarter" idx="12"/>
          </p:nvPr>
        </p:nvSpPr>
        <p:spPr/>
        <p:txBody>
          <a:bodyPr/>
          <a:lstStyle/>
          <a:p>
            <a:fld id="{14D037E1-2BF8-5D40-8E71-A8C25361CD73}" type="slidenum">
              <a:rPr lang="en-US" sz="1100" smtClean="0"/>
              <a:t>25</a:t>
            </a:fld>
            <a:endParaRPr lang="en-US" dirty="0"/>
          </a:p>
        </p:txBody>
      </p:sp>
    </p:spTree>
    <p:extLst>
      <p:ext uri="{BB962C8B-B14F-4D97-AF65-F5344CB8AC3E}">
        <p14:creationId xmlns:p14="http://schemas.microsoft.com/office/powerpoint/2010/main" val="3534871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0AB269-587D-BBFA-1D25-59B2BFF82FF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D4E9AACE-260C-505E-E0C2-3C7D23AB2AE7}"/>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Recent Developments - DOE’s RFI</a:t>
            </a:r>
          </a:p>
        </p:txBody>
      </p:sp>
      <p:sp>
        <p:nvSpPr>
          <p:cNvPr id="3" name="Content Placeholder 2">
            <a:extLst>
              <a:ext uri="{FF2B5EF4-FFF2-40B4-BE49-F238E27FC236}">
                <a16:creationId xmlns:a16="http://schemas.microsoft.com/office/drawing/2014/main" id="{4B19B07F-FB01-450D-2A01-8A77568B2BE8}"/>
              </a:ext>
            </a:extLst>
          </p:cNvPr>
          <p:cNvSpPr>
            <a:spLocks noGrp="1"/>
          </p:cNvSpPr>
          <p:nvPr>
            <p:ph idx="1"/>
          </p:nvPr>
        </p:nvSpPr>
        <p:spPr>
          <a:xfrm>
            <a:off x="551108" y="1741355"/>
            <a:ext cx="11089780" cy="4570152"/>
          </a:xfrm>
        </p:spPr>
        <p:txBody>
          <a:bodyPr anchor="ctr">
            <a:normAutofit/>
          </a:bodyPr>
          <a:lstStyle/>
          <a:p>
            <a:pPr marL="342900" lvl="0" indent="-342900" defTabSz="457200">
              <a:spcBef>
                <a:spcPts val="600"/>
              </a:spcBef>
              <a:buFont typeface="Wingdings" panose="05000000000000000000" pitchFamily="2" charset="2"/>
              <a:buChar char="Ø"/>
              <a:defRPr/>
            </a:pPr>
            <a:r>
              <a:rPr lang="en-US" sz="2000" dirty="0">
                <a:latin typeface="Aptos" panose="020B0004020202020204" pitchFamily="34" charset="0"/>
              </a:rPr>
              <a:t>There is no indication to date that the Administration is looking for immediate action that would lead to the creation of a federal facility for SNF disposal with priority for SNF from permanently shutdown commercial nuclear power reactors.</a:t>
            </a:r>
          </a:p>
          <a:p>
            <a:pPr marL="342900" lvl="0" indent="-342900" defTabSz="457200">
              <a:spcBef>
                <a:spcPts val="600"/>
              </a:spcBef>
              <a:buFont typeface="Wingdings" panose="05000000000000000000" pitchFamily="2" charset="2"/>
              <a:buChar char="Ø"/>
              <a:defRPr/>
            </a:pPr>
            <a:endParaRPr lang="en-US" sz="2000" dirty="0">
              <a:latin typeface="Aptos" panose="020B0004020202020204" pitchFamily="34" charset="0"/>
            </a:endParaRPr>
          </a:p>
          <a:p>
            <a:pPr marL="342900" lvl="0" indent="-342900" defTabSz="457200">
              <a:spcBef>
                <a:spcPts val="600"/>
              </a:spcBef>
              <a:buFont typeface="Wingdings" panose="05000000000000000000" pitchFamily="2" charset="2"/>
              <a:buChar char="Ø"/>
              <a:defRPr/>
            </a:pPr>
            <a:r>
              <a:rPr lang="en-US" sz="2000" dirty="0">
                <a:latin typeface="Aptos" panose="020B0004020202020204" pitchFamily="34" charset="0"/>
              </a:rPr>
              <a:t>Moving forward DOE is focused on creating a closed fuel cycle at these Nuclear Lifecycle Innovation Campuses – which might lead to first fuel movement being determined by recycling or reprocessing companies preferred feedstock for their particular technology and market strategy.</a:t>
            </a:r>
          </a:p>
          <a:p>
            <a:pPr marL="342900" lvl="0" indent="-342900" defTabSz="457200">
              <a:spcBef>
                <a:spcPts val="600"/>
              </a:spcBef>
              <a:buFont typeface="Wingdings" panose="05000000000000000000" pitchFamily="2" charset="2"/>
              <a:buChar char="Ø"/>
              <a:defRPr/>
            </a:pPr>
            <a:endParaRPr lang="en-US" sz="2000" dirty="0">
              <a:latin typeface="Aptos" panose="020B0004020202020204" pitchFamily="34" charset="0"/>
            </a:endParaRPr>
          </a:p>
          <a:p>
            <a:pPr marL="342900" lvl="0" indent="-342900" defTabSz="457200">
              <a:spcBef>
                <a:spcPts val="600"/>
              </a:spcBef>
              <a:buFont typeface="Wingdings" panose="05000000000000000000" pitchFamily="2" charset="2"/>
              <a:buChar char="Ø"/>
              <a:defRPr/>
            </a:pPr>
            <a:r>
              <a:rPr lang="en-US" sz="2000" dirty="0">
                <a:latin typeface="Aptos" panose="020B0004020202020204" pitchFamily="34" charset="0"/>
              </a:rPr>
              <a:t>It’s also rumored that DOE is drafting legislation to be introduced as early as July – with hopes to have it pass during the lame duck session. </a:t>
            </a:r>
          </a:p>
        </p:txBody>
      </p:sp>
      <p:sp>
        <p:nvSpPr>
          <p:cNvPr id="4" name="Slide Number Placeholder 3">
            <a:extLst>
              <a:ext uri="{FF2B5EF4-FFF2-40B4-BE49-F238E27FC236}">
                <a16:creationId xmlns:a16="http://schemas.microsoft.com/office/drawing/2014/main" id="{012AF717-D031-FD24-ED65-A0FE534BCD8B}"/>
              </a:ext>
            </a:extLst>
          </p:cNvPr>
          <p:cNvSpPr>
            <a:spLocks noGrp="1"/>
          </p:cNvSpPr>
          <p:nvPr>
            <p:ph type="sldNum" sz="quarter" idx="12"/>
          </p:nvPr>
        </p:nvSpPr>
        <p:spPr>
          <a:xfrm>
            <a:off x="11704320" y="6455431"/>
            <a:ext cx="445913" cy="365125"/>
          </a:xfrm>
        </p:spPr>
        <p:txBody>
          <a:bodyPr>
            <a:norm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fld id="{3262FCBE-B3E6-422E-9B30-51EBEF147D5A}" type="slidenum">
              <a:rPr kumimoji="0" lang="en-US" sz="11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pPr marL="0" marR="0" lvl="0" indent="0" algn="r" defTabSz="457189" rtl="0" eaLnBrk="1" fontAlgn="auto" latinLnBrk="0" hangingPunct="1">
                <a:lnSpc>
                  <a:spcPct val="100000"/>
                </a:lnSpc>
                <a:spcBef>
                  <a:spcPts val="0"/>
                </a:spcBef>
                <a:spcAft>
                  <a:spcPts val="600"/>
                </a:spcAft>
                <a:buClrTx/>
                <a:buSzTx/>
                <a:buFontTx/>
                <a:buNone/>
                <a:tabLst/>
                <a:defRPr/>
              </a:pPr>
              <a:t>26</a:t>
            </a:fld>
            <a:endParaRPr kumimoji="0" lang="en-US"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15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B06526-0866-6C15-207D-A6B5CBA6104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2788C8-2DF1-764C-99CB-F23C9A9F3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9324BC-7711-0BE7-1068-F7FA8E50C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CA2C5431-E138-AE23-25C0-09D22541C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52FFB2EE-099D-21BA-529E-94E9BAEC7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07214A16-87F6-C622-F3C7-725CF0C4C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23DE8DC1-675C-0AB6-8E32-DB87A437CE2E}"/>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Congress: FY27 Budget &amp; Appropriations</a:t>
            </a:r>
          </a:p>
        </p:txBody>
      </p:sp>
      <p:sp>
        <p:nvSpPr>
          <p:cNvPr id="3" name="Content Placeholder 2">
            <a:extLst>
              <a:ext uri="{FF2B5EF4-FFF2-40B4-BE49-F238E27FC236}">
                <a16:creationId xmlns:a16="http://schemas.microsoft.com/office/drawing/2014/main" id="{7B495EBA-0F91-79BA-8CAE-E6800C252255}"/>
              </a:ext>
            </a:extLst>
          </p:cNvPr>
          <p:cNvSpPr>
            <a:spLocks noGrp="1"/>
          </p:cNvSpPr>
          <p:nvPr>
            <p:ph idx="1"/>
          </p:nvPr>
        </p:nvSpPr>
        <p:spPr>
          <a:xfrm>
            <a:off x="551108" y="1741355"/>
            <a:ext cx="11089780" cy="4570152"/>
          </a:xfrm>
        </p:spPr>
        <p:txBody>
          <a:bodyPr anchor="ctr">
            <a:normAutofit/>
          </a:bodyPr>
          <a:lstStyle/>
          <a:p>
            <a:pPr defTabSz="457200">
              <a:spcBef>
                <a:spcPts val="600"/>
              </a:spcBef>
              <a:buFont typeface="Wingdings" panose="05000000000000000000" pitchFamily="2" charset="2"/>
              <a:buChar char="Ø"/>
              <a:defRPr/>
            </a:pPr>
            <a:r>
              <a:rPr lang="en-US" sz="2000" dirty="0">
                <a:latin typeface="Aptos" panose="020B0004020202020204" pitchFamily="34" charset="0"/>
              </a:rPr>
              <a:t>The President’s FY27 Budget request was submitted to Congress on April 3. DOE Office of Nuclear Energy is allocated $1.53 billion, a decline from the FY26 request. The request for DOE Used Nuclear Fuel and High-Level Waste Disposition is essentially a flat $102 million. </a:t>
            </a:r>
          </a:p>
          <a:p>
            <a:pPr defTabSz="457200">
              <a:spcBef>
                <a:spcPts val="600"/>
              </a:spcBef>
              <a:buFont typeface="Wingdings" panose="05000000000000000000" pitchFamily="2" charset="2"/>
              <a:buChar char="Ø"/>
              <a:defRPr/>
            </a:pPr>
            <a:endParaRPr lang="en-US" sz="2000" dirty="0">
              <a:latin typeface="Aptos" panose="020B0004020202020204" pitchFamily="34" charset="0"/>
            </a:endParaRPr>
          </a:p>
          <a:p>
            <a:pPr defTabSz="457200">
              <a:spcBef>
                <a:spcPts val="600"/>
              </a:spcBef>
              <a:buFont typeface="Wingdings" panose="05000000000000000000" pitchFamily="2" charset="2"/>
              <a:buChar char="Ø"/>
              <a:defRPr/>
            </a:pPr>
            <a:r>
              <a:rPr lang="en-US" sz="2000" dirty="0">
                <a:latin typeface="Aptos" panose="020B0004020202020204" pitchFamily="34" charset="0"/>
              </a:rPr>
              <a:t>The President’s budget request </a:t>
            </a:r>
            <a:r>
              <a:rPr lang="en-US" sz="2000" b="1" dirty="0">
                <a:latin typeface="Aptos" panose="020B0004020202020204" pitchFamily="34" charset="0"/>
              </a:rPr>
              <a:t>did not include any federal contributions </a:t>
            </a:r>
            <a:r>
              <a:rPr lang="en-US" sz="2000" dirty="0">
                <a:latin typeface="Aptos" panose="020B0004020202020204" pitchFamily="34" charset="0"/>
              </a:rPr>
              <a:t>with respect to the DOE’s RFI. </a:t>
            </a:r>
          </a:p>
          <a:p>
            <a:pPr defTabSz="457200">
              <a:spcBef>
                <a:spcPts val="600"/>
              </a:spcBef>
              <a:buFont typeface="Wingdings" panose="05000000000000000000" pitchFamily="2" charset="2"/>
              <a:buChar char="Ø"/>
              <a:defRPr/>
            </a:pPr>
            <a:endParaRPr lang="en-US" sz="2000" dirty="0">
              <a:latin typeface="Aptos" panose="020B0004020202020204" pitchFamily="34" charset="0"/>
            </a:endParaRPr>
          </a:p>
          <a:p>
            <a:pPr defTabSz="457200">
              <a:spcBef>
                <a:spcPts val="600"/>
              </a:spcBef>
              <a:buFont typeface="Wingdings" panose="05000000000000000000" pitchFamily="2" charset="2"/>
              <a:buChar char="Ø"/>
              <a:defRPr/>
            </a:pPr>
            <a:r>
              <a:rPr lang="en-US" sz="2000" dirty="0">
                <a:latin typeface="Aptos" panose="020B0004020202020204" pitchFamily="34" charset="0"/>
              </a:rPr>
              <a:t>The House Energy &amp; Water Development (E&amp;WD) Appropriations Subcommittee released the Committee report for the FY27 bill and passed the bill out of Committee.</a:t>
            </a:r>
          </a:p>
          <a:p>
            <a:pPr lvl="1" defTabSz="457200">
              <a:spcBef>
                <a:spcPts val="600"/>
              </a:spcBef>
              <a:buFont typeface="Wingdings" panose="05000000000000000000" pitchFamily="2" charset="2"/>
              <a:buChar char="Ø"/>
              <a:defRPr/>
            </a:pPr>
            <a:r>
              <a:rPr lang="en-US" sz="1600" dirty="0">
                <a:latin typeface="Aptos" panose="020B0004020202020204" pitchFamily="34" charset="0"/>
              </a:rPr>
              <a:t>Congressman Levin (D-CA) successfully included Committee report language in the Used Nuclear Fuel and High-Level Waste Disposition section (pg. 134) that prioritizes acceptance of used nuclear fuel from shutdown reactors in accordance with current contracts.</a:t>
            </a:r>
            <a:endParaRPr lang="en-US" sz="2000" dirty="0">
              <a:latin typeface="Aptos" panose="020B0004020202020204" pitchFamily="34" charset="0"/>
            </a:endParaRPr>
          </a:p>
          <a:p>
            <a:pPr defTabSz="457200">
              <a:spcBef>
                <a:spcPts val="600"/>
              </a:spcBef>
              <a:buFont typeface="Wingdings" panose="05000000000000000000" pitchFamily="2" charset="2"/>
              <a:buChar char="Ø"/>
              <a:defRPr/>
            </a:pPr>
            <a:r>
              <a:rPr lang="en-US" sz="2000" dirty="0">
                <a:latin typeface="Aptos" panose="020B0004020202020204" pitchFamily="34" charset="0"/>
              </a:rPr>
              <a:t>The Senate E&amp;WD Appropriations Subcommittee bill has not been released yet. </a:t>
            </a:r>
          </a:p>
          <a:p>
            <a:pPr lvl="1" defTabSz="457200">
              <a:spcBef>
                <a:spcPts val="600"/>
              </a:spcBef>
              <a:buFont typeface="Wingdings" panose="05000000000000000000" pitchFamily="2" charset="2"/>
              <a:buChar char="Ø"/>
              <a:defRPr/>
            </a:pPr>
            <a:endParaRPr lang="en-US" sz="16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A205DEAC-FA51-B792-511C-59961ABC6DD1}"/>
              </a:ext>
            </a:extLst>
          </p:cNvPr>
          <p:cNvSpPr>
            <a:spLocks noGrp="1"/>
          </p:cNvSpPr>
          <p:nvPr>
            <p:ph type="sldNum" sz="quarter" idx="12"/>
          </p:nvPr>
        </p:nvSpPr>
        <p:spPr>
          <a:xfrm>
            <a:off x="11704320" y="6455431"/>
            <a:ext cx="445913" cy="365125"/>
          </a:xfrm>
        </p:spPr>
        <p:txBody>
          <a:bodyPr>
            <a:norm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fld id="{3262FCBE-B3E6-422E-9B30-51EBEF147D5A}" type="slidenum">
              <a:rPr kumimoji="0" lang="en-US" sz="11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pPr marL="0" marR="0" lvl="0" indent="0" algn="r" defTabSz="457189" rtl="0" eaLnBrk="1" fontAlgn="auto" latinLnBrk="0" hangingPunct="1">
                <a:lnSpc>
                  <a:spcPct val="100000"/>
                </a:lnSpc>
                <a:spcBef>
                  <a:spcPts val="0"/>
                </a:spcBef>
                <a:spcAft>
                  <a:spcPts val="600"/>
                </a:spcAft>
                <a:buClrTx/>
                <a:buSzTx/>
                <a:buFontTx/>
                <a:buNone/>
                <a:tabLst/>
                <a:defRPr/>
              </a:pPr>
              <a:t>27</a:t>
            </a:fld>
            <a:endParaRPr kumimoji="0" lang="en-US"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3249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50026-CEE6-C8F7-EDE1-B23333644B6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84AFDB-DC26-BAA4-F09B-AF4BEFB4C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C66FA10-8D80-0D1F-2202-32C6A9AB3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644C97C6-66A5-CAC8-F2A0-B78CF0E58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65CD6268-244A-759A-F44E-6A71EB2A8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BA66136C-C223-6C65-0F2A-22324ADB6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02F57EF6-368C-8415-070D-12D72BBAF0EA}"/>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Path Forward Report</a:t>
            </a:r>
          </a:p>
        </p:txBody>
      </p:sp>
      <p:sp>
        <p:nvSpPr>
          <p:cNvPr id="3" name="Content Placeholder 2">
            <a:extLst>
              <a:ext uri="{FF2B5EF4-FFF2-40B4-BE49-F238E27FC236}">
                <a16:creationId xmlns:a16="http://schemas.microsoft.com/office/drawing/2014/main" id="{10CD87BB-9F42-5B2E-56EF-1D987C7650BD}"/>
              </a:ext>
            </a:extLst>
          </p:cNvPr>
          <p:cNvSpPr>
            <a:spLocks noGrp="1"/>
          </p:cNvSpPr>
          <p:nvPr>
            <p:ph idx="1"/>
          </p:nvPr>
        </p:nvSpPr>
        <p:spPr>
          <a:xfrm>
            <a:off x="551108" y="1741355"/>
            <a:ext cx="11089780" cy="4570152"/>
          </a:xfrm>
        </p:spPr>
        <p:txBody>
          <a:bodyPr anchor="ctr">
            <a:normAutofit/>
          </a:bodyPr>
          <a:lstStyle/>
          <a:p>
            <a:pPr>
              <a:buFont typeface="Wingdings" panose="05000000000000000000" pitchFamily="2" charset="2"/>
              <a:buChar char="Ø"/>
            </a:pPr>
            <a:r>
              <a:rPr lang="en-US" sz="2000" dirty="0"/>
              <a:t>On January 15, 2026, a bi-partisan group of used fuel experts published the </a:t>
            </a:r>
            <a:r>
              <a:rPr lang="en-US" sz="2000" i="1" dirty="0"/>
              <a:t>“Path Forward for Nuclear Waste in the U.S.” </a:t>
            </a:r>
            <a:r>
              <a:rPr lang="en-US" sz="2000" dirty="0"/>
              <a:t>Report, sponsored by the MacArthur Foundation. </a:t>
            </a:r>
          </a:p>
          <a:p>
            <a:pPr>
              <a:buFont typeface="Wingdings" panose="05000000000000000000" pitchFamily="2" charset="2"/>
              <a:buChar char="Ø"/>
            </a:pPr>
            <a:r>
              <a:rPr lang="en-US" sz="2000" dirty="0"/>
              <a:t>This report is a result of a bipartisan 10-month dialogue between participants covering the political spectrum from former NRC Chair Allison Macfarlane to Jack Spencer of the Heritage Foundation.</a:t>
            </a:r>
          </a:p>
          <a:p>
            <a:pPr>
              <a:buFont typeface="Wingdings" panose="05000000000000000000" pitchFamily="2" charset="2"/>
              <a:buChar char="Ø"/>
            </a:pPr>
            <a:r>
              <a:rPr lang="en-US" sz="2000" dirty="0"/>
              <a:t>This report is consistent with long established Decommissioning Plant Coalition and Nuclear Waste Strategy Coalition policy perspectives: </a:t>
            </a:r>
          </a:p>
          <a:p>
            <a:pPr lvl="1">
              <a:buFont typeface="Wingdings" panose="05000000000000000000" pitchFamily="2" charset="2"/>
              <a:buChar char="Ø"/>
            </a:pPr>
            <a:r>
              <a:rPr lang="en-US" sz="1600" dirty="0"/>
              <a:t>Need for an independent organization to implement a national disposal program with options for consolidated storage to address shutdown plant inventories as a priority; </a:t>
            </a:r>
          </a:p>
          <a:p>
            <a:pPr lvl="1">
              <a:buFont typeface="Wingdings" panose="05000000000000000000" pitchFamily="2" charset="2"/>
              <a:buChar char="Ø"/>
            </a:pPr>
            <a:r>
              <a:rPr lang="en-US" sz="1600" dirty="0"/>
              <a:t>A fix to the financing mechanism that provides sustained access to necessary funds; and </a:t>
            </a:r>
          </a:p>
          <a:p>
            <a:pPr lvl="1">
              <a:buFont typeface="Wingdings" panose="05000000000000000000" pitchFamily="2" charset="2"/>
              <a:buChar char="Ø"/>
            </a:pPr>
            <a:r>
              <a:rPr lang="en-US" sz="1600" dirty="0"/>
              <a:t>The development of a partnership between the various levels of government. </a:t>
            </a:r>
          </a:p>
        </p:txBody>
      </p:sp>
      <p:sp>
        <p:nvSpPr>
          <p:cNvPr id="4" name="Slide Number Placeholder 3">
            <a:extLst>
              <a:ext uri="{FF2B5EF4-FFF2-40B4-BE49-F238E27FC236}">
                <a16:creationId xmlns:a16="http://schemas.microsoft.com/office/drawing/2014/main" id="{63380CBF-8B7F-DFA4-844C-52F5C5E3EF3C}"/>
              </a:ext>
            </a:extLst>
          </p:cNvPr>
          <p:cNvSpPr>
            <a:spLocks noGrp="1"/>
          </p:cNvSpPr>
          <p:nvPr>
            <p:ph type="sldNum" sz="quarter" idx="12"/>
          </p:nvPr>
        </p:nvSpPr>
        <p:spPr>
          <a:xfrm>
            <a:off x="11704320" y="6455431"/>
            <a:ext cx="445913" cy="365125"/>
          </a:xfrm>
        </p:spPr>
        <p:txBody>
          <a:bodyPr>
            <a:norm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fld id="{3262FCBE-B3E6-422E-9B30-51EBEF147D5A}" type="slidenum">
              <a:rPr kumimoji="0" lang="en-US" sz="11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pPr marL="0" marR="0" lvl="0" indent="0" algn="r" defTabSz="457189" rtl="0" eaLnBrk="1" fontAlgn="auto" latinLnBrk="0" hangingPunct="1">
                <a:lnSpc>
                  <a:spcPct val="100000"/>
                </a:lnSpc>
                <a:spcBef>
                  <a:spcPts val="0"/>
                </a:spcBef>
                <a:spcAft>
                  <a:spcPts val="600"/>
                </a:spcAft>
                <a:buClrTx/>
                <a:buSzTx/>
                <a:buFontTx/>
                <a:buNone/>
                <a:tabLst/>
                <a:defRPr/>
              </a:pPr>
              <a:t>28</a:t>
            </a:fld>
            <a:endParaRPr kumimoji="0" lang="en-US"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031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F9F7ED-8A43-7041-B68F-0994B4C428E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6D58B8-BF8B-2C50-E147-82E93A49A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22E0CF1-A2C9-CBD6-1BEF-80E375D65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9D6D3666-00D4-515E-B7B0-F56A14EA7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1358A15B-4384-DD88-D046-59A602859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90B6EC57-6860-63B4-5AD3-1A451B513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684CE2EA-C37C-5C50-70DD-C0A87B1C8D52}"/>
              </a:ext>
            </a:extLst>
          </p:cNvPr>
          <p:cNvSpPr>
            <a:spLocks noGrp="1"/>
          </p:cNvSpPr>
          <p:nvPr>
            <p:ph type="title"/>
          </p:nvPr>
        </p:nvSpPr>
        <p:spPr>
          <a:xfrm>
            <a:off x="1371599" y="294538"/>
            <a:ext cx="9895951" cy="1033669"/>
          </a:xfrm>
        </p:spPr>
        <p:txBody>
          <a:bodyPr>
            <a:normAutofit fontScale="90000"/>
          </a:bodyPr>
          <a:lstStyle/>
          <a:p>
            <a:pPr marL="457189" indent="-457189" algn="ctr"/>
            <a:r>
              <a:rPr lang="en-US" sz="4000" dirty="0">
                <a:solidFill>
                  <a:srgbClr val="FFFFFF"/>
                </a:solidFill>
              </a:rPr>
              <a:t>Private Consolidated Interim Storage Facility Status</a:t>
            </a:r>
          </a:p>
        </p:txBody>
      </p:sp>
      <p:sp>
        <p:nvSpPr>
          <p:cNvPr id="3" name="Content Placeholder 2">
            <a:extLst>
              <a:ext uri="{FF2B5EF4-FFF2-40B4-BE49-F238E27FC236}">
                <a16:creationId xmlns:a16="http://schemas.microsoft.com/office/drawing/2014/main" id="{2A5F6C0D-8A5D-C346-027B-DB297838B322}"/>
              </a:ext>
            </a:extLst>
          </p:cNvPr>
          <p:cNvSpPr>
            <a:spLocks noGrp="1"/>
          </p:cNvSpPr>
          <p:nvPr>
            <p:ph idx="1"/>
          </p:nvPr>
        </p:nvSpPr>
        <p:spPr>
          <a:xfrm>
            <a:off x="551108" y="1741355"/>
            <a:ext cx="11089780" cy="4570152"/>
          </a:xfrm>
        </p:spPr>
        <p:txBody>
          <a:bodyPr anchor="ctr">
            <a:normAutofit lnSpcReduction="10000"/>
          </a:bodyPr>
          <a:lstStyle/>
          <a:p>
            <a:pPr marL="0" indent="0">
              <a:buNone/>
            </a:pPr>
            <a:r>
              <a:rPr lang="en-US" sz="1900" u="sng" dirty="0"/>
              <a:t>Texas and New Mexico Private CIS Facility Litigation Status</a:t>
            </a:r>
          </a:p>
          <a:p>
            <a:pPr>
              <a:buFont typeface="Wingdings" panose="05000000000000000000" pitchFamily="2" charset="2"/>
              <a:buChar char="Ø"/>
            </a:pPr>
            <a:r>
              <a:rPr lang="en-US" sz="1900" dirty="0"/>
              <a:t>the U.S. Supreme Court on June 30th in a 6-3 decision reversed the Fifth US Circuit Court of Appeals decision that vacated the license NRC granted to the Texas CIS facility. The Court held that Texas and a mineral company were not a party to the NRC’s licensing proceedings and hence were not entitled to the judicial review of the NRC licensing decision. On August 14, 2025, the Fifth Circuit Clerk requested the parties’ legal counsels provide briefs by August 29th advising on what the Court should do next on remand. All parties told the court that in light of the Supreme Court decision, the case should be dismissed and the NRC license recognized as valid. ISP has indicated they won’t begin construction of a facility without agreement from the Governor and state legislature. On September 27</a:t>
            </a:r>
            <a:r>
              <a:rPr lang="en-US" sz="1900" baseline="30000" dirty="0"/>
              <a:t>th</a:t>
            </a:r>
            <a:r>
              <a:rPr lang="en-US" sz="1900" dirty="0"/>
              <a:t>, 2025 the 5</a:t>
            </a:r>
            <a:r>
              <a:rPr lang="en-US" sz="1900" baseline="30000" dirty="0"/>
              <a:t>th</a:t>
            </a:r>
            <a:r>
              <a:rPr lang="en-US" sz="1900" dirty="0"/>
              <a:t> Circuit dismissed Texas’ challenge to the NRC license on remand as a result of the Supreme Court decision.</a:t>
            </a:r>
          </a:p>
          <a:p>
            <a:pPr>
              <a:buFont typeface="Wingdings" panose="05000000000000000000" pitchFamily="2" charset="2"/>
              <a:buChar char="Ø"/>
            </a:pPr>
            <a:r>
              <a:rPr lang="en-US" sz="1900" dirty="0"/>
              <a:t>The Supreme Court decision in the ISP case didn’t directly rule on the parallel challenges to the NRC license for the Holtec facility, but the Supreme Court decision has set in motion filings that will validate the NRC's licensing action(</a:t>
            </a:r>
            <a:r>
              <a:rPr lang="en-US" sz="1900" dirty="0">
                <a:hlinkClick r:id="rId3"/>
              </a:rPr>
              <a:t>Supreme Court docket</a:t>
            </a:r>
            <a:r>
              <a:rPr lang="en-US" sz="1900" dirty="0"/>
              <a:t>).</a:t>
            </a:r>
          </a:p>
          <a:p>
            <a:pPr>
              <a:buFont typeface="Wingdings" panose="05000000000000000000" pitchFamily="2" charset="2"/>
              <a:buChar char="Ø"/>
            </a:pPr>
            <a:r>
              <a:rPr lang="en-US" sz="1900" dirty="0"/>
              <a:t>Holtec said in a statement on October 8</a:t>
            </a:r>
            <a:r>
              <a:rPr lang="en-US" sz="1900" baseline="30000" dirty="0"/>
              <a:t>th</a:t>
            </a:r>
            <a:r>
              <a:rPr lang="en-US" sz="1900" dirty="0"/>
              <a:t> that the company and the project's local backers agreed to cancel the deal, citing "the untenable path forward for used fuel storage in New Mexico."</a:t>
            </a:r>
            <a:endParaRPr lang="en-US" sz="1400" i="1" dirty="0">
              <a:highlight>
                <a:srgbClr val="FFFF00"/>
              </a:highlight>
              <a:latin typeface="Aptos" panose="020B0004020202020204" pitchFamily="34" charset="0"/>
            </a:endParaRPr>
          </a:p>
        </p:txBody>
      </p:sp>
      <p:sp>
        <p:nvSpPr>
          <p:cNvPr id="4" name="Slide Number Placeholder 3">
            <a:extLst>
              <a:ext uri="{FF2B5EF4-FFF2-40B4-BE49-F238E27FC236}">
                <a16:creationId xmlns:a16="http://schemas.microsoft.com/office/drawing/2014/main" id="{FB6297B0-5557-D396-E3B5-1F59A6DCB163}"/>
              </a:ext>
            </a:extLst>
          </p:cNvPr>
          <p:cNvSpPr>
            <a:spLocks noGrp="1"/>
          </p:cNvSpPr>
          <p:nvPr>
            <p:ph type="sldNum" sz="quarter" idx="12"/>
          </p:nvPr>
        </p:nvSpPr>
        <p:spPr>
          <a:xfrm>
            <a:off x="11704320" y="6455431"/>
            <a:ext cx="445913" cy="365125"/>
          </a:xfrm>
        </p:spPr>
        <p:txBody>
          <a:bodyPr>
            <a:normAutofit/>
          </a:bodyPr>
          <a:lstStyle/>
          <a:p>
            <a:pPr marL="0" marR="0" lvl="0" indent="0" algn="r" defTabSz="457189" rtl="0" eaLnBrk="1" fontAlgn="auto" latinLnBrk="0" hangingPunct="1">
              <a:lnSpc>
                <a:spcPct val="100000"/>
              </a:lnSpc>
              <a:spcBef>
                <a:spcPts val="0"/>
              </a:spcBef>
              <a:spcAft>
                <a:spcPts val="600"/>
              </a:spcAft>
              <a:buClrTx/>
              <a:buSzTx/>
              <a:buFontTx/>
              <a:buNone/>
              <a:tabLst/>
              <a:defRPr/>
            </a:pPr>
            <a:fld id="{3262FCBE-B3E6-422E-9B30-51EBEF147D5A}" type="slidenum">
              <a:rPr kumimoji="0" lang="en-US" sz="11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pPr marL="0" marR="0" lvl="0" indent="0" algn="r" defTabSz="457189" rtl="0" eaLnBrk="1" fontAlgn="auto" latinLnBrk="0" hangingPunct="1">
                <a:lnSpc>
                  <a:spcPct val="100000"/>
                </a:lnSpc>
                <a:spcBef>
                  <a:spcPts val="0"/>
                </a:spcBef>
                <a:spcAft>
                  <a:spcPts val="600"/>
                </a:spcAft>
                <a:buClrTx/>
                <a:buSzTx/>
                <a:buFontTx/>
                <a:buNone/>
                <a:tabLst/>
                <a:defRPr/>
              </a:pPr>
              <a:t>29</a:t>
            </a:fld>
            <a:endParaRPr kumimoji="0" lang="en-US"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11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3757A3-42E7-6888-9ABD-CDEBADF5F83A}"/>
              </a:ext>
            </a:extLst>
          </p:cNvPr>
          <p:cNvSpPr>
            <a:spLocks noGrp="1"/>
          </p:cNvSpPr>
          <p:nvPr>
            <p:ph type="title"/>
          </p:nvPr>
        </p:nvSpPr>
        <p:spPr>
          <a:xfrm>
            <a:off x="1371599" y="294538"/>
            <a:ext cx="9895951" cy="1033669"/>
          </a:xfrm>
        </p:spPr>
        <p:txBody>
          <a:bodyPr>
            <a:normAutofit/>
          </a:bodyPr>
          <a:lstStyle/>
          <a:p>
            <a:pPr algn="ctr"/>
            <a:r>
              <a:rPr lang="en-US" sz="4000" dirty="0">
                <a:solidFill>
                  <a:srgbClr val="FFFFFF"/>
                </a:solidFill>
              </a:rPr>
              <a:t>US Non-Commercial Nuclear Waste</a:t>
            </a:r>
          </a:p>
        </p:txBody>
      </p:sp>
      <p:sp>
        <p:nvSpPr>
          <p:cNvPr id="3" name="Content Placeholder 2">
            <a:extLst>
              <a:ext uri="{FF2B5EF4-FFF2-40B4-BE49-F238E27FC236}">
                <a16:creationId xmlns:a16="http://schemas.microsoft.com/office/drawing/2014/main" id="{38302F07-829B-D36F-07A5-48A323212E46}"/>
              </a:ext>
            </a:extLst>
          </p:cNvPr>
          <p:cNvSpPr>
            <a:spLocks noGrp="1"/>
          </p:cNvSpPr>
          <p:nvPr>
            <p:ph idx="1"/>
          </p:nvPr>
        </p:nvSpPr>
        <p:spPr>
          <a:xfrm>
            <a:off x="1371599" y="1891970"/>
            <a:ext cx="9724031" cy="4402952"/>
          </a:xfrm>
        </p:spPr>
        <p:txBody>
          <a:bodyPr anchor="ctr">
            <a:normAutofit/>
          </a:bodyPr>
          <a:lstStyle/>
          <a:p>
            <a:pPr>
              <a:buFont typeface="Wingdings" panose="05000000000000000000" pitchFamily="2" charset="2"/>
              <a:buChar char="Ø"/>
            </a:pPr>
            <a:r>
              <a:rPr lang="en-US" sz="2400" dirty="0"/>
              <a:t>The inventory of non-commercial nuclear waste includes roughly 360,000 cubic meters of reprocessing waste managed by DOE </a:t>
            </a:r>
            <a:r>
              <a:rPr lang="en-US" sz="2400" kern="0" dirty="0">
                <a:ea typeface="Aptos" panose="020B0004020202020204" pitchFamily="34" charset="0"/>
                <a:cs typeface="Aptos" panose="020B0004020202020204" pitchFamily="34" charset="0"/>
              </a:rPr>
              <a:t>that is liquid/sludge waste in tanks in Hanford WA and the Savannah River Site in South Carolina</a:t>
            </a:r>
            <a:r>
              <a:rPr lang="en-US" sz="2400" dirty="0"/>
              <a:t>. </a:t>
            </a:r>
          </a:p>
          <a:p>
            <a:pPr>
              <a:buFont typeface="Wingdings" panose="05000000000000000000" pitchFamily="2" charset="2"/>
              <a:buChar char="Ø"/>
            </a:pPr>
            <a:r>
              <a:rPr lang="en-US" sz="2400" dirty="0"/>
              <a:t>Non-commercial SNF generated by activities – including the Navy’s nuclear fleet SNF stored in Idaho with 201 naval SNF canisters already temporarily stored at the Idaho National Laboratory site. </a:t>
            </a:r>
          </a:p>
          <a:p>
            <a:pPr>
              <a:buFont typeface="Wingdings" panose="05000000000000000000" pitchFamily="2" charset="2"/>
              <a:buChar char="Ø"/>
            </a:pPr>
            <a:r>
              <a:rPr lang="en-US" sz="2400" dirty="0"/>
              <a:t>DOE Research &amp; Development activities - DOE’s current SNF inventory for R&amp;D activities totals approximately 2,400 MTUs. </a:t>
            </a:r>
          </a:p>
        </p:txBody>
      </p:sp>
      <p:sp>
        <p:nvSpPr>
          <p:cNvPr id="6" name="Slide Number Placeholder 5">
            <a:extLst>
              <a:ext uri="{FF2B5EF4-FFF2-40B4-BE49-F238E27FC236}">
                <a16:creationId xmlns:a16="http://schemas.microsoft.com/office/drawing/2014/main" id="{9C069031-B865-BD73-2355-A25B9827D554}"/>
              </a:ext>
            </a:extLst>
          </p:cNvPr>
          <p:cNvSpPr>
            <a:spLocks noGrp="1"/>
          </p:cNvSpPr>
          <p:nvPr>
            <p:ph type="sldNum" sz="quarter" idx="12"/>
          </p:nvPr>
        </p:nvSpPr>
        <p:spPr/>
        <p:txBody>
          <a:bodyPr/>
          <a:lstStyle/>
          <a:p>
            <a:fld id="{14D037E1-2BF8-5D40-8E71-A8C25361CD73}" type="slidenum">
              <a:rPr lang="en-US" sz="1100" smtClean="0"/>
              <a:t>3</a:t>
            </a:fld>
            <a:endParaRPr lang="en-US" sz="1100" dirty="0"/>
          </a:p>
        </p:txBody>
      </p:sp>
    </p:spTree>
    <p:extLst>
      <p:ext uri="{BB962C8B-B14F-4D97-AF65-F5344CB8AC3E}">
        <p14:creationId xmlns:p14="http://schemas.microsoft.com/office/powerpoint/2010/main" val="399586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AFB933-FD73-5BA9-CD48-2C3F3CF1613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6DC074-7DC3-601F-9B7F-E4B4CD554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E01994B-C6FC-F045-5E17-105EF45D5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F18B214-C408-2563-12EC-E6E7A19E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D1E785E-B588-D919-984E-3DA1B22F7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8A5CFB3-2195-65C6-6B27-0BB48F3D6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168DF5C0-D548-AE26-42A8-AB6BE118A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7312103-0779-4AC8-7D18-C1BC2F610511}"/>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pPr algn="l"/>
            <a:r>
              <a:rPr lang="en-US" sz="4800" dirty="0">
                <a:solidFill>
                  <a:srgbClr val="FFFFFF"/>
                </a:solidFill>
              </a:rPr>
              <a:t>Thank you!</a:t>
            </a:r>
          </a:p>
        </p:txBody>
      </p:sp>
      <p:sp>
        <p:nvSpPr>
          <p:cNvPr id="3" name="Subtitle 2">
            <a:extLst>
              <a:ext uri="{FF2B5EF4-FFF2-40B4-BE49-F238E27FC236}">
                <a16:creationId xmlns:a16="http://schemas.microsoft.com/office/drawing/2014/main" id="{DCCE9D3C-98E8-22B7-9BC2-1DEF7AA49ADB}"/>
              </a:ext>
            </a:extLst>
          </p:cNvPr>
          <p:cNvSpPr>
            <a:spLocks noGrp="1"/>
          </p:cNvSpPr>
          <p:nvPr>
            <p:ph type="subTitle" idx="1"/>
          </p:nvPr>
        </p:nvSpPr>
        <p:spPr>
          <a:xfrm>
            <a:off x="818147" y="4398682"/>
            <a:ext cx="11019749" cy="2313014"/>
          </a:xfrm>
        </p:spPr>
        <p:txBody>
          <a:bodyPr vert="horz" lIns="91440" tIns="45720" rIns="91440" bIns="45720" rtlCol="0" anchor="ctr">
            <a:normAutofit/>
          </a:bodyPr>
          <a:lstStyle/>
          <a:p>
            <a:pPr algn="l">
              <a:lnSpc>
                <a:spcPct val="100000"/>
              </a:lnSpc>
              <a:spcBef>
                <a:spcPts val="0"/>
              </a:spcBef>
            </a:pPr>
            <a:r>
              <a:rPr lang="en-US" sz="1400" dirty="0">
                <a:hlinkClick r:id="rId3"/>
              </a:rPr>
              <a:t>kcapstick@3yankees.com</a:t>
            </a:r>
            <a:endParaRPr lang="en-US" sz="1400" dirty="0"/>
          </a:p>
          <a:p>
            <a:pPr algn="l">
              <a:lnSpc>
                <a:spcPct val="100000"/>
              </a:lnSpc>
              <a:spcBef>
                <a:spcPts val="0"/>
              </a:spcBef>
            </a:pPr>
            <a:endParaRPr lang="en-US" sz="1400" dirty="0"/>
          </a:p>
          <a:p>
            <a:pPr algn="l">
              <a:lnSpc>
                <a:spcPct val="100000"/>
              </a:lnSpc>
              <a:spcBef>
                <a:spcPts val="0"/>
              </a:spcBef>
            </a:pPr>
            <a:r>
              <a:rPr lang="en-US" sz="1400" dirty="0">
                <a:hlinkClick r:id="rId4"/>
              </a:rPr>
              <a:t>https://maineyankee.com/</a:t>
            </a:r>
            <a:endParaRPr lang="en-US" sz="1400" dirty="0"/>
          </a:p>
          <a:p>
            <a:pPr algn="l">
              <a:lnSpc>
                <a:spcPct val="100000"/>
              </a:lnSpc>
              <a:spcBef>
                <a:spcPts val="0"/>
              </a:spcBef>
            </a:pPr>
            <a:r>
              <a:rPr lang="en-US" sz="1400" dirty="0">
                <a:hlinkClick r:id="rId5"/>
              </a:rPr>
              <a:t>https://connyankee.com/</a:t>
            </a:r>
            <a:endParaRPr lang="en-US" sz="1400" dirty="0"/>
          </a:p>
          <a:p>
            <a:pPr algn="l">
              <a:lnSpc>
                <a:spcPct val="100000"/>
              </a:lnSpc>
              <a:spcBef>
                <a:spcPts val="0"/>
              </a:spcBef>
            </a:pPr>
            <a:r>
              <a:rPr lang="en-US" sz="1400" dirty="0">
                <a:hlinkClick r:id="rId6"/>
              </a:rPr>
              <a:t>https://yankeerowe.com/</a:t>
            </a:r>
            <a:endParaRPr lang="en-US" sz="1400" dirty="0"/>
          </a:p>
        </p:txBody>
      </p:sp>
      <p:sp>
        <p:nvSpPr>
          <p:cNvPr id="6" name="Slide Number Placeholder 5">
            <a:extLst>
              <a:ext uri="{FF2B5EF4-FFF2-40B4-BE49-F238E27FC236}">
                <a16:creationId xmlns:a16="http://schemas.microsoft.com/office/drawing/2014/main" id="{B9F92A09-03E2-D18F-FC8F-F859B7D8AD8E}"/>
              </a:ext>
            </a:extLst>
          </p:cNvPr>
          <p:cNvSpPr>
            <a:spLocks noGrp="1"/>
          </p:cNvSpPr>
          <p:nvPr>
            <p:ph type="sldNum" sz="quarter" idx="12"/>
          </p:nvPr>
        </p:nvSpPr>
        <p:spPr/>
        <p:txBody>
          <a:bodyPr/>
          <a:lstStyle/>
          <a:p>
            <a:fld id="{14D037E1-2BF8-5D40-8E71-A8C25361CD73}" type="slidenum">
              <a:rPr lang="en-US" sz="1100" smtClean="0"/>
              <a:t>30</a:t>
            </a:fld>
            <a:endParaRPr lang="en-US" dirty="0"/>
          </a:p>
        </p:txBody>
      </p:sp>
    </p:spTree>
    <p:extLst>
      <p:ext uri="{BB962C8B-B14F-4D97-AF65-F5344CB8AC3E}">
        <p14:creationId xmlns:p14="http://schemas.microsoft.com/office/powerpoint/2010/main" val="3358445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6C4A31-D84C-645E-1F70-772E52001CE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20" name="Rectangle 1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C71E4C-7221-7EAF-892E-CD5D1DFCF519}"/>
              </a:ext>
            </a:extLst>
          </p:cNvPr>
          <p:cNvSpPr>
            <a:spLocks noGrp="1"/>
          </p:cNvSpPr>
          <p:nvPr>
            <p:ph type="title"/>
          </p:nvPr>
        </p:nvSpPr>
        <p:spPr>
          <a:xfrm>
            <a:off x="1371598" y="319314"/>
            <a:ext cx="9477377" cy="1030515"/>
          </a:xfrm>
        </p:spPr>
        <p:txBody>
          <a:bodyPr vert="horz" lIns="91440" tIns="45720" rIns="91440" bIns="45720" rtlCol="0" anchor="ctr">
            <a:normAutofit/>
          </a:bodyPr>
          <a:lstStyle/>
          <a:p>
            <a:pPr algn="ctr" defTabSz="914400"/>
            <a:r>
              <a:rPr lang="en-US" sz="4000" dirty="0">
                <a:solidFill>
                  <a:srgbClr val="FFFFFF"/>
                </a:solidFill>
              </a:rPr>
              <a:t>Commercial Nuclear Fuel Basics</a:t>
            </a:r>
          </a:p>
        </p:txBody>
      </p:sp>
      <p:pic>
        <p:nvPicPr>
          <p:cNvPr id="3" name="Content Placeholder 7">
            <a:extLst>
              <a:ext uri="{FF2B5EF4-FFF2-40B4-BE49-F238E27FC236}">
                <a16:creationId xmlns:a16="http://schemas.microsoft.com/office/drawing/2014/main" id="{12E2F603-AE85-3FA3-5031-1643D55B48FF}"/>
              </a:ext>
            </a:extLst>
          </p:cNvPr>
          <p:cNvPicPr>
            <a:picLocks noGrp="1" noChangeAspect="1"/>
          </p:cNvPicPr>
          <p:nvPr>
            <p:ph idx="1"/>
          </p:nvPr>
        </p:nvPicPr>
        <p:blipFill>
          <a:blip r:embed="rId3"/>
          <a:stretch>
            <a:fillRect/>
          </a:stretch>
        </p:blipFill>
        <p:spPr>
          <a:xfrm>
            <a:off x="1352548" y="2398149"/>
            <a:ext cx="4565251" cy="2590780"/>
          </a:xfrm>
          <a:prstGeom prst="rect">
            <a:avLst/>
          </a:prstGeom>
        </p:spPr>
      </p:pic>
      <p:sp>
        <p:nvSpPr>
          <p:cNvPr id="12" name="TextBox 11">
            <a:extLst>
              <a:ext uri="{FF2B5EF4-FFF2-40B4-BE49-F238E27FC236}">
                <a16:creationId xmlns:a16="http://schemas.microsoft.com/office/drawing/2014/main" id="{832139FF-9450-1418-DDEB-16E5DD4DD096}"/>
              </a:ext>
            </a:extLst>
          </p:cNvPr>
          <p:cNvSpPr txBox="1"/>
          <p:nvPr/>
        </p:nvSpPr>
        <p:spPr>
          <a:xfrm>
            <a:off x="1352548" y="5571591"/>
            <a:ext cx="9496427" cy="238034"/>
          </a:xfrm>
          <a:prstGeom prst="rect">
            <a:avLst/>
          </a:prstGeom>
        </p:spPr>
        <p:txBody>
          <a:bodyPr vert="horz" lIns="91440" tIns="45720" rIns="91440" bIns="45720" rtlCol="0">
            <a:normAutofit lnSpcReduction="10000"/>
          </a:bodyPr>
          <a:lstStyle/>
          <a:p>
            <a:pPr algn="ctr" defTabSz="914400">
              <a:lnSpc>
                <a:spcPct val="90000"/>
              </a:lnSpc>
              <a:spcAft>
                <a:spcPts val="600"/>
              </a:spcAft>
            </a:pPr>
            <a:r>
              <a:rPr lang="en-US" sz="1100" dirty="0"/>
              <a:t>Credit: DOE </a:t>
            </a:r>
            <a:r>
              <a:rPr lang="en-US" sz="1100" dirty="0">
                <a:hlinkClick r:id="rId4"/>
              </a:rPr>
              <a:t>IWM </a:t>
            </a:r>
            <a:r>
              <a:rPr lang="en-US" sz="1100" dirty="0" err="1">
                <a:hlinkClick r:id="rId4"/>
              </a:rPr>
              <a:t>StoryMap</a:t>
            </a:r>
            <a:r>
              <a:rPr lang="en-US" sz="1100" dirty="0"/>
              <a:t>: Consent-Based Siting for Consolidated Interim Storage, May 2024</a:t>
            </a:r>
          </a:p>
        </p:txBody>
      </p:sp>
      <p:grpSp>
        <p:nvGrpSpPr>
          <p:cNvPr id="4" name="Group 3">
            <a:extLst>
              <a:ext uri="{FF2B5EF4-FFF2-40B4-BE49-F238E27FC236}">
                <a16:creationId xmlns:a16="http://schemas.microsoft.com/office/drawing/2014/main" id="{503E0780-D91A-FAC5-094D-A487BC67A33A}"/>
              </a:ext>
            </a:extLst>
          </p:cNvPr>
          <p:cNvGrpSpPr/>
          <p:nvPr/>
        </p:nvGrpSpPr>
        <p:grpSpPr>
          <a:xfrm>
            <a:off x="6416424" y="2836386"/>
            <a:ext cx="4600355" cy="1714306"/>
            <a:chOff x="3260944" y="765024"/>
            <a:chExt cx="5806856" cy="2035326"/>
          </a:xfrm>
        </p:grpSpPr>
        <p:pic>
          <p:nvPicPr>
            <p:cNvPr id="5" name="Picture 4">
              <a:extLst>
                <a:ext uri="{FF2B5EF4-FFF2-40B4-BE49-F238E27FC236}">
                  <a16:creationId xmlns:a16="http://schemas.microsoft.com/office/drawing/2014/main" id="{380BA5A2-59D2-E9BF-15A3-7BEA709EC7A3}"/>
                </a:ext>
              </a:extLst>
            </p:cNvPr>
            <p:cNvPicPr>
              <a:picLocks noChangeAspect="1"/>
            </p:cNvPicPr>
            <p:nvPr/>
          </p:nvPicPr>
          <p:blipFill rotWithShape="1">
            <a:blip r:embed="rId5"/>
            <a:srcRect t="7540"/>
            <a:stretch/>
          </p:blipFill>
          <p:spPr>
            <a:xfrm>
              <a:off x="3260944" y="774784"/>
              <a:ext cx="1463456" cy="2025566"/>
            </a:xfrm>
            <a:prstGeom prst="rect">
              <a:avLst/>
            </a:prstGeom>
          </p:spPr>
        </p:pic>
        <p:grpSp>
          <p:nvGrpSpPr>
            <p:cNvPr id="6" name="Group 5">
              <a:extLst>
                <a:ext uri="{FF2B5EF4-FFF2-40B4-BE49-F238E27FC236}">
                  <a16:creationId xmlns:a16="http://schemas.microsoft.com/office/drawing/2014/main" id="{A7B67C7C-04BF-FEB5-FB19-D8DE3A69C384}"/>
                </a:ext>
              </a:extLst>
            </p:cNvPr>
            <p:cNvGrpSpPr/>
            <p:nvPr/>
          </p:nvGrpSpPr>
          <p:grpSpPr>
            <a:xfrm>
              <a:off x="4876800" y="765024"/>
              <a:ext cx="4191000" cy="2030918"/>
              <a:chOff x="4876800" y="765024"/>
              <a:chExt cx="4191000" cy="2030918"/>
            </a:xfrm>
          </p:grpSpPr>
          <p:pic>
            <p:nvPicPr>
              <p:cNvPr id="7" name="Picture 6">
                <a:extLst>
                  <a:ext uri="{FF2B5EF4-FFF2-40B4-BE49-F238E27FC236}">
                    <a16:creationId xmlns:a16="http://schemas.microsoft.com/office/drawing/2014/main" id="{64E59A33-9C21-336A-874D-245D4688E73A}"/>
                  </a:ext>
                </a:extLst>
              </p:cNvPr>
              <p:cNvPicPr>
                <a:picLocks noChangeAspect="1"/>
              </p:cNvPicPr>
              <p:nvPr/>
            </p:nvPicPr>
            <p:blipFill rotWithShape="1">
              <a:blip r:embed="rId6"/>
              <a:srcRect l="6540" t="7105"/>
              <a:stretch/>
            </p:blipFill>
            <p:spPr>
              <a:xfrm>
                <a:off x="5494680" y="765024"/>
                <a:ext cx="3573120" cy="2030918"/>
              </a:xfrm>
              <a:prstGeom prst="rect">
                <a:avLst/>
              </a:prstGeom>
            </p:spPr>
          </p:pic>
          <p:grpSp>
            <p:nvGrpSpPr>
              <p:cNvPr id="8" name="Group 7">
                <a:extLst>
                  <a:ext uri="{FF2B5EF4-FFF2-40B4-BE49-F238E27FC236}">
                    <a16:creationId xmlns:a16="http://schemas.microsoft.com/office/drawing/2014/main" id="{F62FBF16-D3EF-FD4E-F484-A7D38D4566ED}"/>
                  </a:ext>
                </a:extLst>
              </p:cNvPr>
              <p:cNvGrpSpPr/>
              <p:nvPr/>
            </p:nvGrpSpPr>
            <p:grpSpPr>
              <a:xfrm>
                <a:off x="4876800" y="1109490"/>
                <a:ext cx="914400" cy="1290153"/>
                <a:chOff x="4876800" y="1109490"/>
                <a:chExt cx="914400" cy="1290153"/>
              </a:xfrm>
            </p:grpSpPr>
            <p:sp>
              <p:nvSpPr>
                <p:cNvPr id="9" name="TextBox 8">
                  <a:extLst>
                    <a:ext uri="{FF2B5EF4-FFF2-40B4-BE49-F238E27FC236}">
                      <a16:creationId xmlns:a16="http://schemas.microsoft.com/office/drawing/2014/main" id="{3FA93989-EEA7-8BD6-C6A1-EA953EEB0C4D}"/>
                    </a:ext>
                  </a:extLst>
                </p:cNvPr>
                <p:cNvSpPr txBox="1"/>
                <p:nvPr/>
              </p:nvSpPr>
              <p:spPr>
                <a:xfrm>
                  <a:off x="4876800" y="1275218"/>
                  <a:ext cx="914400" cy="897414"/>
                </a:xfrm>
                <a:prstGeom prst="rect">
                  <a:avLst/>
                </a:prstGeom>
                <a:noFill/>
              </p:spPr>
              <p:txBody>
                <a:bodyPr wrap="square" rtlCol="0">
                  <a:spAutoFit/>
                </a:bodyPr>
                <a:lstStyle/>
                <a:p>
                  <a:pPr defTabSz="361188">
                    <a:spcAft>
                      <a:spcPts val="600"/>
                    </a:spcAft>
                  </a:pPr>
                  <a:r>
                    <a:rPr lang="en-US" sz="1106" kern="1200" dirty="0">
                      <a:solidFill>
                        <a:schemeClr val="tx1"/>
                      </a:solidFill>
                      <a:latin typeface="+mn-lt"/>
                      <a:ea typeface="+mn-ea"/>
                      <a:cs typeface="+mn-cs"/>
                    </a:rPr>
                    <a:t>Spent </a:t>
                  </a:r>
                </a:p>
                <a:p>
                  <a:pPr defTabSz="361188">
                    <a:spcAft>
                      <a:spcPts val="600"/>
                    </a:spcAft>
                  </a:pPr>
                  <a:r>
                    <a:rPr lang="en-US" sz="1106" kern="1200" dirty="0">
                      <a:solidFill>
                        <a:schemeClr val="tx1"/>
                      </a:solidFill>
                      <a:latin typeface="+mn-lt"/>
                      <a:ea typeface="+mn-ea"/>
                      <a:cs typeface="+mn-cs"/>
                    </a:rPr>
                    <a:t>(or Used) Nuclear Fuel</a:t>
                  </a:r>
                  <a:endParaRPr lang="en-US" sz="1400" dirty="0"/>
                </a:p>
              </p:txBody>
            </p:sp>
            <p:sp>
              <p:nvSpPr>
                <p:cNvPr id="10" name="Arrow: Right 9">
                  <a:extLst>
                    <a:ext uri="{FF2B5EF4-FFF2-40B4-BE49-F238E27FC236}">
                      <a16:creationId xmlns:a16="http://schemas.microsoft.com/office/drawing/2014/main" id="{5141254B-814C-A167-2EA2-45BBB31AFE6B}"/>
                    </a:ext>
                  </a:extLst>
                </p:cNvPr>
                <p:cNvSpPr/>
                <p:nvPr/>
              </p:nvSpPr>
              <p:spPr>
                <a:xfrm>
                  <a:off x="4991100" y="1109490"/>
                  <a:ext cx="381000" cy="1905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Arrow: Right 10">
                  <a:extLst>
                    <a:ext uri="{FF2B5EF4-FFF2-40B4-BE49-F238E27FC236}">
                      <a16:creationId xmlns:a16="http://schemas.microsoft.com/office/drawing/2014/main" id="{1771FB50-B72F-5939-7D11-98DD5E6F0554}"/>
                    </a:ext>
                  </a:extLst>
                </p:cNvPr>
                <p:cNvSpPr/>
                <p:nvPr/>
              </p:nvSpPr>
              <p:spPr>
                <a:xfrm>
                  <a:off x="4991100" y="2209143"/>
                  <a:ext cx="381000" cy="1905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grpSp>
      </p:grpSp>
      <p:sp>
        <p:nvSpPr>
          <p:cNvPr id="15" name="Slide Number Placeholder 14">
            <a:extLst>
              <a:ext uri="{FF2B5EF4-FFF2-40B4-BE49-F238E27FC236}">
                <a16:creationId xmlns:a16="http://schemas.microsoft.com/office/drawing/2014/main" id="{C628D45C-EE8A-AFBF-02F3-78AB2C063996}"/>
              </a:ext>
            </a:extLst>
          </p:cNvPr>
          <p:cNvSpPr>
            <a:spLocks noGrp="1"/>
          </p:cNvSpPr>
          <p:nvPr>
            <p:ph type="sldNum" sz="quarter" idx="12"/>
          </p:nvPr>
        </p:nvSpPr>
        <p:spPr/>
        <p:txBody>
          <a:bodyPr/>
          <a:lstStyle/>
          <a:p>
            <a:fld id="{14D037E1-2BF8-5D40-8E71-A8C25361CD73}" type="slidenum">
              <a:rPr lang="en-US" sz="1100" smtClean="0"/>
              <a:t>4</a:t>
            </a:fld>
            <a:endParaRPr lang="en-US" dirty="0"/>
          </a:p>
        </p:txBody>
      </p:sp>
    </p:spTree>
    <p:extLst>
      <p:ext uri="{BB962C8B-B14F-4D97-AF65-F5344CB8AC3E}">
        <p14:creationId xmlns:p14="http://schemas.microsoft.com/office/powerpoint/2010/main" val="268624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1AE828-0483-D58E-DA47-7AC0AD9077E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21FE4C3-F9DD-BAF7-A669-5071143D1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6D3BF7E-8047-1D28-3C49-C1404C8006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20" name="Rectangle 19">
              <a:extLst>
                <a:ext uri="{FF2B5EF4-FFF2-40B4-BE49-F238E27FC236}">
                  <a16:creationId xmlns:a16="http://schemas.microsoft.com/office/drawing/2014/main" id="{C534FF0D-9523-9D96-ACD4-00DF9ACC4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D54959-3B93-6BE9-3447-3E7808A16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B535D27-AFE1-2637-EFDF-77988C3A1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90E7BF3-3374-9DFA-14CA-66F84986C30C}"/>
              </a:ext>
            </a:extLst>
          </p:cNvPr>
          <p:cNvSpPr>
            <a:spLocks noGrp="1"/>
          </p:cNvSpPr>
          <p:nvPr>
            <p:ph type="title"/>
          </p:nvPr>
        </p:nvSpPr>
        <p:spPr>
          <a:xfrm>
            <a:off x="1371598" y="319314"/>
            <a:ext cx="9477377" cy="1030515"/>
          </a:xfrm>
        </p:spPr>
        <p:txBody>
          <a:bodyPr vert="horz" lIns="91440" tIns="45720" rIns="91440" bIns="45720" rtlCol="0" anchor="ctr">
            <a:normAutofit/>
          </a:bodyPr>
          <a:lstStyle/>
          <a:p>
            <a:pPr algn="ctr" defTabSz="914400"/>
            <a:r>
              <a:rPr lang="en-US" sz="4000" dirty="0">
                <a:solidFill>
                  <a:srgbClr val="FFFFFF"/>
                </a:solidFill>
              </a:rPr>
              <a:t>Commercial Nuclear Fuel Basics</a:t>
            </a:r>
          </a:p>
        </p:txBody>
      </p:sp>
      <p:pic>
        <p:nvPicPr>
          <p:cNvPr id="15" name="Picture 14">
            <a:extLst>
              <a:ext uri="{FF2B5EF4-FFF2-40B4-BE49-F238E27FC236}">
                <a16:creationId xmlns:a16="http://schemas.microsoft.com/office/drawing/2014/main" id="{6EE57BC0-F911-97EE-F6E3-E3A6A60107BD}"/>
              </a:ext>
            </a:extLst>
          </p:cNvPr>
          <p:cNvPicPr>
            <a:picLocks noChangeAspect="1"/>
          </p:cNvPicPr>
          <p:nvPr/>
        </p:nvPicPr>
        <p:blipFill rotWithShape="1">
          <a:blip r:embed="rId3"/>
          <a:srcRect t="16731" b="7406"/>
          <a:stretch/>
        </p:blipFill>
        <p:spPr>
          <a:xfrm>
            <a:off x="6300215" y="1894775"/>
            <a:ext cx="3839666" cy="3584078"/>
          </a:xfrm>
          <a:prstGeom prst="rect">
            <a:avLst/>
          </a:prstGeom>
        </p:spPr>
      </p:pic>
      <p:sp>
        <p:nvSpPr>
          <p:cNvPr id="16" name="TextBox 15">
            <a:extLst>
              <a:ext uri="{FF2B5EF4-FFF2-40B4-BE49-F238E27FC236}">
                <a16:creationId xmlns:a16="http://schemas.microsoft.com/office/drawing/2014/main" id="{845B2F0E-B4E6-CC6B-943C-B8F444E9ED4C}"/>
              </a:ext>
            </a:extLst>
          </p:cNvPr>
          <p:cNvSpPr txBox="1"/>
          <p:nvPr/>
        </p:nvSpPr>
        <p:spPr>
          <a:xfrm>
            <a:off x="2145889" y="6039934"/>
            <a:ext cx="3578333" cy="415755"/>
          </a:xfrm>
          <a:prstGeom prst="rect">
            <a:avLst/>
          </a:prstGeom>
          <a:noFill/>
        </p:spPr>
        <p:txBody>
          <a:bodyPr vert="horz" wrap="square" rtlCol="0">
            <a:spAutoFit/>
          </a:bodyPr>
          <a:lstStyle/>
          <a:p>
            <a:pPr defTabSz="457189">
              <a:defRPr/>
            </a:pPr>
            <a:r>
              <a:rPr lang="en-US" sz="1051" dirty="0">
                <a:solidFill>
                  <a:prstClr val="black">
                    <a:lumMod val="85000"/>
                    <a:lumOff val="15000"/>
                  </a:prstClr>
                </a:solidFill>
                <a:latin typeface="Aptos" panose="02110004020202020204"/>
              </a:rPr>
              <a:t>Credit:  DOE </a:t>
            </a:r>
            <a:r>
              <a:rPr lang="en-US" sz="1051" dirty="0">
                <a:solidFill>
                  <a:prstClr val="black">
                    <a:lumMod val="85000"/>
                    <a:lumOff val="15000"/>
                  </a:prstClr>
                </a:solidFill>
                <a:latin typeface="Aptos" panose="02110004020202020204"/>
                <a:hlinkClick r:id="rId4"/>
              </a:rPr>
              <a:t>IWM StoryMap</a:t>
            </a:r>
            <a:r>
              <a:rPr lang="en-US" sz="1051" dirty="0">
                <a:solidFill>
                  <a:prstClr val="black">
                    <a:lumMod val="85000"/>
                    <a:lumOff val="15000"/>
                  </a:prstClr>
                </a:solidFill>
                <a:latin typeface="Aptos" panose="02110004020202020204"/>
              </a:rPr>
              <a:t>: Consent-Based Siting for Consolidated Interim Storage, May 2024</a:t>
            </a:r>
          </a:p>
        </p:txBody>
      </p:sp>
      <p:pic>
        <p:nvPicPr>
          <p:cNvPr id="18" name="Picture 17">
            <a:extLst>
              <a:ext uri="{FF2B5EF4-FFF2-40B4-BE49-F238E27FC236}">
                <a16:creationId xmlns:a16="http://schemas.microsoft.com/office/drawing/2014/main" id="{C9A47969-3FE2-FBEA-CF58-2F317C4FA676}"/>
              </a:ext>
            </a:extLst>
          </p:cNvPr>
          <p:cNvPicPr>
            <a:picLocks noChangeAspect="1"/>
          </p:cNvPicPr>
          <p:nvPr/>
        </p:nvPicPr>
        <p:blipFill rotWithShape="1">
          <a:blip r:embed="rId5"/>
          <a:srcRect t="1360" b="7540"/>
          <a:stretch/>
        </p:blipFill>
        <p:spPr>
          <a:xfrm>
            <a:off x="2052119" y="4051619"/>
            <a:ext cx="3485137" cy="1995776"/>
          </a:xfrm>
          <a:prstGeom prst="rect">
            <a:avLst/>
          </a:prstGeom>
        </p:spPr>
      </p:pic>
      <p:sp>
        <p:nvSpPr>
          <p:cNvPr id="23" name="TextBox 22">
            <a:extLst>
              <a:ext uri="{FF2B5EF4-FFF2-40B4-BE49-F238E27FC236}">
                <a16:creationId xmlns:a16="http://schemas.microsoft.com/office/drawing/2014/main" id="{3FD58E81-E033-4750-55CA-F2CC689DFF40}"/>
              </a:ext>
            </a:extLst>
          </p:cNvPr>
          <p:cNvSpPr txBox="1"/>
          <p:nvPr/>
        </p:nvSpPr>
        <p:spPr>
          <a:xfrm>
            <a:off x="6404896" y="5544794"/>
            <a:ext cx="3630303" cy="415755"/>
          </a:xfrm>
          <a:prstGeom prst="rect">
            <a:avLst/>
          </a:prstGeom>
          <a:noFill/>
        </p:spPr>
        <p:txBody>
          <a:bodyPr vert="horz" wrap="square" rtlCol="0">
            <a:spAutoFit/>
          </a:bodyPr>
          <a:lstStyle/>
          <a:p>
            <a:pPr defTabSz="457189">
              <a:defRPr/>
            </a:pPr>
            <a:r>
              <a:rPr lang="en-US" sz="1051" dirty="0">
                <a:solidFill>
                  <a:prstClr val="black">
                    <a:lumMod val="85000"/>
                    <a:lumOff val="15000"/>
                  </a:prstClr>
                </a:solidFill>
                <a:latin typeface="Aptos" panose="02110004020202020204"/>
              </a:rPr>
              <a:t>Credit:  NRC </a:t>
            </a:r>
            <a:r>
              <a:rPr lang="en-US" sz="1051" dirty="0">
                <a:solidFill>
                  <a:prstClr val="black">
                    <a:lumMod val="85000"/>
                    <a:lumOff val="15000"/>
                  </a:prstClr>
                </a:solidFill>
                <a:latin typeface="Aptos" panose="02110004020202020204"/>
                <a:hlinkClick r:id="rId6"/>
              </a:rPr>
              <a:t>Safety of Spent Fuel Storage</a:t>
            </a:r>
            <a:r>
              <a:rPr lang="en-US" sz="1051" dirty="0">
                <a:solidFill>
                  <a:prstClr val="black">
                    <a:lumMod val="85000"/>
                    <a:lumOff val="15000"/>
                  </a:prstClr>
                </a:solidFill>
                <a:latin typeface="Aptos" panose="02110004020202020204"/>
              </a:rPr>
              <a:t> Report (excerpt from cover), April 2017</a:t>
            </a:r>
          </a:p>
        </p:txBody>
      </p:sp>
      <p:sp>
        <p:nvSpPr>
          <p:cNvPr id="24" name="TextBox 23">
            <a:extLst>
              <a:ext uri="{FF2B5EF4-FFF2-40B4-BE49-F238E27FC236}">
                <a16:creationId xmlns:a16="http://schemas.microsoft.com/office/drawing/2014/main" id="{968A00CD-7D30-75FE-C75E-7681B9938B4C}"/>
              </a:ext>
            </a:extLst>
          </p:cNvPr>
          <p:cNvSpPr txBox="1"/>
          <p:nvPr/>
        </p:nvSpPr>
        <p:spPr>
          <a:xfrm>
            <a:off x="2032239" y="1809991"/>
            <a:ext cx="4058479" cy="1938992"/>
          </a:xfrm>
          <a:prstGeom prst="rect">
            <a:avLst/>
          </a:prstGeom>
          <a:noFill/>
        </p:spPr>
        <p:txBody>
          <a:bodyPr wrap="square" rtlCol="0">
            <a:spAutoFit/>
          </a:bodyPr>
          <a:lstStyle/>
          <a:p>
            <a:pPr marL="285744" indent="-285744" defTabSz="457189">
              <a:buFont typeface="Wingdings" panose="05000000000000000000" pitchFamily="2" charset="2"/>
              <a:buChar char="Ø"/>
              <a:defRPr/>
            </a:pPr>
            <a:r>
              <a:rPr lang="en-US" sz="2400" dirty="0">
                <a:solidFill>
                  <a:prstClr val="black"/>
                </a:solidFill>
                <a:latin typeface="Aptos" panose="02110004020202020204"/>
              </a:rPr>
              <a:t>Independent Spent Fuel Storage Installations (ISFSIs) not originally anticipated.</a:t>
            </a:r>
          </a:p>
          <a:p>
            <a:pPr marL="285744" indent="-285744" defTabSz="457189">
              <a:buFont typeface="Wingdings" panose="05000000000000000000" pitchFamily="2" charset="2"/>
              <a:buChar char="Ø"/>
              <a:defRPr/>
            </a:pPr>
            <a:r>
              <a:rPr lang="en-US" sz="2400" dirty="0">
                <a:solidFill>
                  <a:prstClr val="black"/>
                </a:solidFill>
                <a:latin typeface="Aptos" panose="02110004020202020204"/>
              </a:rPr>
              <a:t>1</a:t>
            </a:r>
            <a:r>
              <a:rPr lang="en-US" sz="2400" baseline="30000" dirty="0">
                <a:solidFill>
                  <a:prstClr val="black"/>
                </a:solidFill>
                <a:latin typeface="Aptos" panose="02110004020202020204"/>
              </a:rPr>
              <a:t>st</a:t>
            </a:r>
            <a:r>
              <a:rPr lang="en-US" sz="2400" dirty="0">
                <a:solidFill>
                  <a:prstClr val="black"/>
                </a:solidFill>
                <a:latin typeface="Aptos" panose="02110004020202020204"/>
              </a:rPr>
              <a:t> ISFSI licensed in 1986.</a:t>
            </a:r>
            <a:endParaRPr lang="en-US" dirty="0">
              <a:solidFill>
                <a:prstClr val="black"/>
              </a:solidFill>
              <a:latin typeface="Aptos" panose="02110004020202020204"/>
            </a:endParaRPr>
          </a:p>
        </p:txBody>
      </p:sp>
      <p:sp>
        <p:nvSpPr>
          <p:cNvPr id="5" name="Slide Number Placeholder 4">
            <a:extLst>
              <a:ext uri="{FF2B5EF4-FFF2-40B4-BE49-F238E27FC236}">
                <a16:creationId xmlns:a16="http://schemas.microsoft.com/office/drawing/2014/main" id="{5AC38AC7-640B-4156-F88A-E185B4CA06DE}"/>
              </a:ext>
            </a:extLst>
          </p:cNvPr>
          <p:cNvSpPr>
            <a:spLocks noGrp="1"/>
          </p:cNvSpPr>
          <p:nvPr>
            <p:ph type="sldNum" sz="quarter" idx="12"/>
          </p:nvPr>
        </p:nvSpPr>
        <p:spPr/>
        <p:txBody>
          <a:bodyPr/>
          <a:lstStyle/>
          <a:p>
            <a:fld id="{14D037E1-2BF8-5D40-8E71-A8C25361CD73}" type="slidenum">
              <a:rPr lang="en-US" sz="1100" smtClean="0"/>
              <a:t>5</a:t>
            </a:fld>
            <a:endParaRPr lang="en-US" dirty="0"/>
          </a:p>
        </p:txBody>
      </p:sp>
    </p:spTree>
    <p:extLst>
      <p:ext uri="{BB962C8B-B14F-4D97-AF65-F5344CB8AC3E}">
        <p14:creationId xmlns:p14="http://schemas.microsoft.com/office/powerpoint/2010/main" val="352295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741607-B40E-5F96-71CA-CCD55E5B3A67}"/>
              </a:ext>
            </a:extLst>
          </p:cNvPr>
          <p:cNvSpPr>
            <a:spLocks noGrp="1"/>
          </p:cNvSpPr>
          <p:nvPr>
            <p:ph type="sldNum" sz="quarter" idx="12"/>
          </p:nvPr>
        </p:nvSpPr>
        <p:spPr/>
        <p:txBody>
          <a:bodyPr/>
          <a:lstStyle/>
          <a:p>
            <a:fld id="{14D037E1-2BF8-5D40-8E71-A8C25361CD73}" type="slidenum">
              <a:rPr lang="en-US" sz="1100" smtClean="0"/>
              <a:t>6</a:t>
            </a:fld>
            <a:endParaRPr lang="en-US" dirty="0"/>
          </a:p>
        </p:txBody>
      </p:sp>
      <p:pic>
        <p:nvPicPr>
          <p:cNvPr id="1028" name="Picture 4">
            <a:extLst>
              <a:ext uri="{FF2B5EF4-FFF2-40B4-BE49-F238E27FC236}">
                <a16:creationId xmlns:a16="http://schemas.microsoft.com/office/drawing/2014/main" id="{0849760C-5ECB-F6C4-DDEA-59238F96A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873" y="0"/>
            <a:ext cx="54382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38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31F57-BD4C-C872-3A62-1EA02041F6EF}"/>
              </a:ext>
            </a:extLst>
          </p:cNvPr>
          <p:cNvSpPr>
            <a:spLocks noGrp="1"/>
          </p:cNvSpPr>
          <p:nvPr>
            <p:ph type="title"/>
          </p:nvPr>
        </p:nvSpPr>
        <p:spPr>
          <a:xfrm>
            <a:off x="1371599" y="294538"/>
            <a:ext cx="9895951" cy="1033669"/>
          </a:xfrm>
        </p:spPr>
        <p:txBody>
          <a:bodyPr>
            <a:normAutofit/>
          </a:bodyPr>
          <a:lstStyle/>
          <a:p>
            <a:pPr algn="ctr"/>
            <a:r>
              <a:rPr lang="en-US" sz="4000" dirty="0">
                <a:solidFill>
                  <a:srgbClr val="FFFFFF"/>
                </a:solidFill>
              </a:rPr>
              <a:t>Pre-Nuclear Waste Policy Act 1950’s - 1960’s</a:t>
            </a:r>
          </a:p>
        </p:txBody>
      </p:sp>
      <p:sp>
        <p:nvSpPr>
          <p:cNvPr id="3" name="Content Placeholder 2">
            <a:extLst>
              <a:ext uri="{FF2B5EF4-FFF2-40B4-BE49-F238E27FC236}">
                <a16:creationId xmlns:a16="http://schemas.microsoft.com/office/drawing/2014/main" id="{E9FEE943-6868-679F-40E1-69DF4431027E}"/>
              </a:ext>
            </a:extLst>
          </p:cNvPr>
          <p:cNvSpPr>
            <a:spLocks noGrp="1"/>
          </p:cNvSpPr>
          <p:nvPr>
            <p:ph idx="1"/>
          </p:nvPr>
        </p:nvSpPr>
        <p:spPr>
          <a:xfrm>
            <a:off x="1371599" y="2318197"/>
            <a:ext cx="9724031" cy="3683358"/>
          </a:xfrm>
        </p:spPr>
        <p:txBody>
          <a:bodyPr anchor="ctr">
            <a:normAutofit/>
          </a:bodyPr>
          <a:lstStyle/>
          <a:p>
            <a:pPr marL="342891" indent="-342891">
              <a:buFont typeface="Wingdings" pitchFamily="2" charset="2"/>
              <a:buChar char="Ø"/>
            </a:pPr>
            <a:r>
              <a:rPr lang="en-US" sz="2000" dirty="0"/>
              <a:t>1954 – President Eisenhower Atoms for Peace  Program</a:t>
            </a:r>
          </a:p>
          <a:p>
            <a:pPr marL="342891" indent="-342891">
              <a:buFont typeface="Wingdings" pitchFamily="2" charset="2"/>
              <a:buChar char="Ø"/>
            </a:pPr>
            <a:r>
              <a:rPr lang="en-US" sz="2000" dirty="0"/>
              <a:t>1957 – National Academy of Sciences recommendation for deep geologic disposal (reaffirmed similar 1966, 1970, 2001); </a:t>
            </a:r>
          </a:p>
          <a:p>
            <a:pPr marL="342891" indent="-342891">
              <a:buFont typeface="Wingdings" pitchFamily="2" charset="2"/>
              <a:buChar char="Ø"/>
            </a:pPr>
            <a:r>
              <a:rPr lang="en-US" sz="2000" dirty="0"/>
              <a:t>1957 - 1</a:t>
            </a:r>
            <a:r>
              <a:rPr lang="en-US" sz="2000" baseline="30000" dirty="0"/>
              <a:t>st</a:t>
            </a:r>
            <a:r>
              <a:rPr lang="en-US" sz="2000" dirty="0"/>
              <a:t> US commercial nuclear power plant (</a:t>
            </a:r>
            <a:r>
              <a:rPr lang="en-US" sz="2000" dirty="0" err="1"/>
              <a:t>Shippingport</a:t>
            </a:r>
            <a:r>
              <a:rPr lang="en-US" sz="2000" dirty="0"/>
              <a:t>, PA) began operation.</a:t>
            </a:r>
          </a:p>
          <a:p>
            <a:pPr marL="342891" indent="-342891">
              <a:buFont typeface="Wingdings" pitchFamily="2" charset="2"/>
              <a:buChar char="Ø"/>
            </a:pPr>
            <a:r>
              <a:rPr lang="en-US" sz="2000" dirty="0"/>
              <a:t>1960 - Yankee Rowe (Massachusetts) operational.</a:t>
            </a:r>
          </a:p>
          <a:p>
            <a:pPr marL="342891" indent="-342891">
              <a:buFont typeface="Wingdings" pitchFamily="2" charset="2"/>
              <a:buChar char="Ø"/>
            </a:pPr>
            <a:r>
              <a:rPr lang="en-US" sz="2000" dirty="0"/>
              <a:t>1966 – Only US commercial reprocessing plant (West Valley in NY) to operate. Operated from 1966 - 1972. </a:t>
            </a:r>
          </a:p>
          <a:p>
            <a:pPr marL="0" indent="0">
              <a:buNone/>
            </a:pPr>
            <a:r>
              <a:rPr lang="en-US" sz="1600" dirty="0">
                <a:solidFill>
                  <a:schemeClr val="accent1"/>
                </a:solidFill>
              </a:rPr>
              <a:t>Note: Reprocessing plants at Morris Illinois and Barnwell South Carolina never permitted to operate – Morris pool currently storing commercial SNF.</a:t>
            </a:r>
          </a:p>
        </p:txBody>
      </p:sp>
      <p:sp>
        <p:nvSpPr>
          <p:cNvPr id="6" name="Slide Number Placeholder 5">
            <a:extLst>
              <a:ext uri="{FF2B5EF4-FFF2-40B4-BE49-F238E27FC236}">
                <a16:creationId xmlns:a16="http://schemas.microsoft.com/office/drawing/2014/main" id="{2A72CB45-AFB5-8021-1650-AC5073EEA96D}"/>
              </a:ext>
            </a:extLst>
          </p:cNvPr>
          <p:cNvSpPr>
            <a:spLocks noGrp="1"/>
          </p:cNvSpPr>
          <p:nvPr>
            <p:ph type="sldNum" sz="quarter" idx="12"/>
          </p:nvPr>
        </p:nvSpPr>
        <p:spPr/>
        <p:txBody>
          <a:bodyPr/>
          <a:lstStyle/>
          <a:p>
            <a:fld id="{14D037E1-2BF8-5D40-8E71-A8C25361CD73}" type="slidenum">
              <a:rPr lang="en-US" sz="1100" smtClean="0"/>
              <a:t>7</a:t>
            </a:fld>
            <a:endParaRPr lang="en-US" dirty="0"/>
          </a:p>
        </p:txBody>
      </p:sp>
    </p:spTree>
    <p:extLst>
      <p:ext uri="{BB962C8B-B14F-4D97-AF65-F5344CB8AC3E}">
        <p14:creationId xmlns:p14="http://schemas.microsoft.com/office/powerpoint/2010/main" val="1847694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E78389-670E-1314-342C-3A181AB8993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Pre-Nuclear Waste Policy Act 1970’s</a:t>
            </a:r>
          </a:p>
        </p:txBody>
      </p:sp>
      <p:sp>
        <p:nvSpPr>
          <p:cNvPr id="3" name="Content Placeholder 2">
            <a:extLst>
              <a:ext uri="{FF2B5EF4-FFF2-40B4-BE49-F238E27FC236}">
                <a16:creationId xmlns:a16="http://schemas.microsoft.com/office/drawing/2014/main" id="{FC99F063-F282-9FB7-5EE1-F3EAAC19BFB9}"/>
              </a:ext>
            </a:extLst>
          </p:cNvPr>
          <p:cNvSpPr>
            <a:spLocks noGrp="1"/>
          </p:cNvSpPr>
          <p:nvPr>
            <p:ph idx="1"/>
          </p:nvPr>
        </p:nvSpPr>
        <p:spPr>
          <a:xfrm>
            <a:off x="4810259" y="649480"/>
            <a:ext cx="6555347" cy="5546047"/>
          </a:xfrm>
        </p:spPr>
        <p:txBody>
          <a:bodyPr anchor="ctr">
            <a:normAutofit/>
          </a:bodyPr>
          <a:lstStyle/>
          <a:p>
            <a:pPr marL="342891" indent="-342891">
              <a:buFont typeface="Wingdings" pitchFamily="2" charset="2"/>
              <a:buChar char="Ø"/>
            </a:pPr>
            <a:r>
              <a:rPr lang="en-US" sz="2400" dirty="0"/>
              <a:t>1974 – Energy Reorganization Act abolished the Atomic Energy Commission: </a:t>
            </a:r>
          </a:p>
          <a:p>
            <a:pPr marL="800080" lvl="1" indent="-342891">
              <a:buFont typeface="Wingdings" pitchFamily="2" charset="2"/>
              <a:buChar char="Ø"/>
            </a:pPr>
            <a:r>
              <a:rPr lang="en-US" dirty="0"/>
              <a:t>created NRC to focus on protecting health &amp; safety; </a:t>
            </a:r>
          </a:p>
          <a:p>
            <a:pPr marL="800080" lvl="1" indent="-342891">
              <a:buFont typeface="Wingdings" pitchFamily="2" charset="2"/>
              <a:buChar char="Ø"/>
            </a:pPr>
            <a:r>
              <a:rPr lang="en-US" dirty="0"/>
              <a:t>moved nuclear R&amp;D to DOE’s predecessor Energy Research &amp; Development Administration.</a:t>
            </a:r>
          </a:p>
          <a:p>
            <a:pPr marL="342891" indent="-342891">
              <a:buFont typeface="Wingdings" pitchFamily="2" charset="2"/>
              <a:buChar char="Ø"/>
            </a:pPr>
            <a:r>
              <a:rPr lang="en-US" sz="2400" dirty="0"/>
              <a:t>1977 – Department of Energy Organization Act created DOE. </a:t>
            </a:r>
          </a:p>
          <a:p>
            <a:pPr marL="342891" indent="-342891">
              <a:buFont typeface="Wingdings" pitchFamily="2" charset="2"/>
              <a:buChar char="Ø"/>
            </a:pPr>
            <a:r>
              <a:rPr lang="en-US" sz="2400" dirty="0"/>
              <a:t>1977 - President Carter banned commercial reprocessing indefinitely.</a:t>
            </a:r>
          </a:p>
          <a:p>
            <a:pPr marL="342891" indent="-342891">
              <a:buFont typeface="Wingdings" pitchFamily="2" charset="2"/>
              <a:buChar char="Ø"/>
            </a:pPr>
            <a:r>
              <a:rPr lang="en-US" sz="2400" dirty="0"/>
              <a:t>1981 – President Reagan lifted ban on commercial reprocessing – but was not considered economic.</a:t>
            </a:r>
          </a:p>
        </p:txBody>
      </p:sp>
      <p:sp>
        <p:nvSpPr>
          <p:cNvPr id="6" name="Slide Number Placeholder 5">
            <a:extLst>
              <a:ext uri="{FF2B5EF4-FFF2-40B4-BE49-F238E27FC236}">
                <a16:creationId xmlns:a16="http://schemas.microsoft.com/office/drawing/2014/main" id="{A7899F39-D42C-B5F9-D097-6D603D385F4E}"/>
              </a:ext>
            </a:extLst>
          </p:cNvPr>
          <p:cNvSpPr>
            <a:spLocks noGrp="1"/>
          </p:cNvSpPr>
          <p:nvPr>
            <p:ph type="sldNum" sz="quarter" idx="12"/>
          </p:nvPr>
        </p:nvSpPr>
        <p:spPr/>
        <p:txBody>
          <a:bodyPr/>
          <a:lstStyle/>
          <a:p>
            <a:fld id="{14D037E1-2BF8-5D40-8E71-A8C25361CD73}" type="slidenum">
              <a:rPr lang="en-US" sz="1100" smtClean="0"/>
              <a:t>8</a:t>
            </a:fld>
            <a:endParaRPr lang="en-US" dirty="0"/>
          </a:p>
        </p:txBody>
      </p:sp>
    </p:spTree>
    <p:extLst>
      <p:ext uri="{BB962C8B-B14F-4D97-AF65-F5344CB8AC3E}">
        <p14:creationId xmlns:p14="http://schemas.microsoft.com/office/powerpoint/2010/main" val="23473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2686EDF-F22D-4819-9000-952723B1FA96}"/>
              </a:ext>
            </a:extLst>
          </p:cNvPr>
          <p:cNvSpPr>
            <a:spLocks noGrp="1"/>
          </p:cNvSpPr>
          <p:nvPr>
            <p:ph type="title"/>
          </p:nvPr>
        </p:nvSpPr>
        <p:spPr>
          <a:xfrm>
            <a:off x="1371599" y="294538"/>
            <a:ext cx="9895951" cy="1033669"/>
          </a:xfrm>
        </p:spPr>
        <p:txBody>
          <a:bodyPr>
            <a:normAutofit/>
          </a:bodyPr>
          <a:lstStyle/>
          <a:p>
            <a:pPr marL="457189" indent="-457189" algn="ctr"/>
            <a:r>
              <a:rPr lang="en-US" sz="4000" dirty="0">
                <a:solidFill>
                  <a:srgbClr val="FFFFFF"/>
                </a:solidFill>
              </a:rPr>
              <a:t>1982 Nuclear Waste Policy Act (NWPA)</a:t>
            </a:r>
            <a:endParaRPr lang="en-US" sz="4000" i="1" dirty="0">
              <a:solidFill>
                <a:srgbClr val="FFFFFF"/>
              </a:solidFill>
            </a:endParaRPr>
          </a:p>
        </p:txBody>
      </p:sp>
      <p:sp>
        <p:nvSpPr>
          <p:cNvPr id="3" name="Content Placeholder 2"/>
          <p:cNvSpPr>
            <a:spLocks noGrp="1"/>
          </p:cNvSpPr>
          <p:nvPr>
            <p:ph idx="1"/>
          </p:nvPr>
        </p:nvSpPr>
        <p:spPr>
          <a:xfrm>
            <a:off x="1252729" y="2139696"/>
            <a:ext cx="10144654" cy="3898435"/>
          </a:xfrm>
        </p:spPr>
        <p:txBody>
          <a:bodyPr anchor="ctr">
            <a:normAutofit/>
          </a:bodyPr>
          <a:lstStyle/>
          <a:p>
            <a:pPr>
              <a:buFont typeface="Wingdings" panose="05000000000000000000" pitchFamily="2" charset="2"/>
              <a:buChar char="Ø"/>
              <a:defRPr/>
            </a:pPr>
            <a:r>
              <a:rPr lang="en-US" sz="2000" dirty="0">
                <a:cs typeface="Calibri" panose="020F0502020204030204" pitchFamily="34" charset="0"/>
              </a:rPr>
              <a:t>Called for repository site search to result in 2 sites (1 in East &amp; 1 in West assumed).</a:t>
            </a:r>
          </a:p>
          <a:p>
            <a:pPr>
              <a:buFont typeface="Wingdings" panose="05000000000000000000" pitchFamily="2" charset="2"/>
              <a:buChar char="Ø"/>
              <a:defRPr/>
            </a:pPr>
            <a:r>
              <a:rPr lang="en-US" sz="2000" dirty="0">
                <a:highlight>
                  <a:srgbClr val="FFFF00"/>
                </a:highlight>
                <a:cs typeface="Calibri" panose="020F0502020204030204" pitchFamily="34" charset="0"/>
              </a:rPr>
              <a:t>Limited 1st repository to 70,000 metric tons until 2nd repository opens.</a:t>
            </a:r>
          </a:p>
          <a:p>
            <a:pPr>
              <a:buFont typeface="Wingdings" panose="05000000000000000000" pitchFamily="2" charset="2"/>
              <a:buChar char="Ø"/>
              <a:defRPr/>
            </a:pPr>
            <a:r>
              <a:rPr lang="en-US" sz="2000" dirty="0">
                <a:cs typeface="Calibri" panose="020F0502020204030204" pitchFamily="34" charset="0"/>
              </a:rPr>
              <a:t>Created office in DOE to focus on waste (OCRWM).</a:t>
            </a:r>
          </a:p>
          <a:p>
            <a:pPr>
              <a:buFont typeface="Wingdings" panose="05000000000000000000" pitchFamily="2" charset="2"/>
              <a:buChar char="Ø"/>
              <a:defRPr/>
            </a:pPr>
            <a:r>
              <a:rPr lang="en-US" sz="2000" dirty="0">
                <a:cs typeface="Calibri" panose="020F0502020204030204" pitchFamily="34" charset="0"/>
              </a:rPr>
              <a:t>Established the Nuclear Waste Fund and mandated DOE contract with utilities as a prerequisite for their continued operation and for DOE to remove the SNF starting in January 1998 in return for fees collected from electric customers that benefitted form the nuclear energy.</a:t>
            </a:r>
          </a:p>
          <a:p>
            <a:pPr>
              <a:buFont typeface="Wingdings" panose="05000000000000000000" pitchFamily="2" charset="2"/>
              <a:buChar char="Ø"/>
              <a:defRPr/>
            </a:pPr>
            <a:r>
              <a:rPr lang="en-US" sz="2000" dirty="0">
                <a:cs typeface="Calibri" panose="020F0502020204030204" pitchFamily="34" charset="0"/>
              </a:rPr>
              <a:t>Directed DOE to propose site &amp; design for monitored retrievable storage (MRS).</a:t>
            </a:r>
          </a:p>
          <a:p>
            <a:pPr>
              <a:buFont typeface="Wingdings" panose="05000000000000000000" pitchFamily="2" charset="2"/>
              <a:buChar char="Ø"/>
              <a:defRPr/>
            </a:pPr>
            <a:r>
              <a:rPr lang="en-US" sz="2000" dirty="0">
                <a:cs typeface="Calibri" panose="020F0502020204030204" pitchFamily="34" charset="0"/>
              </a:rPr>
              <a:t>Assigned licensing to NRC using EPA standards.</a:t>
            </a:r>
          </a:p>
        </p:txBody>
      </p:sp>
      <p:sp>
        <p:nvSpPr>
          <p:cNvPr id="4" name="Slide Number Placeholder 3"/>
          <p:cNvSpPr>
            <a:spLocks noGrp="1"/>
          </p:cNvSpPr>
          <p:nvPr>
            <p:ph type="sldNum" sz="quarter" idx="12"/>
          </p:nvPr>
        </p:nvSpPr>
        <p:spPr>
          <a:xfrm>
            <a:off x="11397383" y="6345703"/>
            <a:ext cx="445913" cy="365125"/>
          </a:xfrm>
        </p:spPr>
        <p:txBody>
          <a:bodyPr>
            <a:normAutofit/>
          </a:bodyPr>
          <a:lstStyle/>
          <a:p>
            <a:pPr defTabSz="457189">
              <a:spcAft>
                <a:spcPts val="600"/>
              </a:spcAft>
              <a:defRPr/>
            </a:pPr>
            <a:fld id="{3262FCBE-B3E6-422E-9B30-51EBEF147D5A}" type="slidenum">
              <a:rPr lang="en-US" sz="1100">
                <a:solidFill>
                  <a:schemeClr val="tx1">
                    <a:lumMod val="50000"/>
                    <a:lumOff val="50000"/>
                  </a:schemeClr>
                </a:solidFill>
                <a:latin typeface="Aptos" panose="02110004020202020204"/>
              </a:rPr>
              <a:pPr defTabSz="457189">
                <a:spcAft>
                  <a:spcPts val="600"/>
                </a:spcAft>
                <a:defRPr/>
              </a:pPr>
              <a:t>9</a:t>
            </a:fld>
            <a:endParaRPr lang="en-US" sz="1100" dirty="0">
              <a:solidFill>
                <a:schemeClr val="tx1">
                  <a:lumMod val="50000"/>
                  <a:lumOff val="50000"/>
                </a:schemeClr>
              </a:solidFill>
              <a:latin typeface="Aptos" panose="02110004020202020204"/>
            </a:endParaRPr>
          </a:p>
        </p:txBody>
      </p:sp>
    </p:spTree>
    <p:extLst>
      <p:ext uri="{BB962C8B-B14F-4D97-AF65-F5344CB8AC3E}">
        <p14:creationId xmlns:p14="http://schemas.microsoft.com/office/powerpoint/2010/main" val="20133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44132</TotalTime>
  <Words>3785</Words>
  <Application>Microsoft Office PowerPoint</Application>
  <PresentationFormat>Widescreen</PresentationFormat>
  <Paragraphs>253</Paragraphs>
  <Slides>30</Slides>
  <Notes>30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Aptos</vt:lpstr>
      <vt:lpstr>Aptos Display</vt:lpstr>
      <vt:lpstr>Arial</vt:lpstr>
      <vt:lpstr>Calibri</vt:lpstr>
      <vt:lpstr>CIDFont+F1</vt:lpstr>
      <vt:lpstr>CIDFont+F2</vt:lpstr>
      <vt:lpstr>Times New Roman</vt:lpstr>
      <vt:lpstr>Wingdings</vt:lpstr>
      <vt:lpstr>Office Theme</vt:lpstr>
      <vt:lpstr>2_Office Theme</vt:lpstr>
      <vt:lpstr>3_Office Theme</vt:lpstr>
      <vt:lpstr>3 Yankee Companies Update on National &amp; State SNF Policy</vt:lpstr>
      <vt:lpstr>US Inventory of SNF/HLW and Reprocessing Waste</vt:lpstr>
      <vt:lpstr>US Non-Commercial Nuclear Waste</vt:lpstr>
      <vt:lpstr>Commercial Nuclear Fuel Basics</vt:lpstr>
      <vt:lpstr>Commercial Nuclear Fuel Basics</vt:lpstr>
      <vt:lpstr>PowerPoint Presentation</vt:lpstr>
      <vt:lpstr>Pre-Nuclear Waste Policy Act 1950’s - 1960’s</vt:lpstr>
      <vt:lpstr>Pre-Nuclear Waste Policy Act 1970’s</vt:lpstr>
      <vt:lpstr>1982 Nuclear Waste Policy Act (NWPA)</vt:lpstr>
      <vt:lpstr>1987 NWPA Amendments</vt:lpstr>
      <vt:lpstr>History: 1990’s</vt:lpstr>
      <vt:lpstr>Permanently &amp; Announced Shutdown Nuclear Plant Sites</vt:lpstr>
      <vt:lpstr>NAC Dual-Purpose Canister System Schematic</vt:lpstr>
      <vt:lpstr>PowerPoint Presentation</vt:lpstr>
      <vt:lpstr>Transfer Cask lift, Transfer to VCC,  and Transfer to the ISFSI Pad</vt:lpstr>
      <vt:lpstr>The 3 Yankee Company ISFSIs</vt:lpstr>
      <vt:lpstr>PowerPoint Presentation</vt:lpstr>
      <vt:lpstr>History: 2000 - 2011</vt:lpstr>
      <vt:lpstr>Final Environmental Impact Statement  for a Geologic Repository for the Disposal of Spent Nuclear Fuel and High-Level Radioactive Waste at Yucca Mountain, Nye County, Nevada February 2002</vt:lpstr>
      <vt:lpstr>History: 2012-2016</vt:lpstr>
      <vt:lpstr>History: 2017- 2020</vt:lpstr>
      <vt:lpstr>Nuclear Waste Fund (NWF) Summary</vt:lpstr>
      <vt:lpstr>PowerPoint Presentation</vt:lpstr>
      <vt:lpstr>PowerPoint Presentation</vt:lpstr>
      <vt:lpstr>Department of Energy (DOE) Request for Information (RFI)</vt:lpstr>
      <vt:lpstr>Recent Developments - DOE’s RFI</vt:lpstr>
      <vt:lpstr>Congress: FY27 Budget &amp; Appropriations</vt:lpstr>
      <vt:lpstr>Path Forward Report</vt:lpstr>
      <vt:lpstr>Private Consolidated Interim Storage Facility Status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Arnold</dc:creator>
  <cp:lastModifiedBy>Uldis Vanags</cp:lastModifiedBy>
  <cp:revision>207</cp:revision>
  <cp:lastPrinted>2025-01-21T21:12:50Z</cp:lastPrinted>
  <dcterms:created xsi:type="dcterms:W3CDTF">2024-10-09T20:01:53Z</dcterms:created>
  <dcterms:modified xsi:type="dcterms:W3CDTF">2026-07-08T12:37:09Z</dcterms:modified>
</cp:coreProperties>
</file>