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33"/>
  </p:notesMasterIdLst>
  <p:handoutMasterIdLst>
    <p:handoutMasterId r:id="rId34"/>
  </p:handoutMasterIdLst>
  <p:sldIdLst>
    <p:sldId id="260" r:id="rId2"/>
    <p:sldId id="283" r:id="rId3"/>
    <p:sldId id="2145706770" r:id="rId4"/>
    <p:sldId id="2145706768" r:id="rId5"/>
    <p:sldId id="2145706771" r:id="rId6"/>
    <p:sldId id="2145706788" r:id="rId7"/>
    <p:sldId id="2145706793" r:id="rId8"/>
    <p:sldId id="449" r:id="rId9"/>
    <p:sldId id="2145706774" r:id="rId10"/>
    <p:sldId id="2145706775" r:id="rId11"/>
    <p:sldId id="2145706776" r:id="rId12"/>
    <p:sldId id="2145706794" r:id="rId13"/>
    <p:sldId id="2145706791" r:id="rId14"/>
    <p:sldId id="291" r:id="rId15"/>
    <p:sldId id="261" r:id="rId16"/>
    <p:sldId id="2145706792" r:id="rId17"/>
    <p:sldId id="270" r:id="rId18"/>
    <p:sldId id="293" r:id="rId19"/>
    <p:sldId id="269" r:id="rId20"/>
    <p:sldId id="272" r:id="rId21"/>
    <p:sldId id="273" r:id="rId22"/>
    <p:sldId id="274" r:id="rId23"/>
    <p:sldId id="275" r:id="rId24"/>
    <p:sldId id="276" r:id="rId25"/>
    <p:sldId id="277" r:id="rId26"/>
    <p:sldId id="278" r:id="rId27"/>
    <p:sldId id="279" r:id="rId28"/>
    <p:sldId id="280" r:id="rId29"/>
    <p:sldId id="2145706772" r:id="rId30"/>
    <p:sldId id="2145706773" r:id="rId31"/>
    <p:sldId id="268" r:id="rId32"/>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70" autoAdjust="0"/>
    <p:restoredTop sz="80544"/>
  </p:normalViewPr>
  <p:slideViewPr>
    <p:cSldViewPr snapToGrid="0" snapToObjects="1">
      <p:cViewPr varScale="1">
        <p:scale>
          <a:sx n="55" d="100"/>
          <a:sy n="55" d="100"/>
        </p:scale>
        <p:origin x="802" y="72"/>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99n\Downloads\US_Microreactors_updated_2026-02-17%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99n\Downloads\US_Microreactors_updated_2026-02-17%2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Reactor Type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Charts!$C$1</c:f>
              <c:strCache>
                <c:ptCount val="1"/>
                <c:pt idx="0">
                  <c:v>Percent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628-4BF4-A33E-5E0C1096698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628-4BF4-A33E-5E0C1096698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628-4BF4-A33E-5E0C1096698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628-4BF4-A33E-5E0C1096698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628-4BF4-A33E-5E0C1096698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Charts!$A$2:$A$6</c:f>
              <c:strCache>
                <c:ptCount val="5"/>
                <c:pt idx="0">
                  <c:v>HTGR</c:v>
                </c:pt>
                <c:pt idx="1">
                  <c:v>Heat pipe</c:v>
                </c:pt>
                <c:pt idx="2">
                  <c:v>MSR</c:v>
                </c:pt>
                <c:pt idx="3">
                  <c:v>LWR</c:v>
                </c:pt>
                <c:pt idx="4">
                  <c:v>Not published / Other</c:v>
                </c:pt>
              </c:strCache>
            </c:strRef>
          </c:cat>
          <c:val>
            <c:numRef>
              <c:f>Charts!$C$2:$C$6</c:f>
              <c:numCache>
                <c:formatCode>0.00%</c:formatCode>
                <c:ptCount val="5"/>
                <c:pt idx="0">
                  <c:v>0.34499999999999997</c:v>
                </c:pt>
                <c:pt idx="1">
                  <c:v>0.10299999999999999</c:v>
                </c:pt>
                <c:pt idx="2">
                  <c:v>6.9000000000000006E-2</c:v>
                </c:pt>
                <c:pt idx="3">
                  <c:v>0.10299999999999999</c:v>
                </c:pt>
                <c:pt idx="4">
                  <c:v>0.379</c:v>
                </c:pt>
              </c:numCache>
            </c:numRef>
          </c:val>
          <c:extLst>
            <c:ext xmlns:c16="http://schemas.microsoft.com/office/drawing/2014/chart" uri="{C3380CC4-5D6E-409C-BE32-E72D297353CC}">
              <c16:uniqueId val="{0000000A-4628-4BF4-A33E-5E0C1096698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Fuel Form</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Charts!$C$15</c:f>
              <c:strCache>
                <c:ptCount val="1"/>
                <c:pt idx="0">
                  <c:v>Percent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451-4DA5-8A26-12DD2943221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451-4DA5-8A26-12DD2943221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451-4DA5-8A26-12DD2943221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451-4DA5-8A26-12DD294322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Charts!$A$16:$A$19</c:f>
              <c:strCache>
                <c:ptCount val="4"/>
                <c:pt idx="0">
                  <c:v>TRISO-based</c:v>
                </c:pt>
                <c:pt idx="1">
                  <c:v>Oxide pellet </c:v>
                </c:pt>
                <c:pt idx="2">
                  <c:v>Dissolved salt</c:v>
                </c:pt>
                <c:pt idx="3">
                  <c:v>Metallic</c:v>
                </c:pt>
              </c:strCache>
            </c:strRef>
          </c:cat>
          <c:val>
            <c:numRef>
              <c:f>Charts!$C$16:$C$19</c:f>
              <c:numCache>
                <c:formatCode>0.00%</c:formatCode>
                <c:ptCount val="4"/>
                <c:pt idx="0">
                  <c:v>0.52400000000000002</c:v>
                </c:pt>
                <c:pt idx="1">
                  <c:v>0.14299999999999999</c:v>
                </c:pt>
                <c:pt idx="2">
                  <c:v>0.14299999999999999</c:v>
                </c:pt>
                <c:pt idx="3">
                  <c:v>9.5000000000000001E-2</c:v>
                </c:pt>
              </c:numCache>
            </c:numRef>
          </c:val>
          <c:extLst>
            <c:ext xmlns:c16="http://schemas.microsoft.com/office/drawing/2014/chart" uri="{C3380CC4-5D6E-409C-BE32-E72D297353CC}">
              <c16:uniqueId val="{00000008-C451-4DA5-8A26-12DD2943221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7/8/2026</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7/8/2026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17</a:t>
            </a:fld>
            <a:endParaRPr lang="en-US"/>
          </a:p>
        </p:txBody>
      </p:sp>
    </p:spTree>
    <p:extLst>
      <p:ext uri="{BB962C8B-B14F-4D97-AF65-F5344CB8AC3E}">
        <p14:creationId xmlns:p14="http://schemas.microsoft.com/office/powerpoint/2010/main" val="113882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D3D3D"/>
              </a:solidFill>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19</a:t>
            </a:fld>
            <a:endParaRPr lang="en-US"/>
          </a:p>
        </p:txBody>
      </p:sp>
    </p:spTree>
    <p:extLst>
      <p:ext uri="{BB962C8B-B14F-4D97-AF65-F5344CB8AC3E}">
        <p14:creationId xmlns:p14="http://schemas.microsoft.com/office/powerpoint/2010/main" val="361333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20</a:t>
            </a:fld>
            <a:endParaRPr lang="en-US"/>
          </a:p>
        </p:txBody>
      </p:sp>
    </p:spTree>
    <p:extLst>
      <p:ext uri="{BB962C8B-B14F-4D97-AF65-F5344CB8AC3E}">
        <p14:creationId xmlns:p14="http://schemas.microsoft.com/office/powerpoint/2010/main" val="323313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3">
              <a:buFontTx/>
              <a:buNone/>
              <a:defRPr/>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21</a:t>
            </a:fld>
            <a:endParaRPr lang="en-US"/>
          </a:p>
        </p:txBody>
      </p:sp>
    </p:spTree>
    <p:extLst>
      <p:ext uri="{BB962C8B-B14F-4D97-AF65-F5344CB8AC3E}">
        <p14:creationId xmlns:p14="http://schemas.microsoft.com/office/powerpoint/2010/main" val="2792648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22</a:t>
            </a:fld>
            <a:endParaRPr lang="en-US"/>
          </a:p>
        </p:txBody>
      </p:sp>
    </p:spTree>
    <p:extLst>
      <p:ext uri="{BB962C8B-B14F-4D97-AF65-F5344CB8AC3E}">
        <p14:creationId xmlns:p14="http://schemas.microsoft.com/office/powerpoint/2010/main" val="283341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23</a:t>
            </a:fld>
            <a:endParaRPr lang="en-US"/>
          </a:p>
        </p:txBody>
      </p:sp>
    </p:spTree>
    <p:extLst>
      <p:ext uri="{BB962C8B-B14F-4D97-AF65-F5344CB8AC3E}">
        <p14:creationId xmlns:p14="http://schemas.microsoft.com/office/powerpoint/2010/main" val="18915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3">
              <a:buFontTx/>
              <a:buNone/>
              <a:defRPr/>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24</a:t>
            </a:fld>
            <a:endParaRPr lang="en-US"/>
          </a:p>
        </p:txBody>
      </p:sp>
    </p:spTree>
    <p:extLst>
      <p:ext uri="{BB962C8B-B14F-4D97-AF65-F5344CB8AC3E}">
        <p14:creationId xmlns:p14="http://schemas.microsoft.com/office/powerpoint/2010/main" val="1896258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dirty="0">
              <a:solidFill>
                <a:srgbClr val="231F2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25</a:t>
            </a:fld>
            <a:endParaRPr lang="en-US"/>
          </a:p>
        </p:txBody>
      </p:sp>
    </p:spTree>
    <p:extLst>
      <p:ext uri="{BB962C8B-B14F-4D97-AF65-F5344CB8AC3E}">
        <p14:creationId xmlns:p14="http://schemas.microsoft.com/office/powerpoint/2010/main" val="287756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D3D3D"/>
              </a:solidFill>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26</a:t>
            </a:fld>
            <a:endParaRPr lang="en-US"/>
          </a:p>
        </p:txBody>
      </p:sp>
    </p:spTree>
    <p:extLst>
      <p:ext uri="{BB962C8B-B14F-4D97-AF65-F5344CB8AC3E}">
        <p14:creationId xmlns:p14="http://schemas.microsoft.com/office/powerpoint/2010/main" val="265499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27</a:t>
            </a:fld>
            <a:endParaRPr lang="en-US"/>
          </a:p>
        </p:txBody>
      </p:sp>
    </p:spTree>
    <p:extLst>
      <p:ext uri="{BB962C8B-B14F-4D97-AF65-F5344CB8AC3E}">
        <p14:creationId xmlns:p14="http://schemas.microsoft.com/office/powerpoint/2010/main" val="419549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0CCFD4-A7F8-054B-8822-BC244B953582}" type="slidenum">
              <a:rPr lang="en-US" smtClean="0"/>
              <a:t>3</a:t>
            </a:fld>
            <a:endParaRPr lang="en-US"/>
          </a:p>
        </p:txBody>
      </p:sp>
    </p:spTree>
    <p:extLst>
      <p:ext uri="{BB962C8B-B14F-4D97-AF65-F5344CB8AC3E}">
        <p14:creationId xmlns:p14="http://schemas.microsoft.com/office/powerpoint/2010/main" val="2524618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28</a:t>
            </a:fld>
            <a:endParaRPr lang="en-US"/>
          </a:p>
        </p:txBody>
      </p:sp>
    </p:spTree>
    <p:extLst>
      <p:ext uri="{BB962C8B-B14F-4D97-AF65-F5344CB8AC3E}">
        <p14:creationId xmlns:p14="http://schemas.microsoft.com/office/powerpoint/2010/main" val="4170953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29</a:t>
            </a:fld>
            <a:endParaRPr lang="en-US"/>
          </a:p>
        </p:txBody>
      </p:sp>
    </p:spTree>
    <p:extLst>
      <p:ext uri="{BB962C8B-B14F-4D97-AF65-F5344CB8AC3E}">
        <p14:creationId xmlns:p14="http://schemas.microsoft.com/office/powerpoint/2010/main" val="825099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30</a:t>
            </a:fld>
            <a:endParaRPr lang="en-US"/>
          </a:p>
        </p:txBody>
      </p:sp>
    </p:spTree>
    <p:extLst>
      <p:ext uri="{BB962C8B-B14F-4D97-AF65-F5344CB8AC3E}">
        <p14:creationId xmlns:p14="http://schemas.microsoft.com/office/powerpoint/2010/main" val="4256063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31</a:t>
            </a:fld>
            <a:endParaRPr lang="en-US"/>
          </a:p>
        </p:txBody>
      </p:sp>
    </p:spTree>
    <p:extLst>
      <p:ext uri="{BB962C8B-B14F-4D97-AF65-F5344CB8AC3E}">
        <p14:creationId xmlns:p14="http://schemas.microsoft.com/office/powerpoint/2010/main" val="281423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0CCFD4-A7F8-054B-8822-BC244B953582}" type="slidenum">
              <a:rPr lang="en-US" smtClean="0"/>
              <a:t>4</a:t>
            </a:fld>
            <a:endParaRPr lang="en-US"/>
          </a:p>
        </p:txBody>
      </p:sp>
    </p:spTree>
    <p:extLst>
      <p:ext uri="{BB962C8B-B14F-4D97-AF65-F5344CB8AC3E}">
        <p14:creationId xmlns:p14="http://schemas.microsoft.com/office/powerpoint/2010/main" val="142998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0CCFD4-A7F8-054B-8822-BC244B953582}" type="slidenum">
              <a:rPr lang="en-US" smtClean="0"/>
              <a:t>5</a:t>
            </a:fld>
            <a:endParaRPr lang="en-US"/>
          </a:p>
        </p:txBody>
      </p:sp>
    </p:spTree>
    <p:extLst>
      <p:ext uri="{BB962C8B-B14F-4D97-AF65-F5344CB8AC3E}">
        <p14:creationId xmlns:p14="http://schemas.microsoft.com/office/powerpoint/2010/main" val="405148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0CCFD4-A7F8-054B-8822-BC244B953582}" type="slidenum">
              <a:rPr lang="en-US" smtClean="0"/>
              <a:t>7</a:t>
            </a:fld>
            <a:endParaRPr lang="en-US"/>
          </a:p>
        </p:txBody>
      </p:sp>
    </p:spTree>
    <p:extLst>
      <p:ext uri="{BB962C8B-B14F-4D97-AF65-F5344CB8AC3E}">
        <p14:creationId xmlns:p14="http://schemas.microsoft.com/office/powerpoint/2010/main" val="48290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206181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94838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91086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15</a:t>
            </a:fld>
            <a:endParaRPr lang="en-US"/>
          </a:p>
        </p:txBody>
      </p:sp>
    </p:spTree>
    <p:extLst>
      <p:ext uri="{BB962C8B-B14F-4D97-AF65-F5344CB8AC3E}">
        <p14:creationId xmlns:p14="http://schemas.microsoft.com/office/powerpoint/2010/main" val="192919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C8722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July 8, 2026</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7/8/2026</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7/8/2026</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7/8/2026</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7/8/2026</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7/8/2026</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7/8/2026</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7/8/2026</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endParaRPr lang="en-US" sz="4800" b="1" dirty="0">
              <a:solidFill>
                <a:srgbClr val="C8722E"/>
              </a:solidFill>
              <a:latin typeface="Arial" panose="020B0604020202020204" pitchFamily="34" charset="0"/>
              <a:cs typeface="Arial" panose="020B0604020202020204" pitchFamily="34" charset="0"/>
            </a:endParaRP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47BF7E-FBBC-404E-97C5-71B20D83434C}"/>
              </a:ext>
            </a:extLst>
          </p:cNvPr>
          <p:cNvPicPr>
            <a:picLocks noChangeAspect="1"/>
          </p:cNvPicPr>
          <p:nvPr userDrawn="1"/>
        </p:nvPicPr>
        <p:blipFill rotWithShape="1">
          <a:blip r:embed="rId12"/>
          <a:srcRect l="5496" r="29875"/>
          <a:stretch/>
        </p:blipFill>
        <p:spPr>
          <a:xfrm>
            <a:off x="5728447" y="0"/>
            <a:ext cx="8869868" cy="8229600"/>
          </a:xfrm>
          <a:prstGeom prst="rect">
            <a:avLst/>
          </a:prstGeom>
        </p:spPr>
      </p:pic>
      <p:pic>
        <p:nvPicPr>
          <p:cNvPr id="9" name="Picture 8">
            <a:extLst>
              <a:ext uri="{FF2B5EF4-FFF2-40B4-BE49-F238E27FC236}">
                <a16:creationId xmlns:a16="http://schemas.microsoft.com/office/drawing/2014/main" id="{ED4381AB-2BD9-F84A-B6B1-D3079476EE3D}"/>
              </a:ext>
            </a:extLst>
          </p:cNvPr>
          <p:cNvPicPr>
            <a:picLocks noChangeAspect="1"/>
          </p:cNvPicPr>
          <p:nvPr userDrawn="1"/>
        </p:nvPicPr>
        <p:blipFill rotWithShape="1">
          <a:blip r:embed="rId12"/>
          <a:srcRect l="23445" r="65035"/>
          <a:stretch/>
        </p:blipFill>
        <p:spPr>
          <a:xfrm>
            <a:off x="0" y="-2876"/>
            <a:ext cx="1581034" cy="8229600"/>
          </a:xfrm>
          <a:prstGeom prst="rect">
            <a:avLst/>
          </a:prstGeom>
        </p:spPr>
      </p:pic>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3"/>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military-today.com/trucks/m915a5.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nrc.gov/docs/ML2426/ML24268A101.pdf" TargetMode="External"/><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hyperlink" Target="https://www.nrc.gov/docs/ML2427/ML24271A054.pdf" TargetMode="External"/><Relationship Id="rId4" Type="http://schemas.openxmlformats.org/officeDocument/2006/relationships/hyperlink" Target="https://www.nrc.gov/docs/ML2426/ML24268A102.pdf" TargetMode="Externa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gain.inl.gov/doe-microreactor-program/technical-reports-doe-microreactor-program-2/"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1047133" y="1128513"/>
            <a:ext cx="5014452" cy="2605414"/>
          </a:xfrm>
        </p:spPr>
        <p:txBody>
          <a:bodyPr anchor="ctr"/>
          <a:lstStyle/>
          <a:p>
            <a:r>
              <a:rPr lang="en-US" sz="3600" dirty="0"/>
              <a:t>Microreactor</a:t>
            </a:r>
            <a:br>
              <a:rPr lang="en-US" sz="3600" dirty="0"/>
            </a:br>
            <a:r>
              <a:rPr lang="en-US" sz="3600" dirty="0"/>
              <a:t>Risk-Informed Transportation Package Approval Methodology</a:t>
            </a:r>
          </a:p>
        </p:txBody>
      </p:sp>
      <p:sp>
        <p:nvSpPr>
          <p:cNvPr id="3" name="TextBox 2">
            <a:extLst>
              <a:ext uri="{FF2B5EF4-FFF2-40B4-BE49-F238E27FC236}">
                <a16:creationId xmlns:a16="http://schemas.microsoft.com/office/drawing/2014/main" id="{5E144CDD-C247-0649-A19B-0BB7D5BFC7CB}"/>
              </a:ext>
            </a:extLst>
          </p:cNvPr>
          <p:cNvSpPr txBox="1"/>
          <p:nvPr/>
        </p:nvSpPr>
        <p:spPr>
          <a:xfrm>
            <a:off x="2769220" y="3754970"/>
            <a:ext cx="3153104" cy="1938992"/>
          </a:xfrm>
          <a:prstGeom prst="rect">
            <a:avLst/>
          </a:prstGeom>
          <a:noFill/>
        </p:spPr>
        <p:txBody>
          <a:bodyPr wrap="square" rtlCol="0">
            <a:spAutoFit/>
          </a:bodyPr>
          <a:lstStyle/>
          <a:p>
            <a:pPr algn="r"/>
            <a:r>
              <a:rPr lang="en-US" sz="2000" b="1" dirty="0">
                <a:solidFill>
                  <a:srgbClr val="000000"/>
                </a:solidFill>
              </a:rPr>
              <a:t>Steven J. Maheras</a:t>
            </a:r>
          </a:p>
          <a:p>
            <a:pPr algn="r"/>
            <a:r>
              <a:rPr lang="en-US" sz="2000" b="1" dirty="0">
                <a:solidFill>
                  <a:srgbClr val="000000"/>
                </a:solidFill>
              </a:rPr>
              <a:t>Harold E. Adkins, Jr.</a:t>
            </a:r>
          </a:p>
          <a:p>
            <a:pPr algn="r"/>
            <a:r>
              <a:rPr lang="en-US" sz="2000" b="1" dirty="0">
                <a:solidFill>
                  <a:srgbClr val="000000"/>
                </a:solidFill>
              </a:rPr>
              <a:t>Garill Coles</a:t>
            </a:r>
          </a:p>
          <a:p>
            <a:pPr algn="r"/>
            <a:r>
              <a:rPr lang="en-US" sz="2000" b="1" dirty="0">
                <a:solidFill>
                  <a:srgbClr val="000000"/>
                </a:solidFill>
              </a:rPr>
              <a:t>Steven Short</a:t>
            </a:r>
          </a:p>
          <a:p>
            <a:pPr algn="r"/>
            <a:r>
              <a:rPr lang="en-US" sz="2000" b="1" dirty="0">
                <a:solidFill>
                  <a:srgbClr val="000000"/>
                </a:solidFill>
              </a:rPr>
              <a:t>Pacific Northwest National Laboratory</a:t>
            </a:r>
          </a:p>
        </p:txBody>
      </p:sp>
      <p:sp>
        <p:nvSpPr>
          <p:cNvPr id="7" name="TextBox 6">
            <a:extLst>
              <a:ext uri="{FF2B5EF4-FFF2-40B4-BE49-F238E27FC236}">
                <a16:creationId xmlns:a16="http://schemas.microsoft.com/office/drawing/2014/main" id="{3FA22081-605F-4300-F784-EB02A6C381AE}"/>
              </a:ext>
            </a:extLst>
          </p:cNvPr>
          <p:cNvSpPr txBox="1"/>
          <p:nvPr/>
        </p:nvSpPr>
        <p:spPr>
          <a:xfrm>
            <a:off x="1047133" y="5774362"/>
            <a:ext cx="5014452" cy="1631216"/>
          </a:xfrm>
          <a:prstGeom prst="rect">
            <a:avLst/>
          </a:prstGeom>
          <a:noFill/>
        </p:spPr>
        <p:txBody>
          <a:bodyPr wrap="square" rtlCol="0">
            <a:spAutoFit/>
          </a:bodyPr>
          <a:lstStyle/>
          <a:p>
            <a:pPr algn="r"/>
            <a:r>
              <a:rPr lang="en-US" sz="2000" b="1" dirty="0">
                <a:solidFill>
                  <a:srgbClr val="000000"/>
                </a:solidFill>
              </a:rPr>
              <a:t>Northeast High-Level Radioactive Waste Transportation Task Force Spring Meeting</a:t>
            </a:r>
          </a:p>
          <a:p>
            <a:pPr algn="r"/>
            <a:r>
              <a:rPr lang="en-US" sz="2000" b="1" dirty="0">
                <a:solidFill>
                  <a:srgbClr val="000000"/>
                </a:solidFill>
              </a:rPr>
              <a:t>June 24, 2026</a:t>
            </a:r>
          </a:p>
          <a:p>
            <a:pPr algn="r"/>
            <a:r>
              <a:rPr lang="en-US" sz="2000" b="1" dirty="0">
                <a:solidFill>
                  <a:srgbClr val="000000"/>
                </a:solidFill>
              </a:rPr>
              <a:t>Austin, Texas</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11E841-2AC9-B6DE-7B47-6EF221D19A7C}"/>
              </a:ext>
            </a:extLst>
          </p:cNvPr>
          <p:cNvSpPr>
            <a:spLocks noGrp="1"/>
          </p:cNvSpPr>
          <p:nvPr>
            <p:ph type="sldNum" sz="quarter" idx="12"/>
          </p:nvPr>
        </p:nvSpPr>
        <p:spPr/>
        <p:txBody>
          <a:bodyPr/>
          <a:lstStyle/>
          <a:p>
            <a:fld id="{FE7A4BB3-E848-5A44-82DF-322201952CD8}" type="slidenum">
              <a:rPr lang="en-US" smtClean="0"/>
              <a:pPr/>
              <a:t>10</a:t>
            </a:fld>
            <a:endParaRPr lang="en-US"/>
          </a:p>
        </p:txBody>
      </p:sp>
      <p:sp>
        <p:nvSpPr>
          <p:cNvPr id="3" name="Title 2">
            <a:extLst>
              <a:ext uri="{FF2B5EF4-FFF2-40B4-BE49-F238E27FC236}">
                <a16:creationId xmlns:a16="http://schemas.microsoft.com/office/drawing/2014/main" id="{D1F58CA0-4314-C606-0C90-664D1A6C11F0}"/>
              </a:ext>
            </a:extLst>
          </p:cNvPr>
          <p:cNvSpPr>
            <a:spLocks noGrp="1"/>
          </p:cNvSpPr>
          <p:nvPr>
            <p:ph type="title"/>
          </p:nvPr>
        </p:nvSpPr>
        <p:spPr>
          <a:xfrm>
            <a:off x="3200400" y="270933"/>
            <a:ext cx="4797972" cy="1310979"/>
          </a:xfrm>
        </p:spPr>
        <p:txBody>
          <a:bodyPr anchor="ctr"/>
          <a:lstStyle/>
          <a:p>
            <a:r>
              <a:rPr lang="en-US" dirty="0">
                <a:solidFill>
                  <a:schemeClr val="tx2"/>
                </a:solidFill>
              </a:rPr>
              <a:t>Exclusion Zone/Dose Rate Study</a:t>
            </a:r>
          </a:p>
        </p:txBody>
      </p:sp>
      <p:sp>
        <p:nvSpPr>
          <p:cNvPr id="4" name="Content Placeholder 3">
            <a:extLst>
              <a:ext uri="{FF2B5EF4-FFF2-40B4-BE49-F238E27FC236}">
                <a16:creationId xmlns:a16="http://schemas.microsoft.com/office/drawing/2014/main" id="{9BBD5E03-5842-F74A-9DC2-AB127F970718}"/>
              </a:ext>
            </a:extLst>
          </p:cNvPr>
          <p:cNvSpPr>
            <a:spLocks noGrp="1"/>
          </p:cNvSpPr>
          <p:nvPr>
            <p:ph sz="quarter" idx="20"/>
          </p:nvPr>
        </p:nvSpPr>
        <p:spPr>
          <a:xfrm>
            <a:off x="1371600" y="1679447"/>
            <a:ext cx="6138809" cy="5903977"/>
          </a:xfrm>
        </p:spPr>
        <p:txBody>
          <a:bodyPr/>
          <a:lstStyle/>
          <a:p>
            <a:r>
              <a:rPr lang="en-US" dirty="0"/>
              <a:t>An exclusion zone/shielding study was completed for the DOE Microreactor Program </a:t>
            </a:r>
          </a:p>
          <a:p>
            <a:pPr lvl="1"/>
            <a:r>
              <a:rPr lang="en-US" dirty="0"/>
              <a:t>ORNL, INL, and PNNL Team</a:t>
            </a:r>
          </a:p>
          <a:p>
            <a:pPr lvl="1"/>
            <a:r>
              <a:rPr lang="en-US" dirty="0"/>
              <a:t>Calculation tool has three reactor types, multiple power levels, accounts for shielding and exclusion zone distance, decay time, costs, weights, etc.</a:t>
            </a:r>
          </a:p>
          <a:p>
            <a:pPr lvl="1"/>
            <a:r>
              <a:rPr lang="en-US" dirty="0"/>
              <a:t>Study looked at impacts of expanding exclusion zone distance, increasing shielding, varying decay times, and different dose rates limits, etc.</a:t>
            </a:r>
          </a:p>
          <a:p>
            <a:pPr lvl="1"/>
            <a:r>
              <a:rPr lang="en-US" dirty="0"/>
              <a:t>Study will be refined after additional engagement with the US Department of Transportation (DOT)</a:t>
            </a:r>
            <a:endParaRPr lang="en-US" sz="3600" dirty="0"/>
          </a:p>
        </p:txBody>
      </p:sp>
      <p:pic>
        <p:nvPicPr>
          <p:cNvPr id="5" name="Picture 4">
            <a:extLst>
              <a:ext uri="{FF2B5EF4-FFF2-40B4-BE49-F238E27FC236}">
                <a16:creationId xmlns:a16="http://schemas.microsoft.com/office/drawing/2014/main" id="{1EC2CC6F-E1A0-E0A0-F9A4-E259103B3AC2}"/>
              </a:ext>
            </a:extLst>
          </p:cNvPr>
          <p:cNvPicPr>
            <a:picLocks noChangeAspect="1"/>
          </p:cNvPicPr>
          <p:nvPr/>
        </p:nvPicPr>
        <p:blipFill>
          <a:blip r:embed="rId3"/>
          <a:stretch>
            <a:fillRect/>
          </a:stretch>
        </p:blipFill>
        <p:spPr>
          <a:xfrm>
            <a:off x="8335018" y="282525"/>
            <a:ext cx="6035040" cy="7484301"/>
          </a:xfrm>
          <a:prstGeom prst="rect">
            <a:avLst/>
          </a:prstGeom>
          <a:ln w="38100">
            <a:solidFill>
              <a:schemeClr val="tx1">
                <a:lumMod val="50000"/>
              </a:schemeClr>
            </a:solidFill>
          </a:ln>
        </p:spPr>
      </p:pic>
    </p:spTree>
    <p:extLst>
      <p:ext uri="{BB962C8B-B14F-4D97-AF65-F5344CB8AC3E}">
        <p14:creationId xmlns:p14="http://schemas.microsoft.com/office/powerpoint/2010/main" val="92032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7FD3E-16E7-2780-BD0E-9AFB5207D882}"/>
              </a:ext>
            </a:extLst>
          </p:cNvPr>
          <p:cNvSpPr>
            <a:spLocks noGrp="1"/>
          </p:cNvSpPr>
          <p:nvPr>
            <p:ph type="sldNum" sz="quarter" idx="12"/>
          </p:nvPr>
        </p:nvSpPr>
        <p:spPr/>
        <p:txBody>
          <a:bodyPr/>
          <a:lstStyle/>
          <a:p>
            <a:fld id="{FE7A4BB3-E848-5A44-82DF-322201952CD8}" type="slidenum">
              <a:rPr lang="en-US" smtClean="0"/>
              <a:pPr/>
              <a:t>11</a:t>
            </a:fld>
            <a:endParaRPr lang="en-US"/>
          </a:p>
        </p:txBody>
      </p:sp>
      <p:sp>
        <p:nvSpPr>
          <p:cNvPr id="3" name="Title 2">
            <a:extLst>
              <a:ext uri="{FF2B5EF4-FFF2-40B4-BE49-F238E27FC236}">
                <a16:creationId xmlns:a16="http://schemas.microsoft.com/office/drawing/2014/main" id="{EB5DBCC6-F251-CC65-01EC-F2DA23828C6F}"/>
              </a:ext>
            </a:extLst>
          </p:cNvPr>
          <p:cNvSpPr>
            <a:spLocks noGrp="1"/>
          </p:cNvSpPr>
          <p:nvPr>
            <p:ph type="title"/>
          </p:nvPr>
        </p:nvSpPr>
        <p:spPr>
          <a:xfrm>
            <a:off x="3200400" y="270933"/>
            <a:ext cx="6824133" cy="1310979"/>
          </a:xfrm>
        </p:spPr>
        <p:txBody>
          <a:bodyPr anchor="ctr"/>
          <a:lstStyle/>
          <a:p>
            <a:r>
              <a:rPr lang="en-US" dirty="0">
                <a:solidFill>
                  <a:schemeClr val="tx2"/>
                </a:solidFill>
              </a:rPr>
              <a:t>DoD/</a:t>
            </a:r>
            <a:r>
              <a:rPr lang="en-US" dirty="0" err="1">
                <a:solidFill>
                  <a:schemeClr val="tx2"/>
                </a:solidFill>
              </a:rPr>
              <a:t>DoW</a:t>
            </a:r>
            <a:r>
              <a:rPr lang="en-US" dirty="0">
                <a:solidFill>
                  <a:schemeClr val="tx2"/>
                </a:solidFill>
              </a:rPr>
              <a:t> Operational Energy Capability Improvement Fund (OECIF)</a:t>
            </a:r>
          </a:p>
        </p:txBody>
      </p:sp>
      <p:sp>
        <p:nvSpPr>
          <p:cNvPr id="4" name="Content Placeholder 3">
            <a:extLst>
              <a:ext uri="{FF2B5EF4-FFF2-40B4-BE49-F238E27FC236}">
                <a16:creationId xmlns:a16="http://schemas.microsoft.com/office/drawing/2014/main" id="{4B5EA2B2-DF41-973B-E5D2-89231AE42B24}"/>
              </a:ext>
            </a:extLst>
          </p:cNvPr>
          <p:cNvSpPr>
            <a:spLocks noGrp="1"/>
          </p:cNvSpPr>
          <p:nvPr>
            <p:ph sz="quarter" idx="20"/>
          </p:nvPr>
        </p:nvSpPr>
        <p:spPr>
          <a:xfrm>
            <a:off x="1371601" y="1975207"/>
            <a:ext cx="6978030" cy="5901268"/>
          </a:xfrm>
        </p:spPr>
        <p:txBody>
          <a:bodyPr/>
          <a:lstStyle/>
          <a:p>
            <a:r>
              <a:rPr lang="en-US" sz="2400" dirty="0"/>
              <a:t>Maritime Nuclear Asset Transportation Capability Development (MNATC)</a:t>
            </a:r>
          </a:p>
          <a:p>
            <a:pPr lvl="1">
              <a:buFont typeface="Courier New" panose="02070309020205020404" pitchFamily="49" charset="0"/>
              <a:buChar char="o"/>
            </a:pPr>
            <a:r>
              <a:rPr lang="en-US" sz="1920" dirty="0"/>
              <a:t>In-Depth Study to Analyze Maritime Options Available to the DoD To Transport Nuclear Reactors </a:t>
            </a:r>
          </a:p>
          <a:p>
            <a:pPr lvl="1">
              <a:buFont typeface="Courier New" panose="02070309020205020404" pitchFamily="49" charset="0"/>
              <a:buChar char="o"/>
            </a:pPr>
            <a:r>
              <a:rPr lang="en-US" sz="1920" dirty="0"/>
              <a:t>Subset of Study will also Examine Options to Retrofit a DoD Cargo Vessel or Procure Vessels to Meet INF Code Requirements and DoD Objectives</a:t>
            </a:r>
          </a:p>
          <a:p>
            <a:r>
              <a:rPr lang="en-US" sz="2400" dirty="0"/>
              <a:t>Legal and Regulatory Taxonomy for Maritime Nuclear Defense Applications (TMNDA)</a:t>
            </a:r>
          </a:p>
          <a:p>
            <a:pPr lvl="1">
              <a:buFont typeface="Courier New" panose="02070309020205020404" pitchFamily="49" charset="0"/>
              <a:buChar char="o"/>
            </a:pPr>
            <a:r>
              <a:rPr lang="en-US" sz="1920" dirty="0"/>
              <a:t>In-Depth Study to Analyze Legal and Regulatory Frameworks, Gaps and Seams Relevant to DoD Maritime Nuclear Reactors </a:t>
            </a:r>
          </a:p>
          <a:p>
            <a:pPr lvl="1">
              <a:buFont typeface="Courier New" panose="02070309020205020404" pitchFamily="49" charset="0"/>
              <a:buChar char="o"/>
            </a:pPr>
            <a:r>
              <a:rPr lang="en-US" sz="1920" dirty="0"/>
              <a:t>Subset of Study will also Examine Options and DoD Objectives</a:t>
            </a:r>
          </a:p>
          <a:p>
            <a:pPr lvl="1">
              <a:buFont typeface="Courier New" panose="02070309020205020404" pitchFamily="49" charset="0"/>
              <a:buChar char="o"/>
            </a:pPr>
            <a:r>
              <a:rPr lang="en-US" sz="1920" dirty="0"/>
              <a:t>Goal is to meet requirements to achieve sustainable, reliable and scalable microgrid with reserve power capability for operations and expeditionary support</a:t>
            </a:r>
          </a:p>
          <a:p>
            <a:r>
              <a:rPr lang="en-US" sz="2400" dirty="0"/>
              <a:t>Target completion for both studies end of FY26</a:t>
            </a:r>
            <a:endParaRPr lang="en-US" dirty="0"/>
          </a:p>
        </p:txBody>
      </p:sp>
      <p:pic>
        <p:nvPicPr>
          <p:cNvPr id="15" name="Picture 14">
            <a:extLst>
              <a:ext uri="{FF2B5EF4-FFF2-40B4-BE49-F238E27FC236}">
                <a16:creationId xmlns:a16="http://schemas.microsoft.com/office/drawing/2014/main" id="{7C601A6D-47B7-5B28-F9C9-4B688D4DEED8}"/>
              </a:ext>
            </a:extLst>
          </p:cNvPr>
          <p:cNvPicPr>
            <a:picLocks noChangeAspect="1"/>
          </p:cNvPicPr>
          <p:nvPr/>
        </p:nvPicPr>
        <p:blipFill>
          <a:blip r:embed="rId3"/>
          <a:stretch>
            <a:fillRect/>
          </a:stretch>
        </p:blipFill>
        <p:spPr>
          <a:xfrm>
            <a:off x="11148523" y="270933"/>
            <a:ext cx="3072384" cy="3582130"/>
          </a:xfrm>
          <a:prstGeom prst="rect">
            <a:avLst/>
          </a:prstGeom>
        </p:spPr>
      </p:pic>
      <p:pic>
        <p:nvPicPr>
          <p:cNvPr id="16" name="Picture 15">
            <a:extLst>
              <a:ext uri="{FF2B5EF4-FFF2-40B4-BE49-F238E27FC236}">
                <a16:creationId xmlns:a16="http://schemas.microsoft.com/office/drawing/2014/main" id="{F70DF5BE-A5AC-A88A-2791-AFF6E4C0BB54}"/>
              </a:ext>
            </a:extLst>
          </p:cNvPr>
          <p:cNvPicPr>
            <a:picLocks noChangeAspect="1"/>
          </p:cNvPicPr>
          <p:nvPr/>
        </p:nvPicPr>
        <p:blipFill>
          <a:blip r:embed="rId4"/>
          <a:stretch>
            <a:fillRect/>
          </a:stretch>
        </p:blipFill>
        <p:spPr>
          <a:xfrm>
            <a:off x="9662334" y="4114800"/>
            <a:ext cx="3291840" cy="3841963"/>
          </a:xfrm>
          <a:prstGeom prst="rect">
            <a:avLst/>
          </a:prstGeom>
        </p:spPr>
      </p:pic>
    </p:spTree>
    <p:extLst>
      <p:ext uri="{BB962C8B-B14F-4D97-AF65-F5344CB8AC3E}">
        <p14:creationId xmlns:p14="http://schemas.microsoft.com/office/powerpoint/2010/main" val="51414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18389D-8BB1-DAEA-96DE-23FB29071808}"/>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8D5B5632-ADA5-F197-CF39-C3B078C4647C}"/>
              </a:ext>
            </a:extLst>
          </p:cNvPr>
          <p:cNvSpPr>
            <a:spLocks noGrp="1"/>
          </p:cNvSpPr>
          <p:nvPr>
            <p:ph type="title"/>
          </p:nvPr>
        </p:nvSpPr>
        <p:spPr/>
        <p:txBody>
          <a:bodyPr anchor="ctr"/>
          <a:lstStyle/>
          <a:p>
            <a:r>
              <a:rPr lang="en-US" dirty="0"/>
              <a:t>Microreactor Incident-Free Transportation Radiation Dose Assessment (NRC)</a:t>
            </a:r>
          </a:p>
        </p:txBody>
      </p:sp>
      <p:sp>
        <p:nvSpPr>
          <p:cNvPr id="4" name="Content Placeholder 3">
            <a:extLst>
              <a:ext uri="{FF2B5EF4-FFF2-40B4-BE49-F238E27FC236}">
                <a16:creationId xmlns:a16="http://schemas.microsoft.com/office/drawing/2014/main" id="{C0FA396E-F8BE-0FB2-19E1-B0CB2C618241}"/>
              </a:ext>
            </a:extLst>
          </p:cNvPr>
          <p:cNvSpPr>
            <a:spLocks noGrp="1"/>
          </p:cNvSpPr>
          <p:nvPr>
            <p:ph sz="quarter" idx="20"/>
          </p:nvPr>
        </p:nvSpPr>
        <p:spPr>
          <a:xfrm>
            <a:off x="1371599" y="1541572"/>
            <a:ext cx="9956201" cy="6376754"/>
          </a:xfrm>
        </p:spPr>
        <p:txBody>
          <a:bodyPr/>
          <a:lstStyle/>
          <a:p>
            <a:r>
              <a:rPr lang="en-US" sz="2400" dirty="0"/>
              <a:t>Study estimates the radiation dose to maximally exposed individuals (MEIs) under the current regulatory radiation dose rate limit of 10 mrem/</a:t>
            </a:r>
            <a:r>
              <a:rPr lang="en-US" sz="2400" dirty="0" err="1"/>
              <a:t>hr</a:t>
            </a:r>
            <a:r>
              <a:rPr lang="en-US" sz="2400" dirty="0"/>
              <a:t> at 2 meters from the vehicle as well as alternative limits of 50, 100, and 200 mrem/</a:t>
            </a:r>
            <a:r>
              <a:rPr lang="en-US" sz="2400" dirty="0" err="1"/>
              <a:t>hr</a:t>
            </a:r>
            <a:r>
              <a:rPr lang="en-US" sz="2400" dirty="0"/>
              <a:t> at 2 meters from the vehicle for highway and rail transport</a:t>
            </a:r>
          </a:p>
          <a:p>
            <a:r>
              <a:rPr lang="en-US" sz="2400" dirty="0"/>
              <a:t>Analysis expands on prior incident-free transportation radiation dose assessments conducted for used nuclear fuel and radioactive waste transportation</a:t>
            </a:r>
          </a:p>
          <a:p>
            <a:r>
              <a:rPr lang="en-US" sz="2400" dirty="0"/>
              <a:t>Key factors analyzed include the microreactor fuel type and burnup, shipment cooling periods, shielding designs integrated into transport packaging, and exposure scenarios for MEIs for highway and rail transport</a:t>
            </a:r>
          </a:p>
          <a:p>
            <a:r>
              <a:rPr lang="en-US" sz="2400" dirty="0"/>
              <a:t>This report considers additional distances that may be associated with compensatory measures to ensure safe transport conditions under varying radiation dose limits, including enhanced routing measures, escort protocols, vehicle inspections, and operational restrictions</a:t>
            </a:r>
          </a:p>
          <a:p>
            <a:r>
              <a:rPr lang="en-US" sz="2400" dirty="0"/>
              <a:t>Report available at https://www.nrc.gov/docs/ML2606/ML26061A014.pdf</a:t>
            </a:r>
          </a:p>
        </p:txBody>
      </p:sp>
      <p:pic>
        <p:nvPicPr>
          <p:cNvPr id="12" name="Picture 11">
            <a:extLst>
              <a:ext uri="{FF2B5EF4-FFF2-40B4-BE49-F238E27FC236}">
                <a16:creationId xmlns:a16="http://schemas.microsoft.com/office/drawing/2014/main" id="{843E6C1F-6189-A6BD-C6B5-19EFEC0C1989}"/>
              </a:ext>
            </a:extLst>
          </p:cNvPr>
          <p:cNvPicPr>
            <a:picLocks noChangeAspect="1"/>
          </p:cNvPicPr>
          <p:nvPr/>
        </p:nvPicPr>
        <p:blipFill>
          <a:blip r:embed="rId2"/>
          <a:stretch>
            <a:fillRect/>
          </a:stretch>
        </p:blipFill>
        <p:spPr>
          <a:xfrm>
            <a:off x="11489165" y="2408207"/>
            <a:ext cx="3017520" cy="3905031"/>
          </a:xfrm>
          <a:prstGeom prst="rect">
            <a:avLst/>
          </a:prstGeom>
          <a:ln w="38100">
            <a:solidFill>
              <a:schemeClr val="tx1">
                <a:lumMod val="50000"/>
              </a:schemeClr>
            </a:solidFill>
          </a:ln>
        </p:spPr>
      </p:pic>
    </p:spTree>
    <p:extLst>
      <p:ext uri="{BB962C8B-B14F-4D97-AF65-F5344CB8AC3E}">
        <p14:creationId xmlns:p14="http://schemas.microsoft.com/office/powerpoint/2010/main" val="326599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74BD83-0DA7-E729-5EEC-3B77F80E5074}"/>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Title 2">
            <a:extLst>
              <a:ext uri="{FF2B5EF4-FFF2-40B4-BE49-F238E27FC236}">
                <a16:creationId xmlns:a16="http://schemas.microsoft.com/office/drawing/2014/main" id="{F33EA7F1-46F4-3422-568D-1D88C166D83F}"/>
              </a:ext>
            </a:extLst>
          </p:cNvPr>
          <p:cNvSpPr>
            <a:spLocks noGrp="1"/>
          </p:cNvSpPr>
          <p:nvPr>
            <p:ph type="title"/>
          </p:nvPr>
        </p:nvSpPr>
        <p:spPr/>
        <p:txBody>
          <a:bodyPr anchor="ctr"/>
          <a:lstStyle/>
          <a:p>
            <a:r>
              <a:rPr lang="en-US" dirty="0">
                <a:solidFill>
                  <a:schemeClr val="tx2"/>
                </a:solidFill>
              </a:rPr>
              <a:t>Rulemaking Changes</a:t>
            </a:r>
          </a:p>
        </p:txBody>
      </p:sp>
      <p:sp>
        <p:nvSpPr>
          <p:cNvPr id="4" name="Content Placeholder 3">
            <a:extLst>
              <a:ext uri="{FF2B5EF4-FFF2-40B4-BE49-F238E27FC236}">
                <a16:creationId xmlns:a16="http://schemas.microsoft.com/office/drawing/2014/main" id="{F4638164-F721-EC50-6869-6809D964859E}"/>
              </a:ext>
            </a:extLst>
          </p:cNvPr>
          <p:cNvSpPr>
            <a:spLocks noGrp="1"/>
          </p:cNvSpPr>
          <p:nvPr>
            <p:ph sz="quarter" idx="20"/>
          </p:nvPr>
        </p:nvSpPr>
        <p:spPr/>
        <p:txBody>
          <a:bodyPr/>
          <a:lstStyle/>
          <a:p>
            <a:pPr>
              <a:buSzPct val="120000"/>
            </a:pPr>
            <a:r>
              <a:rPr lang="en-US" sz="2000" dirty="0"/>
              <a:t>US proposed regulation 10 CFR Part 57, “Licensing Requirements for Microreactors and Other Reactors With Comparable Risk Profiles,” released 1 May 2026, comments due 15 June 2026</a:t>
            </a:r>
          </a:p>
          <a:p>
            <a:pPr>
              <a:buSzPct val="120000"/>
            </a:pPr>
            <a:r>
              <a:rPr lang="en-US" sz="2000" dirty="0"/>
              <a:t>Four transportation questions</a:t>
            </a:r>
          </a:p>
          <a:p>
            <a:pPr lvl="1"/>
            <a:r>
              <a:rPr lang="en-US" sz="1800" dirty="0"/>
              <a:t>Q7-1:Provide feedback on the need for alternate dose rates for transportable microreactors, the technical basis for those alternate dose rates, and the safety implications for those alternative dose rates.</a:t>
            </a:r>
          </a:p>
          <a:p>
            <a:pPr lvl="1"/>
            <a:r>
              <a:rPr lang="en-US" sz="1800" dirty="0"/>
              <a:t>Q7-2:Are there cost-benefit considerations beyond the costs and benefits associated with rulemaking (e.g., the costs of additional shielding due to lower dose rates) that the NRC should consider with respect to alternate dose rates for transportable microreactors? Please provide a basis for your response.</a:t>
            </a:r>
          </a:p>
          <a:p>
            <a:pPr lvl="1"/>
            <a:r>
              <a:rPr lang="en-US" sz="1800" dirty="0"/>
              <a:t>Q7-3:Provide feedback on the impact to international and interstate shipments if there were alternate transportation package dose rate limits for transportable microreactors.</a:t>
            </a:r>
          </a:p>
          <a:p>
            <a:pPr lvl="1"/>
            <a:r>
              <a:rPr lang="en-US" sz="1800" dirty="0"/>
              <a:t>Q7-4:What assumptions should the NRC use when estimating the number of shipments, exposure scenarios, and expected dose rates for fresh and irradiated transportable microreactors? Please provide a basis for your response.</a:t>
            </a:r>
          </a:p>
          <a:p>
            <a:pPr>
              <a:buSzPct val="120000"/>
            </a:pPr>
            <a:r>
              <a:rPr lang="en-US" sz="2000" dirty="0"/>
              <a:t>10 CFR Part 71 rulemaking “Modernizing Package Certification Requirements” </a:t>
            </a:r>
          </a:p>
          <a:p>
            <a:pPr lvl="1"/>
            <a:r>
              <a:rPr lang="en-US" sz="1800" dirty="0"/>
              <a:t>Currently due to be released on 07/07/2026</a:t>
            </a:r>
            <a:endParaRPr lang="en-US" sz="1800" strike="sngStrike" dirty="0"/>
          </a:p>
          <a:p>
            <a:pPr lvl="1"/>
            <a:r>
              <a:rPr lang="en-US" sz="1800" dirty="0"/>
              <a:t>The rulemaking is advertised to amend the regulations for radioactive materials transportation packages to modernize package certification requirements for large Type B Fissile Material packages to accommodate anticipated transport of irradiated transportable microreactors and similar packages</a:t>
            </a:r>
          </a:p>
          <a:p>
            <a:pPr lvl="1"/>
            <a:endParaRPr lang="en-US" sz="1800" dirty="0"/>
          </a:p>
        </p:txBody>
      </p:sp>
    </p:spTree>
    <p:extLst>
      <p:ext uri="{BB962C8B-B14F-4D97-AF65-F5344CB8AC3E}">
        <p14:creationId xmlns:p14="http://schemas.microsoft.com/office/powerpoint/2010/main" val="124457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6B2A1F-7B8E-36D5-38C5-5088CA28925B}"/>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4" name="Content Placeholder 3">
            <a:extLst>
              <a:ext uri="{FF2B5EF4-FFF2-40B4-BE49-F238E27FC236}">
                <a16:creationId xmlns:a16="http://schemas.microsoft.com/office/drawing/2014/main" id="{23E98D42-5B6C-1717-3917-CEE3EFA87745}"/>
              </a:ext>
            </a:extLst>
          </p:cNvPr>
          <p:cNvSpPr>
            <a:spLocks noGrp="1"/>
          </p:cNvSpPr>
          <p:nvPr>
            <p:ph sz="quarter" idx="20"/>
          </p:nvPr>
        </p:nvSpPr>
        <p:spPr/>
        <p:txBody>
          <a:bodyPr anchor="t"/>
          <a:lstStyle/>
          <a:p>
            <a:pPr marL="0" indent="0" algn="ctr">
              <a:buNone/>
            </a:pPr>
            <a:r>
              <a:rPr lang="en-US" sz="4800" b="1" dirty="0">
                <a:solidFill>
                  <a:schemeClr val="tx2"/>
                </a:solidFill>
              </a:rPr>
              <a:t>Risk-Informed Transportation Package Approval Methodology</a:t>
            </a:r>
          </a:p>
        </p:txBody>
      </p:sp>
    </p:spTree>
    <p:extLst>
      <p:ext uri="{BB962C8B-B14F-4D97-AF65-F5344CB8AC3E}">
        <p14:creationId xmlns:p14="http://schemas.microsoft.com/office/powerpoint/2010/main" val="18477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3215147" y="732210"/>
            <a:ext cx="4572001" cy="683649"/>
          </a:xfrm>
        </p:spPr>
        <p:txBody>
          <a:bodyPr anchor="ctr"/>
          <a:lstStyle/>
          <a:p>
            <a:r>
              <a:rPr lang="en-US" dirty="0">
                <a:solidFill>
                  <a:schemeClr val="tx2"/>
                </a:solidFill>
              </a:rPr>
              <a:t>Background</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179872" y="1747612"/>
            <a:ext cx="7232608" cy="5749778"/>
          </a:xfrm>
        </p:spPr>
        <p:txBody>
          <a:bodyPr/>
          <a:lstStyle/>
          <a:p>
            <a:r>
              <a:rPr lang="en-US" dirty="0"/>
              <a:t>Methodology developed for Project Pele</a:t>
            </a:r>
          </a:p>
          <a:p>
            <a:pPr lvl="1"/>
            <a:r>
              <a:rPr lang="en-US" dirty="0"/>
              <a:t>Project Pele led by the U.S. Department of Defense Strategic Capabilities Office to design, build, and demonstrate an advanced prototype mobile nuclear reactor</a:t>
            </a:r>
          </a:p>
          <a:p>
            <a:pPr lvl="1"/>
            <a:r>
              <a:rPr lang="en-US" dirty="0"/>
              <a:t>Close collaboration with U.S. Department of Energy, U.S. Nuclear Regulatory Commission (NRC), and others</a:t>
            </a:r>
          </a:p>
          <a:p>
            <a:r>
              <a:rPr lang="en-US" dirty="0"/>
              <a:t>Objectives</a:t>
            </a:r>
          </a:p>
          <a:p>
            <a:pPr lvl="1"/>
            <a:r>
              <a:rPr lang="en-US" dirty="0"/>
              <a:t>Develop a prototype of a transportable, modular, high-temperature gas-cooled reactor (HTGR) system with a 3-year operating life</a:t>
            </a:r>
          </a:p>
          <a:p>
            <a:pPr lvl="1"/>
            <a:r>
              <a:rPr lang="en-US" dirty="0"/>
              <a:t>Initiated 2020</a:t>
            </a:r>
          </a:p>
          <a:p>
            <a:pPr lvl="1"/>
            <a:r>
              <a:rPr lang="en-US" dirty="0"/>
              <a:t>Started assembly 2025</a:t>
            </a:r>
          </a:p>
          <a:p>
            <a:pPr lvl="1"/>
            <a:r>
              <a:rPr lang="en-US" dirty="0"/>
              <a:t>Ship to Idaho National Laboratory site in 2027</a:t>
            </a:r>
          </a:p>
          <a:p>
            <a:pPr lvl="1"/>
            <a:r>
              <a:rPr lang="en-US" dirty="0"/>
              <a:t>Operational in 2028</a:t>
            </a:r>
          </a:p>
        </p:txBody>
      </p:sp>
      <p:sp>
        <p:nvSpPr>
          <p:cNvPr id="4" name="Text Placeholder 3">
            <a:extLst>
              <a:ext uri="{FF2B5EF4-FFF2-40B4-BE49-F238E27FC236}">
                <a16:creationId xmlns:a16="http://schemas.microsoft.com/office/drawing/2014/main" id="{A605AEC7-AFCB-493D-8E77-9BA1548B4B08}"/>
              </a:ext>
            </a:extLst>
          </p:cNvPr>
          <p:cNvSpPr>
            <a:spLocks noGrp="1"/>
          </p:cNvSpPr>
          <p:nvPr>
            <p:ph type="body" sz="quarter" idx="14"/>
          </p:nvPr>
        </p:nvSpPr>
        <p:spPr>
          <a:xfrm>
            <a:off x="9271947" y="5079945"/>
            <a:ext cx="4937760" cy="914400"/>
          </a:xfrm>
        </p:spPr>
        <p:txBody>
          <a:bodyPr/>
          <a:lstStyle/>
          <a:p>
            <a:r>
              <a:rPr lang="en-US" sz="1800" dirty="0"/>
              <a:t>Army Semi-Tractor and Trailer Carrying a 20-foot ISO Container</a:t>
            </a:r>
            <a:endParaRPr lang="en-US" dirty="0"/>
          </a:p>
        </p:txBody>
      </p:sp>
      <p:pic>
        <p:nvPicPr>
          <p:cNvPr id="8" name="Picture 7">
            <a:extLst>
              <a:ext uri="{FF2B5EF4-FFF2-40B4-BE49-F238E27FC236}">
                <a16:creationId xmlns:a16="http://schemas.microsoft.com/office/drawing/2014/main" id="{CCD5C784-3E72-1769-8556-FAC893D0D126}"/>
              </a:ext>
            </a:extLst>
          </p:cNvPr>
          <p:cNvPicPr>
            <a:picLocks noChangeAspect="1"/>
          </p:cNvPicPr>
          <p:nvPr/>
        </p:nvPicPr>
        <p:blipFill rotWithShape="1">
          <a:blip r:embed="rId3">
            <a:extLst>
              <a:ext uri="{28A0092B-C50C-407E-A947-70E740481C1C}">
                <a14:useLocalDpi xmlns:a14="http://schemas.microsoft.com/office/drawing/2010/main" val="0"/>
              </a:ext>
            </a:extLst>
          </a:blip>
          <a:srcRect t="9492"/>
          <a:stretch/>
        </p:blipFill>
        <p:spPr bwMode="auto">
          <a:xfrm>
            <a:off x="9271947" y="1747612"/>
            <a:ext cx="4937760" cy="3332333"/>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33F22142-726A-B1D5-3B60-CAB560B4A499}"/>
              </a:ext>
            </a:extLst>
          </p:cNvPr>
          <p:cNvSpPr txBox="1"/>
          <p:nvPr/>
        </p:nvSpPr>
        <p:spPr>
          <a:xfrm>
            <a:off x="8589195" y="6272284"/>
            <a:ext cx="5858324" cy="307777"/>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Cambria Math" panose="02040503050406030204" pitchFamily="18" charset="0"/>
              </a:rPr>
              <a:t>Photo courtesy of DOD -  </a:t>
            </a:r>
            <a:r>
              <a:rPr lang="en-US" sz="1400" u="sng" dirty="0">
                <a:solidFill>
                  <a:srgbClr val="0563C1"/>
                </a:solidFill>
                <a:effectLst/>
                <a:latin typeface="Calibri" panose="020F0502020204030204" pitchFamily="34" charset="0"/>
                <a:ea typeface="Calibri" panose="020F0502020204030204" pitchFamily="34" charset="0"/>
                <a:cs typeface="Cambria Math" panose="02040503050406030204" pitchFamily="18" charset="0"/>
                <a:hlinkClick r:id="rId4"/>
              </a:rPr>
              <a:t>http://www.military-today.com/trucks/m915a5.htm</a:t>
            </a:r>
            <a:endParaRPr lang="en-US" sz="1400" dirty="0"/>
          </a:p>
        </p:txBody>
      </p:sp>
    </p:spTree>
    <p:extLst>
      <p:ext uri="{BB962C8B-B14F-4D97-AF65-F5344CB8AC3E}">
        <p14:creationId xmlns:p14="http://schemas.microsoft.com/office/powerpoint/2010/main" val="31693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B8A12B-7898-4DB5-5EE3-64D4E5D0D34F}"/>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7" name="Title 6">
            <a:extLst>
              <a:ext uri="{FF2B5EF4-FFF2-40B4-BE49-F238E27FC236}">
                <a16:creationId xmlns:a16="http://schemas.microsoft.com/office/drawing/2014/main" id="{00A5818D-E167-9471-1D62-2C98290072E8}"/>
              </a:ext>
            </a:extLst>
          </p:cNvPr>
          <p:cNvSpPr>
            <a:spLocks noGrp="1"/>
          </p:cNvSpPr>
          <p:nvPr>
            <p:ph type="title"/>
          </p:nvPr>
        </p:nvSpPr>
        <p:spPr/>
        <p:txBody>
          <a:bodyPr anchor="ctr"/>
          <a:lstStyle/>
          <a:p>
            <a:r>
              <a:rPr lang="en-US" dirty="0"/>
              <a:t>Major Pele Performers</a:t>
            </a:r>
          </a:p>
        </p:txBody>
      </p:sp>
      <p:sp>
        <p:nvSpPr>
          <p:cNvPr id="8" name="Content Placeholder 7">
            <a:extLst>
              <a:ext uri="{FF2B5EF4-FFF2-40B4-BE49-F238E27FC236}">
                <a16:creationId xmlns:a16="http://schemas.microsoft.com/office/drawing/2014/main" id="{C3DE2336-186A-2DE0-4EE7-E408AE6BFDEF}"/>
              </a:ext>
            </a:extLst>
          </p:cNvPr>
          <p:cNvSpPr>
            <a:spLocks noGrp="1"/>
          </p:cNvSpPr>
          <p:nvPr>
            <p:ph sz="quarter" idx="20"/>
          </p:nvPr>
        </p:nvSpPr>
        <p:spPr>
          <a:xfrm>
            <a:off x="1371600" y="2057399"/>
            <a:ext cx="6500191" cy="5486401"/>
          </a:xfrm>
        </p:spPr>
        <p:txBody>
          <a:bodyPr/>
          <a:lstStyle/>
          <a:p>
            <a:r>
              <a:rPr lang="en-US" sz="2400" dirty="0"/>
              <a:t>Strategic Capabilities Office – project management and funding</a:t>
            </a:r>
          </a:p>
          <a:p>
            <a:r>
              <a:rPr lang="en-US" sz="2400" dirty="0"/>
              <a:t>BWXT-AT – prime contractor for design and build</a:t>
            </a:r>
          </a:p>
          <a:p>
            <a:r>
              <a:rPr lang="en-US" sz="2400" dirty="0"/>
              <a:t>Major Subcontractors: Rolls Royce and Northrup Grumman</a:t>
            </a:r>
          </a:p>
          <a:p>
            <a:r>
              <a:rPr lang="en-US" sz="2400" dirty="0"/>
              <a:t>Idaho National Laboratory (INL) – site build; plant assembly, test, and operations; technical authority</a:t>
            </a:r>
          </a:p>
          <a:p>
            <a:r>
              <a:rPr lang="en-US" sz="2400" dirty="0"/>
              <a:t>DOE–Idaho – regulatory authority</a:t>
            </a:r>
          </a:p>
          <a:p>
            <a:r>
              <a:rPr lang="en-US" sz="2400" dirty="0"/>
              <a:t>BWXT-NOG-L – TRISO fuel production</a:t>
            </a:r>
          </a:p>
          <a:p>
            <a:r>
              <a:rPr lang="en-US" sz="2400" dirty="0"/>
              <a:t>PNNL and INL – Transportation Advisory Group</a:t>
            </a:r>
            <a:endParaRPr lang="en-US" sz="3200" dirty="0"/>
          </a:p>
        </p:txBody>
      </p:sp>
      <p:pic>
        <p:nvPicPr>
          <p:cNvPr id="9" name="Picture 8">
            <a:extLst>
              <a:ext uri="{FF2B5EF4-FFF2-40B4-BE49-F238E27FC236}">
                <a16:creationId xmlns:a16="http://schemas.microsoft.com/office/drawing/2014/main" id="{66A44315-B154-2845-4D4E-402BAFB7BC28}"/>
              </a:ext>
            </a:extLst>
          </p:cNvPr>
          <p:cNvPicPr>
            <a:picLocks noChangeAspect="1"/>
          </p:cNvPicPr>
          <p:nvPr/>
        </p:nvPicPr>
        <p:blipFill>
          <a:blip r:embed="rId2"/>
          <a:stretch>
            <a:fillRect/>
          </a:stretch>
        </p:blipFill>
        <p:spPr>
          <a:xfrm>
            <a:off x="8046719" y="2348389"/>
            <a:ext cx="6400800" cy="4268812"/>
          </a:xfrm>
          <a:prstGeom prst="rect">
            <a:avLst/>
          </a:prstGeom>
        </p:spPr>
      </p:pic>
    </p:spTree>
    <p:extLst>
      <p:ext uri="{BB962C8B-B14F-4D97-AF65-F5344CB8AC3E}">
        <p14:creationId xmlns:p14="http://schemas.microsoft.com/office/powerpoint/2010/main" val="262109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17</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2756415" y="540550"/>
            <a:ext cx="11416785" cy="713063"/>
          </a:xfrm>
        </p:spPr>
        <p:txBody>
          <a:bodyPr/>
          <a:lstStyle/>
          <a:p>
            <a:r>
              <a:rPr lang="en-US" dirty="0"/>
              <a:t>Transportable Nuclear Power Plant (TNPP) Package</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9" y="1681316"/>
            <a:ext cx="6481180" cy="6120717"/>
          </a:xfrm>
        </p:spPr>
        <p:txBody>
          <a:bodyPr/>
          <a:lstStyle/>
          <a:p>
            <a:r>
              <a:rPr lang="en-US" dirty="0"/>
              <a:t>1 to 5 MWe, minimum of 3 years of full power operation</a:t>
            </a:r>
          </a:p>
          <a:p>
            <a:r>
              <a:rPr lang="en-US" dirty="0"/>
              <a:t>HTGR using HALEU UCO TRISO fuel</a:t>
            </a:r>
          </a:p>
          <a:p>
            <a:r>
              <a:rPr lang="en-US" dirty="0"/>
              <a:t>4 or 5 modules</a:t>
            </a:r>
          </a:p>
          <a:p>
            <a:pPr lvl="1"/>
            <a:r>
              <a:rPr lang="en-US" dirty="0"/>
              <a:t>Reactor Module</a:t>
            </a:r>
          </a:p>
          <a:p>
            <a:pPr lvl="1"/>
            <a:r>
              <a:rPr lang="en-US" dirty="0"/>
              <a:t>IHX Module</a:t>
            </a:r>
          </a:p>
          <a:p>
            <a:pPr lvl="1"/>
            <a:r>
              <a:rPr lang="en-US" dirty="0"/>
              <a:t>Control Module</a:t>
            </a:r>
          </a:p>
          <a:p>
            <a:pPr lvl="1"/>
            <a:r>
              <a:rPr lang="en-US" dirty="0"/>
              <a:t>Power Conversion Module</a:t>
            </a:r>
          </a:p>
          <a:p>
            <a:r>
              <a:rPr lang="en-US" dirty="0"/>
              <a:t>Reactor Module contains well over 99% of radioactivity (remainder in IHX Module)</a:t>
            </a:r>
          </a:p>
          <a:p>
            <a:r>
              <a:rPr lang="en-US" dirty="0"/>
              <a:t>Each module contained in and integral with separate ISO-compliant CONEX containers</a:t>
            </a:r>
          </a:p>
        </p:txBody>
      </p:sp>
      <p:sp>
        <p:nvSpPr>
          <p:cNvPr id="10" name="TextBox 9">
            <a:extLst>
              <a:ext uri="{FF2B5EF4-FFF2-40B4-BE49-F238E27FC236}">
                <a16:creationId xmlns:a16="http://schemas.microsoft.com/office/drawing/2014/main" id="{E82ADC63-A52E-A1C4-8F4D-76AFDFAA3BBE}"/>
              </a:ext>
            </a:extLst>
          </p:cNvPr>
          <p:cNvSpPr txBox="1"/>
          <p:nvPr/>
        </p:nvSpPr>
        <p:spPr>
          <a:xfrm>
            <a:off x="8023123" y="7167716"/>
            <a:ext cx="5858324" cy="954107"/>
          </a:xfrm>
          <a:prstGeom prst="rect">
            <a:avLst/>
          </a:prstGeom>
          <a:noFill/>
        </p:spPr>
        <p:txBody>
          <a:bodyPr wrap="square" rtlCol="0">
            <a:spAutoFit/>
          </a:bodyPr>
          <a:lstStyle/>
          <a:p>
            <a:r>
              <a:rPr lang="en-US" sz="1400" dirty="0"/>
              <a:t>Acronyms: MWe – megawatt electric; HTGR – high temperature gas-cooled reactor, HALEU – high-assay low-enriched uranium; UCO – uranium </a:t>
            </a:r>
            <a:r>
              <a:rPr lang="en-US" sz="1400" dirty="0" err="1"/>
              <a:t>oxycarbide</a:t>
            </a:r>
            <a:r>
              <a:rPr lang="en-US" sz="1400" dirty="0"/>
              <a:t>; TRISO – tri-structural isotropic; IHX – intermediate heat exchanger; CONEX – container express</a:t>
            </a:r>
          </a:p>
        </p:txBody>
      </p:sp>
      <p:pic>
        <p:nvPicPr>
          <p:cNvPr id="13" name="Picture 4" descr="C:\Users\demkpa\Documents\DEMKOWICZ\INL\AGR\AGR Program Documents\Fuel_Pellet._illustration with labelsjpg.jpg">
            <a:extLst>
              <a:ext uri="{FF2B5EF4-FFF2-40B4-BE49-F238E27FC236}">
                <a16:creationId xmlns:a16="http://schemas.microsoft.com/office/drawing/2014/main" id="{1AB37D5F-7871-2012-EB86-3CC883B9DA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01" t="14369" r="11436" b="8895"/>
          <a:stretch/>
        </p:blipFill>
        <p:spPr bwMode="auto">
          <a:xfrm>
            <a:off x="9480623" y="1305498"/>
            <a:ext cx="4786724" cy="298884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469F890-4D8E-E53C-2E35-E56C224C9A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9636" y="4434473"/>
            <a:ext cx="3496635" cy="2590749"/>
          </a:xfrm>
          <a:prstGeom prst="rect">
            <a:avLst/>
          </a:prstGeom>
        </p:spPr>
      </p:pic>
    </p:spTree>
    <p:extLst>
      <p:ext uri="{BB962C8B-B14F-4D97-AF65-F5344CB8AC3E}">
        <p14:creationId xmlns:p14="http://schemas.microsoft.com/office/powerpoint/2010/main" val="33969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AB514B-F630-AE6B-1B46-D085A5926EB5}"/>
              </a:ext>
            </a:extLst>
          </p:cNvPr>
          <p:cNvSpPr>
            <a:spLocks noGrp="1"/>
          </p:cNvSpPr>
          <p:nvPr>
            <p:ph type="sldNum" sz="quarter" idx="12"/>
          </p:nvPr>
        </p:nvSpPr>
        <p:spPr/>
        <p:txBody>
          <a:bodyPr/>
          <a:lstStyle/>
          <a:p>
            <a:fld id="{FE7A4BB3-E848-5A44-82DF-322201952CD8}" type="slidenum">
              <a:rPr lang="en-US" smtClean="0"/>
              <a:pPr/>
              <a:t>18</a:t>
            </a:fld>
            <a:endParaRPr lang="en-US" dirty="0"/>
          </a:p>
        </p:txBody>
      </p:sp>
      <p:sp>
        <p:nvSpPr>
          <p:cNvPr id="3" name="Title 2">
            <a:extLst>
              <a:ext uri="{FF2B5EF4-FFF2-40B4-BE49-F238E27FC236}">
                <a16:creationId xmlns:a16="http://schemas.microsoft.com/office/drawing/2014/main" id="{81EEA6FC-C7B1-FDF0-6BD5-99BADF5FC462}"/>
              </a:ext>
            </a:extLst>
          </p:cNvPr>
          <p:cNvSpPr>
            <a:spLocks noGrp="1"/>
          </p:cNvSpPr>
          <p:nvPr>
            <p:ph type="title"/>
          </p:nvPr>
        </p:nvSpPr>
        <p:spPr/>
        <p:txBody>
          <a:bodyPr anchor="ctr"/>
          <a:lstStyle/>
          <a:p>
            <a:r>
              <a:rPr lang="en-US" dirty="0"/>
              <a:t>Risk-Informed Process</a:t>
            </a:r>
          </a:p>
        </p:txBody>
      </p:sp>
      <p:sp>
        <p:nvSpPr>
          <p:cNvPr id="4" name="Content Placeholder 3">
            <a:extLst>
              <a:ext uri="{FF2B5EF4-FFF2-40B4-BE49-F238E27FC236}">
                <a16:creationId xmlns:a16="http://schemas.microsoft.com/office/drawing/2014/main" id="{88CF1F83-5825-2E28-DCC8-6C1E1B42EB0A}"/>
              </a:ext>
            </a:extLst>
          </p:cNvPr>
          <p:cNvSpPr>
            <a:spLocks noGrp="1"/>
          </p:cNvSpPr>
          <p:nvPr>
            <p:ph sz="quarter" idx="20"/>
          </p:nvPr>
        </p:nvSpPr>
        <p:spPr/>
        <p:txBody>
          <a:bodyPr/>
          <a:lstStyle/>
          <a:p>
            <a:r>
              <a:rPr lang="en-US" sz="2400" dirty="0"/>
              <a:t>Develop proposed risk evaluation guidelines</a:t>
            </a:r>
          </a:p>
          <a:p>
            <a:r>
              <a:rPr lang="en-US" sz="2400" dirty="0"/>
              <a:t>Develop an integrated assessment process</a:t>
            </a:r>
          </a:p>
          <a:p>
            <a:pPr lvl="1"/>
            <a:r>
              <a:rPr lang="en-US" sz="2000" dirty="0"/>
              <a:t>Compile reactor and shipment route</a:t>
            </a:r>
          </a:p>
          <a:p>
            <a:pPr lvl="1"/>
            <a:r>
              <a:rPr lang="en-US" sz="2000" dirty="0"/>
              <a:t>Identify package safety functions</a:t>
            </a:r>
          </a:p>
          <a:p>
            <a:pPr lvl="1"/>
            <a:r>
              <a:rPr lang="en-US" sz="2000" dirty="0"/>
              <a:t>Identify shipment hazards</a:t>
            </a:r>
          </a:p>
          <a:p>
            <a:pPr lvl="1"/>
            <a:r>
              <a:rPr lang="en-US" sz="2000" dirty="0"/>
              <a:t>Select Bounding Accident Scenarios (BAs) for each accident phenomena group</a:t>
            </a:r>
          </a:p>
          <a:p>
            <a:pPr lvl="1"/>
            <a:r>
              <a:rPr lang="en-US" sz="2000" dirty="0"/>
              <a:t>Develop bounding likelihood for each BA</a:t>
            </a:r>
          </a:p>
          <a:p>
            <a:pPr lvl="1"/>
            <a:r>
              <a:rPr lang="en-US" sz="2000" dirty="0"/>
              <a:t>Develop bounding consequence for each BA</a:t>
            </a:r>
          </a:p>
          <a:p>
            <a:pPr lvl="1"/>
            <a:r>
              <a:rPr lang="en-US" sz="2000" dirty="0"/>
              <a:t>Compare risk Results to proposed risk evaluation guidelines</a:t>
            </a:r>
          </a:p>
          <a:p>
            <a:pPr lvl="1"/>
            <a:r>
              <a:rPr lang="en-US" sz="2000" dirty="0"/>
              <a:t>Assess Sensitivities to Model Uncertainties</a:t>
            </a:r>
          </a:p>
          <a:p>
            <a:pPr lvl="1"/>
            <a:r>
              <a:rPr lang="en-US" sz="2000" dirty="0"/>
              <a:t>Assess Defense-in-Depth</a:t>
            </a:r>
          </a:p>
          <a:p>
            <a:pPr lvl="1"/>
            <a:r>
              <a:rPr lang="en-US" sz="2000" dirty="0"/>
              <a:t>Assess Adequacy of Safety Margins</a:t>
            </a:r>
          </a:p>
          <a:p>
            <a:r>
              <a:rPr lang="en-US" sz="2400" dirty="0"/>
              <a:t>Demonstrate the risk-informed process using a hypothetical shipment of the Project Pele microreactor/TNPP</a:t>
            </a:r>
          </a:p>
        </p:txBody>
      </p:sp>
    </p:spTree>
    <p:extLst>
      <p:ext uri="{BB962C8B-B14F-4D97-AF65-F5344CB8AC3E}">
        <p14:creationId xmlns:p14="http://schemas.microsoft.com/office/powerpoint/2010/main" val="335310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19</a:t>
            </a:fld>
            <a:endParaRPr lang="en-US" dirty="0"/>
          </a:p>
        </p:txBody>
      </p:sp>
      <p:sp>
        <p:nvSpPr>
          <p:cNvPr id="4" name="Text Placeholder 3">
            <a:extLst>
              <a:ext uri="{FF2B5EF4-FFF2-40B4-BE49-F238E27FC236}">
                <a16:creationId xmlns:a16="http://schemas.microsoft.com/office/drawing/2014/main" id="{A605AEC7-AFCB-493D-8E77-9BA1548B4B08}"/>
              </a:ext>
            </a:extLst>
          </p:cNvPr>
          <p:cNvSpPr>
            <a:spLocks noGrp="1"/>
          </p:cNvSpPr>
          <p:nvPr>
            <p:ph type="body" sz="quarter" idx="14"/>
          </p:nvPr>
        </p:nvSpPr>
        <p:spPr>
          <a:xfrm>
            <a:off x="6400800" y="6622032"/>
            <a:ext cx="7772400" cy="914400"/>
          </a:xfrm>
        </p:spPr>
        <p:txBody>
          <a:bodyPr/>
          <a:lstStyle/>
          <a:p>
            <a:pPr algn="ctr"/>
            <a:r>
              <a:rPr lang="en-GB" sz="1800" dirty="0">
                <a:effectLst/>
                <a:latin typeface="Arial" panose="020B0604020202020204" pitchFamily="34" charset="0"/>
                <a:ea typeface="Calibri" panose="020F0502020204030204" pitchFamily="34" charset="0"/>
              </a:rPr>
              <a:t>Proposed Risk Evaluation Guidelines </a:t>
            </a:r>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3023419" y="584712"/>
            <a:ext cx="10559846" cy="786888"/>
          </a:xfrm>
        </p:spPr>
        <p:txBody>
          <a:bodyPr/>
          <a:lstStyle/>
          <a:p>
            <a:r>
              <a:rPr lang="en-US" dirty="0"/>
              <a:t>Proposed Risk Evaluation Guidelines</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9" y="1902542"/>
            <a:ext cx="4572000" cy="5899491"/>
          </a:xfrm>
        </p:spPr>
        <p:txBody>
          <a:bodyPr/>
          <a:lstStyle/>
          <a:p>
            <a:r>
              <a:rPr lang="en-US" dirty="0"/>
              <a:t>Phase 1:  develop proposed risk evaluation guidelines</a:t>
            </a:r>
          </a:p>
          <a:p>
            <a:r>
              <a:rPr lang="en-US" dirty="0"/>
              <a:t>Developed based on NRC and DOE risk guidance for licensing nuclear facilities</a:t>
            </a:r>
          </a:p>
          <a:p>
            <a:r>
              <a:rPr lang="en-US" dirty="0"/>
              <a:t>Proposed guidelines are compatible with NRC nuclear safety goals, Qualitative Health Objectives, and NRC-proposed Quantitative Health Guidelines</a:t>
            </a:r>
          </a:p>
        </p:txBody>
      </p:sp>
      <p:pic>
        <p:nvPicPr>
          <p:cNvPr id="8" name="Picture 7">
            <a:extLst>
              <a:ext uri="{FF2B5EF4-FFF2-40B4-BE49-F238E27FC236}">
                <a16:creationId xmlns:a16="http://schemas.microsoft.com/office/drawing/2014/main" id="{8FA46C7E-3568-A37A-8D0B-C1200F05EE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435" y="1724447"/>
            <a:ext cx="8124517" cy="5133553"/>
          </a:xfrm>
          <a:prstGeom prst="rect">
            <a:avLst/>
          </a:prstGeom>
          <a:noFill/>
          <a:ln>
            <a:noFill/>
          </a:ln>
        </p:spPr>
      </p:pic>
      <p:sp>
        <p:nvSpPr>
          <p:cNvPr id="9" name="TextBox 8">
            <a:extLst>
              <a:ext uri="{FF2B5EF4-FFF2-40B4-BE49-F238E27FC236}">
                <a16:creationId xmlns:a16="http://schemas.microsoft.com/office/drawing/2014/main" id="{C0454793-6863-9D86-F6A9-E1CEC50CDEE2}"/>
              </a:ext>
            </a:extLst>
          </p:cNvPr>
          <p:cNvSpPr txBox="1"/>
          <p:nvPr/>
        </p:nvSpPr>
        <p:spPr>
          <a:xfrm>
            <a:off x="6447737" y="7693223"/>
            <a:ext cx="7515911" cy="307777"/>
          </a:xfrm>
          <a:prstGeom prst="rect">
            <a:avLst/>
          </a:prstGeom>
          <a:noFill/>
        </p:spPr>
        <p:txBody>
          <a:bodyPr wrap="square" rtlCol="0">
            <a:spAutoFit/>
          </a:bodyPr>
          <a:lstStyle/>
          <a:p>
            <a:r>
              <a:rPr lang="en-US" sz="1400" dirty="0"/>
              <a:t>Acronyms: NRC – U.S. Nuclear Regulatory Commission; DOE – U.S. Department of Energy</a:t>
            </a:r>
          </a:p>
        </p:txBody>
      </p:sp>
    </p:spTree>
    <p:extLst>
      <p:ext uri="{BB962C8B-B14F-4D97-AF65-F5344CB8AC3E}">
        <p14:creationId xmlns:p14="http://schemas.microsoft.com/office/powerpoint/2010/main" val="364472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A9085-3337-662D-628E-30F34E150E90}"/>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3" name="Title 2">
            <a:extLst>
              <a:ext uri="{FF2B5EF4-FFF2-40B4-BE49-F238E27FC236}">
                <a16:creationId xmlns:a16="http://schemas.microsoft.com/office/drawing/2014/main" id="{7E8F640E-E044-CC8F-A83D-8D15E249377E}"/>
              </a:ext>
            </a:extLst>
          </p:cNvPr>
          <p:cNvSpPr>
            <a:spLocks noGrp="1"/>
          </p:cNvSpPr>
          <p:nvPr>
            <p:ph type="title"/>
          </p:nvPr>
        </p:nvSpPr>
        <p:spPr/>
        <p:txBody>
          <a:bodyPr anchor="ctr"/>
          <a:lstStyle/>
          <a:p>
            <a:r>
              <a:rPr lang="en-US" dirty="0">
                <a:solidFill>
                  <a:schemeClr val="tx2"/>
                </a:solidFill>
              </a:rPr>
              <a:t>Topics</a:t>
            </a:r>
          </a:p>
        </p:txBody>
      </p:sp>
      <p:sp>
        <p:nvSpPr>
          <p:cNvPr id="4" name="Content Placeholder 3">
            <a:extLst>
              <a:ext uri="{FF2B5EF4-FFF2-40B4-BE49-F238E27FC236}">
                <a16:creationId xmlns:a16="http://schemas.microsoft.com/office/drawing/2014/main" id="{0B45CC3E-A970-ED37-553E-536707B6B884}"/>
              </a:ext>
            </a:extLst>
          </p:cNvPr>
          <p:cNvSpPr>
            <a:spLocks noGrp="1"/>
          </p:cNvSpPr>
          <p:nvPr>
            <p:ph sz="quarter" idx="20"/>
          </p:nvPr>
        </p:nvSpPr>
        <p:spPr/>
        <p:txBody>
          <a:bodyPr/>
          <a:lstStyle/>
          <a:p>
            <a:r>
              <a:rPr lang="en-US" sz="3600" dirty="0"/>
              <a:t>Introduction to microreactors</a:t>
            </a:r>
          </a:p>
          <a:p>
            <a:r>
              <a:rPr lang="en-US" sz="3600" dirty="0"/>
              <a:t>Rulemaking changes</a:t>
            </a:r>
          </a:p>
          <a:p>
            <a:r>
              <a:rPr lang="en-US" sz="3600" dirty="0"/>
              <a:t>Risk-informed transportation package approval methodology</a:t>
            </a:r>
          </a:p>
          <a:p>
            <a:r>
              <a:rPr lang="en-US" sz="3600" dirty="0"/>
              <a:t>Current status of methodology</a:t>
            </a:r>
          </a:p>
        </p:txBody>
      </p:sp>
    </p:spTree>
    <p:extLst>
      <p:ext uri="{BB962C8B-B14F-4D97-AF65-F5344CB8AC3E}">
        <p14:creationId xmlns:p14="http://schemas.microsoft.com/office/powerpoint/2010/main" val="282327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20</a:t>
            </a:fld>
            <a:endParaRPr lang="en-US" dirty="0"/>
          </a:p>
        </p:txBody>
      </p:sp>
      <p:sp>
        <p:nvSpPr>
          <p:cNvPr id="4" name="Text Placeholder 3">
            <a:extLst>
              <a:ext uri="{FF2B5EF4-FFF2-40B4-BE49-F238E27FC236}">
                <a16:creationId xmlns:a16="http://schemas.microsoft.com/office/drawing/2014/main" id="{A605AEC7-AFCB-493D-8E77-9BA1548B4B08}"/>
              </a:ext>
            </a:extLst>
          </p:cNvPr>
          <p:cNvSpPr>
            <a:spLocks noGrp="1"/>
          </p:cNvSpPr>
          <p:nvPr>
            <p:ph type="body" sz="quarter" idx="14"/>
          </p:nvPr>
        </p:nvSpPr>
        <p:spPr>
          <a:xfrm>
            <a:off x="8182994" y="7138212"/>
            <a:ext cx="6282813" cy="589935"/>
          </a:xfrm>
        </p:spPr>
        <p:txBody>
          <a:bodyPr/>
          <a:lstStyle/>
          <a:p>
            <a:r>
              <a:rPr lang="en-US" dirty="0"/>
              <a:t>Probabilistic Risk Assessment Development Process</a:t>
            </a:r>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2868392" y="501453"/>
            <a:ext cx="5526404" cy="1199843"/>
          </a:xfrm>
        </p:spPr>
        <p:txBody>
          <a:bodyPr/>
          <a:lstStyle/>
          <a:p>
            <a:r>
              <a:rPr lang="en-US" dirty="0"/>
              <a:t>Integrated Risk Assessment Process</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516378" y="1987085"/>
            <a:ext cx="6280879" cy="5298408"/>
          </a:xfrm>
        </p:spPr>
        <p:txBody>
          <a:bodyPr/>
          <a:lstStyle/>
          <a:p>
            <a:r>
              <a:rPr lang="en-US" dirty="0"/>
              <a:t>Phase 2:  develop an integrated risk assessment process</a:t>
            </a:r>
          </a:p>
          <a:p>
            <a:pPr lvl="1"/>
            <a:r>
              <a:rPr lang="en-US" dirty="0"/>
              <a:t>Based on probabilistic risk assessment (PRA) approaches and methods</a:t>
            </a:r>
          </a:p>
          <a:p>
            <a:r>
              <a:rPr lang="en-US" dirty="0"/>
              <a:t>Uses standard methods acceptable to both NRC and DOE for assessing the risk of nuclear facilities</a:t>
            </a:r>
          </a:p>
          <a:p>
            <a:r>
              <a:rPr lang="en-US" dirty="0"/>
              <a:t>Phase 3:  demonstration implementation of the integrated risk assessment process on a hypothetical shipment of the Project Pele TNPP</a:t>
            </a:r>
          </a:p>
        </p:txBody>
      </p:sp>
      <p:grpSp>
        <p:nvGrpSpPr>
          <p:cNvPr id="2" name="Group 4">
            <a:extLst>
              <a:ext uri="{FF2B5EF4-FFF2-40B4-BE49-F238E27FC236}">
                <a16:creationId xmlns:a16="http://schemas.microsoft.com/office/drawing/2014/main" id="{4F2B2D11-9CAB-61F8-3FED-28A890A66148}"/>
              </a:ext>
            </a:extLst>
          </p:cNvPr>
          <p:cNvGrpSpPr>
            <a:grpSpLocks noChangeAspect="1"/>
          </p:cNvGrpSpPr>
          <p:nvPr/>
        </p:nvGrpSpPr>
        <p:grpSpPr bwMode="auto">
          <a:xfrm>
            <a:off x="8605838" y="117475"/>
            <a:ext cx="5643562" cy="7167563"/>
            <a:chOff x="5421" y="74"/>
            <a:chExt cx="3555" cy="4515"/>
          </a:xfrm>
        </p:grpSpPr>
        <p:sp>
          <p:nvSpPr>
            <p:cNvPr id="7" name="AutoShape 3">
              <a:extLst>
                <a:ext uri="{FF2B5EF4-FFF2-40B4-BE49-F238E27FC236}">
                  <a16:creationId xmlns:a16="http://schemas.microsoft.com/office/drawing/2014/main" id="{AA0F11D9-E8F8-624E-97AB-F8A65E2A2B07}"/>
                </a:ext>
              </a:extLst>
            </p:cNvPr>
            <p:cNvSpPr>
              <a:spLocks noChangeAspect="1" noChangeArrowheads="1" noTextEdit="1"/>
            </p:cNvSpPr>
            <p:nvPr/>
          </p:nvSpPr>
          <p:spPr bwMode="auto">
            <a:xfrm>
              <a:off x="5421" y="74"/>
              <a:ext cx="3555" cy="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a:extLst>
                <a:ext uri="{FF2B5EF4-FFF2-40B4-BE49-F238E27FC236}">
                  <a16:creationId xmlns:a16="http://schemas.microsoft.com/office/drawing/2014/main" id="{3AEE9061-98E8-C389-F9B9-0D4FA94A8144}"/>
                </a:ext>
              </a:extLst>
            </p:cNvPr>
            <p:cNvSpPr>
              <a:spLocks noChangeArrowheads="1"/>
            </p:cNvSpPr>
            <p:nvPr/>
          </p:nvSpPr>
          <p:spPr bwMode="auto">
            <a:xfrm>
              <a:off x="6507" y="162"/>
              <a:ext cx="1466" cy="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6">
              <a:extLst>
                <a:ext uri="{FF2B5EF4-FFF2-40B4-BE49-F238E27FC236}">
                  <a16:creationId xmlns:a16="http://schemas.microsoft.com/office/drawing/2014/main" id="{E4EAD6C8-3BED-25ED-FE20-E9BFD35DFCF4}"/>
                </a:ext>
              </a:extLst>
            </p:cNvPr>
            <p:cNvSpPr>
              <a:spLocks noChangeArrowheads="1"/>
            </p:cNvSpPr>
            <p:nvPr/>
          </p:nvSpPr>
          <p:spPr bwMode="auto">
            <a:xfrm>
              <a:off x="6507" y="162"/>
              <a:ext cx="1462" cy="43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F3F0F38E-43AA-5429-B593-1F207FF79B34}"/>
                </a:ext>
              </a:extLst>
            </p:cNvPr>
            <p:cNvSpPr>
              <a:spLocks noChangeArrowheads="1"/>
            </p:cNvSpPr>
            <p:nvPr/>
          </p:nvSpPr>
          <p:spPr bwMode="auto">
            <a:xfrm>
              <a:off x="6507" y="162"/>
              <a:ext cx="1466" cy="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8">
              <a:extLst>
                <a:ext uri="{FF2B5EF4-FFF2-40B4-BE49-F238E27FC236}">
                  <a16:creationId xmlns:a16="http://schemas.microsoft.com/office/drawing/2014/main" id="{0E9B4130-5D39-5B5F-25C2-AAA4841EE24C}"/>
                </a:ext>
              </a:extLst>
            </p:cNvPr>
            <p:cNvSpPr>
              <a:spLocks noChangeArrowheads="1"/>
            </p:cNvSpPr>
            <p:nvPr/>
          </p:nvSpPr>
          <p:spPr bwMode="auto">
            <a:xfrm>
              <a:off x="6507" y="162"/>
              <a:ext cx="1462" cy="434"/>
            </a:xfrm>
            <a:prstGeom prst="ellipse">
              <a:avLst/>
            </a:prstGeom>
            <a:noFill/>
            <a:ln w="952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a:extLst>
                <a:ext uri="{FF2B5EF4-FFF2-40B4-BE49-F238E27FC236}">
                  <a16:creationId xmlns:a16="http://schemas.microsoft.com/office/drawing/2014/main" id="{7AD35681-3EF3-5CF0-BD0C-2CE7DC6E0AD1}"/>
                </a:ext>
              </a:extLst>
            </p:cNvPr>
            <p:cNvSpPr>
              <a:spLocks noChangeArrowheads="1"/>
            </p:cNvSpPr>
            <p:nvPr/>
          </p:nvSpPr>
          <p:spPr bwMode="auto">
            <a:xfrm>
              <a:off x="6733" y="241"/>
              <a:ext cx="994" cy="2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a:extLst>
                <a:ext uri="{FF2B5EF4-FFF2-40B4-BE49-F238E27FC236}">
                  <a16:creationId xmlns:a16="http://schemas.microsoft.com/office/drawing/2014/main" id="{1B294BA1-7197-0119-3069-94A33FE9F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 y="243"/>
              <a:ext cx="99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1">
              <a:extLst>
                <a:ext uri="{FF2B5EF4-FFF2-40B4-BE49-F238E27FC236}">
                  <a16:creationId xmlns:a16="http://schemas.microsoft.com/office/drawing/2014/main" id="{F3954546-997A-E018-603D-AB7388F61339}"/>
                </a:ext>
              </a:extLst>
            </p:cNvPr>
            <p:cNvSpPr>
              <a:spLocks noChangeArrowheads="1"/>
            </p:cNvSpPr>
            <p:nvPr/>
          </p:nvSpPr>
          <p:spPr bwMode="auto">
            <a:xfrm>
              <a:off x="6733" y="241"/>
              <a:ext cx="994" cy="2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39220BDE-0D10-E303-84C7-EF769D373465}"/>
                </a:ext>
              </a:extLst>
            </p:cNvPr>
            <p:cNvSpPr>
              <a:spLocks noChangeArrowheads="1"/>
            </p:cNvSpPr>
            <p:nvPr/>
          </p:nvSpPr>
          <p:spPr bwMode="auto">
            <a:xfrm>
              <a:off x="6823" y="267"/>
              <a:ext cx="8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Integrated Safety/Risk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3C1ACB82-5C96-6F58-7FF5-A7A55E2DE97D}"/>
                </a:ext>
              </a:extLst>
            </p:cNvPr>
            <p:cNvSpPr>
              <a:spLocks noChangeArrowheads="1"/>
            </p:cNvSpPr>
            <p:nvPr/>
          </p:nvSpPr>
          <p:spPr bwMode="auto">
            <a:xfrm>
              <a:off x="6869" y="377"/>
              <a:ext cx="7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Assessment Process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0622B926-FB7F-5CD5-4E64-7A725A0BA083}"/>
                </a:ext>
              </a:extLst>
            </p:cNvPr>
            <p:cNvSpPr>
              <a:spLocks noChangeArrowheads="1"/>
            </p:cNvSpPr>
            <p:nvPr/>
          </p:nvSpPr>
          <p:spPr bwMode="auto">
            <a:xfrm>
              <a:off x="6102" y="655"/>
              <a:ext cx="906" cy="34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a:extLst>
                <a:ext uri="{FF2B5EF4-FFF2-40B4-BE49-F238E27FC236}">
                  <a16:creationId xmlns:a16="http://schemas.microsoft.com/office/drawing/2014/main" id="{4F94DDD8-17F6-E1C5-F507-DDED276B9244}"/>
                </a:ext>
              </a:extLst>
            </p:cNvPr>
            <p:cNvSpPr>
              <a:spLocks noChangeArrowheads="1"/>
            </p:cNvSpPr>
            <p:nvPr/>
          </p:nvSpPr>
          <p:spPr bwMode="auto">
            <a:xfrm>
              <a:off x="6102" y="655"/>
              <a:ext cx="906" cy="342"/>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a:extLst>
                <a:ext uri="{FF2B5EF4-FFF2-40B4-BE49-F238E27FC236}">
                  <a16:creationId xmlns:a16="http://schemas.microsoft.com/office/drawing/2014/main" id="{2E170B6B-2F12-3F7F-714E-7AEC61AA1F23}"/>
                </a:ext>
              </a:extLst>
            </p:cNvPr>
            <p:cNvSpPr>
              <a:spLocks noChangeArrowheads="1"/>
            </p:cNvSpPr>
            <p:nvPr/>
          </p:nvSpPr>
          <p:spPr bwMode="auto">
            <a:xfrm>
              <a:off x="6142" y="713"/>
              <a:ext cx="89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Compile Transportation Package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9900D1B6-3AF5-A113-178B-E9115E42B5DD}"/>
                </a:ext>
              </a:extLst>
            </p:cNvPr>
            <p:cNvSpPr>
              <a:spLocks noChangeArrowheads="1"/>
            </p:cNvSpPr>
            <p:nvPr/>
          </p:nvSpPr>
          <p:spPr bwMode="auto">
            <a:xfrm>
              <a:off x="6292" y="788"/>
              <a:ext cx="58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and Shipment Route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EDED15B3-008E-194B-7B35-2DF506E2704C}"/>
                </a:ext>
              </a:extLst>
            </p:cNvPr>
            <p:cNvSpPr>
              <a:spLocks noChangeArrowheads="1"/>
            </p:cNvSpPr>
            <p:nvPr/>
          </p:nvSpPr>
          <p:spPr bwMode="auto">
            <a:xfrm>
              <a:off x="6401" y="865"/>
              <a:ext cx="34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Information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0EDEB637-5404-5975-1C00-047AC68E6063}"/>
                </a:ext>
              </a:extLst>
            </p:cNvPr>
            <p:cNvSpPr>
              <a:spLocks noChangeArrowheads="1"/>
            </p:cNvSpPr>
            <p:nvPr/>
          </p:nvSpPr>
          <p:spPr bwMode="auto">
            <a:xfrm>
              <a:off x="6098" y="1160"/>
              <a:ext cx="906" cy="25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a:extLst>
                <a:ext uri="{FF2B5EF4-FFF2-40B4-BE49-F238E27FC236}">
                  <a16:creationId xmlns:a16="http://schemas.microsoft.com/office/drawing/2014/main" id="{EE8A61A0-2D90-34E5-356D-78BA308BB0C9}"/>
                </a:ext>
              </a:extLst>
            </p:cNvPr>
            <p:cNvSpPr>
              <a:spLocks noChangeArrowheads="1"/>
            </p:cNvSpPr>
            <p:nvPr/>
          </p:nvSpPr>
          <p:spPr bwMode="auto">
            <a:xfrm>
              <a:off x="6098" y="1160"/>
              <a:ext cx="906" cy="251"/>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
              <a:extLst>
                <a:ext uri="{FF2B5EF4-FFF2-40B4-BE49-F238E27FC236}">
                  <a16:creationId xmlns:a16="http://schemas.microsoft.com/office/drawing/2014/main" id="{4FA8FC5D-4113-BF26-0A67-2117D8E15F75}"/>
                </a:ext>
              </a:extLst>
            </p:cNvPr>
            <p:cNvSpPr>
              <a:spLocks noChangeArrowheads="1"/>
            </p:cNvSpPr>
            <p:nvPr/>
          </p:nvSpPr>
          <p:spPr bwMode="auto">
            <a:xfrm>
              <a:off x="6251" y="1211"/>
              <a:ext cx="66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Identify Package Safety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43EECB9D-3B54-1295-CE78-AE026DAF779E}"/>
                </a:ext>
              </a:extLst>
            </p:cNvPr>
            <p:cNvSpPr>
              <a:spLocks noChangeArrowheads="1"/>
            </p:cNvSpPr>
            <p:nvPr/>
          </p:nvSpPr>
          <p:spPr bwMode="auto">
            <a:xfrm>
              <a:off x="6426" y="1285"/>
              <a:ext cx="28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Functions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194DE1F8-F59C-AB94-A7D2-3BA7493318E7}"/>
                </a:ext>
              </a:extLst>
            </p:cNvPr>
            <p:cNvSpPr>
              <a:spLocks noChangeArrowheads="1"/>
            </p:cNvSpPr>
            <p:nvPr/>
          </p:nvSpPr>
          <p:spPr bwMode="auto">
            <a:xfrm>
              <a:off x="6098" y="1578"/>
              <a:ext cx="906" cy="25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a:extLst>
                <a:ext uri="{FF2B5EF4-FFF2-40B4-BE49-F238E27FC236}">
                  <a16:creationId xmlns:a16="http://schemas.microsoft.com/office/drawing/2014/main" id="{82F263A4-4364-02C5-E414-1540D4CCFD6D}"/>
                </a:ext>
              </a:extLst>
            </p:cNvPr>
            <p:cNvSpPr>
              <a:spLocks noChangeArrowheads="1"/>
            </p:cNvSpPr>
            <p:nvPr/>
          </p:nvSpPr>
          <p:spPr bwMode="auto">
            <a:xfrm>
              <a:off x="6098" y="1578"/>
              <a:ext cx="906" cy="250"/>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a:extLst>
                <a:ext uri="{FF2B5EF4-FFF2-40B4-BE49-F238E27FC236}">
                  <a16:creationId xmlns:a16="http://schemas.microsoft.com/office/drawing/2014/main" id="{833DB15D-E489-3272-AF8B-68A252EFBD8C}"/>
                </a:ext>
              </a:extLst>
            </p:cNvPr>
            <p:cNvSpPr>
              <a:spLocks noChangeArrowheads="1"/>
            </p:cNvSpPr>
            <p:nvPr/>
          </p:nvSpPr>
          <p:spPr bwMode="auto">
            <a:xfrm>
              <a:off x="6213" y="1665"/>
              <a:ext cx="72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Identify Shipment Hazards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863D9674-9409-5C69-271D-BDF964E84874}"/>
                </a:ext>
              </a:extLst>
            </p:cNvPr>
            <p:cNvSpPr>
              <a:spLocks noChangeArrowheads="1"/>
            </p:cNvSpPr>
            <p:nvPr/>
          </p:nvSpPr>
          <p:spPr bwMode="auto">
            <a:xfrm>
              <a:off x="6098" y="1995"/>
              <a:ext cx="906" cy="334"/>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a:extLst>
                <a:ext uri="{FF2B5EF4-FFF2-40B4-BE49-F238E27FC236}">
                  <a16:creationId xmlns:a16="http://schemas.microsoft.com/office/drawing/2014/main" id="{49AC886D-2759-09B2-F712-DA615CBFD5DE}"/>
                </a:ext>
              </a:extLst>
            </p:cNvPr>
            <p:cNvSpPr>
              <a:spLocks noChangeArrowheads="1"/>
            </p:cNvSpPr>
            <p:nvPr/>
          </p:nvSpPr>
          <p:spPr bwMode="auto">
            <a:xfrm>
              <a:off x="6098" y="1995"/>
              <a:ext cx="906" cy="334"/>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8">
              <a:extLst>
                <a:ext uri="{FF2B5EF4-FFF2-40B4-BE49-F238E27FC236}">
                  <a16:creationId xmlns:a16="http://schemas.microsoft.com/office/drawing/2014/main" id="{D6DF78AF-3752-CA67-5617-C53598436240}"/>
                </a:ext>
              </a:extLst>
            </p:cNvPr>
            <p:cNvSpPr>
              <a:spLocks noChangeArrowheads="1"/>
            </p:cNvSpPr>
            <p:nvPr/>
          </p:nvSpPr>
          <p:spPr bwMode="auto">
            <a:xfrm>
              <a:off x="6142" y="2051"/>
              <a:ext cx="19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Select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1CDA54D5-AD63-BAA7-E550-FF7481ED857B}"/>
                </a:ext>
              </a:extLst>
            </p:cNvPr>
            <p:cNvSpPr>
              <a:spLocks noChangeArrowheads="1"/>
            </p:cNvSpPr>
            <p:nvPr/>
          </p:nvSpPr>
          <p:spPr bwMode="auto">
            <a:xfrm>
              <a:off x="6309" y="2051"/>
              <a:ext cx="71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Bounding Representative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E4EB9A93-F6EC-B86E-B723-1B474FCFDFED}"/>
                </a:ext>
              </a:extLst>
            </p:cNvPr>
            <p:cNvSpPr>
              <a:spLocks noChangeArrowheads="1"/>
            </p:cNvSpPr>
            <p:nvPr/>
          </p:nvSpPr>
          <p:spPr bwMode="auto">
            <a:xfrm>
              <a:off x="6201" y="2126"/>
              <a:ext cx="7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alibri" panose="020F0502020204030204" pitchFamily="34" charset="0"/>
                </a:rPr>
                <a:t>Accident Scenario (BA) for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31">
              <a:extLst>
                <a:ext uri="{FF2B5EF4-FFF2-40B4-BE49-F238E27FC236}">
                  <a16:creationId xmlns:a16="http://schemas.microsoft.com/office/drawing/2014/main" id="{A7D967C9-C303-4682-C123-C635300FF6D0}"/>
                </a:ext>
              </a:extLst>
            </p:cNvPr>
            <p:cNvSpPr>
              <a:spLocks noChangeArrowheads="1"/>
            </p:cNvSpPr>
            <p:nvPr/>
          </p:nvSpPr>
          <p:spPr bwMode="auto">
            <a:xfrm>
              <a:off x="6401" y="2200"/>
              <a:ext cx="3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Each Group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2">
              <a:extLst>
                <a:ext uri="{FF2B5EF4-FFF2-40B4-BE49-F238E27FC236}">
                  <a16:creationId xmlns:a16="http://schemas.microsoft.com/office/drawing/2014/main" id="{E931729D-D3E0-B396-0556-97DE279F524D}"/>
                </a:ext>
              </a:extLst>
            </p:cNvPr>
            <p:cNvSpPr>
              <a:spLocks noChangeArrowheads="1"/>
            </p:cNvSpPr>
            <p:nvPr/>
          </p:nvSpPr>
          <p:spPr bwMode="auto">
            <a:xfrm>
              <a:off x="5563" y="2497"/>
              <a:ext cx="907" cy="25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3">
              <a:extLst>
                <a:ext uri="{FF2B5EF4-FFF2-40B4-BE49-F238E27FC236}">
                  <a16:creationId xmlns:a16="http://schemas.microsoft.com/office/drawing/2014/main" id="{B68FBCF9-B341-568F-AC8D-40DECFA44DAF}"/>
                </a:ext>
              </a:extLst>
            </p:cNvPr>
            <p:cNvSpPr>
              <a:spLocks noChangeArrowheads="1"/>
            </p:cNvSpPr>
            <p:nvPr/>
          </p:nvSpPr>
          <p:spPr bwMode="auto">
            <a:xfrm>
              <a:off x="5563" y="2497"/>
              <a:ext cx="907" cy="250"/>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4">
              <a:extLst>
                <a:ext uri="{FF2B5EF4-FFF2-40B4-BE49-F238E27FC236}">
                  <a16:creationId xmlns:a16="http://schemas.microsoft.com/office/drawing/2014/main" id="{566094FC-6D4C-FCFE-59CA-0D025DB110A5}"/>
                </a:ext>
              </a:extLst>
            </p:cNvPr>
            <p:cNvSpPr>
              <a:spLocks noChangeArrowheads="1"/>
            </p:cNvSpPr>
            <p:nvPr/>
          </p:nvSpPr>
          <p:spPr bwMode="auto">
            <a:xfrm>
              <a:off x="5641" y="2546"/>
              <a:ext cx="25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Develop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5">
              <a:extLst>
                <a:ext uri="{FF2B5EF4-FFF2-40B4-BE49-F238E27FC236}">
                  <a16:creationId xmlns:a16="http://schemas.microsoft.com/office/drawing/2014/main" id="{1A7B73C2-59EF-0332-BA5E-6508F4FFD18D}"/>
                </a:ext>
              </a:extLst>
            </p:cNvPr>
            <p:cNvSpPr>
              <a:spLocks noChangeArrowheads="1"/>
            </p:cNvSpPr>
            <p:nvPr/>
          </p:nvSpPr>
          <p:spPr bwMode="auto">
            <a:xfrm>
              <a:off x="5866" y="2546"/>
              <a:ext cx="58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alibri" panose="020F0502020204030204" pitchFamily="34" charset="0"/>
                </a:rPr>
                <a:t>Bounding Likelihood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6">
              <a:extLst>
                <a:ext uri="{FF2B5EF4-FFF2-40B4-BE49-F238E27FC236}">
                  <a16:creationId xmlns:a16="http://schemas.microsoft.com/office/drawing/2014/main" id="{449A9E73-82CF-C069-FFB0-83B0B0A4637C}"/>
                </a:ext>
              </a:extLst>
            </p:cNvPr>
            <p:cNvSpPr>
              <a:spLocks noChangeArrowheads="1"/>
            </p:cNvSpPr>
            <p:nvPr/>
          </p:nvSpPr>
          <p:spPr bwMode="auto">
            <a:xfrm>
              <a:off x="5854" y="2623"/>
              <a:ext cx="3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alibri" panose="020F0502020204030204" pitchFamily="34" charset="0"/>
                </a:rPr>
                <a:t>for Each 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7">
              <a:extLst>
                <a:ext uri="{FF2B5EF4-FFF2-40B4-BE49-F238E27FC236}">
                  <a16:creationId xmlns:a16="http://schemas.microsoft.com/office/drawing/2014/main" id="{89F5423F-9290-19ED-A69F-FC7DE9ABAC46}"/>
                </a:ext>
              </a:extLst>
            </p:cNvPr>
            <p:cNvSpPr>
              <a:spLocks noChangeArrowheads="1"/>
            </p:cNvSpPr>
            <p:nvPr/>
          </p:nvSpPr>
          <p:spPr bwMode="auto">
            <a:xfrm>
              <a:off x="6633" y="2497"/>
              <a:ext cx="906" cy="25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8">
              <a:extLst>
                <a:ext uri="{FF2B5EF4-FFF2-40B4-BE49-F238E27FC236}">
                  <a16:creationId xmlns:a16="http://schemas.microsoft.com/office/drawing/2014/main" id="{6BE5339B-51FA-D1EC-C417-C09DC621842F}"/>
                </a:ext>
              </a:extLst>
            </p:cNvPr>
            <p:cNvSpPr>
              <a:spLocks noChangeArrowheads="1"/>
            </p:cNvSpPr>
            <p:nvPr/>
          </p:nvSpPr>
          <p:spPr bwMode="auto">
            <a:xfrm>
              <a:off x="6633" y="2497"/>
              <a:ext cx="906" cy="250"/>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39">
              <a:extLst>
                <a:ext uri="{FF2B5EF4-FFF2-40B4-BE49-F238E27FC236}">
                  <a16:creationId xmlns:a16="http://schemas.microsoft.com/office/drawing/2014/main" id="{4E0E2B32-12DA-A186-C858-D291478A5620}"/>
                </a:ext>
              </a:extLst>
            </p:cNvPr>
            <p:cNvSpPr>
              <a:spLocks noChangeArrowheads="1"/>
            </p:cNvSpPr>
            <p:nvPr/>
          </p:nvSpPr>
          <p:spPr bwMode="auto">
            <a:xfrm>
              <a:off x="6673" y="2546"/>
              <a:ext cx="25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Develop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0">
              <a:extLst>
                <a:ext uri="{FF2B5EF4-FFF2-40B4-BE49-F238E27FC236}">
                  <a16:creationId xmlns:a16="http://schemas.microsoft.com/office/drawing/2014/main" id="{8450B788-8A98-D5D5-9FBB-85B58B13D9EC}"/>
                </a:ext>
              </a:extLst>
            </p:cNvPr>
            <p:cNvSpPr>
              <a:spLocks noChangeArrowheads="1"/>
            </p:cNvSpPr>
            <p:nvPr/>
          </p:nvSpPr>
          <p:spPr bwMode="auto">
            <a:xfrm>
              <a:off x="6898" y="2546"/>
              <a:ext cx="66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Bounding Consequence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1">
              <a:extLst>
                <a:ext uri="{FF2B5EF4-FFF2-40B4-BE49-F238E27FC236}">
                  <a16:creationId xmlns:a16="http://schemas.microsoft.com/office/drawing/2014/main" id="{3C972D37-B5C6-F77A-76A2-AFA4F4AE68E7}"/>
                </a:ext>
              </a:extLst>
            </p:cNvPr>
            <p:cNvSpPr>
              <a:spLocks noChangeArrowheads="1"/>
            </p:cNvSpPr>
            <p:nvPr/>
          </p:nvSpPr>
          <p:spPr bwMode="auto">
            <a:xfrm>
              <a:off x="6923" y="2623"/>
              <a:ext cx="3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alibri" panose="020F0502020204030204" pitchFamily="34" charset="0"/>
                </a:rPr>
                <a:t>for Each 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2">
              <a:extLst>
                <a:ext uri="{FF2B5EF4-FFF2-40B4-BE49-F238E27FC236}">
                  <a16:creationId xmlns:a16="http://schemas.microsoft.com/office/drawing/2014/main" id="{59B35012-9C2B-9E9E-DBED-29E55764FAD4}"/>
                </a:ext>
              </a:extLst>
            </p:cNvPr>
            <p:cNvSpPr>
              <a:spLocks noChangeArrowheads="1"/>
            </p:cNvSpPr>
            <p:nvPr/>
          </p:nvSpPr>
          <p:spPr bwMode="auto">
            <a:xfrm>
              <a:off x="6098" y="2914"/>
              <a:ext cx="906" cy="334"/>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3">
              <a:extLst>
                <a:ext uri="{FF2B5EF4-FFF2-40B4-BE49-F238E27FC236}">
                  <a16:creationId xmlns:a16="http://schemas.microsoft.com/office/drawing/2014/main" id="{6CECA407-4772-5972-7B65-0A87D4A83608}"/>
                </a:ext>
              </a:extLst>
            </p:cNvPr>
            <p:cNvSpPr>
              <a:spLocks noChangeArrowheads="1"/>
            </p:cNvSpPr>
            <p:nvPr/>
          </p:nvSpPr>
          <p:spPr bwMode="auto">
            <a:xfrm>
              <a:off x="6098" y="2914"/>
              <a:ext cx="906" cy="334"/>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4">
              <a:extLst>
                <a:ext uri="{FF2B5EF4-FFF2-40B4-BE49-F238E27FC236}">
                  <a16:creationId xmlns:a16="http://schemas.microsoft.com/office/drawing/2014/main" id="{8B69EB54-0DF7-A762-C7BC-6A82725DCFFF}"/>
                </a:ext>
              </a:extLst>
            </p:cNvPr>
            <p:cNvSpPr>
              <a:spLocks noChangeArrowheads="1"/>
            </p:cNvSpPr>
            <p:nvPr/>
          </p:nvSpPr>
          <p:spPr bwMode="auto">
            <a:xfrm>
              <a:off x="6180" y="2970"/>
              <a:ext cx="56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Compare Risk Result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5">
              <a:extLst>
                <a:ext uri="{FF2B5EF4-FFF2-40B4-BE49-F238E27FC236}">
                  <a16:creationId xmlns:a16="http://schemas.microsoft.com/office/drawing/2014/main" id="{F25FE860-1528-105E-AB70-9596A726753D}"/>
                </a:ext>
              </a:extLst>
            </p:cNvPr>
            <p:cNvSpPr>
              <a:spLocks noChangeArrowheads="1"/>
            </p:cNvSpPr>
            <p:nvPr/>
          </p:nvSpPr>
          <p:spPr bwMode="auto">
            <a:xfrm>
              <a:off x="6714" y="2970"/>
              <a:ext cx="25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for Each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6">
              <a:extLst>
                <a:ext uri="{FF2B5EF4-FFF2-40B4-BE49-F238E27FC236}">
                  <a16:creationId xmlns:a16="http://schemas.microsoft.com/office/drawing/2014/main" id="{37518FD4-B207-8679-8F06-FD784629B2BE}"/>
                </a:ext>
              </a:extLst>
            </p:cNvPr>
            <p:cNvSpPr>
              <a:spLocks noChangeArrowheads="1"/>
            </p:cNvSpPr>
            <p:nvPr/>
          </p:nvSpPr>
          <p:spPr bwMode="auto">
            <a:xfrm>
              <a:off x="6213" y="3045"/>
              <a:ext cx="68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alibri" panose="020F0502020204030204" pitchFamily="34" charset="0"/>
                </a:rPr>
                <a:t>BA to the Risk Evaluation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7">
              <a:extLst>
                <a:ext uri="{FF2B5EF4-FFF2-40B4-BE49-F238E27FC236}">
                  <a16:creationId xmlns:a16="http://schemas.microsoft.com/office/drawing/2014/main" id="{3B280DED-72C8-CCA0-BECA-791706F09E68}"/>
                </a:ext>
              </a:extLst>
            </p:cNvPr>
            <p:cNvSpPr>
              <a:spLocks noChangeArrowheads="1"/>
            </p:cNvSpPr>
            <p:nvPr/>
          </p:nvSpPr>
          <p:spPr bwMode="auto">
            <a:xfrm>
              <a:off x="6409" y="3120"/>
              <a:ext cx="31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Guidelines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50ACBBC7-D75A-6A60-B470-C90389295A71}"/>
                </a:ext>
              </a:extLst>
            </p:cNvPr>
            <p:cNvSpPr>
              <a:spLocks noChangeArrowheads="1"/>
            </p:cNvSpPr>
            <p:nvPr/>
          </p:nvSpPr>
          <p:spPr bwMode="auto">
            <a:xfrm>
              <a:off x="6098" y="3415"/>
              <a:ext cx="906" cy="25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9">
              <a:extLst>
                <a:ext uri="{FF2B5EF4-FFF2-40B4-BE49-F238E27FC236}">
                  <a16:creationId xmlns:a16="http://schemas.microsoft.com/office/drawing/2014/main" id="{32196CD1-2EFB-81DB-DAD6-3742FC86A977}"/>
                </a:ext>
              </a:extLst>
            </p:cNvPr>
            <p:cNvSpPr>
              <a:spLocks noChangeArrowheads="1"/>
            </p:cNvSpPr>
            <p:nvPr/>
          </p:nvSpPr>
          <p:spPr bwMode="auto">
            <a:xfrm>
              <a:off x="6098" y="3415"/>
              <a:ext cx="906" cy="251"/>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50">
              <a:extLst>
                <a:ext uri="{FF2B5EF4-FFF2-40B4-BE49-F238E27FC236}">
                  <a16:creationId xmlns:a16="http://schemas.microsoft.com/office/drawing/2014/main" id="{E9AEB21C-2C5C-DA92-8D8C-51933B97BE94}"/>
                </a:ext>
              </a:extLst>
            </p:cNvPr>
            <p:cNvSpPr>
              <a:spLocks noChangeArrowheads="1"/>
            </p:cNvSpPr>
            <p:nvPr/>
          </p:nvSpPr>
          <p:spPr bwMode="auto">
            <a:xfrm>
              <a:off x="6180" y="3465"/>
              <a:ext cx="20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Assess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1">
              <a:extLst>
                <a:ext uri="{FF2B5EF4-FFF2-40B4-BE49-F238E27FC236}">
                  <a16:creationId xmlns:a16="http://schemas.microsoft.com/office/drawing/2014/main" id="{40EFF119-E3D0-A242-2C9F-36405DA34439}"/>
                </a:ext>
              </a:extLst>
            </p:cNvPr>
            <p:cNvSpPr>
              <a:spLocks noChangeArrowheads="1"/>
            </p:cNvSpPr>
            <p:nvPr/>
          </p:nvSpPr>
          <p:spPr bwMode="auto">
            <a:xfrm>
              <a:off x="6359" y="3465"/>
              <a:ext cx="61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Sensitivities to Model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2">
              <a:extLst>
                <a:ext uri="{FF2B5EF4-FFF2-40B4-BE49-F238E27FC236}">
                  <a16:creationId xmlns:a16="http://schemas.microsoft.com/office/drawing/2014/main" id="{9347142F-9289-0EDA-A026-2BB7D8FB1086}"/>
                </a:ext>
              </a:extLst>
            </p:cNvPr>
            <p:cNvSpPr>
              <a:spLocks noChangeArrowheads="1"/>
            </p:cNvSpPr>
            <p:nvPr/>
          </p:nvSpPr>
          <p:spPr bwMode="auto">
            <a:xfrm>
              <a:off x="6376" y="3542"/>
              <a:ext cx="38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Uncertainties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3">
              <a:extLst>
                <a:ext uri="{FF2B5EF4-FFF2-40B4-BE49-F238E27FC236}">
                  <a16:creationId xmlns:a16="http://schemas.microsoft.com/office/drawing/2014/main" id="{64CB19D0-F38A-6406-60B5-7CCB4939381F}"/>
                </a:ext>
              </a:extLst>
            </p:cNvPr>
            <p:cNvSpPr>
              <a:spLocks noChangeArrowheads="1"/>
            </p:cNvSpPr>
            <p:nvPr/>
          </p:nvSpPr>
          <p:spPr bwMode="auto">
            <a:xfrm>
              <a:off x="5563" y="3833"/>
              <a:ext cx="907" cy="25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4">
              <a:extLst>
                <a:ext uri="{FF2B5EF4-FFF2-40B4-BE49-F238E27FC236}">
                  <a16:creationId xmlns:a16="http://schemas.microsoft.com/office/drawing/2014/main" id="{70BFE4C0-A603-E034-B8AF-53CE393E72DE}"/>
                </a:ext>
              </a:extLst>
            </p:cNvPr>
            <p:cNvSpPr>
              <a:spLocks noChangeArrowheads="1"/>
            </p:cNvSpPr>
            <p:nvPr/>
          </p:nvSpPr>
          <p:spPr bwMode="auto">
            <a:xfrm>
              <a:off x="5563" y="3833"/>
              <a:ext cx="907" cy="251"/>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5">
              <a:extLst>
                <a:ext uri="{FF2B5EF4-FFF2-40B4-BE49-F238E27FC236}">
                  <a16:creationId xmlns:a16="http://schemas.microsoft.com/office/drawing/2014/main" id="{7F73BD18-19D6-C5F0-85F8-6FF16FBF70B0}"/>
                </a:ext>
              </a:extLst>
            </p:cNvPr>
            <p:cNvSpPr>
              <a:spLocks noChangeArrowheads="1"/>
            </p:cNvSpPr>
            <p:nvPr/>
          </p:nvSpPr>
          <p:spPr bwMode="auto">
            <a:xfrm>
              <a:off x="5624" y="3920"/>
              <a:ext cx="43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Assess Defense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6">
              <a:extLst>
                <a:ext uri="{FF2B5EF4-FFF2-40B4-BE49-F238E27FC236}">
                  <a16:creationId xmlns:a16="http://schemas.microsoft.com/office/drawing/2014/main" id="{33FE4A2C-B0DC-7BE9-BBE5-3E7D5CD74B05}"/>
                </a:ext>
              </a:extLst>
            </p:cNvPr>
            <p:cNvSpPr>
              <a:spLocks noChangeArrowheads="1"/>
            </p:cNvSpPr>
            <p:nvPr/>
          </p:nvSpPr>
          <p:spPr bwMode="auto">
            <a:xfrm>
              <a:off x="6021" y="3920"/>
              <a:ext cx="5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7">
              <a:extLst>
                <a:ext uri="{FF2B5EF4-FFF2-40B4-BE49-F238E27FC236}">
                  <a16:creationId xmlns:a16="http://schemas.microsoft.com/office/drawing/2014/main" id="{E3782F62-4224-CF47-571A-04F493AC7852}"/>
                </a:ext>
              </a:extLst>
            </p:cNvPr>
            <p:cNvSpPr>
              <a:spLocks noChangeArrowheads="1"/>
            </p:cNvSpPr>
            <p:nvPr/>
          </p:nvSpPr>
          <p:spPr bwMode="auto">
            <a:xfrm>
              <a:off x="6042" y="3920"/>
              <a:ext cx="8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8">
              <a:extLst>
                <a:ext uri="{FF2B5EF4-FFF2-40B4-BE49-F238E27FC236}">
                  <a16:creationId xmlns:a16="http://schemas.microsoft.com/office/drawing/2014/main" id="{1827A27C-A41B-01C2-9EC6-6AA0737163BF}"/>
                </a:ext>
              </a:extLst>
            </p:cNvPr>
            <p:cNvSpPr>
              <a:spLocks noChangeArrowheads="1"/>
            </p:cNvSpPr>
            <p:nvPr/>
          </p:nvSpPr>
          <p:spPr bwMode="auto">
            <a:xfrm>
              <a:off x="6092" y="3920"/>
              <a:ext cx="5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9">
              <a:extLst>
                <a:ext uri="{FF2B5EF4-FFF2-40B4-BE49-F238E27FC236}">
                  <a16:creationId xmlns:a16="http://schemas.microsoft.com/office/drawing/2014/main" id="{E0B8F2D9-28D5-1C68-162E-008AEEECBA03}"/>
                </a:ext>
              </a:extLst>
            </p:cNvPr>
            <p:cNvSpPr>
              <a:spLocks noChangeArrowheads="1"/>
            </p:cNvSpPr>
            <p:nvPr/>
          </p:nvSpPr>
          <p:spPr bwMode="auto">
            <a:xfrm>
              <a:off x="6109" y="3920"/>
              <a:ext cx="3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Depth (DID)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0">
              <a:extLst>
                <a:ext uri="{FF2B5EF4-FFF2-40B4-BE49-F238E27FC236}">
                  <a16:creationId xmlns:a16="http://schemas.microsoft.com/office/drawing/2014/main" id="{0DAEE730-199C-0931-2726-05D38A3DCF86}"/>
                </a:ext>
              </a:extLst>
            </p:cNvPr>
            <p:cNvSpPr>
              <a:spLocks noChangeArrowheads="1"/>
            </p:cNvSpPr>
            <p:nvPr/>
          </p:nvSpPr>
          <p:spPr bwMode="auto">
            <a:xfrm>
              <a:off x="6633" y="3833"/>
              <a:ext cx="906" cy="25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61">
              <a:extLst>
                <a:ext uri="{FF2B5EF4-FFF2-40B4-BE49-F238E27FC236}">
                  <a16:creationId xmlns:a16="http://schemas.microsoft.com/office/drawing/2014/main" id="{C7E080E7-8779-35FB-8F0A-ACA1EEABFA24}"/>
                </a:ext>
              </a:extLst>
            </p:cNvPr>
            <p:cNvSpPr>
              <a:spLocks noChangeArrowheads="1"/>
            </p:cNvSpPr>
            <p:nvPr/>
          </p:nvSpPr>
          <p:spPr bwMode="auto">
            <a:xfrm>
              <a:off x="6633" y="3833"/>
              <a:ext cx="906" cy="251"/>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62">
              <a:extLst>
                <a:ext uri="{FF2B5EF4-FFF2-40B4-BE49-F238E27FC236}">
                  <a16:creationId xmlns:a16="http://schemas.microsoft.com/office/drawing/2014/main" id="{8FCC2CD7-7C5C-5E5F-01BE-528DDCA279C9}"/>
                </a:ext>
              </a:extLst>
            </p:cNvPr>
            <p:cNvSpPr>
              <a:spLocks noChangeArrowheads="1"/>
            </p:cNvSpPr>
            <p:nvPr/>
          </p:nvSpPr>
          <p:spPr bwMode="auto">
            <a:xfrm>
              <a:off x="6748" y="3883"/>
              <a:ext cx="47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Assess Adequacy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6" name="Rectangle 63">
              <a:extLst>
                <a:ext uri="{FF2B5EF4-FFF2-40B4-BE49-F238E27FC236}">
                  <a16:creationId xmlns:a16="http://schemas.microsoft.com/office/drawing/2014/main" id="{C51AAD69-2BF8-37AA-6C4A-2D8967529966}"/>
                </a:ext>
              </a:extLst>
            </p:cNvPr>
            <p:cNvSpPr>
              <a:spLocks noChangeArrowheads="1"/>
            </p:cNvSpPr>
            <p:nvPr/>
          </p:nvSpPr>
          <p:spPr bwMode="auto">
            <a:xfrm>
              <a:off x="7195" y="3883"/>
              <a:ext cx="28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of Safety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7" name="Rectangle 64">
              <a:extLst>
                <a:ext uri="{FF2B5EF4-FFF2-40B4-BE49-F238E27FC236}">
                  <a16:creationId xmlns:a16="http://schemas.microsoft.com/office/drawing/2014/main" id="{3D99C881-EC8A-E054-12D1-6F348A0E6561}"/>
                </a:ext>
              </a:extLst>
            </p:cNvPr>
            <p:cNvSpPr>
              <a:spLocks noChangeArrowheads="1"/>
            </p:cNvSpPr>
            <p:nvPr/>
          </p:nvSpPr>
          <p:spPr bwMode="auto">
            <a:xfrm>
              <a:off x="6982" y="3958"/>
              <a:ext cx="2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Margins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8" name="Rectangle 65">
              <a:extLst>
                <a:ext uri="{FF2B5EF4-FFF2-40B4-BE49-F238E27FC236}">
                  <a16:creationId xmlns:a16="http://schemas.microsoft.com/office/drawing/2014/main" id="{B882DF79-AC6B-B5AA-082D-70E038D32660}"/>
                </a:ext>
              </a:extLst>
            </p:cNvPr>
            <p:cNvSpPr>
              <a:spLocks noChangeArrowheads="1"/>
            </p:cNvSpPr>
            <p:nvPr/>
          </p:nvSpPr>
          <p:spPr bwMode="auto">
            <a:xfrm>
              <a:off x="6098" y="4251"/>
              <a:ext cx="906" cy="250"/>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Rectangle 66">
              <a:extLst>
                <a:ext uri="{FF2B5EF4-FFF2-40B4-BE49-F238E27FC236}">
                  <a16:creationId xmlns:a16="http://schemas.microsoft.com/office/drawing/2014/main" id="{CBB03B1D-E4DB-1CCA-EA79-E8DF1FD36C59}"/>
                </a:ext>
              </a:extLst>
            </p:cNvPr>
            <p:cNvSpPr>
              <a:spLocks noChangeArrowheads="1"/>
            </p:cNvSpPr>
            <p:nvPr/>
          </p:nvSpPr>
          <p:spPr bwMode="auto">
            <a:xfrm>
              <a:off x="6098" y="4251"/>
              <a:ext cx="906" cy="250"/>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67">
              <a:extLst>
                <a:ext uri="{FF2B5EF4-FFF2-40B4-BE49-F238E27FC236}">
                  <a16:creationId xmlns:a16="http://schemas.microsoft.com/office/drawing/2014/main" id="{52AE0431-8B3D-AEF2-53FC-DAED8CAA8D97}"/>
                </a:ext>
              </a:extLst>
            </p:cNvPr>
            <p:cNvSpPr>
              <a:spLocks noChangeArrowheads="1"/>
            </p:cNvSpPr>
            <p:nvPr/>
          </p:nvSpPr>
          <p:spPr bwMode="auto">
            <a:xfrm>
              <a:off x="6184" y="4338"/>
              <a:ext cx="25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Decision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1" name="Rectangle 68">
              <a:extLst>
                <a:ext uri="{FF2B5EF4-FFF2-40B4-BE49-F238E27FC236}">
                  <a16:creationId xmlns:a16="http://schemas.microsoft.com/office/drawing/2014/main" id="{33B1B862-F6B1-71E7-CB0A-5D37479FC940}"/>
                </a:ext>
              </a:extLst>
            </p:cNvPr>
            <p:cNvSpPr>
              <a:spLocks noChangeArrowheads="1"/>
            </p:cNvSpPr>
            <p:nvPr/>
          </p:nvSpPr>
          <p:spPr bwMode="auto">
            <a:xfrm>
              <a:off x="6414" y="4338"/>
              <a:ext cx="55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on Adequate Safety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 name="Freeform 69">
              <a:extLst>
                <a:ext uri="{FF2B5EF4-FFF2-40B4-BE49-F238E27FC236}">
                  <a16:creationId xmlns:a16="http://schemas.microsoft.com/office/drawing/2014/main" id="{8A5928DB-DE2C-7550-66B9-0508C510C0B1}"/>
                </a:ext>
              </a:extLst>
            </p:cNvPr>
            <p:cNvSpPr>
              <a:spLocks noEditPoints="1"/>
            </p:cNvSpPr>
            <p:nvPr/>
          </p:nvSpPr>
          <p:spPr bwMode="auto">
            <a:xfrm>
              <a:off x="6539" y="995"/>
              <a:ext cx="33" cy="171"/>
            </a:xfrm>
            <a:custGeom>
              <a:avLst/>
              <a:gdLst>
                <a:gd name="T0" fmla="*/ 20 w 33"/>
                <a:gd name="T1" fmla="*/ 0 h 171"/>
                <a:gd name="T2" fmla="*/ 20 w 33"/>
                <a:gd name="T3" fmla="*/ 144 h 171"/>
                <a:gd name="T4" fmla="*/ 12 w 33"/>
                <a:gd name="T5" fmla="*/ 144 h 171"/>
                <a:gd name="T6" fmla="*/ 12 w 33"/>
                <a:gd name="T7" fmla="*/ 0 h 171"/>
                <a:gd name="T8" fmla="*/ 20 w 33"/>
                <a:gd name="T9" fmla="*/ 0 h 171"/>
                <a:gd name="T10" fmla="*/ 33 w 33"/>
                <a:gd name="T11" fmla="*/ 138 h 171"/>
                <a:gd name="T12" fmla="*/ 16 w 33"/>
                <a:gd name="T13" fmla="*/ 171 h 171"/>
                <a:gd name="T14" fmla="*/ 0 w 33"/>
                <a:gd name="T15" fmla="*/ 138 h 171"/>
                <a:gd name="T16" fmla="*/ 33 w 33"/>
                <a:gd name="T17" fmla="*/ 1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71">
                  <a:moveTo>
                    <a:pt x="20" y="0"/>
                  </a:moveTo>
                  <a:lnTo>
                    <a:pt x="20" y="144"/>
                  </a:lnTo>
                  <a:lnTo>
                    <a:pt x="12" y="144"/>
                  </a:lnTo>
                  <a:lnTo>
                    <a:pt x="12" y="0"/>
                  </a:lnTo>
                  <a:lnTo>
                    <a:pt x="20" y="0"/>
                  </a:lnTo>
                  <a:close/>
                  <a:moveTo>
                    <a:pt x="33" y="138"/>
                  </a:moveTo>
                  <a:lnTo>
                    <a:pt x="16" y="171"/>
                  </a:lnTo>
                  <a:lnTo>
                    <a:pt x="0" y="138"/>
                  </a:lnTo>
                  <a:lnTo>
                    <a:pt x="33" y="1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70">
              <a:extLst>
                <a:ext uri="{FF2B5EF4-FFF2-40B4-BE49-F238E27FC236}">
                  <a16:creationId xmlns:a16="http://schemas.microsoft.com/office/drawing/2014/main" id="{CA81C9A7-C6A0-257F-DC9E-59B45DF06097}"/>
                </a:ext>
              </a:extLst>
            </p:cNvPr>
            <p:cNvSpPr>
              <a:spLocks noEditPoints="1"/>
            </p:cNvSpPr>
            <p:nvPr/>
          </p:nvSpPr>
          <p:spPr bwMode="auto">
            <a:xfrm>
              <a:off x="6530" y="1408"/>
              <a:ext cx="34" cy="172"/>
            </a:xfrm>
            <a:custGeom>
              <a:avLst/>
              <a:gdLst>
                <a:gd name="T0" fmla="*/ 21 w 34"/>
                <a:gd name="T1" fmla="*/ 0 h 172"/>
                <a:gd name="T2" fmla="*/ 21 w 34"/>
                <a:gd name="T3" fmla="*/ 144 h 172"/>
                <a:gd name="T4" fmla="*/ 13 w 34"/>
                <a:gd name="T5" fmla="*/ 144 h 172"/>
                <a:gd name="T6" fmla="*/ 13 w 34"/>
                <a:gd name="T7" fmla="*/ 0 h 172"/>
                <a:gd name="T8" fmla="*/ 21 w 34"/>
                <a:gd name="T9" fmla="*/ 0 h 172"/>
                <a:gd name="T10" fmla="*/ 34 w 34"/>
                <a:gd name="T11" fmla="*/ 138 h 172"/>
                <a:gd name="T12" fmla="*/ 17 w 34"/>
                <a:gd name="T13" fmla="*/ 172 h 172"/>
                <a:gd name="T14" fmla="*/ 0 w 34"/>
                <a:gd name="T15" fmla="*/ 138 h 172"/>
                <a:gd name="T16" fmla="*/ 34 w 34"/>
                <a:gd name="T17" fmla="*/ 13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2">
                  <a:moveTo>
                    <a:pt x="21" y="0"/>
                  </a:moveTo>
                  <a:lnTo>
                    <a:pt x="21" y="144"/>
                  </a:lnTo>
                  <a:lnTo>
                    <a:pt x="13" y="144"/>
                  </a:lnTo>
                  <a:lnTo>
                    <a:pt x="13" y="0"/>
                  </a:lnTo>
                  <a:lnTo>
                    <a:pt x="21" y="0"/>
                  </a:lnTo>
                  <a:close/>
                  <a:moveTo>
                    <a:pt x="34" y="138"/>
                  </a:moveTo>
                  <a:lnTo>
                    <a:pt x="17" y="172"/>
                  </a:lnTo>
                  <a:lnTo>
                    <a:pt x="0" y="138"/>
                  </a:lnTo>
                  <a:lnTo>
                    <a:pt x="34" y="1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71">
              <a:extLst>
                <a:ext uri="{FF2B5EF4-FFF2-40B4-BE49-F238E27FC236}">
                  <a16:creationId xmlns:a16="http://schemas.microsoft.com/office/drawing/2014/main" id="{74E3AB78-B591-B52A-B629-24FB6318E18B}"/>
                </a:ext>
              </a:extLst>
            </p:cNvPr>
            <p:cNvSpPr>
              <a:spLocks noEditPoints="1"/>
            </p:cNvSpPr>
            <p:nvPr/>
          </p:nvSpPr>
          <p:spPr bwMode="auto">
            <a:xfrm>
              <a:off x="6530" y="1826"/>
              <a:ext cx="34" cy="171"/>
            </a:xfrm>
            <a:custGeom>
              <a:avLst/>
              <a:gdLst>
                <a:gd name="T0" fmla="*/ 21 w 34"/>
                <a:gd name="T1" fmla="*/ 0 h 171"/>
                <a:gd name="T2" fmla="*/ 21 w 34"/>
                <a:gd name="T3" fmla="*/ 144 h 171"/>
                <a:gd name="T4" fmla="*/ 13 w 34"/>
                <a:gd name="T5" fmla="*/ 144 h 171"/>
                <a:gd name="T6" fmla="*/ 13 w 34"/>
                <a:gd name="T7" fmla="*/ 0 h 171"/>
                <a:gd name="T8" fmla="*/ 21 w 34"/>
                <a:gd name="T9" fmla="*/ 0 h 171"/>
                <a:gd name="T10" fmla="*/ 34 w 34"/>
                <a:gd name="T11" fmla="*/ 138 h 171"/>
                <a:gd name="T12" fmla="*/ 17 w 34"/>
                <a:gd name="T13" fmla="*/ 171 h 171"/>
                <a:gd name="T14" fmla="*/ 0 w 34"/>
                <a:gd name="T15" fmla="*/ 138 h 171"/>
                <a:gd name="T16" fmla="*/ 34 w 34"/>
                <a:gd name="T17" fmla="*/ 1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1">
                  <a:moveTo>
                    <a:pt x="21" y="0"/>
                  </a:moveTo>
                  <a:lnTo>
                    <a:pt x="21" y="144"/>
                  </a:lnTo>
                  <a:lnTo>
                    <a:pt x="13" y="144"/>
                  </a:lnTo>
                  <a:lnTo>
                    <a:pt x="13" y="0"/>
                  </a:lnTo>
                  <a:lnTo>
                    <a:pt x="21" y="0"/>
                  </a:lnTo>
                  <a:close/>
                  <a:moveTo>
                    <a:pt x="34" y="138"/>
                  </a:moveTo>
                  <a:lnTo>
                    <a:pt x="17" y="171"/>
                  </a:lnTo>
                  <a:lnTo>
                    <a:pt x="0" y="138"/>
                  </a:lnTo>
                  <a:lnTo>
                    <a:pt x="34" y="1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72">
              <a:extLst>
                <a:ext uri="{FF2B5EF4-FFF2-40B4-BE49-F238E27FC236}">
                  <a16:creationId xmlns:a16="http://schemas.microsoft.com/office/drawing/2014/main" id="{EA2B26AB-B055-9854-0E9F-E79B4D698CC8}"/>
                </a:ext>
              </a:extLst>
            </p:cNvPr>
            <p:cNvSpPr>
              <a:spLocks noEditPoints="1"/>
            </p:cNvSpPr>
            <p:nvPr/>
          </p:nvSpPr>
          <p:spPr bwMode="auto">
            <a:xfrm>
              <a:off x="6530" y="3246"/>
              <a:ext cx="34" cy="171"/>
            </a:xfrm>
            <a:custGeom>
              <a:avLst/>
              <a:gdLst>
                <a:gd name="T0" fmla="*/ 21 w 34"/>
                <a:gd name="T1" fmla="*/ 0 h 171"/>
                <a:gd name="T2" fmla="*/ 21 w 34"/>
                <a:gd name="T3" fmla="*/ 144 h 171"/>
                <a:gd name="T4" fmla="*/ 13 w 34"/>
                <a:gd name="T5" fmla="*/ 144 h 171"/>
                <a:gd name="T6" fmla="*/ 13 w 34"/>
                <a:gd name="T7" fmla="*/ 0 h 171"/>
                <a:gd name="T8" fmla="*/ 21 w 34"/>
                <a:gd name="T9" fmla="*/ 0 h 171"/>
                <a:gd name="T10" fmla="*/ 34 w 34"/>
                <a:gd name="T11" fmla="*/ 138 h 171"/>
                <a:gd name="T12" fmla="*/ 17 w 34"/>
                <a:gd name="T13" fmla="*/ 171 h 171"/>
                <a:gd name="T14" fmla="*/ 0 w 34"/>
                <a:gd name="T15" fmla="*/ 138 h 171"/>
                <a:gd name="T16" fmla="*/ 34 w 34"/>
                <a:gd name="T17" fmla="*/ 1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1">
                  <a:moveTo>
                    <a:pt x="21" y="0"/>
                  </a:moveTo>
                  <a:lnTo>
                    <a:pt x="21" y="144"/>
                  </a:lnTo>
                  <a:lnTo>
                    <a:pt x="13" y="144"/>
                  </a:lnTo>
                  <a:lnTo>
                    <a:pt x="13" y="0"/>
                  </a:lnTo>
                  <a:lnTo>
                    <a:pt x="21" y="0"/>
                  </a:lnTo>
                  <a:close/>
                  <a:moveTo>
                    <a:pt x="34" y="138"/>
                  </a:moveTo>
                  <a:lnTo>
                    <a:pt x="17" y="171"/>
                  </a:lnTo>
                  <a:lnTo>
                    <a:pt x="0" y="138"/>
                  </a:lnTo>
                  <a:lnTo>
                    <a:pt x="34" y="1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73">
              <a:extLst>
                <a:ext uri="{FF2B5EF4-FFF2-40B4-BE49-F238E27FC236}">
                  <a16:creationId xmlns:a16="http://schemas.microsoft.com/office/drawing/2014/main" id="{881FFBB1-9303-0122-D5A3-E64A5429A37A}"/>
                </a:ext>
              </a:extLst>
            </p:cNvPr>
            <p:cNvSpPr>
              <a:spLocks noEditPoints="1"/>
            </p:cNvSpPr>
            <p:nvPr/>
          </p:nvSpPr>
          <p:spPr bwMode="auto">
            <a:xfrm>
              <a:off x="5995" y="2415"/>
              <a:ext cx="34" cy="84"/>
            </a:xfrm>
            <a:custGeom>
              <a:avLst/>
              <a:gdLst>
                <a:gd name="T0" fmla="*/ 21 w 34"/>
                <a:gd name="T1" fmla="*/ 0 h 84"/>
                <a:gd name="T2" fmla="*/ 21 w 34"/>
                <a:gd name="T3" fmla="*/ 56 h 84"/>
                <a:gd name="T4" fmla="*/ 13 w 34"/>
                <a:gd name="T5" fmla="*/ 56 h 84"/>
                <a:gd name="T6" fmla="*/ 13 w 34"/>
                <a:gd name="T7" fmla="*/ 0 h 84"/>
                <a:gd name="T8" fmla="*/ 21 w 34"/>
                <a:gd name="T9" fmla="*/ 0 h 84"/>
                <a:gd name="T10" fmla="*/ 34 w 34"/>
                <a:gd name="T11" fmla="*/ 50 h 84"/>
                <a:gd name="T12" fmla="*/ 17 w 34"/>
                <a:gd name="T13" fmla="*/ 84 h 84"/>
                <a:gd name="T14" fmla="*/ 0 w 34"/>
                <a:gd name="T15" fmla="*/ 50 h 84"/>
                <a:gd name="T16" fmla="*/ 34 w 34"/>
                <a:gd name="T17" fmla="*/ 5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4">
                  <a:moveTo>
                    <a:pt x="21" y="0"/>
                  </a:moveTo>
                  <a:lnTo>
                    <a:pt x="21" y="56"/>
                  </a:lnTo>
                  <a:lnTo>
                    <a:pt x="13" y="56"/>
                  </a:lnTo>
                  <a:lnTo>
                    <a:pt x="13" y="0"/>
                  </a:lnTo>
                  <a:lnTo>
                    <a:pt x="21" y="0"/>
                  </a:lnTo>
                  <a:close/>
                  <a:moveTo>
                    <a:pt x="34" y="50"/>
                  </a:moveTo>
                  <a:lnTo>
                    <a:pt x="17" y="84"/>
                  </a:lnTo>
                  <a:lnTo>
                    <a:pt x="0" y="50"/>
                  </a:lnTo>
                  <a:lnTo>
                    <a:pt x="34" y="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74">
              <a:extLst>
                <a:ext uri="{FF2B5EF4-FFF2-40B4-BE49-F238E27FC236}">
                  <a16:creationId xmlns:a16="http://schemas.microsoft.com/office/drawing/2014/main" id="{20BCF26C-DDB7-3F4B-3AE0-897395CC2051}"/>
                </a:ext>
              </a:extLst>
            </p:cNvPr>
            <p:cNvSpPr>
              <a:spLocks noEditPoints="1"/>
            </p:cNvSpPr>
            <p:nvPr/>
          </p:nvSpPr>
          <p:spPr bwMode="auto">
            <a:xfrm>
              <a:off x="7065" y="2411"/>
              <a:ext cx="33" cy="83"/>
            </a:xfrm>
            <a:custGeom>
              <a:avLst/>
              <a:gdLst>
                <a:gd name="T0" fmla="*/ 21 w 33"/>
                <a:gd name="T1" fmla="*/ 0 h 83"/>
                <a:gd name="T2" fmla="*/ 21 w 33"/>
                <a:gd name="T3" fmla="*/ 56 h 83"/>
                <a:gd name="T4" fmla="*/ 12 w 33"/>
                <a:gd name="T5" fmla="*/ 56 h 83"/>
                <a:gd name="T6" fmla="*/ 12 w 33"/>
                <a:gd name="T7" fmla="*/ 0 h 83"/>
                <a:gd name="T8" fmla="*/ 21 w 33"/>
                <a:gd name="T9" fmla="*/ 0 h 83"/>
                <a:gd name="T10" fmla="*/ 33 w 33"/>
                <a:gd name="T11" fmla="*/ 50 h 83"/>
                <a:gd name="T12" fmla="*/ 17 w 33"/>
                <a:gd name="T13" fmla="*/ 83 h 83"/>
                <a:gd name="T14" fmla="*/ 0 w 33"/>
                <a:gd name="T15" fmla="*/ 50 h 83"/>
                <a:gd name="T16" fmla="*/ 33 w 33"/>
                <a:gd name="T17"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83">
                  <a:moveTo>
                    <a:pt x="21" y="0"/>
                  </a:moveTo>
                  <a:lnTo>
                    <a:pt x="21" y="56"/>
                  </a:lnTo>
                  <a:lnTo>
                    <a:pt x="12" y="56"/>
                  </a:lnTo>
                  <a:lnTo>
                    <a:pt x="12" y="0"/>
                  </a:lnTo>
                  <a:lnTo>
                    <a:pt x="21" y="0"/>
                  </a:lnTo>
                  <a:close/>
                  <a:moveTo>
                    <a:pt x="33" y="50"/>
                  </a:moveTo>
                  <a:lnTo>
                    <a:pt x="17" y="83"/>
                  </a:lnTo>
                  <a:lnTo>
                    <a:pt x="0" y="50"/>
                  </a:lnTo>
                  <a:lnTo>
                    <a:pt x="33" y="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75">
              <a:extLst>
                <a:ext uri="{FF2B5EF4-FFF2-40B4-BE49-F238E27FC236}">
                  <a16:creationId xmlns:a16="http://schemas.microsoft.com/office/drawing/2014/main" id="{1CB88193-1987-96AD-D917-A6363011785D}"/>
                </a:ext>
              </a:extLst>
            </p:cNvPr>
            <p:cNvSpPr>
              <a:spLocks noEditPoints="1"/>
            </p:cNvSpPr>
            <p:nvPr/>
          </p:nvSpPr>
          <p:spPr bwMode="auto">
            <a:xfrm>
              <a:off x="6530" y="2829"/>
              <a:ext cx="34" cy="83"/>
            </a:xfrm>
            <a:custGeom>
              <a:avLst/>
              <a:gdLst>
                <a:gd name="T0" fmla="*/ 21 w 34"/>
                <a:gd name="T1" fmla="*/ 0 h 83"/>
                <a:gd name="T2" fmla="*/ 21 w 34"/>
                <a:gd name="T3" fmla="*/ 55 h 83"/>
                <a:gd name="T4" fmla="*/ 13 w 34"/>
                <a:gd name="T5" fmla="*/ 55 h 83"/>
                <a:gd name="T6" fmla="*/ 13 w 34"/>
                <a:gd name="T7" fmla="*/ 0 h 83"/>
                <a:gd name="T8" fmla="*/ 21 w 34"/>
                <a:gd name="T9" fmla="*/ 0 h 83"/>
                <a:gd name="T10" fmla="*/ 34 w 34"/>
                <a:gd name="T11" fmla="*/ 50 h 83"/>
                <a:gd name="T12" fmla="*/ 17 w 34"/>
                <a:gd name="T13" fmla="*/ 83 h 83"/>
                <a:gd name="T14" fmla="*/ 0 w 34"/>
                <a:gd name="T15" fmla="*/ 50 h 83"/>
                <a:gd name="T16" fmla="*/ 34 w 34"/>
                <a:gd name="T17"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3">
                  <a:moveTo>
                    <a:pt x="21" y="0"/>
                  </a:moveTo>
                  <a:lnTo>
                    <a:pt x="21" y="55"/>
                  </a:lnTo>
                  <a:lnTo>
                    <a:pt x="13" y="55"/>
                  </a:lnTo>
                  <a:lnTo>
                    <a:pt x="13" y="0"/>
                  </a:lnTo>
                  <a:lnTo>
                    <a:pt x="21" y="0"/>
                  </a:lnTo>
                  <a:close/>
                  <a:moveTo>
                    <a:pt x="34" y="50"/>
                  </a:moveTo>
                  <a:lnTo>
                    <a:pt x="17" y="83"/>
                  </a:lnTo>
                  <a:lnTo>
                    <a:pt x="0" y="50"/>
                  </a:lnTo>
                  <a:lnTo>
                    <a:pt x="34" y="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Line 76">
              <a:extLst>
                <a:ext uri="{FF2B5EF4-FFF2-40B4-BE49-F238E27FC236}">
                  <a16:creationId xmlns:a16="http://schemas.microsoft.com/office/drawing/2014/main" id="{E3F921C5-B42D-5890-F5EC-324E7FEEFD1C}"/>
                </a:ext>
              </a:extLst>
            </p:cNvPr>
            <p:cNvSpPr>
              <a:spLocks noChangeShapeType="1"/>
            </p:cNvSpPr>
            <p:nvPr/>
          </p:nvSpPr>
          <p:spPr bwMode="auto">
            <a:xfrm>
              <a:off x="7082" y="2745"/>
              <a:ext cx="0" cy="8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Line 77">
              <a:extLst>
                <a:ext uri="{FF2B5EF4-FFF2-40B4-BE49-F238E27FC236}">
                  <a16:creationId xmlns:a16="http://schemas.microsoft.com/office/drawing/2014/main" id="{A8A0C2EE-F67A-25C3-79B0-735D4C4FCED0}"/>
                </a:ext>
              </a:extLst>
            </p:cNvPr>
            <p:cNvSpPr>
              <a:spLocks noChangeShapeType="1"/>
            </p:cNvSpPr>
            <p:nvPr/>
          </p:nvSpPr>
          <p:spPr bwMode="auto">
            <a:xfrm>
              <a:off x="6012" y="2745"/>
              <a:ext cx="0" cy="8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Line 78">
              <a:extLst>
                <a:ext uri="{FF2B5EF4-FFF2-40B4-BE49-F238E27FC236}">
                  <a16:creationId xmlns:a16="http://schemas.microsoft.com/office/drawing/2014/main" id="{5D8C64DC-9FB6-5E3F-9F06-E38808DA631C}"/>
                </a:ext>
              </a:extLst>
            </p:cNvPr>
            <p:cNvSpPr>
              <a:spLocks noChangeShapeType="1"/>
            </p:cNvSpPr>
            <p:nvPr/>
          </p:nvSpPr>
          <p:spPr bwMode="auto">
            <a:xfrm>
              <a:off x="6547" y="2327"/>
              <a:ext cx="0" cy="8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Line 79">
              <a:extLst>
                <a:ext uri="{FF2B5EF4-FFF2-40B4-BE49-F238E27FC236}">
                  <a16:creationId xmlns:a16="http://schemas.microsoft.com/office/drawing/2014/main" id="{82C2C83C-B61D-610A-2386-64D313353674}"/>
                </a:ext>
              </a:extLst>
            </p:cNvPr>
            <p:cNvSpPr>
              <a:spLocks noChangeShapeType="1"/>
            </p:cNvSpPr>
            <p:nvPr/>
          </p:nvSpPr>
          <p:spPr bwMode="auto">
            <a:xfrm>
              <a:off x="6551" y="3664"/>
              <a:ext cx="0" cy="8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80">
              <a:extLst>
                <a:ext uri="{FF2B5EF4-FFF2-40B4-BE49-F238E27FC236}">
                  <a16:creationId xmlns:a16="http://schemas.microsoft.com/office/drawing/2014/main" id="{B0114B9E-5797-7D85-D9B6-009430460630}"/>
                </a:ext>
              </a:extLst>
            </p:cNvPr>
            <p:cNvSpPr>
              <a:spLocks noEditPoints="1"/>
            </p:cNvSpPr>
            <p:nvPr/>
          </p:nvSpPr>
          <p:spPr bwMode="auto">
            <a:xfrm>
              <a:off x="5991" y="3747"/>
              <a:ext cx="34" cy="84"/>
            </a:xfrm>
            <a:custGeom>
              <a:avLst/>
              <a:gdLst>
                <a:gd name="T0" fmla="*/ 21 w 34"/>
                <a:gd name="T1" fmla="*/ 0 h 84"/>
                <a:gd name="T2" fmla="*/ 21 w 34"/>
                <a:gd name="T3" fmla="*/ 56 h 84"/>
                <a:gd name="T4" fmla="*/ 13 w 34"/>
                <a:gd name="T5" fmla="*/ 56 h 84"/>
                <a:gd name="T6" fmla="*/ 13 w 34"/>
                <a:gd name="T7" fmla="*/ 0 h 84"/>
                <a:gd name="T8" fmla="*/ 21 w 34"/>
                <a:gd name="T9" fmla="*/ 0 h 84"/>
                <a:gd name="T10" fmla="*/ 34 w 34"/>
                <a:gd name="T11" fmla="*/ 51 h 84"/>
                <a:gd name="T12" fmla="*/ 17 w 34"/>
                <a:gd name="T13" fmla="*/ 84 h 84"/>
                <a:gd name="T14" fmla="*/ 0 w 34"/>
                <a:gd name="T15" fmla="*/ 51 h 84"/>
                <a:gd name="T16" fmla="*/ 34 w 34"/>
                <a:gd name="T17" fmla="*/ 5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4">
                  <a:moveTo>
                    <a:pt x="21" y="0"/>
                  </a:moveTo>
                  <a:lnTo>
                    <a:pt x="21" y="56"/>
                  </a:lnTo>
                  <a:lnTo>
                    <a:pt x="13" y="56"/>
                  </a:lnTo>
                  <a:lnTo>
                    <a:pt x="13" y="0"/>
                  </a:lnTo>
                  <a:lnTo>
                    <a:pt x="21" y="0"/>
                  </a:lnTo>
                  <a:close/>
                  <a:moveTo>
                    <a:pt x="34" y="51"/>
                  </a:moveTo>
                  <a:lnTo>
                    <a:pt x="17" y="84"/>
                  </a:lnTo>
                  <a:lnTo>
                    <a:pt x="0" y="51"/>
                  </a:lnTo>
                  <a:lnTo>
                    <a:pt x="34" y="5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81">
              <a:extLst>
                <a:ext uri="{FF2B5EF4-FFF2-40B4-BE49-F238E27FC236}">
                  <a16:creationId xmlns:a16="http://schemas.microsoft.com/office/drawing/2014/main" id="{13F56374-13DA-FBF4-3BD6-58762818A364}"/>
                </a:ext>
              </a:extLst>
            </p:cNvPr>
            <p:cNvSpPr>
              <a:spLocks noEditPoints="1"/>
            </p:cNvSpPr>
            <p:nvPr/>
          </p:nvSpPr>
          <p:spPr bwMode="auto">
            <a:xfrm>
              <a:off x="7061" y="3747"/>
              <a:ext cx="33" cy="84"/>
            </a:xfrm>
            <a:custGeom>
              <a:avLst/>
              <a:gdLst>
                <a:gd name="T0" fmla="*/ 21 w 33"/>
                <a:gd name="T1" fmla="*/ 0 h 84"/>
                <a:gd name="T2" fmla="*/ 21 w 33"/>
                <a:gd name="T3" fmla="*/ 56 h 84"/>
                <a:gd name="T4" fmla="*/ 12 w 33"/>
                <a:gd name="T5" fmla="*/ 56 h 84"/>
                <a:gd name="T6" fmla="*/ 12 w 33"/>
                <a:gd name="T7" fmla="*/ 0 h 84"/>
                <a:gd name="T8" fmla="*/ 21 w 33"/>
                <a:gd name="T9" fmla="*/ 0 h 84"/>
                <a:gd name="T10" fmla="*/ 33 w 33"/>
                <a:gd name="T11" fmla="*/ 51 h 84"/>
                <a:gd name="T12" fmla="*/ 16 w 33"/>
                <a:gd name="T13" fmla="*/ 84 h 84"/>
                <a:gd name="T14" fmla="*/ 0 w 33"/>
                <a:gd name="T15" fmla="*/ 51 h 84"/>
                <a:gd name="T16" fmla="*/ 33 w 33"/>
                <a:gd name="T17" fmla="*/ 5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84">
                  <a:moveTo>
                    <a:pt x="21" y="0"/>
                  </a:moveTo>
                  <a:lnTo>
                    <a:pt x="21" y="56"/>
                  </a:lnTo>
                  <a:lnTo>
                    <a:pt x="12" y="56"/>
                  </a:lnTo>
                  <a:lnTo>
                    <a:pt x="12" y="0"/>
                  </a:lnTo>
                  <a:lnTo>
                    <a:pt x="21" y="0"/>
                  </a:lnTo>
                  <a:close/>
                  <a:moveTo>
                    <a:pt x="33" y="51"/>
                  </a:moveTo>
                  <a:lnTo>
                    <a:pt x="16" y="84"/>
                  </a:lnTo>
                  <a:lnTo>
                    <a:pt x="0" y="51"/>
                  </a:lnTo>
                  <a:lnTo>
                    <a:pt x="33" y="5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82">
              <a:extLst>
                <a:ext uri="{FF2B5EF4-FFF2-40B4-BE49-F238E27FC236}">
                  <a16:creationId xmlns:a16="http://schemas.microsoft.com/office/drawing/2014/main" id="{75692569-6C7F-99E3-479D-BF6F5DB64E55}"/>
                </a:ext>
              </a:extLst>
            </p:cNvPr>
            <p:cNvSpPr>
              <a:spLocks noEditPoints="1"/>
            </p:cNvSpPr>
            <p:nvPr/>
          </p:nvSpPr>
          <p:spPr bwMode="auto">
            <a:xfrm>
              <a:off x="6539" y="4165"/>
              <a:ext cx="33" cy="84"/>
            </a:xfrm>
            <a:custGeom>
              <a:avLst/>
              <a:gdLst>
                <a:gd name="T0" fmla="*/ 20 w 33"/>
                <a:gd name="T1" fmla="*/ 0 h 84"/>
                <a:gd name="T2" fmla="*/ 20 w 33"/>
                <a:gd name="T3" fmla="*/ 56 h 84"/>
                <a:gd name="T4" fmla="*/ 12 w 33"/>
                <a:gd name="T5" fmla="*/ 56 h 84"/>
                <a:gd name="T6" fmla="*/ 12 w 33"/>
                <a:gd name="T7" fmla="*/ 0 h 84"/>
                <a:gd name="T8" fmla="*/ 20 w 33"/>
                <a:gd name="T9" fmla="*/ 0 h 84"/>
                <a:gd name="T10" fmla="*/ 33 w 33"/>
                <a:gd name="T11" fmla="*/ 50 h 84"/>
                <a:gd name="T12" fmla="*/ 16 w 33"/>
                <a:gd name="T13" fmla="*/ 84 h 84"/>
                <a:gd name="T14" fmla="*/ 0 w 33"/>
                <a:gd name="T15" fmla="*/ 50 h 84"/>
                <a:gd name="T16" fmla="*/ 33 w 33"/>
                <a:gd name="T17" fmla="*/ 5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84">
                  <a:moveTo>
                    <a:pt x="20" y="0"/>
                  </a:moveTo>
                  <a:lnTo>
                    <a:pt x="20" y="56"/>
                  </a:lnTo>
                  <a:lnTo>
                    <a:pt x="12" y="56"/>
                  </a:lnTo>
                  <a:lnTo>
                    <a:pt x="12" y="0"/>
                  </a:lnTo>
                  <a:lnTo>
                    <a:pt x="20" y="0"/>
                  </a:lnTo>
                  <a:close/>
                  <a:moveTo>
                    <a:pt x="33" y="50"/>
                  </a:moveTo>
                  <a:lnTo>
                    <a:pt x="16" y="84"/>
                  </a:lnTo>
                  <a:lnTo>
                    <a:pt x="0" y="50"/>
                  </a:lnTo>
                  <a:lnTo>
                    <a:pt x="33" y="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Line 83">
              <a:extLst>
                <a:ext uri="{FF2B5EF4-FFF2-40B4-BE49-F238E27FC236}">
                  <a16:creationId xmlns:a16="http://schemas.microsoft.com/office/drawing/2014/main" id="{6F23AA8B-E417-BFF0-A445-A55F679CFE86}"/>
                </a:ext>
              </a:extLst>
            </p:cNvPr>
            <p:cNvSpPr>
              <a:spLocks noChangeShapeType="1"/>
            </p:cNvSpPr>
            <p:nvPr/>
          </p:nvSpPr>
          <p:spPr bwMode="auto">
            <a:xfrm>
              <a:off x="6012" y="2407"/>
              <a:ext cx="107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Line 84">
              <a:extLst>
                <a:ext uri="{FF2B5EF4-FFF2-40B4-BE49-F238E27FC236}">
                  <a16:creationId xmlns:a16="http://schemas.microsoft.com/office/drawing/2014/main" id="{6AD093D1-6D24-7566-A1B0-AFFAB97DF8A5}"/>
                </a:ext>
              </a:extLst>
            </p:cNvPr>
            <p:cNvSpPr>
              <a:spLocks noChangeShapeType="1"/>
            </p:cNvSpPr>
            <p:nvPr/>
          </p:nvSpPr>
          <p:spPr bwMode="auto">
            <a:xfrm flipV="1">
              <a:off x="6012" y="2824"/>
              <a:ext cx="1070" cy="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Line 85">
              <a:extLst>
                <a:ext uri="{FF2B5EF4-FFF2-40B4-BE49-F238E27FC236}">
                  <a16:creationId xmlns:a16="http://schemas.microsoft.com/office/drawing/2014/main" id="{A87B879B-E05A-0405-D2AB-D2C0634ECD55}"/>
                </a:ext>
              </a:extLst>
            </p:cNvPr>
            <p:cNvSpPr>
              <a:spLocks noChangeShapeType="1"/>
            </p:cNvSpPr>
            <p:nvPr/>
          </p:nvSpPr>
          <p:spPr bwMode="auto">
            <a:xfrm>
              <a:off x="6012" y="3747"/>
              <a:ext cx="1071"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Line 86">
              <a:extLst>
                <a:ext uri="{FF2B5EF4-FFF2-40B4-BE49-F238E27FC236}">
                  <a16:creationId xmlns:a16="http://schemas.microsoft.com/office/drawing/2014/main" id="{EA72784C-3FAB-2E45-4E15-F161F54AA38B}"/>
                </a:ext>
              </a:extLst>
            </p:cNvPr>
            <p:cNvSpPr>
              <a:spLocks noChangeShapeType="1"/>
            </p:cNvSpPr>
            <p:nvPr/>
          </p:nvSpPr>
          <p:spPr bwMode="auto">
            <a:xfrm>
              <a:off x="7082" y="4082"/>
              <a:ext cx="0" cy="8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Line 87">
              <a:extLst>
                <a:ext uri="{FF2B5EF4-FFF2-40B4-BE49-F238E27FC236}">
                  <a16:creationId xmlns:a16="http://schemas.microsoft.com/office/drawing/2014/main" id="{1648BB0B-D419-3845-1DA3-68E12DB5229F}"/>
                </a:ext>
              </a:extLst>
            </p:cNvPr>
            <p:cNvSpPr>
              <a:spLocks noChangeShapeType="1"/>
            </p:cNvSpPr>
            <p:nvPr/>
          </p:nvSpPr>
          <p:spPr bwMode="auto">
            <a:xfrm>
              <a:off x="6012" y="4082"/>
              <a:ext cx="0" cy="8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Line 88">
              <a:extLst>
                <a:ext uri="{FF2B5EF4-FFF2-40B4-BE49-F238E27FC236}">
                  <a16:creationId xmlns:a16="http://schemas.microsoft.com/office/drawing/2014/main" id="{7AEBE167-2EC3-19C9-F86E-41D252FBEC75}"/>
                </a:ext>
              </a:extLst>
            </p:cNvPr>
            <p:cNvSpPr>
              <a:spLocks noChangeShapeType="1"/>
            </p:cNvSpPr>
            <p:nvPr/>
          </p:nvSpPr>
          <p:spPr bwMode="auto">
            <a:xfrm>
              <a:off x="6016" y="4165"/>
              <a:ext cx="106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Rectangle 89">
              <a:extLst>
                <a:ext uri="{FF2B5EF4-FFF2-40B4-BE49-F238E27FC236}">
                  <a16:creationId xmlns:a16="http://schemas.microsoft.com/office/drawing/2014/main" id="{9349641E-97B0-C205-5E1C-0351ADAB3F29}"/>
                </a:ext>
              </a:extLst>
            </p:cNvPr>
            <p:cNvSpPr>
              <a:spLocks noChangeArrowheads="1"/>
            </p:cNvSpPr>
            <p:nvPr/>
          </p:nvSpPr>
          <p:spPr bwMode="auto">
            <a:xfrm>
              <a:off x="7969" y="742"/>
              <a:ext cx="907" cy="25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90">
              <a:extLst>
                <a:ext uri="{FF2B5EF4-FFF2-40B4-BE49-F238E27FC236}">
                  <a16:creationId xmlns:a16="http://schemas.microsoft.com/office/drawing/2014/main" id="{F7997882-DE9E-76C0-9F15-EF4721624C93}"/>
                </a:ext>
              </a:extLst>
            </p:cNvPr>
            <p:cNvSpPr>
              <a:spLocks noChangeArrowheads="1"/>
            </p:cNvSpPr>
            <p:nvPr/>
          </p:nvSpPr>
          <p:spPr bwMode="auto">
            <a:xfrm>
              <a:off x="7969" y="742"/>
              <a:ext cx="907" cy="251"/>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91">
              <a:extLst>
                <a:ext uri="{FF2B5EF4-FFF2-40B4-BE49-F238E27FC236}">
                  <a16:creationId xmlns:a16="http://schemas.microsoft.com/office/drawing/2014/main" id="{79604030-0D59-C3EF-5DE6-BB30D82A02DC}"/>
                </a:ext>
              </a:extLst>
            </p:cNvPr>
            <p:cNvSpPr>
              <a:spLocks noChangeArrowheads="1"/>
            </p:cNvSpPr>
            <p:nvPr/>
          </p:nvSpPr>
          <p:spPr bwMode="auto">
            <a:xfrm>
              <a:off x="8034" y="831"/>
              <a:ext cx="23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Identify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6" name="Rectangle 92">
              <a:extLst>
                <a:ext uri="{FF2B5EF4-FFF2-40B4-BE49-F238E27FC236}">
                  <a16:creationId xmlns:a16="http://schemas.microsoft.com/office/drawing/2014/main" id="{69DB819F-3683-EEBF-2AA4-AF6921C82180}"/>
                </a:ext>
              </a:extLst>
            </p:cNvPr>
            <p:cNvSpPr>
              <a:spLocks noChangeArrowheads="1"/>
            </p:cNvSpPr>
            <p:nvPr/>
          </p:nvSpPr>
          <p:spPr bwMode="auto">
            <a:xfrm>
              <a:off x="8248" y="831"/>
              <a:ext cx="60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Hazardous Conditions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Rectangle 93">
              <a:extLst>
                <a:ext uri="{FF2B5EF4-FFF2-40B4-BE49-F238E27FC236}">
                  <a16:creationId xmlns:a16="http://schemas.microsoft.com/office/drawing/2014/main" id="{79115591-282F-AC5C-6CCB-40FD980F87F8}"/>
                </a:ext>
              </a:extLst>
            </p:cNvPr>
            <p:cNvSpPr>
              <a:spLocks noChangeArrowheads="1"/>
            </p:cNvSpPr>
            <p:nvPr/>
          </p:nvSpPr>
          <p:spPr bwMode="auto">
            <a:xfrm>
              <a:off x="7969" y="1160"/>
              <a:ext cx="907" cy="25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94">
              <a:extLst>
                <a:ext uri="{FF2B5EF4-FFF2-40B4-BE49-F238E27FC236}">
                  <a16:creationId xmlns:a16="http://schemas.microsoft.com/office/drawing/2014/main" id="{0102D158-D645-299C-1245-60FF3523405E}"/>
                </a:ext>
              </a:extLst>
            </p:cNvPr>
            <p:cNvSpPr>
              <a:spLocks noChangeArrowheads="1"/>
            </p:cNvSpPr>
            <p:nvPr/>
          </p:nvSpPr>
          <p:spPr bwMode="auto">
            <a:xfrm>
              <a:off x="7969" y="1160"/>
              <a:ext cx="907" cy="251"/>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95">
              <a:extLst>
                <a:ext uri="{FF2B5EF4-FFF2-40B4-BE49-F238E27FC236}">
                  <a16:creationId xmlns:a16="http://schemas.microsoft.com/office/drawing/2014/main" id="{66F859F3-F7A7-5B5E-06B0-A167BA934BC0}"/>
                </a:ext>
              </a:extLst>
            </p:cNvPr>
            <p:cNvSpPr>
              <a:spLocks noChangeArrowheads="1"/>
            </p:cNvSpPr>
            <p:nvPr/>
          </p:nvSpPr>
          <p:spPr bwMode="auto">
            <a:xfrm>
              <a:off x="8039" y="1247"/>
              <a:ext cx="81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Postulate Accident Conditions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0" name="Rectangle 96">
              <a:extLst>
                <a:ext uri="{FF2B5EF4-FFF2-40B4-BE49-F238E27FC236}">
                  <a16:creationId xmlns:a16="http://schemas.microsoft.com/office/drawing/2014/main" id="{39B8D16D-F103-F3EF-FD6C-4FDF658BCCAC}"/>
                </a:ext>
              </a:extLst>
            </p:cNvPr>
            <p:cNvSpPr>
              <a:spLocks noChangeArrowheads="1"/>
            </p:cNvSpPr>
            <p:nvPr/>
          </p:nvSpPr>
          <p:spPr bwMode="auto">
            <a:xfrm>
              <a:off x="7969" y="1578"/>
              <a:ext cx="907" cy="334"/>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97">
              <a:extLst>
                <a:ext uri="{FF2B5EF4-FFF2-40B4-BE49-F238E27FC236}">
                  <a16:creationId xmlns:a16="http://schemas.microsoft.com/office/drawing/2014/main" id="{4E4E43F9-9EEB-379C-4472-FE539F202A96}"/>
                </a:ext>
              </a:extLst>
            </p:cNvPr>
            <p:cNvSpPr>
              <a:spLocks noChangeArrowheads="1"/>
            </p:cNvSpPr>
            <p:nvPr/>
          </p:nvSpPr>
          <p:spPr bwMode="auto">
            <a:xfrm>
              <a:off x="7969" y="1578"/>
              <a:ext cx="907" cy="334"/>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98">
              <a:extLst>
                <a:ext uri="{FF2B5EF4-FFF2-40B4-BE49-F238E27FC236}">
                  <a16:creationId xmlns:a16="http://schemas.microsoft.com/office/drawing/2014/main" id="{41385FAF-D7F0-219E-5796-88AD6FC504C9}"/>
                </a:ext>
              </a:extLst>
            </p:cNvPr>
            <p:cNvSpPr>
              <a:spLocks noChangeArrowheads="1"/>
            </p:cNvSpPr>
            <p:nvPr/>
          </p:nvSpPr>
          <p:spPr bwMode="auto">
            <a:xfrm>
              <a:off x="8147" y="1633"/>
              <a:ext cx="61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Assign Likelihood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3" name="Rectangle 99">
              <a:extLst>
                <a:ext uri="{FF2B5EF4-FFF2-40B4-BE49-F238E27FC236}">
                  <a16:creationId xmlns:a16="http://schemas.microsoft.com/office/drawing/2014/main" id="{F25D9775-9E60-242D-E7DB-41AE12E8F363}"/>
                </a:ext>
              </a:extLst>
            </p:cNvPr>
            <p:cNvSpPr>
              <a:spLocks noChangeArrowheads="1"/>
            </p:cNvSpPr>
            <p:nvPr/>
          </p:nvSpPr>
          <p:spPr bwMode="auto">
            <a:xfrm>
              <a:off x="8093" y="1707"/>
              <a:ext cx="72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Consequence Bins to Each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4" name="Rectangle 100">
              <a:extLst>
                <a:ext uri="{FF2B5EF4-FFF2-40B4-BE49-F238E27FC236}">
                  <a16:creationId xmlns:a16="http://schemas.microsoft.com/office/drawing/2014/main" id="{10073E3C-AA69-4F02-6816-B7B38A5F3686}"/>
                </a:ext>
              </a:extLst>
            </p:cNvPr>
            <p:cNvSpPr>
              <a:spLocks noChangeArrowheads="1"/>
            </p:cNvSpPr>
            <p:nvPr/>
          </p:nvSpPr>
          <p:spPr bwMode="auto">
            <a:xfrm>
              <a:off x="8310" y="1782"/>
              <a:ext cx="25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Accident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5" name="Rectangle 101">
              <a:extLst>
                <a:ext uri="{FF2B5EF4-FFF2-40B4-BE49-F238E27FC236}">
                  <a16:creationId xmlns:a16="http://schemas.microsoft.com/office/drawing/2014/main" id="{1F698FF8-2208-CC67-5541-ACFD483EAE04}"/>
                </a:ext>
              </a:extLst>
            </p:cNvPr>
            <p:cNvSpPr>
              <a:spLocks noChangeArrowheads="1"/>
            </p:cNvSpPr>
            <p:nvPr/>
          </p:nvSpPr>
          <p:spPr bwMode="auto">
            <a:xfrm>
              <a:off x="7969" y="2079"/>
              <a:ext cx="907" cy="334"/>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Rectangle 102">
              <a:extLst>
                <a:ext uri="{FF2B5EF4-FFF2-40B4-BE49-F238E27FC236}">
                  <a16:creationId xmlns:a16="http://schemas.microsoft.com/office/drawing/2014/main" id="{FE793359-F433-124F-9D62-03A54B732A02}"/>
                </a:ext>
              </a:extLst>
            </p:cNvPr>
            <p:cNvSpPr>
              <a:spLocks noChangeArrowheads="1"/>
            </p:cNvSpPr>
            <p:nvPr/>
          </p:nvSpPr>
          <p:spPr bwMode="auto">
            <a:xfrm>
              <a:off x="7969" y="2079"/>
              <a:ext cx="907" cy="334"/>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103">
              <a:extLst>
                <a:ext uri="{FF2B5EF4-FFF2-40B4-BE49-F238E27FC236}">
                  <a16:creationId xmlns:a16="http://schemas.microsoft.com/office/drawing/2014/main" id="{43A084CC-9B43-F8F9-4630-7846A5CD7445}"/>
                </a:ext>
              </a:extLst>
            </p:cNvPr>
            <p:cNvSpPr>
              <a:spLocks noChangeArrowheads="1"/>
            </p:cNvSpPr>
            <p:nvPr/>
          </p:nvSpPr>
          <p:spPr bwMode="auto">
            <a:xfrm>
              <a:off x="8072" y="2209"/>
              <a:ext cx="74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Screen Accident Conditions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8" name="Rectangle 104">
              <a:extLst>
                <a:ext uri="{FF2B5EF4-FFF2-40B4-BE49-F238E27FC236}">
                  <a16:creationId xmlns:a16="http://schemas.microsoft.com/office/drawing/2014/main" id="{F99296EE-AE42-9CA4-EDDF-36FA7D7E0052}"/>
                </a:ext>
              </a:extLst>
            </p:cNvPr>
            <p:cNvSpPr>
              <a:spLocks noChangeArrowheads="1"/>
            </p:cNvSpPr>
            <p:nvPr/>
          </p:nvSpPr>
          <p:spPr bwMode="auto">
            <a:xfrm>
              <a:off x="7969" y="2580"/>
              <a:ext cx="907" cy="25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Rectangle 105">
              <a:extLst>
                <a:ext uri="{FF2B5EF4-FFF2-40B4-BE49-F238E27FC236}">
                  <a16:creationId xmlns:a16="http://schemas.microsoft.com/office/drawing/2014/main" id="{876902C5-19C4-61D9-22BA-21FEDEA729BB}"/>
                </a:ext>
              </a:extLst>
            </p:cNvPr>
            <p:cNvSpPr>
              <a:spLocks noChangeArrowheads="1"/>
            </p:cNvSpPr>
            <p:nvPr/>
          </p:nvSpPr>
          <p:spPr bwMode="auto">
            <a:xfrm>
              <a:off x="7969" y="2580"/>
              <a:ext cx="907" cy="251"/>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106">
              <a:extLst>
                <a:ext uri="{FF2B5EF4-FFF2-40B4-BE49-F238E27FC236}">
                  <a16:creationId xmlns:a16="http://schemas.microsoft.com/office/drawing/2014/main" id="{651A98C6-55D9-DE76-51EB-AB61B4264540}"/>
                </a:ext>
              </a:extLst>
            </p:cNvPr>
            <p:cNvSpPr>
              <a:spLocks noChangeArrowheads="1"/>
            </p:cNvSpPr>
            <p:nvPr/>
          </p:nvSpPr>
          <p:spPr bwMode="auto">
            <a:xfrm>
              <a:off x="8076" y="2667"/>
              <a:ext cx="74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Identify Accident Scenarios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1" name="Rectangle 107">
              <a:extLst>
                <a:ext uri="{FF2B5EF4-FFF2-40B4-BE49-F238E27FC236}">
                  <a16:creationId xmlns:a16="http://schemas.microsoft.com/office/drawing/2014/main" id="{8F0A87F8-66C7-0EF5-0F2D-0E4C6CE43143}"/>
                </a:ext>
              </a:extLst>
            </p:cNvPr>
            <p:cNvSpPr>
              <a:spLocks noChangeArrowheads="1"/>
            </p:cNvSpPr>
            <p:nvPr/>
          </p:nvSpPr>
          <p:spPr bwMode="auto">
            <a:xfrm>
              <a:off x="7969" y="2998"/>
              <a:ext cx="907" cy="25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108">
              <a:extLst>
                <a:ext uri="{FF2B5EF4-FFF2-40B4-BE49-F238E27FC236}">
                  <a16:creationId xmlns:a16="http://schemas.microsoft.com/office/drawing/2014/main" id="{B5432342-4D4A-8C5D-532C-28B8BC4AB897}"/>
                </a:ext>
              </a:extLst>
            </p:cNvPr>
            <p:cNvSpPr>
              <a:spLocks noChangeArrowheads="1"/>
            </p:cNvSpPr>
            <p:nvPr/>
          </p:nvSpPr>
          <p:spPr bwMode="auto">
            <a:xfrm>
              <a:off x="7969" y="2998"/>
              <a:ext cx="907" cy="250"/>
            </a:xfrm>
            <a:prstGeom prst="rect">
              <a:avLst/>
            </a:prstGeom>
            <a:noFill/>
            <a:ln w="635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Rectangle 109">
              <a:extLst>
                <a:ext uri="{FF2B5EF4-FFF2-40B4-BE49-F238E27FC236}">
                  <a16:creationId xmlns:a16="http://schemas.microsoft.com/office/drawing/2014/main" id="{7AF3082A-6FEA-9C36-53AF-9DD8C227B66F}"/>
                </a:ext>
              </a:extLst>
            </p:cNvPr>
            <p:cNvSpPr>
              <a:spLocks noChangeArrowheads="1"/>
            </p:cNvSpPr>
            <p:nvPr/>
          </p:nvSpPr>
          <p:spPr bwMode="auto">
            <a:xfrm>
              <a:off x="8060" y="3049"/>
              <a:ext cx="7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Group Accident Scenarios 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4" name="Rectangle 110">
              <a:extLst>
                <a:ext uri="{FF2B5EF4-FFF2-40B4-BE49-F238E27FC236}">
                  <a16:creationId xmlns:a16="http://schemas.microsoft.com/office/drawing/2014/main" id="{A128BFD7-A539-21C2-62D2-D26D18C57BDB}"/>
                </a:ext>
              </a:extLst>
            </p:cNvPr>
            <p:cNvSpPr>
              <a:spLocks noChangeArrowheads="1"/>
            </p:cNvSpPr>
            <p:nvPr/>
          </p:nvSpPr>
          <p:spPr bwMode="auto">
            <a:xfrm>
              <a:off x="8147" y="3124"/>
              <a:ext cx="58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Calibri" panose="020F0502020204030204" pitchFamily="34" charset="0"/>
                </a:rPr>
                <a:t>Accident Phenomena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5" name="Freeform 111">
              <a:extLst>
                <a:ext uri="{FF2B5EF4-FFF2-40B4-BE49-F238E27FC236}">
                  <a16:creationId xmlns:a16="http://schemas.microsoft.com/office/drawing/2014/main" id="{221D831C-24D1-B856-B100-20BA118F15E7}"/>
                </a:ext>
              </a:extLst>
            </p:cNvPr>
            <p:cNvSpPr>
              <a:spLocks noEditPoints="1"/>
            </p:cNvSpPr>
            <p:nvPr/>
          </p:nvSpPr>
          <p:spPr bwMode="auto">
            <a:xfrm>
              <a:off x="8402" y="991"/>
              <a:ext cx="33" cy="171"/>
            </a:xfrm>
            <a:custGeom>
              <a:avLst/>
              <a:gdLst>
                <a:gd name="T0" fmla="*/ 21 w 33"/>
                <a:gd name="T1" fmla="*/ 0 h 171"/>
                <a:gd name="T2" fmla="*/ 21 w 33"/>
                <a:gd name="T3" fmla="*/ 143 h 171"/>
                <a:gd name="T4" fmla="*/ 12 w 33"/>
                <a:gd name="T5" fmla="*/ 143 h 171"/>
                <a:gd name="T6" fmla="*/ 12 w 33"/>
                <a:gd name="T7" fmla="*/ 0 h 171"/>
                <a:gd name="T8" fmla="*/ 21 w 33"/>
                <a:gd name="T9" fmla="*/ 0 h 171"/>
                <a:gd name="T10" fmla="*/ 33 w 33"/>
                <a:gd name="T11" fmla="*/ 138 h 171"/>
                <a:gd name="T12" fmla="*/ 16 w 33"/>
                <a:gd name="T13" fmla="*/ 171 h 171"/>
                <a:gd name="T14" fmla="*/ 0 w 33"/>
                <a:gd name="T15" fmla="*/ 138 h 171"/>
                <a:gd name="T16" fmla="*/ 33 w 33"/>
                <a:gd name="T17" fmla="*/ 1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71">
                  <a:moveTo>
                    <a:pt x="21" y="0"/>
                  </a:moveTo>
                  <a:lnTo>
                    <a:pt x="21" y="143"/>
                  </a:lnTo>
                  <a:lnTo>
                    <a:pt x="12" y="143"/>
                  </a:lnTo>
                  <a:lnTo>
                    <a:pt x="12" y="0"/>
                  </a:lnTo>
                  <a:lnTo>
                    <a:pt x="21" y="0"/>
                  </a:lnTo>
                  <a:close/>
                  <a:moveTo>
                    <a:pt x="33" y="138"/>
                  </a:moveTo>
                  <a:lnTo>
                    <a:pt x="16" y="171"/>
                  </a:lnTo>
                  <a:lnTo>
                    <a:pt x="0" y="138"/>
                  </a:lnTo>
                  <a:lnTo>
                    <a:pt x="33" y="1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112">
              <a:extLst>
                <a:ext uri="{FF2B5EF4-FFF2-40B4-BE49-F238E27FC236}">
                  <a16:creationId xmlns:a16="http://schemas.microsoft.com/office/drawing/2014/main" id="{EC0DDA91-14A0-4E9E-55E1-A02B033B8967}"/>
                </a:ext>
              </a:extLst>
            </p:cNvPr>
            <p:cNvSpPr>
              <a:spLocks noEditPoints="1"/>
            </p:cNvSpPr>
            <p:nvPr/>
          </p:nvSpPr>
          <p:spPr bwMode="auto">
            <a:xfrm>
              <a:off x="8402" y="1408"/>
              <a:ext cx="33" cy="172"/>
            </a:xfrm>
            <a:custGeom>
              <a:avLst/>
              <a:gdLst>
                <a:gd name="T0" fmla="*/ 21 w 33"/>
                <a:gd name="T1" fmla="*/ 0 h 172"/>
                <a:gd name="T2" fmla="*/ 21 w 33"/>
                <a:gd name="T3" fmla="*/ 144 h 172"/>
                <a:gd name="T4" fmla="*/ 12 w 33"/>
                <a:gd name="T5" fmla="*/ 144 h 172"/>
                <a:gd name="T6" fmla="*/ 12 w 33"/>
                <a:gd name="T7" fmla="*/ 0 h 172"/>
                <a:gd name="T8" fmla="*/ 21 w 33"/>
                <a:gd name="T9" fmla="*/ 0 h 172"/>
                <a:gd name="T10" fmla="*/ 33 w 33"/>
                <a:gd name="T11" fmla="*/ 138 h 172"/>
                <a:gd name="T12" fmla="*/ 16 w 33"/>
                <a:gd name="T13" fmla="*/ 172 h 172"/>
                <a:gd name="T14" fmla="*/ 0 w 33"/>
                <a:gd name="T15" fmla="*/ 138 h 172"/>
                <a:gd name="T16" fmla="*/ 33 w 33"/>
                <a:gd name="T17" fmla="*/ 13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72">
                  <a:moveTo>
                    <a:pt x="21" y="0"/>
                  </a:moveTo>
                  <a:lnTo>
                    <a:pt x="21" y="144"/>
                  </a:lnTo>
                  <a:lnTo>
                    <a:pt x="12" y="144"/>
                  </a:lnTo>
                  <a:lnTo>
                    <a:pt x="12" y="0"/>
                  </a:lnTo>
                  <a:lnTo>
                    <a:pt x="21" y="0"/>
                  </a:lnTo>
                  <a:close/>
                  <a:moveTo>
                    <a:pt x="33" y="138"/>
                  </a:moveTo>
                  <a:lnTo>
                    <a:pt x="16" y="172"/>
                  </a:lnTo>
                  <a:lnTo>
                    <a:pt x="0" y="138"/>
                  </a:lnTo>
                  <a:lnTo>
                    <a:pt x="33" y="1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113">
              <a:extLst>
                <a:ext uri="{FF2B5EF4-FFF2-40B4-BE49-F238E27FC236}">
                  <a16:creationId xmlns:a16="http://schemas.microsoft.com/office/drawing/2014/main" id="{C0F990A0-F716-F497-ECA3-B39A9FE28159}"/>
                </a:ext>
              </a:extLst>
            </p:cNvPr>
            <p:cNvSpPr>
              <a:spLocks noEditPoints="1"/>
            </p:cNvSpPr>
            <p:nvPr/>
          </p:nvSpPr>
          <p:spPr bwMode="auto">
            <a:xfrm>
              <a:off x="8406" y="1910"/>
              <a:ext cx="33" cy="171"/>
            </a:xfrm>
            <a:custGeom>
              <a:avLst/>
              <a:gdLst>
                <a:gd name="T0" fmla="*/ 21 w 33"/>
                <a:gd name="T1" fmla="*/ 0 h 171"/>
                <a:gd name="T2" fmla="*/ 21 w 33"/>
                <a:gd name="T3" fmla="*/ 143 h 171"/>
                <a:gd name="T4" fmla="*/ 12 w 33"/>
                <a:gd name="T5" fmla="*/ 143 h 171"/>
                <a:gd name="T6" fmla="*/ 12 w 33"/>
                <a:gd name="T7" fmla="*/ 0 h 171"/>
                <a:gd name="T8" fmla="*/ 21 w 33"/>
                <a:gd name="T9" fmla="*/ 0 h 171"/>
                <a:gd name="T10" fmla="*/ 33 w 33"/>
                <a:gd name="T11" fmla="*/ 138 h 171"/>
                <a:gd name="T12" fmla="*/ 17 w 33"/>
                <a:gd name="T13" fmla="*/ 171 h 171"/>
                <a:gd name="T14" fmla="*/ 0 w 33"/>
                <a:gd name="T15" fmla="*/ 138 h 171"/>
                <a:gd name="T16" fmla="*/ 33 w 33"/>
                <a:gd name="T17" fmla="*/ 1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71">
                  <a:moveTo>
                    <a:pt x="21" y="0"/>
                  </a:moveTo>
                  <a:lnTo>
                    <a:pt x="21" y="143"/>
                  </a:lnTo>
                  <a:lnTo>
                    <a:pt x="12" y="143"/>
                  </a:lnTo>
                  <a:lnTo>
                    <a:pt x="12" y="0"/>
                  </a:lnTo>
                  <a:lnTo>
                    <a:pt x="21" y="0"/>
                  </a:lnTo>
                  <a:close/>
                  <a:moveTo>
                    <a:pt x="33" y="138"/>
                  </a:moveTo>
                  <a:lnTo>
                    <a:pt x="17" y="171"/>
                  </a:lnTo>
                  <a:lnTo>
                    <a:pt x="0" y="138"/>
                  </a:lnTo>
                  <a:lnTo>
                    <a:pt x="33" y="1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114">
              <a:extLst>
                <a:ext uri="{FF2B5EF4-FFF2-40B4-BE49-F238E27FC236}">
                  <a16:creationId xmlns:a16="http://schemas.microsoft.com/office/drawing/2014/main" id="{87750143-4E16-FF1E-1710-F63461093781}"/>
                </a:ext>
              </a:extLst>
            </p:cNvPr>
            <p:cNvSpPr>
              <a:spLocks noEditPoints="1"/>
            </p:cNvSpPr>
            <p:nvPr/>
          </p:nvSpPr>
          <p:spPr bwMode="auto">
            <a:xfrm>
              <a:off x="8402" y="2411"/>
              <a:ext cx="33" cy="171"/>
            </a:xfrm>
            <a:custGeom>
              <a:avLst/>
              <a:gdLst>
                <a:gd name="T0" fmla="*/ 21 w 33"/>
                <a:gd name="T1" fmla="*/ 0 h 171"/>
                <a:gd name="T2" fmla="*/ 21 w 33"/>
                <a:gd name="T3" fmla="*/ 143 h 171"/>
                <a:gd name="T4" fmla="*/ 12 w 33"/>
                <a:gd name="T5" fmla="*/ 143 h 171"/>
                <a:gd name="T6" fmla="*/ 12 w 33"/>
                <a:gd name="T7" fmla="*/ 0 h 171"/>
                <a:gd name="T8" fmla="*/ 21 w 33"/>
                <a:gd name="T9" fmla="*/ 0 h 171"/>
                <a:gd name="T10" fmla="*/ 33 w 33"/>
                <a:gd name="T11" fmla="*/ 138 h 171"/>
                <a:gd name="T12" fmla="*/ 16 w 33"/>
                <a:gd name="T13" fmla="*/ 171 h 171"/>
                <a:gd name="T14" fmla="*/ 0 w 33"/>
                <a:gd name="T15" fmla="*/ 138 h 171"/>
                <a:gd name="T16" fmla="*/ 33 w 33"/>
                <a:gd name="T17" fmla="*/ 1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71">
                  <a:moveTo>
                    <a:pt x="21" y="0"/>
                  </a:moveTo>
                  <a:lnTo>
                    <a:pt x="21" y="143"/>
                  </a:lnTo>
                  <a:lnTo>
                    <a:pt x="12" y="143"/>
                  </a:lnTo>
                  <a:lnTo>
                    <a:pt x="12" y="0"/>
                  </a:lnTo>
                  <a:lnTo>
                    <a:pt x="21" y="0"/>
                  </a:lnTo>
                  <a:close/>
                  <a:moveTo>
                    <a:pt x="33" y="138"/>
                  </a:moveTo>
                  <a:lnTo>
                    <a:pt x="16" y="171"/>
                  </a:lnTo>
                  <a:lnTo>
                    <a:pt x="0" y="138"/>
                  </a:lnTo>
                  <a:lnTo>
                    <a:pt x="33" y="1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115">
              <a:extLst>
                <a:ext uri="{FF2B5EF4-FFF2-40B4-BE49-F238E27FC236}">
                  <a16:creationId xmlns:a16="http://schemas.microsoft.com/office/drawing/2014/main" id="{B2F6E14C-B4CD-9B4C-7EB5-0F73E09AFBD8}"/>
                </a:ext>
              </a:extLst>
            </p:cNvPr>
            <p:cNvSpPr>
              <a:spLocks noEditPoints="1"/>
            </p:cNvSpPr>
            <p:nvPr/>
          </p:nvSpPr>
          <p:spPr bwMode="auto">
            <a:xfrm>
              <a:off x="8402" y="2829"/>
              <a:ext cx="33" cy="171"/>
            </a:xfrm>
            <a:custGeom>
              <a:avLst/>
              <a:gdLst>
                <a:gd name="T0" fmla="*/ 21 w 33"/>
                <a:gd name="T1" fmla="*/ 0 h 171"/>
                <a:gd name="T2" fmla="*/ 21 w 33"/>
                <a:gd name="T3" fmla="*/ 143 h 171"/>
                <a:gd name="T4" fmla="*/ 12 w 33"/>
                <a:gd name="T5" fmla="*/ 143 h 171"/>
                <a:gd name="T6" fmla="*/ 12 w 33"/>
                <a:gd name="T7" fmla="*/ 0 h 171"/>
                <a:gd name="T8" fmla="*/ 21 w 33"/>
                <a:gd name="T9" fmla="*/ 0 h 171"/>
                <a:gd name="T10" fmla="*/ 33 w 33"/>
                <a:gd name="T11" fmla="*/ 137 h 171"/>
                <a:gd name="T12" fmla="*/ 16 w 33"/>
                <a:gd name="T13" fmla="*/ 171 h 171"/>
                <a:gd name="T14" fmla="*/ 0 w 33"/>
                <a:gd name="T15" fmla="*/ 137 h 171"/>
                <a:gd name="T16" fmla="*/ 33 w 33"/>
                <a:gd name="T17" fmla="*/ 13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71">
                  <a:moveTo>
                    <a:pt x="21" y="0"/>
                  </a:moveTo>
                  <a:lnTo>
                    <a:pt x="21" y="143"/>
                  </a:lnTo>
                  <a:lnTo>
                    <a:pt x="12" y="143"/>
                  </a:lnTo>
                  <a:lnTo>
                    <a:pt x="12" y="0"/>
                  </a:lnTo>
                  <a:lnTo>
                    <a:pt x="21" y="0"/>
                  </a:lnTo>
                  <a:close/>
                  <a:moveTo>
                    <a:pt x="33" y="137"/>
                  </a:moveTo>
                  <a:lnTo>
                    <a:pt x="16" y="171"/>
                  </a:lnTo>
                  <a:lnTo>
                    <a:pt x="0" y="137"/>
                  </a:lnTo>
                  <a:lnTo>
                    <a:pt x="33" y="13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Line 116">
              <a:extLst>
                <a:ext uri="{FF2B5EF4-FFF2-40B4-BE49-F238E27FC236}">
                  <a16:creationId xmlns:a16="http://schemas.microsoft.com/office/drawing/2014/main" id="{1E83CB44-E263-04E7-677F-4A21925AEA6C}"/>
                </a:ext>
              </a:extLst>
            </p:cNvPr>
            <p:cNvSpPr>
              <a:spLocks noChangeShapeType="1"/>
            </p:cNvSpPr>
            <p:nvPr/>
          </p:nvSpPr>
          <p:spPr bwMode="auto">
            <a:xfrm flipH="1">
              <a:off x="7700" y="657"/>
              <a:ext cx="718"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1" name="Line 117">
              <a:extLst>
                <a:ext uri="{FF2B5EF4-FFF2-40B4-BE49-F238E27FC236}">
                  <a16:creationId xmlns:a16="http://schemas.microsoft.com/office/drawing/2014/main" id="{897B02A6-7185-3A69-B164-3CE08997BD9E}"/>
                </a:ext>
              </a:extLst>
            </p:cNvPr>
            <p:cNvSpPr>
              <a:spLocks noChangeShapeType="1"/>
            </p:cNvSpPr>
            <p:nvPr/>
          </p:nvSpPr>
          <p:spPr bwMode="auto">
            <a:xfrm flipH="1">
              <a:off x="7700" y="3321"/>
              <a:ext cx="723" cy="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Line 118">
              <a:extLst>
                <a:ext uri="{FF2B5EF4-FFF2-40B4-BE49-F238E27FC236}">
                  <a16:creationId xmlns:a16="http://schemas.microsoft.com/office/drawing/2014/main" id="{BAFABA7A-34A8-7958-20BB-6D2DD8E6B4CF}"/>
                </a:ext>
              </a:extLst>
            </p:cNvPr>
            <p:cNvSpPr>
              <a:spLocks noChangeShapeType="1"/>
            </p:cNvSpPr>
            <p:nvPr/>
          </p:nvSpPr>
          <p:spPr bwMode="auto">
            <a:xfrm>
              <a:off x="7700" y="657"/>
              <a:ext cx="0" cy="100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Line 119">
              <a:extLst>
                <a:ext uri="{FF2B5EF4-FFF2-40B4-BE49-F238E27FC236}">
                  <a16:creationId xmlns:a16="http://schemas.microsoft.com/office/drawing/2014/main" id="{02E812C5-D03D-AA25-36DD-0823401CC091}"/>
                </a:ext>
              </a:extLst>
            </p:cNvPr>
            <p:cNvSpPr>
              <a:spLocks noChangeShapeType="1"/>
            </p:cNvSpPr>
            <p:nvPr/>
          </p:nvSpPr>
          <p:spPr bwMode="auto">
            <a:xfrm flipH="1">
              <a:off x="7002" y="1659"/>
              <a:ext cx="698"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120">
              <a:extLst>
                <a:ext uri="{FF2B5EF4-FFF2-40B4-BE49-F238E27FC236}">
                  <a16:creationId xmlns:a16="http://schemas.microsoft.com/office/drawing/2014/main" id="{212B9C35-E0DC-08B2-3794-E69F76135630}"/>
                </a:ext>
              </a:extLst>
            </p:cNvPr>
            <p:cNvSpPr>
              <a:spLocks noEditPoints="1"/>
            </p:cNvSpPr>
            <p:nvPr/>
          </p:nvSpPr>
          <p:spPr bwMode="auto">
            <a:xfrm>
              <a:off x="6998" y="1726"/>
              <a:ext cx="698" cy="33"/>
            </a:xfrm>
            <a:custGeom>
              <a:avLst/>
              <a:gdLst>
                <a:gd name="T0" fmla="*/ 698 w 698"/>
                <a:gd name="T1" fmla="*/ 12 h 33"/>
                <a:gd name="T2" fmla="*/ 28 w 698"/>
                <a:gd name="T3" fmla="*/ 12 h 33"/>
                <a:gd name="T4" fmla="*/ 28 w 698"/>
                <a:gd name="T5" fmla="*/ 21 h 33"/>
                <a:gd name="T6" fmla="*/ 698 w 698"/>
                <a:gd name="T7" fmla="*/ 21 h 33"/>
                <a:gd name="T8" fmla="*/ 698 w 698"/>
                <a:gd name="T9" fmla="*/ 12 h 33"/>
                <a:gd name="T10" fmla="*/ 33 w 698"/>
                <a:gd name="T11" fmla="*/ 0 h 33"/>
                <a:gd name="T12" fmla="*/ 0 w 698"/>
                <a:gd name="T13" fmla="*/ 17 h 33"/>
                <a:gd name="T14" fmla="*/ 33 w 698"/>
                <a:gd name="T15" fmla="*/ 33 h 33"/>
                <a:gd name="T16" fmla="*/ 33 w 698"/>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8" h="33">
                  <a:moveTo>
                    <a:pt x="698" y="12"/>
                  </a:moveTo>
                  <a:lnTo>
                    <a:pt x="28" y="12"/>
                  </a:lnTo>
                  <a:lnTo>
                    <a:pt x="28" y="21"/>
                  </a:lnTo>
                  <a:lnTo>
                    <a:pt x="698" y="21"/>
                  </a:lnTo>
                  <a:lnTo>
                    <a:pt x="698" y="12"/>
                  </a:lnTo>
                  <a:close/>
                  <a:moveTo>
                    <a:pt x="33" y="0"/>
                  </a:moveTo>
                  <a:lnTo>
                    <a:pt x="0" y="17"/>
                  </a:lnTo>
                  <a:lnTo>
                    <a:pt x="33" y="33"/>
                  </a:lnTo>
                  <a:lnTo>
                    <a:pt x="33"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121">
              <a:extLst>
                <a:ext uri="{FF2B5EF4-FFF2-40B4-BE49-F238E27FC236}">
                  <a16:creationId xmlns:a16="http://schemas.microsoft.com/office/drawing/2014/main" id="{BC368280-3A51-87EF-1E4E-FE873D008DC0}"/>
                </a:ext>
              </a:extLst>
            </p:cNvPr>
            <p:cNvSpPr>
              <a:spLocks noEditPoints="1"/>
            </p:cNvSpPr>
            <p:nvPr/>
          </p:nvSpPr>
          <p:spPr bwMode="auto">
            <a:xfrm>
              <a:off x="8402" y="657"/>
              <a:ext cx="33" cy="83"/>
            </a:xfrm>
            <a:custGeom>
              <a:avLst/>
              <a:gdLst>
                <a:gd name="T0" fmla="*/ 21 w 33"/>
                <a:gd name="T1" fmla="*/ 0 h 83"/>
                <a:gd name="T2" fmla="*/ 21 w 33"/>
                <a:gd name="T3" fmla="*/ 56 h 83"/>
                <a:gd name="T4" fmla="*/ 12 w 33"/>
                <a:gd name="T5" fmla="*/ 56 h 83"/>
                <a:gd name="T6" fmla="*/ 12 w 33"/>
                <a:gd name="T7" fmla="*/ 0 h 83"/>
                <a:gd name="T8" fmla="*/ 21 w 33"/>
                <a:gd name="T9" fmla="*/ 0 h 83"/>
                <a:gd name="T10" fmla="*/ 33 w 33"/>
                <a:gd name="T11" fmla="*/ 50 h 83"/>
                <a:gd name="T12" fmla="*/ 16 w 33"/>
                <a:gd name="T13" fmla="*/ 83 h 83"/>
                <a:gd name="T14" fmla="*/ 0 w 33"/>
                <a:gd name="T15" fmla="*/ 50 h 83"/>
                <a:gd name="T16" fmla="*/ 33 w 33"/>
                <a:gd name="T17"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83">
                  <a:moveTo>
                    <a:pt x="21" y="0"/>
                  </a:moveTo>
                  <a:lnTo>
                    <a:pt x="21" y="56"/>
                  </a:lnTo>
                  <a:lnTo>
                    <a:pt x="12" y="56"/>
                  </a:lnTo>
                  <a:lnTo>
                    <a:pt x="12" y="0"/>
                  </a:lnTo>
                  <a:lnTo>
                    <a:pt x="21" y="0"/>
                  </a:lnTo>
                  <a:close/>
                  <a:moveTo>
                    <a:pt x="33" y="50"/>
                  </a:moveTo>
                  <a:lnTo>
                    <a:pt x="16" y="83"/>
                  </a:lnTo>
                  <a:lnTo>
                    <a:pt x="0" y="50"/>
                  </a:lnTo>
                  <a:lnTo>
                    <a:pt x="33" y="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Line 122">
              <a:extLst>
                <a:ext uri="{FF2B5EF4-FFF2-40B4-BE49-F238E27FC236}">
                  <a16:creationId xmlns:a16="http://schemas.microsoft.com/office/drawing/2014/main" id="{0A3D4BA9-8758-A155-4540-37A4D391C13D}"/>
                </a:ext>
              </a:extLst>
            </p:cNvPr>
            <p:cNvSpPr>
              <a:spLocks noChangeShapeType="1"/>
            </p:cNvSpPr>
            <p:nvPr/>
          </p:nvSpPr>
          <p:spPr bwMode="auto">
            <a:xfrm>
              <a:off x="7700" y="1738"/>
              <a:ext cx="0" cy="15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7" name="Line 123">
              <a:extLst>
                <a:ext uri="{FF2B5EF4-FFF2-40B4-BE49-F238E27FC236}">
                  <a16:creationId xmlns:a16="http://schemas.microsoft.com/office/drawing/2014/main" id="{5DEE4082-784D-49E8-AF63-E374B707B44D}"/>
                </a:ext>
              </a:extLst>
            </p:cNvPr>
            <p:cNvSpPr>
              <a:spLocks noChangeShapeType="1"/>
            </p:cNvSpPr>
            <p:nvPr/>
          </p:nvSpPr>
          <p:spPr bwMode="auto">
            <a:xfrm>
              <a:off x="8423" y="3242"/>
              <a:ext cx="0" cy="8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124">
              <a:extLst>
                <a:ext uri="{FF2B5EF4-FFF2-40B4-BE49-F238E27FC236}">
                  <a16:creationId xmlns:a16="http://schemas.microsoft.com/office/drawing/2014/main" id="{80BF8681-ED4C-A8D1-24F0-6D7E22F17E8A}"/>
                </a:ext>
              </a:extLst>
            </p:cNvPr>
            <p:cNvSpPr>
              <a:spLocks noEditPoints="1"/>
            </p:cNvSpPr>
            <p:nvPr/>
          </p:nvSpPr>
          <p:spPr bwMode="auto">
            <a:xfrm>
              <a:off x="5486" y="820"/>
              <a:ext cx="8" cy="3366"/>
            </a:xfrm>
            <a:custGeom>
              <a:avLst/>
              <a:gdLst>
                <a:gd name="T0" fmla="*/ 8 w 8"/>
                <a:gd name="T1" fmla="*/ 0 h 3366"/>
                <a:gd name="T2" fmla="*/ 8 w 8"/>
                <a:gd name="T3" fmla="*/ 58 h 3366"/>
                <a:gd name="T4" fmla="*/ 8 w 8"/>
                <a:gd name="T5" fmla="*/ 117 h 3366"/>
                <a:gd name="T6" fmla="*/ 8 w 8"/>
                <a:gd name="T7" fmla="*/ 175 h 3366"/>
                <a:gd name="T8" fmla="*/ 8 w 8"/>
                <a:gd name="T9" fmla="*/ 233 h 3366"/>
                <a:gd name="T10" fmla="*/ 8 w 8"/>
                <a:gd name="T11" fmla="*/ 292 h 3366"/>
                <a:gd name="T12" fmla="*/ 8 w 8"/>
                <a:gd name="T13" fmla="*/ 350 h 3366"/>
                <a:gd name="T14" fmla="*/ 8 w 8"/>
                <a:gd name="T15" fmla="*/ 409 h 3366"/>
                <a:gd name="T16" fmla="*/ 8 w 8"/>
                <a:gd name="T17" fmla="*/ 467 h 3366"/>
                <a:gd name="T18" fmla="*/ 8 w 8"/>
                <a:gd name="T19" fmla="*/ 526 h 3366"/>
                <a:gd name="T20" fmla="*/ 8 w 8"/>
                <a:gd name="T21" fmla="*/ 584 h 3366"/>
                <a:gd name="T22" fmla="*/ 8 w 8"/>
                <a:gd name="T23" fmla="*/ 643 h 3366"/>
                <a:gd name="T24" fmla="*/ 8 w 8"/>
                <a:gd name="T25" fmla="*/ 701 h 3366"/>
                <a:gd name="T26" fmla="*/ 8 w 8"/>
                <a:gd name="T27" fmla="*/ 760 h 3366"/>
                <a:gd name="T28" fmla="*/ 8 w 8"/>
                <a:gd name="T29" fmla="*/ 818 h 3366"/>
                <a:gd name="T30" fmla="*/ 8 w 8"/>
                <a:gd name="T31" fmla="*/ 877 h 3366"/>
                <a:gd name="T32" fmla="*/ 8 w 8"/>
                <a:gd name="T33" fmla="*/ 935 h 3366"/>
                <a:gd name="T34" fmla="*/ 8 w 8"/>
                <a:gd name="T35" fmla="*/ 994 h 3366"/>
                <a:gd name="T36" fmla="*/ 8 w 8"/>
                <a:gd name="T37" fmla="*/ 1052 h 3366"/>
                <a:gd name="T38" fmla="*/ 8 w 8"/>
                <a:gd name="T39" fmla="*/ 1111 h 3366"/>
                <a:gd name="T40" fmla="*/ 8 w 8"/>
                <a:gd name="T41" fmla="*/ 1169 h 3366"/>
                <a:gd name="T42" fmla="*/ 8 w 8"/>
                <a:gd name="T43" fmla="*/ 1228 h 3366"/>
                <a:gd name="T44" fmla="*/ 8 w 8"/>
                <a:gd name="T45" fmla="*/ 1286 h 3366"/>
                <a:gd name="T46" fmla="*/ 8 w 8"/>
                <a:gd name="T47" fmla="*/ 1344 h 3366"/>
                <a:gd name="T48" fmla="*/ 8 w 8"/>
                <a:gd name="T49" fmla="*/ 1403 h 3366"/>
                <a:gd name="T50" fmla="*/ 8 w 8"/>
                <a:gd name="T51" fmla="*/ 1461 h 3366"/>
                <a:gd name="T52" fmla="*/ 8 w 8"/>
                <a:gd name="T53" fmla="*/ 1520 h 3366"/>
                <a:gd name="T54" fmla="*/ 8 w 8"/>
                <a:gd name="T55" fmla="*/ 1578 h 3366"/>
                <a:gd name="T56" fmla="*/ 8 w 8"/>
                <a:gd name="T57" fmla="*/ 1637 h 3366"/>
                <a:gd name="T58" fmla="*/ 8 w 8"/>
                <a:gd name="T59" fmla="*/ 1695 h 3366"/>
                <a:gd name="T60" fmla="*/ 8 w 8"/>
                <a:gd name="T61" fmla="*/ 1754 h 3366"/>
                <a:gd name="T62" fmla="*/ 8 w 8"/>
                <a:gd name="T63" fmla="*/ 1812 h 3366"/>
                <a:gd name="T64" fmla="*/ 8 w 8"/>
                <a:gd name="T65" fmla="*/ 1871 h 3366"/>
                <a:gd name="T66" fmla="*/ 8 w 8"/>
                <a:gd name="T67" fmla="*/ 1929 h 3366"/>
                <a:gd name="T68" fmla="*/ 8 w 8"/>
                <a:gd name="T69" fmla="*/ 1988 h 3366"/>
                <a:gd name="T70" fmla="*/ 8 w 8"/>
                <a:gd name="T71" fmla="*/ 2046 h 3366"/>
                <a:gd name="T72" fmla="*/ 8 w 8"/>
                <a:gd name="T73" fmla="*/ 2105 h 3366"/>
                <a:gd name="T74" fmla="*/ 8 w 8"/>
                <a:gd name="T75" fmla="*/ 2163 h 3366"/>
                <a:gd name="T76" fmla="*/ 8 w 8"/>
                <a:gd name="T77" fmla="*/ 2222 h 3366"/>
                <a:gd name="T78" fmla="*/ 8 w 8"/>
                <a:gd name="T79" fmla="*/ 2280 h 3366"/>
                <a:gd name="T80" fmla="*/ 8 w 8"/>
                <a:gd name="T81" fmla="*/ 2339 h 3366"/>
                <a:gd name="T82" fmla="*/ 8 w 8"/>
                <a:gd name="T83" fmla="*/ 2397 h 3366"/>
                <a:gd name="T84" fmla="*/ 8 w 8"/>
                <a:gd name="T85" fmla="*/ 2455 h 3366"/>
                <a:gd name="T86" fmla="*/ 8 w 8"/>
                <a:gd name="T87" fmla="*/ 2514 h 3366"/>
                <a:gd name="T88" fmla="*/ 8 w 8"/>
                <a:gd name="T89" fmla="*/ 2572 h 3366"/>
                <a:gd name="T90" fmla="*/ 8 w 8"/>
                <a:gd name="T91" fmla="*/ 2631 h 3366"/>
                <a:gd name="T92" fmla="*/ 8 w 8"/>
                <a:gd name="T93" fmla="*/ 2689 h 3366"/>
                <a:gd name="T94" fmla="*/ 8 w 8"/>
                <a:gd name="T95" fmla="*/ 2748 h 3366"/>
                <a:gd name="T96" fmla="*/ 8 w 8"/>
                <a:gd name="T97" fmla="*/ 2806 h 3366"/>
                <a:gd name="T98" fmla="*/ 8 w 8"/>
                <a:gd name="T99" fmla="*/ 2865 h 3366"/>
                <a:gd name="T100" fmla="*/ 8 w 8"/>
                <a:gd name="T101" fmla="*/ 2923 h 3366"/>
                <a:gd name="T102" fmla="*/ 8 w 8"/>
                <a:gd name="T103" fmla="*/ 2982 h 3366"/>
                <a:gd name="T104" fmla="*/ 8 w 8"/>
                <a:gd name="T105" fmla="*/ 3040 h 3366"/>
                <a:gd name="T106" fmla="*/ 8 w 8"/>
                <a:gd name="T107" fmla="*/ 3099 h 3366"/>
                <a:gd name="T108" fmla="*/ 8 w 8"/>
                <a:gd name="T109" fmla="*/ 3157 h 3366"/>
                <a:gd name="T110" fmla="*/ 8 w 8"/>
                <a:gd name="T111" fmla="*/ 3216 h 3366"/>
                <a:gd name="T112" fmla="*/ 8 w 8"/>
                <a:gd name="T113" fmla="*/ 3274 h 3366"/>
                <a:gd name="T114" fmla="*/ 8 w 8"/>
                <a:gd name="T115" fmla="*/ 3333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3366">
                  <a:moveTo>
                    <a:pt x="8" y="0"/>
                  </a:moveTo>
                  <a:lnTo>
                    <a:pt x="8" y="33"/>
                  </a:lnTo>
                  <a:lnTo>
                    <a:pt x="0" y="33"/>
                  </a:lnTo>
                  <a:lnTo>
                    <a:pt x="0" y="0"/>
                  </a:lnTo>
                  <a:lnTo>
                    <a:pt x="8" y="0"/>
                  </a:lnTo>
                  <a:close/>
                  <a:moveTo>
                    <a:pt x="8" y="58"/>
                  </a:moveTo>
                  <a:lnTo>
                    <a:pt x="8" y="91"/>
                  </a:lnTo>
                  <a:lnTo>
                    <a:pt x="0" y="91"/>
                  </a:lnTo>
                  <a:lnTo>
                    <a:pt x="0" y="58"/>
                  </a:lnTo>
                  <a:lnTo>
                    <a:pt x="8" y="58"/>
                  </a:lnTo>
                  <a:close/>
                  <a:moveTo>
                    <a:pt x="8" y="117"/>
                  </a:moveTo>
                  <a:lnTo>
                    <a:pt x="8" y="150"/>
                  </a:lnTo>
                  <a:lnTo>
                    <a:pt x="0" y="150"/>
                  </a:lnTo>
                  <a:lnTo>
                    <a:pt x="0" y="117"/>
                  </a:lnTo>
                  <a:lnTo>
                    <a:pt x="8" y="117"/>
                  </a:lnTo>
                  <a:close/>
                  <a:moveTo>
                    <a:pt x="8" y="175"/>
                  </a:moveTo>
                  <a:lnTo>
                    <a:pt x="8" y="208"/>
                  </a:lnTo>
                  <a:lnTo>
                    <a:pt x="0" y="208"/>
                  </a:lnTo>
                  <a:lnTo>
                    <a:pt x="0" y="175"/>
                  </a:lnTo>
                  <a:lnTo>
                    <a:pt x="8" y="175"/>
                  </a:lnTo>
                  <a:close/>
                  <a:moveTo>
                    <a:pt x="8" y="233"/>
                  </a:moveTo>
                  <a:lnTo>
                    <a:pt x="8" y="267"/>
                  </a:lnTo>
                  <a:lnTo>
                    <a:pt x="0" y="267"/>
                  </a:lnTo>
                  <a:lnTo>
                    <a:pt x="0" y="233"/>
                  </a:lnTo>
                  <a:lnTo>
                    <a:pt x="8" y="233"/>
                  </a:lnTo>
                  <a:close/>
                  <a:moveTo>
                    <a:pt x="8" y="292"/>
                  </a:moveTo>
                  <a:lnTo>
                    <a:pt x="8" y="325"/>
                  </a:lnTo>
                  <a:lnTo>
                    <a:pt x="0" y="325"/>
                  </a:lnTo>
                  <a:lnTo>
                    <a:pt x="0" y="292"/>
                  </a:lnTo>
                  <a:lnTo>
                    <a:pt x="8" y="292"/>
                  </a:lnTo>
                  <a:close/>
                  <a:moveTo>
                    <a:pt x="8" y="350"/>
                  </a:moveTo>
                  <a:lnTo>
                    <a:pt x="8" y="384"/>
                  </a:lnTo>
                  <a:lnTo>
                    <a:pt x="0" y="384"/>
                  </a:lnTo>
                  <a:lnTo>
                    <a:pt x="0" y="350"/>
                  </a:lnTo>
                  <a:lnTo>
                    <a:pt x="8" y="350"/>
                  </a:lnTo>
                  <a:close/>
                  <a:moveTo>
                    <a:pt x="8" y="409"/>
                  </a:moveTo>
                  <a:lnTo>
                    <a:pt x="8" y="442"/>
                  </a:lnTo>
                  <a:lnTo>
                    <a:pt x="0" y="442"/>
                  </a:lnTo>
                  <a:lnTo>
                    <a:pt x="0" y="409"/>
                  </a:lnTo>
                  <a:lnTo>
                    <a:pt x="8" y="409"/>
                  </a:lnTo>
                  <a:close/>
                  <a:moveTo>
                    <a:pt x="8" y="467"/>
                  </a:moveTo>
                  <a:lnTo>
                    <a:pt x="8" y="501"/>
                  </a:lnTo>
                  <a:lnTo>
                    <a:pt x="0" y="501"/>
                  </a:lnTo>
                  <a:lnTo>
                    <a:pt x="0" y="467"/>
                  </a:lnTo>
                  <a:lnTo>
                    <a:pt x="8" y="467"/>
                  </a:lnTo>
                  <a:close/>
                  <a:moveTo>
                    <a:pt x="8" y="526"/>
                  </a:moveTo>
                  <a:lnTo>
                    <a:pt x="8" y="559"/>
                  </a:lnTo>
                  <a:lnTo>
                    <a:pt x="0" y="559"/>
                  </a:lnTo>
                  <a:lnTo>
                    <a:pt x="0" y="526"/>
                  </a:lnTo>
                  <a:lnTo>
                    <a:pt x="8" y="526"/>
                  </a:lnTo>
                  <a:close/>
                  <a:moveTo>
                    <a:pt x="8" y="584"/>
                  </a:moveTo>
                  <a:lnTo>
                    <a:pt x="8" y="618"/>
                  </a:lnTo>
                  <a:lnTo>
                    <a:pt x="0" y="618"/>
                  </a:lnTo>
                  <a:lnTo>
                    <a:pt x="0" y="584"/>
                  </a:lnTo>
                  <a:lnTo>
                    <a:pt x="8" y="584"/>
                  </a:lnTo>
                  <a:close/>
                  <a:moveTo>
                    <a:pt x="8" y="643"/>
                  </a:moveTo>
                  <a:lnTo>
                    <a:pt x="8" y="676"/>
                  </a:lnTo>
                  <a:lnTo>
                    <a:pt x="0" y="676"/>
                  </a:lnTo>
                  <a:lnTo>
                    <a:pt x="0" y="643"/>
                  </a:lnTo>
                  <a:lnTo>
                    <a:pt x="8" y="643"/>
                  </a:lnTo>
                  <a:close/>
                  <a:moveTo>
                    <a:pt x="8" y="701"/>
                  </a:moveTo>
                  <a:lnTo>
                    <a:pt x="8" y="735"/>
                  </a:lnTo>
                  <a:lnTo>
                    <a:pt x="0" y="735"/>
                  </a:lnTo>
                  <a:lnTo>
                    <a:pt x="0" y="701"/>
                  </a:lnTo>
                  <a:lnTo>
                    <a:pt x="8" y="701"/>
                  </a:lnTo>
                  <a:close/>
                  <a:moveTo>
                    <a:pt x="8" y="760"/>
                  </a:moveTo>
                  <a:lnTo>
                    <a:pt x="8" y="793"/>
                  </a:lnTo>
                  <a:lnTo>
                    <a:pt x="0" y="793"/>
                  </a:lnTo>
                  <a:lnTo>
                    <a:pt x="0" y="760"/>
                  </a:lnTo>
                  <a:lnTo>
                    <a:pt x="8" y="760"/>
                  </a:lnTo>
                  <a:close/>
                  <a:moveTo>
                    <a:pt x="8" y="818"/>
                  </a:moveTo>
                  <a:lnTo>
                    <a:pt x="8" y="852"/>
                  </a:lnTo>
                  <a:lnTo>
                    <a:pt x="0" y="852"/>
                  </a:lnTo>
                  <a:lnTo>
                    <a:pt x="0" y="818"/>
                  </a:lnTo>
                  <a:lnTo>
                    <a:pt x="8" y="818"/>
                  </a:lnTo>
                  <a:close/>
                  <a:moveTo>
                    <a:pt x="8" y="877"/>
                  </a:moveTo>
                  <a:lnTo>
                    <a:pt x="8" y="910"/>
                  </a:lnTo>
                  <a:lnTo>
                    <a:pt x="0" y="910"/>
                  </a:lnTo>
                  <a:lnTo>
                    <a:pt x="0" y="877"/>
                  </a:lnTo>
                  <a:lnTo>
                    <a:pt x="8" y="877"/>
                  </a:lnTo>
                  <a:close/>
                  <a:moveTo>
                    <a:pt x="8" y="935"/>
                  </a:moveTo>
                  <a:lnTo>
                    <a:pt x="8" y="969"/>
                  </a:lnTo>
                  <a:lnTo>
                    <a:pt x="0" y="969"/>
                  </a:lnTo>
                  <a:lnTo>
                    <a:pt x="0" y="935"/>
                  </a:lnTo>
                  <a:lnTo>
                    <a:pt x="8" y="935"/>
                  </a:lnTo>
                  <a:close/>
                  <a:moveTo>
                    <a:pt x="8" y="994"/>
                  </a:moveTo>
                  <a:lnTo>
                    <a:pt x="8" y="1027"/>
                  </a:lnTo>
                  <a:lnTo>
                    <a:pt x="0" y="1027"/>
                  </a:lnTo>
                  <a:lnTo>
                    <a:pt x="0" y="994"/>
                  </a:lnTo>
                  <a:lnTo>
                    <a:pt x="8" y="994"/>
                  </a:lnTo>
                  <a:close/>
                  <a:moveTo>
                    <a:pt x="8" y="1052"/>
                  </a:moveTo>
                  <a:lnTo>
                    <a:pt x="8" y="1086"/>
                  </a:lnTo>
                  <a:lnTo>
                    <a:pt x="0" y="1086"/>
                  </a:lnTo>
                  <a:lnTo>
                    <a:pt x="0" y="1052"/>
                  </a:lnTo>
                  <a:lnTo>
                    <a:pt x="8" y="1052"/>
                  </a:lnTo>
                  <a:close/>
                  <a:moveTo>
                    <a:pt x="8" y="1111"/>
                  </a:moveTo>
                  <a:lnTo>
                    <a:pt x="8" y="1144"/>
                  </a:lnTo>
                  <a:lnTo>
                    <a:pt x="0" y="1144"/>
                  </a:lnTo>
                  <a:lnTo>
                    <a:pt x="0" y="1111"/>
                  </a:lnTo>
                  <a:lnTo>
                    <a:pt x="8" y="1111"/>
                  </a:lnTo>
                  <a:close/>
                  <a:moveTo>
                    <a:pt x="8" y="1169"/>
                  </a:moveTo>
                  <a:lnTo>
                    <a:pt x="8" y="1202"/>
                  </a:lnTo>
                  <a:lnTo>
                    <a:pt x="0" y="1202"/>
                  </a:lnTo>
                  <a:lnTo>
                    <a:pt x="0" y="1169"/>
                  </a:lnTo>
                  <a:lnTo>
                    <a:pt x="8" y="1169"/>
                  </a:lnTo>
                  <a:close/>
                  <a:moveTo>
                    <a:pt x="8" y="1228"/>
                  </a:moveTo>
                  <a:lnTo>
                    <a:pt x="8" y="1261"/>
                  </a:lnTo>
                  <a:lnTo>
                    <a:pt x="0" y="1261"/>
                  </a:lnTo>
                  <a:lnTo>
                    <a:pt x="0" y="1228"/>
                  </a:lnTo>
                  <a:lnTo>
                    <a:pt x="8" y="1228"/>
                  </a:lnTo>
                  <a:close/>
                  <a:moveTo>
                    <a:pt x="8" y="1286"/>
                  </a:moveTo>
                  <a:lnTo>
                    <a:pt x="8" y="1319"/>
                  </a:lnTo>
                  <a:lnTo>
                    <a:pt x="0" y="1319"/>
                  </a:lnTo>
                  <a:lnTo>
                    <a:pt x="0" y="1286"/>
                  </a:lnTo>
                  <a:lnTo>
                    <a:pt x="8" y="1286"/>
                  </a:lnTo>
                  <a:close/>
                  <a:moveTo>
                    <a:pt x="8" y="1344"/>
                  </a:moveTo>
                  <a:lnTo>
                    <a:pt x="8" y="1378"/>
                  </a:lnTo>
                  <a:lnTo>
                    <a:pt x="0" y="1378"/>
                  </a:lnTo>
                  <a:lnTo>
                    <a:pt x="0" y="1344"/>
                  </a:lnTo>
                  <a:lnTo>
                    <a:pt x="8" y="1344"/>
                  </a:lnTo>
                  <a:close/>
                  <a:moveTo>
                    <a:pt x="8" y="1403"/>
                  </a:moveTo>
                  <a:lnTo>
                    <a:pt x="8" y="1436"/>
                  </a:lnTo>
                  <a:lnTo>
                    <a:pt x="0" y="1436"/>
                  </a:lnTo>
                  <a:lnTo>
                    <a:pt x="0" y="1403"/>
                  </a:lnTo>
                  <a:lnTo>
                    <a:pt x="8" y="1403"/>
                  </a:lnTo>
                  <a:close/>
                  <a:moveTo>
                    <a:pt x="8" y="1461"/>
                  </a:moveTo>
                  <a:lnTo>
                    <a:pt x="8" y="1495"/>
                  </a:lnTo>
                  <a:lnTo>
                    <a:pt x="0" y="1495"/>
                  </a:lnTo>
                  <a:lnTo>
                    <a:pt x="0" y="1461"/>
                  </a:lnTo>
                  <a:lnTo>
                    <a:pt x="8" y="1461"/>
                  </a:lnTo>
                  <a:close/>
                  <a:moveTo>
                    <a:pt x="8" y="1520"/>
                  </a:moveTo>
                  <a:lnTo>
                    <a:pt x="8" y="1553"/>
                  </a:lnTo>
                  <a:lnTo>
                    <a:pt x="0" y="1553"/>
                  </a:lnTo>
                  <a:lnTo>
                    <a:pt x="0" y="1520"/>
                  </a:lnTo>
                  <a:lnTo>
                    <a:pt x="8" y="1520"/>
                  </a:lnTo>
                  <a:close/>
                  <a:moveTo>
                    <a:pt x="8" y="1578"/>
                  </a:moveTo>
                  <a:lnTo>
                    <a:pt x="8" y="1612"/>
                  </a:lnTo>
                  <a:lnTo>
                    <a:pt x="0" y="1612"/>
                  </a:lnTo>
                  <a:lnTo>
                    <a:pt x="0" y="1578"/>
                  </a:lnTo>
                  <a:lnTo>
                    <a:pt x="8" y="1578"/>
                  </a:lnTo>
                  <a:close/>
                  <a:moveTo>
                    <a:pt x="8" y="1637"/>
                  </a:moveTo>
                  <a:lnTo>
                    <a:pt x="8" y="1670"/>
                  </a:lnTo>
                  <a:lnTo>
                    <a:pt x="0" y="1670"/>
                  </a:lnTo>
                  <a:lnTo>
                    <a:pt x="0" y="1637"/>
                  </a:lnTo>
                  <a:lnTo>
                    <a:pt x="8" y="1637"/>
                  </a:lnTo>
                  <a:close/>
                  <a:moveTo>
                    <a:pt x="8" y="1695"/>
                  </a:moveTo>
                  <a:lnTo>
                    <a:pt x="8" y="1729"/>
                  </a:lnTo>
                  <a:lnTo>
                    <a:pt x="0" y="1729"/>
                  </a:lnTo>
                  <a:lnTo>
                    <a:pt x="0" y="1695"/>
                  </a:lnTo>
                  <a:lnTo>
                    <a:pt x="8" y="1695"/>
                  </a:lnTo>
                  <a:close/>
                  <a:moveTo>
                    <a:pt x="8" y="1754"/>
                  </a:moveTo>
                  <a:lnTo>
                    <a:pt x="8" y="1787"/>
                  </a:lnTo>
                  <a:lnTo>
                    <a:pt x="0" y="1787"/>
                  </a:lnTo>
                  <a:lnTo>
                    <a:pt x="0" y="1754"/>
                  </a:lnTo>
                  <a:lnTo>
                    <a:pt x="8" y="1754"/>
                  </a:lnTo>
                  <a:close/>
                  <a:moveTo>
                    <a:pt x="8" y="1812"/>
                  </a:moveTo>
                  <a:lnTo>
                    <a:pt x="8" y="1846"/>
                  </a:lnTo>
                  <a:lnTo>
                    <a:pt x="0" y="1846"/>
                  </a:lnTo>
                  <a:lnTo>
                    <a:pt x="0" y="1812"/>
                  </a:lnTo>
                  <a:lnTo>
                    <a:pt x="8" y="1812"/>
                  </a:lnTo>
                  <a:close/>
                  <a:moveTo>
                    <a:pt x="8" y="1871"/>
                  </a:moveTo>
                  <a:lnTo>
                    <a:pt x="8" y="1904"/>
                  </a:lnTo>
                  <a:lnTo>
                    <a:pt x="0" y="1904"/>
                  </a:lnTo>
                  <a:lnTo>
                    <a:pt x="0" y="1871"/>
                  </a:lnTo>
                  <a:lnTo>
                    <a:pt x="8" y="1871"/>
                  </a:lnTo>
                  <a:close/>
                  <a:moveTo>
                    <a:pt x="8" y="1929"/>
                  </a:moveTo>
                  <a:lnTo>
                    <a:pt x="8" y="1963"/>
                  </a:lnTo>
                  <a:lnTo>
                    <a:pt x="0" y="1963"/>
                  </a:lnTo>
                  <a:lnTo>
                    <a:pt x="0" y="1929"/>
                  </a:lnTo>
                  <a:lnTo>
                    <a:pt x="8" y="1929"/>
                  </a:lnTo>
                  <a:close/>
                  <a:moveTo>
                    <a:pt x="8" y="1988"/>
                  </a:moveTo>
                  <a:lnTo>
                    <a:pt x="8" y="2021"/>
                  </a:lnTo>
                  <a:lnTo>
                    <a:pt x="0" y="2021"/>
                  </a:lnTo>
                  <a:lnTo>
                    <a:pt x="0" y="1988"/>
                  </a:lnTo>
                  <a:lnTo>
                    <a:pt x="8" y="1988"/>
                  </a:lnTo>
                  <a:close/>
                  <a:moveTo>
                    <a:pt x="8" y="2046"/>
                  </a:moveTo>
                  <a:lnTo>
                    <a:pt x="8" y="2080"/>
                  </a:lnTo>
                  <a:lnTo>
                    <a:pt x="0" y="2080"/>
                  </a:lnTo>
                  <a:lnTo>
                    <a:pt x="0" y="2046"/>
                  </a:lnTo>
                  <a:lnTo>
                    <a:pt x="8" y="2046"/>
                  </a:lnTo>
                  <a:close/>
                  <a:moveTo>
                    <a:pt x="8" y="2105"/>
                  </a:moveTo>
                  <a:lnTo>
                    <a:pt x="8" y="2138"/>
                  </a:lnTo>
                  <a:lnTo>
                    <a:pt x="0" y="2138"/>
                  </a:lnTo>
                  <a:lnTo>
                    <a:pt x="0" y="2105"/>
                  </a:lnTo>
                  <a:lnTo>
                    <a:pt x="8" y="2105"/>
                  </a:lnTo>
                  <a:close/>
                  <a:moveTo>
                    <a:pt x="8" y="2163"/>
                  </a:moveTo>
                  <a:lnTo>
                    <a:pt x="8" y="2197"/>
                  </a:lnTo>
                  <a:lnTo>
                    <a:pt x="0" y="2197"/>
                  </a:lnTo>
                  <a:lnTo>
                    <a:pt x="0" y="2163"/>
                  </a:lnTo>
                  <a:lnTo>
                    <a:pt x="8" y="2163"/>
                  </a:lnTo>
                  <a:close/>
                  <a:moveTo>
                    <a:pt x="8" y="2222"/>
                  </a:moveTo>
                  <a:lnTo>
                    <a:pt x="8" y="2255"/>
                  </a:lnTo>
                  <a:lnTo>
                    <a:pt x="0" y="2255"/>
                  </a:lnTo>
                  <a:lnTo>
                    <a:pt x="0" y="2222"/>
                  </a:lnTo>
                  <a:lnTo>
                    <a:pt x="8" y="2222"/>
                  </a:lnTo>
                  <a:close/>
                  <a:moveTo>
                    <a:pt x="8" y="2280"/>
                  </a:moveTo>
                  <a:lnTo>
                    <a:pt x="8" y="2313"/>
                  </a:lnTo>
                  <a:lnTo>
                    <a:pt x="0" y="2313"/>
                  </a:lnTo>
                  <a:lnTo>
                    <a:pt x="0" y="2280"/>
                  </a:lnTo>
                  <a:lnTo>
                    <a:pt x="8" y="2280"/>
                  </a:lnTo>
                  <a:close/>
                  <a:moveTo>
                    <a:pt x="8" y="2339"/>
                  </a:moveTo>
                  <a:lnTo>
                    <a:pt x="8" y="2372"/>
                  </a:lnTo>
                  <a:lnTo>
                    <a:pt x="0" y="2372"/>
                  </a:lnTo>
                  <a:lnTo>
                    <a:pt x="0" y="2339"/>
                  </a:lnTo>
                  <a:lnTo>
                    <a:pt x="8" y="2339"/>
                  </a:lnTo>
                  <a:close/>
                  <a:moveTo>
                    <a:pt x="8" y="2397"/>
                  </a:moveTo>
                  <a:lnTo>
                    <a:pt x="8" y="2430"/>
                  </a:lnTo>
                  <a:lnTo>
                    <a:pt x="0" y="2430"/>
                  </a:lnTo>
                  <a:lnTo>
                    <a:pt x="0" y="2397"/>
                  </a:lnTo>
                  <a:lnTo>
                    <a:pt x="8" y="2397"/>
                  </a:lnTo>
                  <a:close/>
                  <a:moveTo>
                    <a:pt x="8" y="2455"/>
                  </a:moveTo>
                  <a:lnTo>
                    <a:pt x="8" y="2489"/>
                  </a:lnTo>
                  <a:lnTo>
                    <a:pt x="0" y="2489"/>
                  </a:lnTo>
                  <a:lnTo>
                    <a:pt x="0" y="2455"/>
                  </a:lnTo>
                  <a:lnTo>
                    <a:pt x="8" y="2455"/>
                  </a:lnTo>
                  <a:close/>
                  <a:moveTo>
                    <a:pt x="8" y="2514"/>
                  </a:moveTo>
                  <a:lnTo>
                    <a:pt x="8" y="2547"/>
                  </a:lnTo>
                  <a:lnTo>
                    <a:pt x="0" y="2547"/>
                  </a:lnTo>
                  <a:lnTo>
                    <a:pt x="0" y="2514"/>
                  </a:lnTo>
                  <a:lnTo>
                    <a:pt x="8" y="2514"/>
                  </a:lnTo>
                  <a:close/>
                  <a:moveTo>
                    <a:pt x="8" y="2572"/>
                  </a:moveTo>
                  <a:lnTo>
                    <a:pt x="8" y="2606"/>
                  </a:lnTo>
                  <a:lnTo>
                    <a:pt x="0" y="2606"/>
                  </a:lnTo>
                  <a:lnTo>
                    <a:pt x="0" y="2572"/>
                  </a:lnTo>
                  <a:lnTo>
                    <a:pt x="8" y="2572"/>
                  </a:lnTo>
                  <a:close/>
                  <a:moveTo>
                    <a:pt x="8" y="2631"/>
                  </a:moveTo>
                  <a:lnTo>
                    <a:pt x="8" y="2664"/>
                  </a:lnTo>
                  <a:lnTo>
                    <a:pt x="0" y="2664"/>
                  </a:lnTo>
                  <a:lnTo>
                    <a:pt x="0" y="2631"/>
                  </a:lnTo>
                  <a:lnTo>
                    <a:pt x="8" y="2631"/>
                  </a:lnTo>
                  <a:close/>
                  <a:moveTo>
                    <a:pt x="8" y="2689"/>
                  </a:moveTo>
                  <a:lnTo>
                    <a:pt x="8" y="2723"/>
                  </a:lnTo>
                  <a:lnTo>
                    <a:pt x="0" y="2723"/>
                  </a:lnTo>
                  <a:lnTo>
                    <a:pt x="0" y="2689"/>
                  </a:lnTo>
                  <a:lnTo>
                    <a:pt x="8" y="2689"/>
                  </a:lnTo>
                  <a:close/>
                  <a:moveTo>
                    <a:pt x="8" y="2748"/>
                  </a:moveTo>
                  <a:lnTo>
                    <a:pt x="8" y="2781"/>
                  </a:lnTo>
                  <a:lnTo>
                    <a:pt x="0" y="2781"/>
                  </a:lnTo>
                  <a:lnTo>
                    <a:pt x="0" y="2748"/>
                  </a:lnTo>
                  <a:lnTo>
                    <a:pt x="8" y="2748"/>
                  </a:lnTo>
                  <a:close/>
                  <a:moveTo>
                    <a:pt x="8" y="2806"/>
                  </a:moveTo>
                  <a:lnTo>
                    <a:pt x="8" y="2840"/>
                  </a:lnTo>
                  <a:lnTo>
                    <a:pt x="0" y="2840"/>
                  </a:lnTo>
                  <a:lnTo>
                    <a:pt x="0" y="2806"/>
                  </a:lnTo>
                  <a:lnTo>
                    <a:pt x="8" y="2806"/>
                  </a:lnTo>
                  <a:close/>
                  <a:moveTo>
                    <a:pt x="8" y="2865"/>
                  </a:moveTo>
                  <a:lnTo>
                    <a:pt x="8" y="2898"/>
                  </a:lnTo>
                  <a:lnTo>
                    <a:pt x="0" y="2898"/>
                  </a:lnTo>
                  <a:lnTo>
                    <a:pt x="0" y="2865"/>
                  </a:lnTo>
                  <a:lnTo>
                    <a:pt x="8" y="2865"/>
                  </a:lnTo>
                  <a:close/>
                  <a:moveTo>
                    <a:pt x="8" y="2923"/>
                  </a:moveTo>
                  <a:lnTo>
                    <a:pt x="8" y="2957"/>
                  </a:lnTo>
                  <a:lnTo>
                    <a:pt x="0" y="2957"/>
                  </a:lnTo>
                  <a:lnTo>
                    <a:pt x="0" y="2923"/>
                  </a:lnTo>
                  <a:lnTo>
                    <a:pt x="8" y="2923"/>
                  </a:lnTo>
                  <a:close/>
                  <a:moveTo>
                    <a:pt x="8" y="2982"/>
                  </a:moveTo>
                  <a:lnTo>
                    <a:pt x="8" y="3015"/>
                  </a:lnTo>
                  <a:lnTo>
                    <a:pt x="0" y="3015"/>
                  </a:lnTo>
                  <a:lnTo>
                    <a:pt x="0" y="2982"/>
                  </a:lnTo>
                  <a:lnTo>
                    <a:pt x="8" y="2982"/>
                  </a:lnTo>
                  <a:close/>
                  <a:moveTo>
                    <a:pt x="8" y="3040"/>
                  </a:moveTo>
                  <a:lnTo>
                    <a:pt x="8" y="3074"/>
                  </a:lnTo>
                  <a:lnTo>
                    <a:pt x="0" y="3074"/>
                  </a:lnTo>
                  <a:lnTo>
                    <a:pt x="0" y="3040"/>
                  </a:lnTo>
                  <a:lnTo>
                    <a:pt x="8" y="3040"/>
                  </a:lnTo>
                  <a:close/>
                  <a:moveTo>
                    <a:pt x="8" y="3099"/>
                  </a:moveTo>
                  <a:lnTo>
                    <a:pt x="8" y="3132"/>
                  </a:lnTo>
                  <a:lnTo>
                    <a:pt x="0" y="3132"/>
                  </a:lnTo>
                  <a:lnTo>
                    <a:pt x="0" y="3099"/>
                  </a:lnTo>
                  <a:lnTo>
                    <a:pt x="8" y="3099"/>
                  </a:lnTo>
                  <a:close/>
                  <a:moveTo>
                    <a:pt x="8" y="3157"/>
                  </a:moveTo>
                  <a:lnTo>
                    <a:pt x="8" y="3191"/>
                  </a:lnTo>
                  <a:lnTo>
                    <a:pt x="0" y="3191"/>
                  </a:lnTo>
                  <a:lnTo>
                    <a:pt x="0" y="3157"/>
                  </a:lnTo>
                  <a:lnTo>
                    <a:pt x="8" y="3157"/>
                  </a:lnTo>
                  <a:close/>
                  <a:moveTo>
                    <a:pt x="8" y="3216"/>
                  </a:moveTo>
                  <a:lnTo>
                    <a:pt x="8" y="3249"/>
                  </a:lnTo>
                  <a:lnTo>
                    <a:pt x="0" y="3249"/>
                  </a:lnTo>
                  <a:lnTo>
                    <a:pt x="0" y="3216"/>
                  </a:lnTo>
                  <a:lnTo>
                    <a:pt x="8" y="3216"/>
                  </a:lnTo>
                  <a:close/>
                  <a:moveTo>
                    <a:pt x="8" y="3274"/>
                  </a:moveTo>
                  <a:lnTo>
                    <a:pt x="8" y="3308"/>
                  </a:lnTo>
                  <a:lnTo>
                    <a:pt x="0" y="3308"/>
                  </a:lnTo>
                  <a:lnTo>
                    <a:pt x="0" y="3274"/>
                  </a:lnTo>
                  <a:lnTo>
                    <a:pt x="8" y="3274"/>
                  </a:lnTo>
                  <a:close/>
                  <a:moveTo>
                    <a:pt x="8" y="3333"/>
                  </a:moveTo>
                  <a:lnTo>
                    <a:pt x="8" y="3366"/>
                  </a:lnTo>
                  <a:lnTo>
                    <a:pt x="0" y="3366"/>
                  </a:lnTo>
                  <a:lnTo>
                    <a:pt x="0" y="3333"/>
                  </a:lnTo>
                  <a:lnTo>
                    <a:pt x="8" y="333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125">
              <a:extLst>
                <a:ext uri="{FF2B5EF4-FFF2-40B4-BE49-F238E27FC236}">
                  <a16:creationId xmlns:a16="http://schemas.microsoft.com/office/drawing/2014/main" id="{84977568-CD9A-C6BC-0C43-615158A06BB5}"/>
                </a:ext>
              </a:extLst>
            </p:cNvPr>
            <p:cNvSpPr>
              <a:spLocks noEditPoints="1"/>
            </p:cNvSpPr>
            <p:nvPr/>
          </p:nvSpPr>
          <p:spPr bwMode="auto">
            <a:xfrm>
              <a:off x="5490" y="4182"/>
              <a:ext cx="1056" cy="33"/>
            </a:xfrm>
            <a:custGeom>
              <a:avLst/>
              <a:gdLst>
                <a:gd name="T0" fmla="*/ 61 w 1056"/>
                <a:gd name="T1" fmla="*/ 12 h 33"/>
                <a:gd name="T2" fmla="*/ 28 w 1056"/>
                <a:gd name="T3" fmla="*/ 21 h 33"/>
                <a:gd name="T4" fmla="*/ 86 w 1056"/>
                <a:gd name="T5" fmla="*/ 12 h 33"/>
                <a:gd name="T6" fmla="*/ 120 w 1056"/>
                <a:gd name="T7" fmla="*/ 21 h 33"/>
                <a:gd name="T8" fmla="*/ 86 w 1056"/>
                <a:gd name="T9" fmla="*/ 12 h 33"/>
                <a:gd name="T10" fmla="*/ 178 w 1056"/>
                <a:gd name="T11" fmla="*/ 12 h 33"/>
                <a:gd name="T12" fmla="*/ 145 w 1056"/>
                <a:gd name="T13" fmla="*/ 21 h 33"/>
                <a:gd name="T14" fmla="*/ 203 w 1056"/>
                <a:gd name="T15" fmla="*/ 12 h 33"/>
                <a:gd name="T16" fmla="*/ 237 w 1056"/>
                <a:gd name="T17" fmla="*/ 21 h 33"/>
                <a:gd name="T18" fmla="*/ 203 w 1056"/>
                <a:gd name="T19" fmla="*/ 12 h 33"/>
                <a:gd name="T20" fmla="*/ 295 w 1056"/>
                <a:gd name="T21" fmla="*/ 12 h 33"/>
                <a:gd name="T22" fmla="*/ 262 w 1056"/>
                <a:gd name="T23" fmla="*/ 21 h 33"/>
                <a:gd name="T24" fmla="*/ 320 w 1056"/>
                <a:gd name="T25" fmla="*/ 12 h 33"/>
                <a:gd name="T26" fmla="*/ 354 w 1056"/>
                <a:gd name="T27" fmla="*/ 21 h 33"/>
                <a:gd name="T28" fmla="*/ 320 w 1056"/>
                <a:gd name="T29" fmla="*/ 12 h 33"/>
                <a:gd name="T30" fmla="*/ 412 w 1056"/>
                <a:gd name="T31" fmla="*/ 12 h 33"/>
                <a:gd name="T32" fmla="*/ 379 w 1056"/>
                <a:gd name="T33" fmla="*/ 21 h 33"/>
                <a:gd name="T34" fmla="*/ 437 w 1056"/>
                <a:gd name="T35" fmla="*/ 12 h 33"/>
                <a:gd name="T36" fmla="*/ 471 w 1056"/>
                <a:gd name="T37" fmla="*/ 21 h 33"/>
                <a:gd name="T38" fmla="*/ 437 w 1056"/>
                <a:gd name="T39" fmla="*/ 12 h 33"/>
                <a:gd name="T40" fmla="*/ 529 w 1056"/>
                <a:gd name="T41" fmla="*/ 12 h 33"/>
                <a:gd name="T42" fmla="*/ 496 w 1056"/>
                <a:gd name="T43" fmla="*/ 21 h 33"/>
                <a:gd name="T44" fmla="*/ 554 w 1056"/>
                <a:gd name="T45" fmla="*/ 12 h 33"/>
                <a:gd name="T46" fmla="*/ 588 w 1056"/>
                <a:gd name="T47" fmla="*/ 21 h 33"/>
                <a:gd name="T48" fmla="*/ 554 w 1056"/>
                <a:gd name="T49" fmla="*/ 12 h 33"/>
                <a:gd name="T50" fmla="*/ 646 w 1056"/>
                <a:gd name="T51" fmla="*/ 12 h 33"/>
                <a:gd name="T52" fmla="*/ 613 w 1056"/>
                <a:gd name="T53" fmla="*/ 21 h 33"/>
                <a:gd name="T54" fmla="*/ 671 w 1056"/>
                <a:gd name="T55" fmla="*/ 12 h 33"/>
                <a:gd name="T56" fmla="*/ 705 w 1056"/>
                <a:gd name="T57" fmla="*/ 21 h 33"/>
                <a:gd name="T58" fmla="*/ 671 w 1056"/>
                <a:gd name="T59" fmla="*/ 12 h 33"/>
                <a:gd name="T60" fmla="*/ 763 w 1056"/>
                <a:gd name="T61" fmla="*/ 12 h 33"/>
                <a:gd name="T62" fmla="*/ 730 w 1056"/>
                <a:gd name="T63" fmla="*/ 21 h 33"/>
                <a:gd name="T64" fmla="*/ 788 w 1056"/>
                <a:gd name="T65" fmla="*/ 12 h 33"/>
                <a:gd name="T66" fmla="*/ 822 w 1056"/>
                <a:gd name="T67" fmla="*/ 21 h 33"/>
                <a:gd name="T68" fmla="*/ 788 w 1056"/>
                <a:gd name="T69" fmla="*/ 12 h 33"/>
                <a:gd name="T70" fmla="*/ 880 w 1056"/>
                <a:gd name="T71" fmla="*/ 12 h 33"/>
                <a:gd name="T72" fmla="*/ 847 w 1056"/>
                <a:gd name="T73" fmla="*/ 21 h 33"/>
                <a:gd name="T74" fmla="*/ 905 w 1056"/>
                <a:gd name="T75" fmla="*/ 12 h 33"/>
                <a:gd name="T76" fmla="*/ 939 w 1056"/>
                <a:gd name="T77" fmla="*/ 21 h 33"/>
                <a:gd name="T78" fmla="*/ 905 w 1056"/>
                <a:gd name="T79" fmla="*/ 12 h 33"/>
                <a:gd name="T80" fmla="*/ 997 w 1056"/>
                <a:gd name="T81" fmla="*/ 12 h 33"/>
                <a:gd name="T82" fmla="*/ 964 w 1056"/>
                <a:gd name="T83" fmla="*/ 21 h 33"/>
                <a:gd name="T84" fmla="*/ 1022 w 1056"/>
                <a:gd name="T85" fmla="*/ 12 h 33"/>
                <a:gd name="T86" fmla="*/ 1056 w 1056"/>
                <a:gd name="T87" fmla="*/ 21 h 33"/>
                <a:gd name="T88" fmla="*/ 1022 w 1056"/>
                <a:gd name="T89" fmla="*/ 12 h 33"/>
                <a:gd name="T90" fmla="*/ 0 w 1056"/>
                <a:gd name="T91" fmla="*/ 17 h 33"/>
                <a:gd name="T92" fmla="*/ 33 w 1056"/>
                <a:gd name="T9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6" h="33">
                  <a:moveTo>
                    <a:pt x="28" y="12"/>
                  </a:moveTo>
                  <a:lnTo>
                    <a:pt x="61" y="12"/>
                  </a:lnTo>
                  <a:lnTo>
                    <a:pt x="61" y="21"/>
                  </a:lnTo>
                  <a:lnTo>
                    <a:pt x="28" y="21"/>
                  </a:lnTo>
                  <a:lnTo>
                    <a:pt x="28" y="12"/>
                  </a:lnTo>
                  <a:close/>
                  <a:moveTo>
                    <a:pt x="86" y="12"/>
                  </a:moveTo>
                  <a:lnTo>
                    <a:pt x="120" y="12"/>
                  </a:lnTo>
                  <a:lnTo>
                    <a:pt x="120" y="21"/>
                  </a:lnTo>
                  <a:lnTo>
                    <a:pt x="86" y="21"/>
                  </a:lnTo>
                  <a:lnTo>
                    <a:pt x="86" y="12"/>
                  </a:lnTo>
                  <a:close/>
                  <a:moveTo>
                    <a:pt x="145" y="12"/>
                  </a:moveTo>
                  <a:lnTo>
                    <a:pt x="178" y="12"/>
                  </a:lnTo>
                  <a:lnTo>
                    <a:pt x="178" y="21"/>
                  </a:lnTo>
                  <a:lnTo>
                    <a:pt x="145" y="21"/>
                  </a:lnTo>
                  <a:lnTo>
                    <a:pt x="145" y="12"/>
                  </a:lnTo>
                  <a:close/>
                  <a:moveTo>
                    <a:pt x="203" y="12"/>
                  </a:moveTo>
                  <a:lnTo>
                    <a:pt x="237" y="12"/>
                  </a:lnTo>
                  <a:lnTo>
                    <a:pt x="237" y="21"/>
                  </a:lnTo>
                  <a:lnTo>
                    <a:pt x="203" y="21"/>
                  </a:lnTo>
                  <a:lnTo>
                    <a:pt x="203" y="12"/>
                  </a:lnTo>
                  <a:close/>
                  <a:moveTo>
                    <a:pt x="262" y="12"/>
                  </a:moveTo>
                  <a:lnTo>
                    <a:pt x="295" y="12"/>
                  </a:lnTo>
                  <a:lnTo>
                    <a:pt x="295" y="21"/>
                  </a:lnTo>
                  <a:lnTo>
                    <a:pt x="262" y="21"/>
                  </a:lnTo>
                  <a:lnTo>
                    <a:pt x="262" y="12"/>
                  </a:lnTo>
                  <a:close/>
                  <a:moveTo>
                    <a:pt x="320" y="12"/>
                  </a:moveTo>
                  <a:lnTo>
                    <a:pt x="354" y="12"/>
                  </a:lnTo>
                  <a:lnTo>
                    <a:pt x="354" y="21"/>
                  </a:lnTo>
                  <a:lnTo>
                    <a:pt x="320" y="21"/>
                  </a:lnTo>
                  <a:lnTo>
                    <a:pt x="320" y="12"/>
                  </a:lnTo>
                  <a:close/>
                  <a:moveTo>
                    <a:pt x="379" y="12"/>
                  </a:moveTo>
                  <a:lnTo>
                    <a:pt x="412" y="12"/>
                  </a:lnTo>
                  <a:lnTo>
                    <a:pt x="412" y="21"/>
                  </a:lnTo>
                  <a:lnTo>
                    <a:pt x="379" y="21"/>
                  </a:lnTo>
                  <a:lnTo>
                    <a:pt x="379" y="12"/>
                  </a:lnTo>
                  <a:close/>
                  <a:moveTo>
                    <a:pt x="437" y="12"/>
                  </a:moveTo>
                  <a:lnTo>
                    <a:pt x="471" y="12"/>
                  </a:lnTo>
                  <a:lnTo>
                    <a:pt x="471" y="21"/>
                  </a:lnTo>
                  <a:lnTo>
                    <a:pt x="437" y="21"/>
                  </a:lnTo>
                  <a:lnTo>
                    <a:pt x="437" y="12"/>
                  </a:lnTo>
                  <a:close/>
                  <a:moveTo>
                    <a:pt x="496" y="12"/>
                  </a:moveTo>
                  <a:lnTo>
                    <a:pt x="529" y="12"/>
                  </a:lnTo>
                  <a:lnTo>
                    <a:pt x="529" y="21"/>
                  </a:lnTo>
                  <a:lnTo>
                    <a:pt x="496" y="21"/>
                  </a:lnTo>
                  <a:lnTo>
                    <a:pt x="496" y="12"/>
                  </a:lnTo>
                  <a:close/>
                  <a:moveTo>
                    <a:pt x="554" y="12"/>
                  </a:moveTo>
                  <a:lnTo>
                    <a:pt x="588" y="12"/>
                  </a:lnTo>
                  <a:lnTo>
                    <a:pt x="588" y="21"/>
                  </a:lnTo>
                  <a:lnTo>
                    <a:pt x="554" y="21"/>
                  </a:lnTo>
                  <a:lnTo>
                    <a:pt x="554" y="12"/>
                  </a:lnTo>
                  <a:close/>
                  <a:moveTo>
                    <a:pt x="613" y="12"/>
                  </a:moveTo>
                  <a:lnTo>
                    <a:pt x="646" y="12"/>
                  </a:lnTo>
                  <a:lnTo>
                    <a:pt x="646" y="21"/>
                  </a:lnTo>
                  <a:lnTo>
                    <a:pt x="613" y="21"/>
                  </a:lnTo>
                  <a:lnTo>
                    <a:pt x="613" y="12"/>
                  </a:lnTo>
                  <a:close/>
                  <a:moveTo>
                    <a:pt x="671" y="12"/>
                  </a:moveTo>
                  <a:lnTo>
                    <a:pt x="705" y="12"/>
                  </a:lnTo>
                  <a:lnTo>
                    <a:pt x="705" y="21"/>
                  </a:lnTo>
                  <a:lnTo>
                    <a:pt x="671" y="21"/>
                  </a:lnTo>
                  <a:lnTo>
                    <a:pt x="671" y="12"/>
                  </a:lnTo>
                  <a:close/>
                  <a:moveTo>
                    <a:pt x="730" y="12"/>
                  </a:moveTo>
                  <a:lnTo>
                    <a:pt x="763" y="12"/>
                  </a:lnTo>
                  <a:lnTo>
                    <a:pt x="763" y="21"/>
                  </a:lnTo>
                  <a:lnTo>
                    <a:pt x="730" y="21"/>
                  </a:lnTo>
                  <a:lnTo>
                    <a:pt x="730" y="12"/>
                  </a:lnTo>
                  <a:close/>
                  <a:moveTo>
                    <a:pt x="788" y="12"/>
                  </a:moveTo>
                  <a:lnTo>
                    <a:pt x="822" y="12"/>
                  </a:lnTo>
                  <a:lnTo>
                    <a:pt x="822" y="21"/>
                  </a:lnTo>
                  <a:lnTo>
                    <a:pt x="788" y="21"/>
                  </a:lnTo>
                  <a:lnTo>
                    <a:pt x="788" y="12"/>
                  </a:lnTo>
                  <a:close/>
                  <a:moveTo>
                    <a:pt x="847" y="12"/>
                  </a:moveTo>
                  <a:lnTo>
                    <a:pt x="880" y="12"/>
                  </a:lnTo>
                  <a:lnTo>
                    <a:pt x="880" y="21"/>
                  </a:lnTo>
                  <a:lnTo>
                    <a:pt x="847" y="21"/>
                  </a:lnTo>
                  <a:lnTo>
                    <a:pt x="847" y="12"/>
                  </a:lnTo>
                  <a:close/>
                  <a:moveTo>
                    <a:pt x="905" y="12"/>
                  </a:moveTo>
                  <a:lnTo>
                    <a:pt x="939" y="12"/>
                  </a:lnTo>
                  <a:lnTo>
                    <a:pt x="939" y="21"/>
                  </a:lnTo>
                  <a:lnTo>
                    <a:pt x="905" y="21"/>
                  </a:lnTo>
                  <a:lnTo>
                    <a:pt x="905" y="12"/>
                  </a:lnTo>
                  <a:close/>
                  <a:moveTo>
                    <a:pt x="964" y="12"/>
                  </a:moveTo>
                  <a:lnTo>
                    <a:pt x="997" y="12"/>
                  </a:lnTo>
                  <a:lnTo>
                    <a:pt x="997" y="21"/>
                  </a:lnTo>
                  <a:lnTo>
                    <a:pt x="964" y="21"/>
                  </a:lnTo>
                  <a:lnTo>
                    <a:pt x="964" y="12"/>
                  </a:lnTo>
                  <a:close/>
                  <a:moveTo>
                    <a:pt x="1022" y="12"/>
                  </a:moveTo>
                  <a:lnTo>
                    <a:pt x="1056" y="12"/>
                  </a:lnTo>
                  <a:lnTo>
                    <a:pt x="1056" y="21"/>
                  </a:lnTo>
                  <a:lnTo>
                    <a:pt x="1022" y="21"/>
                  </a:lnTo>
                  <a:lnTo>
                    <a:pt x="1022" y="12"/>
                  </a:lnTo>
                  <a:close/>
                  <a:moveTo>
                    <a:pt x="33" y="33"/>
                  </a:moveTo>
                  <a:lnTo>
                    <a:pt x="0" y="17"/>
                  </a:lnTo>
                  <a:lnTo>
                    <a:pt x="33" y="0"/>
                  </a:lnTo>
                  <a:lnTo>
                    <a:pt x="33" y="3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126">
              <a:extLst>
                <a:ext uri="{FF2B5EF4-FFF2-40B4-BE49-F238E27FC236}">
                  <a16:creationId xmlns:a16="http://schemas.microsoft.com/office/drawing/2014/main" id="{78A0C04E-116F-C071-8B45-43E1C4AC43EA}"/>
                </a:ext>
              </a:extLst>
            </p:cNvPr>
            <p:cNvSpPr>
              <a:spLocks noEditPoints="1"/>
            </p:cNvSpPr>
            <p:nvPr/>
          </p:nvSpPr>
          <p:spPr bwMode="auto">
            <a:xfrm>
              <a:off x="5490" y="3681"/>
              <a:ext cx="1056" cy="33"/>
            </a:xfrm>
            <a:custGeom>
              <a:avLst/>
              <a:gdLst>
                <a:gd name="T0" fmla="*/ 61 w 1056"/>
                <a:gd name="T1" fmla="*/ 12 h 33"/>
                <a:gd name="T2" fmla="*/ 28 w 1056"/>
                <a:gd name="T3" fmla="*/ 20 h 33"/>
                <a:gd name="T4" fmla="*/ 86 w 1056"/>
                <a:gd name="T5" fmla="*/ 12 h 33"/>
                <a:gd name="T6" fmla="*/ 120 w 1056"/>
                <a:gd name="T7" fmla="*/ 20 h 33"/>
                <a:gd name="T8" fmla="*/ 86 w 1056"/>
                <a:gd name="T9" fmla="*/ 12 h 33"/>
                <a:gd name="T10" fmla="*/ 178 w 1056"/>
                <a:gd name="T11" fmla="*/ 12 h 33"/>
                <a:gd name="T12" fmla="*/ 145 w 1056"/>
                <a:gd name="T13" fmla="*/ 20 h 33"/>
                <a:gd name="T14" fmla="*/ 203 w 1056"/>
                <a:gd name="T15" fmla="*/ 12 h 33"/>
                <a:gd name="T16" fmla="*/ 237 w 1056"/>
                <a:gd name="T17" fmla="*/ 20 h 33"/>
                <a:gd name="T18" fmla="*/ 203 w 1056"/>
                <a:gd name="T19" fmla="*/ 12 h 33"/>
                <a:gd name="T20" fmla="*/ 295 w 1056"/>
                <a:gd name="T21" fmla="*/ 12 h 33"/>
                <a:gd name="T22" fmla="*/ 262 w 1056"/>
                <a:gd name="T23" fmla="*/ 20 h 33"/>
                <a:gd name="T24" fmla="*/ 320 w 1056"/>
                <a:gd name="T25" fmla="*/ 12 h 33"/>
                <a:gd name="T26" fmla="*/ 354 w 1056"/>
                <a:gd name="T27" fmla="*/ 20 h 33"/>
                <a:gd name="T28" fmla="*/ 320 w 1056"/>
                <a:gd name="T29" fmla="*/ 12 h 33"/>
                <a:gd name="T30" fmla="*/ 412 w 1056"/>
                <a:gd name="T31" fmla="*/ 12 h 33"/>
                <a:gd name="T32" fmla="*/ 379 w 1056"/>
                <a:gd name="T33" fmla="*/ 20 h 33"/>
                <a:gd name="T34" fmla="*/ 437 w 1056"/>
                <a:gd name="T35" fmla="*/ 12 h 33"/>
                <a:gd name="T36" fmla="*/ 471 w 1056"/>
                <a:gd name="T37" fmla="*/ 20 h 33"/>
                <a:gd name="T38" fmla="*/ 437 w 1056"/>
                <a:gd name="T39" fmla="*/ 12 h 33"/>
                <a:gd name="T40" fmla="*/ 529 w 1056"/>
                <a:gd name="T41" fmla="*/ 12 h 33"/>
                <a:gd name="T42" fmla="*/ 496 w 1056"/>
                <a:gd name="T43" fmla="*/ 20 h 33"/>
                <a:gd name="T44" fmla="*/ 554 w 1056"/>
                <a:gd name="T45" fmla="*/ 12 h 33"/>
                <a:gd name="T46" fmla="*/ 588 w 1056"/>
                <a:gd name="T47" fmla="*/ 20 h 33"/>
                <a:gd name="T48" fmla="*/ 554 w 1056"/>
                <a:gd name="T49" fmla="*/ 12 h 33"/>
                <a:gd name="T50" fmla="*/ 646 w 1056"/>
                <a:gd name="T51" fmla="*/ 12 h 33"/>
                <a:gd name="T52" fmla="*/ 613 w 1056"/>
                <a:gd name="T53" fmla="*/ 20 h 33"/>
                <a:gd name="T54" fmla="*/ 671 w 1056"/>
                <a:gd name="T55" fmla="*/ 12 h 33"/>
                <a:gd name="T56" fmla="*/ 705 w 1056"/>
                <a:gd name="T57" fmla="*/ 20 h 33"/>
                <a:gd name="T58" fmla="*/ 671 w 1056"/>
                <a:gd name="T59" fmla="*/ 12 h 33"/>
                <a:gd name="T60" fmla="*/ 763 w 1056"/>
                <a:gd name="T61" fmla="*/ 12 h 33"/>
                <a:gd name="T62" fmla="*/ 730 w 1056"/>
                <a:gd name="T63" fmla="*/ 20 h 33"/>
                <a:gd name="T64" fmla="*/ 788 w 1056"/>
                <a:gd name="T65" fmla="*/ 12 h 33"/>
                <a:gd name="T66" fmla="*/ 822 w 1056"/>
                <a:gd name="T67" fmla="*/ 20 h 33"/>
                <a:gd name="T68" fmla="*/ 788 w 1056"/>
                <a:gd name="T69" fmla="*/ 12 h 33"/>
                <a:gd name="T70" fmla="*/ 880 w 1056"/>
                <a:gd name="T71" fmla="*/ 12 h 33"/>
                <a:gd name="T72" fmla="*/ 847 w 1056"/>
                <a:gd name="T73" fmla="*/ 20 h 33"/>
                <a:gd name="T74" fmla="*/ 905 w 1056"/>
                <a:gd name="T75" fmla="*/ 12 h 33"/>
                <a:gd name="T76" fmla="*/ 939 w 1056"/>
                <a:gd name="T77" fmla="*/ 20 h 33"/>
                <a:gd name="T78" fmla="*/ 905 w 1056"/>
                <a:gd name="T79" fmla="*/ 12 h 33"/>
                <a:gd name="T80" fmla="*/ 997 w 1056"/>
                <a:gd name="T81" fmla="*/ 12 h 33"/>
                <a:gd name="T82" fmla="*/ 964 w 1056"/>
                <a:gd name="T83" fmla="*/ 20 h 33"/>
                <a:gd name="T84" fmla="*/ 1022 w 1056"/>
                <a:gd name="T85" fmla="*/ 12 h 33"/>
                <a:gd name="T86" fmla="*/ 1056 w 1056"/>
                <a:gd name="T87" fmla="*/ 20 h 33"/>
                <a:gd name="T88" fmla="*/ 1022 w 1056"/>
                <a:gd name="T89" fmla="*/ 12 h 33"/>
                <a:gd name="T90" fmla="*/ 0 w 1056"/>
                <a:gd name="T91" fmla="*/ 16 h 33"/>
                <a:gd name="T92" fmla="*/ 33 w 1056"/>
                <a:gd name="T9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6" h="33">
                  <a:moveTo>
                    <a:pt x="28" y="12"/>
                  </a:moveTo>
                  <a:lnTo>
                    <a:pt x="61" y="12"/>
                  </a:lnTo>
                  <a:lnTo>
                    <a:pt x="61" y="20"/>
                  </a:lnTo>
                  <a:lnTo>
                    <a:pt x="28" y="20"/>
                  </a:lnTo>
                  <a:lnTo>
                    <a:pt x="28" y="12"/>
                  </a:lnTo>
                  <a:close/>
                  <a:moveTo>
                    <a:pt x="86" y="12"/>
                  </a:moveTo>
                  <a:lnTo>
                    <a:pt x="120" y="12"/>
                  </a:lnTo>
                  <a:lnTo>
                    <a:pt x="120" y="20"/>
                  </a:lnTo>
                  <a:lnTo>
                    <a:pt x="86" y="20"/>
                  </a:lnTo>
                  <a:lnTo>
                    <a:pt x="86" y="12"/>
                  </a:lnTo>
                  <a:close/>
                  <a:moveTo>
                    <a:pt x="145" y="12"/>
                  </a:moveTo>
                  <a:lnTo>
                    <a:pt x="178" y="12"/>
                  </a:lnTo>
                  <a:lnTo>
                    <a:pt x="178" y="20"/>
                  </a:lnTo>
                  <a:lnTo>
                    <a:pt x="145" y="20"/>
                  </a:lnTo>
                  <a:lnTo>
                    <a:pt x="145" y="12"/>
                  </a:lnTo>
                  <a:close/>
                  <a:moveTo>
                    <a:pt x="203" y="12"/>
                  </a:moveTo>
                  <a:lnTo>
                    <a:pt x="237" y="12"/>
                  </a:lnTo>
                  <a:lnTo>
                    <a:pt x="237" y="20"/>
                  </a:lnTo>
                  <a:lnTo>
                    <a:pt x="203" y="20"/>
                  </a:lnTo>
                  <a:lnTo>
                    <a:pt x="203" y="12"/>
                  </a:lnTo>
                  <a:close/>
                  <a:moveTo>
                    <a:pt x="262" y="12"/>
                  </a:moveTo>
                  <a:lnTo>
                    <a:pt x="295" y="12"/>
                  </a:lnTo>
                  <a:lnTo>
                    <a:pt x="295" y="20"/>
                  </a:lnTo>
                  <a:lnTo>
                    <a:pt x="262" y="20"/>
                  </a:lnTo>
                  <a:lnTo>
                    <a:pt x="262" y="12"/>
                  </a:lnTo>
                  <a:close/>
                  <a:moveTo>
                    <a:pt x="320" y="12"/>
                  </a:moveTo>
                  <a:lnTo>
                    <a:pt x="354" y="12"/>
                  </a:lnTo>
                  <a:lnTo>
                    <a:pt x="354" y="20"/>
                  </a:lnTo>
                  <a:lnTo>
                    <a:pt x="320" y="20"/>
                  </a:lnTo>
                  <a:lnTo>
                    <a:pt x="320" y="12"/>
                  </a:lnTo>
                  <a:close/>
                  <a:moveTo>
                    <a:pt x="379" y="12"/>
                  </a:moveTo>
                  <a:lnTo>
                    <a:pt x="412" y="12"/>
                  </a:lnTo>
                  <a:lnTo>
                    <a:pt x="412" y="20"/>
                  </a:lnTo>
                  <a:lnTo>
                    <a:pt x="379" y="20"/>
                  </a:lnTo>
                  <a:lnTo>
                    <a:pt x="379" y="12"/>
                  </a:lnTo>
                  <a:close/>
                  <a:moveTo>
                    <a:pt x="437" y="12"/>
                  </a:moveTo>
                  <a:lnTo>
                    <a:pt x="471" y="12"/>
                  </a:lnTo>
                  <a:lnTo>
                    <a:pt x="471" y="20"/>
                  </a:lnTo>
                  <a:lnTo>
                    <a:pt x="437" y="20"/>
                  </a:lnTo>
                  <a:lnTo>
                    <a:pt x="437" y="12"/>
                  </a:lnTo>
                  <a:close/>
                  <a:moveTo>
                    <a:pt x="496" y="12"/>
                  </a:moveTo>
                  <a:lnTo>
                    <a:pt x="529" y="12"/>
                  </a:lnTo>
                  <a:lnTo>
                    <a:pt x="529" y="20"/>
                  </a:lnTo>
                  <a:lnTo>
                    <a:pt x="496" y="20"/>
                  </a:lnTo>
                  <a:lnTo>
                    <a:pt x="496" y="12"/>
                  </a:lnTo>
                  <a:close/>
                  <a:moveTo>
                    <a:pt x="554" y="12"/>
                  </a:moveTo>
                  <a:lnTo>
                    <a:pt x="588" y="12"/>
                  </a:lnTo>
                  <a:lnTo>
                    <a:pt x="588" y="20"/>
                  </a:lnTo>
                  <a:lnTo>
                    <a:pt x="554" y="20"/>
                  </a:lnTo>
                  <a:lnTo>
                    <a:pt x="554" y="12"/>
                  </a:lnTo>
                  <a:close/>
                  <a:moveTo>
                    <a:pt x="613" y="12"/>
                  </a:moveTo>
                  <a:lnTo>
                    <a:pt x="646" y="12"/>
                  </a:lnTo>
                  <a:lnTo>
                    <a:pt x="646" y="20"/>
                  </a:lnTo>
                  <a:lnTo>
                    <a:pt x="613" y="20"/>
                  </a:lnTo>
                  <a:lnTo>
                    <a:pt x="613" y="12"/>
                  </a:lnTo>
                  <a:close/>
                  <a:moveTo>
                    <a:pt x="671" y="12"/>
                  </a:moveTo>
                  <a:lnTo>
                    <a:pt x="705" y="12"/>
                  </a:lnTo>
                  <a:lnTo>
                    <a:pt x="705" y="20"/>
                  </a:lnTo>
                  <a:lnTo>
                    <a:pt x="671" y="20"/>
                  </a:lnTo>
                  <a:lnTo>
                    <a:pt x="671" y="12"/>
                  </a:lnTo>
                  <a:close/>
                  <a:moveTo>
                    <a:pt x="730" y="12"/>
                  </a:moveTo>
                  <a:lnTo>
                    <a:pt x="763" y="12"/>
                  </a:lnTo>
                  <a:lnTo>
                    <a:pt x="763" y="20"/>
                  </a:lnTo>
                  <a:lnTo>
                    <a:pt x="730" y="20"/>
                  </a:lnTo>
                  <a:lnTo>
                    <a:pt x="730" y="12"/>
                  </a:lnTo>
                  <a:close/>
                  <a:moveTo>
                    <a:pt x="788" y="12"/>
                  </a:moveTo>
                  <a:lnTo>
                    <a:pt x="822" y="12"/>
                  </a:lnTo>
                  <a:lnTo>
                    <a:pt x="822" y="20"/>
                  </a:lnTo>
                  <a:lnTo>
                    <a:pt x="788" y="20"/>
                  </a:lnTo>
                  <a:lnTo>
                    <a:pt x="788" y="12"/>
                  </a:lnTo>
                  <a:close/>
                  <a:moveTo>
                    <a:pt x="847" y="12"/>
                  </a:moveTo>
                  <a:lnTo>
                    <a:pt x="880" y="12"/>
                  </a:lnTo>
                  <a:lnTo>
                    <a:pt x="880" y="20"/>
                  </a:lnTo>
                  <a:lnTo>
                    <a:pt x="847" y="20"/>
                  </a:lnTo>
                  <a:lnTo>
                    <a:pt x="847" y="12"/>
                  </a:lnTo>
                  <a:close/>
                  <a:moveTo>
                    <a:pt x="905" y="12"/>
                  </a:moveTo>
                  <a:lnTo>
                    <a:pt x="939" y="12"/>
                  </a:lnTo>
                  <a:lnTo>
                    <a:pt x="939" y="20"/>
                  </a:lnTo>
                  <a:lnTo>
                    <a:pt x="905" y="20"/>
                  </a:lnTo>
                  <a:lnTo>
                    <a:pt x="905" y="12"/>
                  </a:lnTo>
                  <a:close/>
                  <a:moveTo>
                    <a:pt x="964" y="12"/>
                  </a:moveTo>
                  <a:lnTo>
                    <a:pt x="997" y="12"/>
                  </a:lnTo>
                  <a:lnTo>
                    <a:pt x="997" y="20"/>
                  </a:lnTo>
                  <a:lnTo>
                    <a:pt x="964" y="20"/>
                  </a:lnTo>
                  <a:lnTo>
                    <a:pt x="964" y="12"/>
                  </a:lnTo>
                  <a:close/>
                  <a:moveTo>
                    <a:pt x="1022" y="12"/>
                  </a:moveTo>
                  <a:lnTo>
                    <a:pt x="1056" y="12"/>
                  </a:lnTo>
                  <a:lnTo>
                    <a:pt x="1056" y="20"/>
                  </a:lnTo>
                  <a:lnTo>
                    <a:pt x="1022" y="20"/>
                  </a:lnTo>
                  <a:lnTo>
                    <a:pt x="1022" y="12"/>
                  </a:lnTo>
                  <a:close/>
                  <a:moveTo>
                    <a:pt x="33" y="33"/>
                  </a:moveTo>
                  <a:lnTo>
                    <a:pt x="0" y="16"/>
                  </a:lnTo>
                  <a:lnTo>
                    <a:pt x="33" y="0"/>
                  </a:lnTo>
                  <a:lnTo>
                    <a:pt x="33" y="3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127">
              <a:extLst>
                <a:ext uri="{FF2B5EF4-FFF2-40B4-BE49-F238E27FC236}">
                  <a16:creationId xmlns:a16="http://schemas.microsoft.com/office/drawing/2014/main" id="{05272929-2708-0FE0-FAFA-2705D34ACD13}"/>
                </a:ext>
              </a:extLst>
            </p:cNvPr>
            <p:cNvSpPr>
              <a:spLocks noEditPoints="1"/>
            </p:cNvSpPr>
            <p:nvPr/>
          </p:nvSpPr>
          <p:spPr bwMode="auto">
            <a:xfrm>
              <a:off x="5486" y="3309"/>
              <a:ext cx="1055" cy="33"/>
            </a:xfrm>
            <a:custGeom>
              <a:avLst/>
              <a:gdLst>
                <a:gd name="T0" fmla="*/ 61 w 1055"/>
                <a:gd name="T1" fmla="*/ 12 h 33"/>
                <a:gd name="T2" fmla="*/ 28 w 1055"/>
                <a:gd name="T3" fmla="*/ 21 h 33"/>
                <a:gd name="T4" fmla="*/ 86 w 1055"/>
                <a:gd name="T5" fmla="*/ 12 h 33"/>
                <a:gd name="T6" fmla="*/ 120 w 1055"/>
                <a:gd name="T7" fmla="*/ 21 h 33"/>
                <a:gd name="T8" fmla="*/ 86 w 1055"/>
                <a:gd name="T9" fmla="*/ 12 h 33"/>
                <a:gd name="T10" fmla="*/ 178 w 1055"/>
                <a:gd name="T11" fmla="*/ 12 h 33"/>
                <a:gd name="T12" fmla="*/ 145 w 1055"/>
                <a:gd name="T13" fmla="*/ 21 h 33"/>
                <a:gd name="T14" fmla="*/ 203 w 1055"/>
                <a:gd name="T15" fmla="*/ 12 h 33"/>
                <a:gd name="T16" fmla="*/ 237 w 1055"/>
                <a:gd name="T17" fmla="*/ 21 h 33"/>
                <a:gd name="T18" fmla="*/ 203 w 1055"/>
                <a:gd name="T19" fmla="*/ 12 h 33"/>
                <a:gd name="T20" fmla="*/ 295 w 1055"/>
                <a:gd name="T21" fmla="*/ 12 h 33"/>
                <a:gd name="T22" fmla="*/ 262 w 1055"/>
                <a:gd name="T23" fmla="*/ 21 h 33"/>
                <a:gd name="T24" fmla="*/ 320 w 1055"/>
                <a:gd name="T25" fmla="*/ 12 h 33"/>
                <a:gd name="T26" fmla="*/ 354 w 1055"/>
                <a:gd name="T27" fmla="*/ 21 h 33"/>
                <a:gd name="T28" fmla="*/ 320 w 1055"/>
                <a:gd name="T29" fmla="*/ 12 h 33"/>
                <a:gd name="T30" fmla="*/ 412 w 1055"/>
                <a:gd name="T31" fmla="*/ 12 h 33"/>
                <a:gd name="T32" fmla="*/ 379 w 1055"/>
                <a:gd name="T33" fmla="*/ 21 h 33"/>
                <a:gd name="T34" fmla="*/ 437 w 1055"/>
                <a:gd name="T35" fmla="*/ 12 h 33"/>
                <a:gd name="T36" fmla="*/ 471 w 1055"/>
                <a:gd name="T37" fmla="*/ 21 h 33"/>
                <a:gd name="T38" fmla="*/ 437 w 1055"/>
                <a:gd name="T39" fmla="*/ 12 h 33"/>
                <a:gd name="T40" fmla="*/ 529 w 1055"/>
                <a:gd name="T41" fmla="*/ 12 h 33"/>
                <a:gd name="T42" fmla="*/ 496 w 1055"/>
                <a:gd name="T43" fmla="*/ 21 h 33"/>
                <a:gd name="T44" fmla="*/ 554 w 1055"/>
                <a:gd name="T45" fmla="*/ 12 h 33"/>
                <a:gd name="T46" fmla="*/ 588 w 1055"/>
                <a:gd name="T47" fmla="*/ 21 h 33"/>
                <a:gd name="T48" fmla="*/ 554 w 1055"/>
                <a:gd name="T49" fmla="*/ 12 h 33"/>
                <a:gd name="T50" fmla="*/ 646 w 1055"/>
                <a:gd name="T51" fmla="*/ 12 h 33"/>
                <a:gd name="T52" fmla="*/ 613 w 1055"/>
                <a:gd name="T53" fmla="*/ 21 h 33"/>
                <a:gd name="T54" fmla="*/ 671 w 1055"/>
                <a:gd name="T55" fmla="*/ 12 h 33"/>
                <a:gd name="T56" fmla="*/ 704 w 1055"/>
                <a:gd name="T57" fmla="*/ 21 h 33"/>
                <a:gd name="T58" fmla="*/ 671 w 1055"/>
                <a:gd name="T59" fmla="*/ 12 h 33"/>
                <a:gd name="T60" fmla="*/ 763 w 1055"/>
                <a:gd name="T61" fmla="*/ 12 h 33"/>
                <a:gd name="T62" fmla="*/ 730 w 1055"/>
                <a:gd name="T63" fmla="*/ 21 h 33"/>
                <a:gd name="T64" fmla="*/ 788 w 1055"/>
                <a:gd name="T65" fmla="*/ 12 h 33"/>
                <a:gd name="T66" fmla="*/ 821 w 1055"/>
                <a:gd name="T67" fmla="*/ 21 h 33"/>
                <a:gd name="T68" fmla="*/ 788 w 1055"/>
                <a:gd name="T69" fmla="*/ 12 h 33"/>
                <a:gd name="T70" fmla="*/ 880 w 1055"/>
                <a:gd name="T71" fmla="*/ 12 h 33"/>
                <a:gd name="T72" fmla="*/ 847 w 1055"/>
                <a:gd name="T73" fmla="*/ 21 h 33"/>
                <a:gd name="T74" fmla="*/ 905 w 1055"/>
                <a:gd name="T75" fmla="*/ 12 h 33"/>
                <a:gd name="T76" fmla="*/ 938 w 1055"/>
                <a:gd name="T77" fmla="*/ 21 h 33"/>
                <a:gd name="T78" fmla="*/ 905 w 1055"/>
                <a:gd name="T79" fmla="*/ 12 h 33"/>
                <a:gd name="T80" fmla="*/ 997 w 1055"/>
                <a:gd name="T81" fmla="*/ 12 h 33"/>
                <a:gd name="T82" fmla="*/ 963 w 1055"/>
                <a:gd name="T83" fmla="*/ 21 h 33"/>
                <a:gd name="T84" fmla="*/ 1022 w 1055"/>
                <a:gd name="T85" fmla="*/ 12 h 33"/>
                <a:gd name="T86" fmla="*/ 1055 w 1055"/>
                <a:gd name="T87" fmla="*/ 21 h 33"/>
                <a:gd name="T88" fmla="*/ 1022 w 1055"/>
                <a:gd name="T89" fmla="*/ 12 h 33"/>
                <a:gd name="T90" fmla="*/ 0 w 1055"/>
                <a:gd name="T91" fmla="*/ 17 h 33"/>
                <a:gd name="T92" fmla="*/ 33 w 1055"/>
                <a:gd name="T9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5" h="33">
                  <a:moveTo>
                    <a:pt x="28" y="12"/>
                  </a:moveTo>
                  <a:lnTo>
                    <a:pt x="61" y="12"/>
                  </a:lnTo>
                  <a:lnTo>
                    <a:pt x="61" y="21"/>
                  </a:lnTo>
                  <a:lnTo>
                    <a:pt x="28" y="21"/>
                  </a:lnTo>
                  <a:lnTo>
                    <a:pt x="28" y="12"/>
                  </a:lnTo>
                  <a:close/>
                  <a:moveTo>
                    <a:pt x="86" y="12"/>
                  </a:moveTo>
                  <a:lnTo>
                    <a:pt x="120" y="12"/>
                  </a:lnTo>
                  <a:lnTo>
                    <a:pt x="120" y="21"/>
                  </a:lnTo>
                  <a:lnTo>
                    <a:pt x="86" y="21"/>
                  </a:lnTo>
                  <a:lnTo>
                    <a:pt x="86" y="12"/>
                  </a:lnTo>
                  <a:close/>
                  <a:moveTo>
                    <a:pt x="145" y="12"/>
                  </a:moveTo>
                  <a:lnTo>
                    <a:pt x="178" y="12"/>
                  </a:lnTo>
                  <a:lnTo>
                    <a:pt x="178" y="21"/>
                  </a:lnTo>
                  <a:lnTo>
                    <a:pt x="145" y="21"/>
                  </a:lnTo>
                  <a:lnTo>
                    <a:pt x="145" y="12"/>
                  </a:lnTo>
                  <a:close/>
                  <a:moveTo>
                    <a:pt x="203" y="12"/>
                  </a:moveTo>
                  <a:lnTo>
                    <a:pt x="237" y="12"/>
                  </a:lnTo>
                  <a:lnTo>
                    <a:pt x="237" y="21"/>
                  </a:lnTo>
                  <a:lnTo>
                    <a:pt x="203" y="21"/>
                  </a:lnTo>
                  <a:lnTo>
                    <a:pt x="203" y="12"/>
                  </a:lnTo>
                  <a:close/>
                  <a:moveTo>
                    <a:pt x="262" y="12"/>
                  </a:moveTo>
                  <a:lnTo>
                    <a:pt x="295" y="12"/>
                  </a:lnTo>
                  <a:lnTo>
                    <a:pt x="295" y="21"/>
                  </a:lnTo>
                  <a:lnTo>
                    <a:pt x="262" y="21"/>
                  </a:lnTo>
                  <a:lnTo>
                    <a:pt x="262" y="12"/>
                  </a:lnTo>
                  <a:close/>
                  <a:moveTo>
                    <a:pt x="320" y="12"/>
                  </a:moveTo>
                  <a:lnTo>
                    <a:pt x="354" y="12"/>
                  </a:lnTo>
                  <a:lnTo>
                    <a:pt x="354" y="21"/>
                  </a:lnTo>
                  <a:lnTo>
                    <a:pt x="320" y="21"/>
                  </a:lnTo>
                  <a:lnTo>
                    <a:pt x="320" y="12"/>
                  </a:lnTo>
                  <a:close/>
                  <a:moveTo>
                    <a:pt x="379" y="12"/>
                  </a:moveTo>
                  <a:lnTo>
                    <a:pt x="412" y="12"/>
                  </a:lnTo>
                  <a:lnTo>
                    <a:pt x="412" y="21"/>
                  </a:lnTo>
                  <a:lnTo>
                    <a:pt x="379" y="21"/>
                  </a:lnTo>
                  <a:lnTo>
                    <a:pt x="379" y="12"/>
                  </a:lnTo>
                  <a:close/>
                  <a:moveTo>
                    <a:pt x="437" y="12"/>
                  </a:moveTo>
                  <a:lnTo>
                    <a:pt x="471" y="12"/>
                  </a:lnTo>
                  <a:lnTo>
                    <a:pt x="471" y="21"/>
                  </a:lnTo>
                  <a:lnTo>
                    <a:pt x="437" y="21"/>
                  </a:lnTo>
                  <a:lnTo>
                    <a:pt x="437" y="12"/>
                  </a:lnTo>
                  <a:close/>
                  <a:moveTo>
                    <a:pt x="496" y="12"/>
                  </a:moveTo>
                  <a:lnTo>
                    <a:pt x="529" y="12"/>
                  </a:lnTo>
                  <a:lnTo>
                    <a:pt x="529" y="21"/>
                  </a:lnTo>
                  <a:lnTo>
                    <a:pt x="496" y="21"/>
                  </a:lnTo>
                  <a:lnTo>
                    <a:pt x="496" y="12"/>
                  </a:lnTo>
                  <a:close/>
                  <a:moveTo>
                    <a:pt x="554" y="12"/>
                  </a:moveTo>
                  <a:lnTo>
                    <a:pt x="588" y="12"/>
                  </a:lnTo>
                  <a:lnTo>
                    <a:pt x="588" y="21"/>
                  </a:lnTo>
                  <a:lnTo>
                    <a:pt x="554" y="21"/>
                  </a:lnTo>
                  <a:lnTo>
                    <a:pt x="554" y="12"/>
                  </a:lnTo>
                  <a:close/>
                  <a:moveTo>
                    <a:pt x="613" y="12"/>
                  </a:moveTo>
                  <a:lnTo>
                    <a:pt x="646" y="12"/>
                  </a:lnTo>
                  <a:lnTo>
                    <a:pt x="646" y="21"/>
                  </a:lnTo>
                  <a:lnTo>
                    <a:pt x="613" y="21"/>
                  </a:lnTo>
                  <a:lnTo>
                    <a:pt x="613" y="12"/>
                  </a:lnTo>
                  <a:close/>
                  <a:moveTo>
                    <a:pt x="671" y="12"/>
                  </a:moveTo>
                  <a:lnTo>
                    <a:pt x="704" y="12"/>
                  </a:lnTo>
                  <a:lnTo>
                    <a:pt x="704" y="21"/>
                  </a:lnTo>
                  <a:lnTo>
                    <a:pt x="671" y="21"/>
                  </a:lnTo>
                  <a:lnTo>
                    <a:pt x="671" y="12"/>
                  </a:lnTo>
                  <a:close/>
                  <a:moveTo>
                    <a:pt x="730" y="12"/>
                  </a:moveTo>
                  <a:lnTo>
                    <a:pt x="763" y="12"/>
                  </a:lnTo>
                  <a:lnTo>
                    <a:pt x="763" y="21"/>
                  </a:lnTo>
                  <a:lnTo>
                    <a:pt x="730" y="21"/>
                  </a:lnTo>
                  <a:lnTo>
                    <a:pt x="730" y="12"/>
                  </a:lnTo>
                  <a:close/>
                  <a:moveTo>
                    <a:pt x="788" y="12"/>
                  </a:moveTo>
                  <a:lnTo>
                    <a:pt x="821" y="12"/>
                  </a:lnTo>
                  <a:lnTo>
                    <a:pt x="821" y="21"/>
                  </a:lnTo>
                  <a:lnTo>
                    <a:pt x="788" y="21"/>
                  </a:lnTo>
                  <a:lnTo>
                    <a:pt x="788" y="12"/>
                  </a:lnTo>
                  <a:close/>
                  <a:moveTo>
                    <a:pt x="847" y="12"/>
                  </a:moveTo>
                  <a:lnTo>
                    <a:pt x="880" y="12"/>
                  </a:lnTo>
                  <a:lnTo>
                    <a:pt x="880" y="21"/>
                  </a:lnTo>
                  <a:lnTo>
                    <a:pt x="847" y="21"/>
                  </a:lnTo>
                  <a:lnTo>
                    <a:pt x="847" y="12"/>
                  </a:lnTo>
                  <a:close/>
                  <a:moveTo>
                    <a:pt x="905" y="12"/>
                  </a:moveTo>
                  <a:lnTo>
                    <a:pt x="938" y="12"/>
                  </a:lnTo>
                  <a:lnTo>
                    <a:pt x="938" y="21"/>
                  </a:lnTo>
                  <a:lnTo>
                    <a:pt x="905" y="21"/>
                  </a:lnTo>
                  <a:lnTo>
                    <a:pt x="905" y="12"/>
                  </a:lnTo>
                  <a:close/>
                  <a:moveTo>
                    <a:pt x="963" y="12"/>
                  </a:moveTo>
                  <a:lnTo>
                    <a:pt x="997" y="12"/>
                  </a:lnTo>
                  <a:lnTo>
                    <a:pt x="997" y="21"/>
                  </a:lnTo>
                  <a:lnTo>
                    <a:pt x="963" y="21"/>
                  </a:lnTo>
                  <a:lnTo>
                    <a:pt x="963" y="12"/>
                  </a:lnTo>
                  <a:close/>
                  <a:moveTo>
                    <a:pt x="1022" y="12"/>
                  </a:moveTo>
                  <a:lnTo>
                    <a:pt x="1055" y="12"/>
                  </a:lnTo>
                  <a:lnTo>
                    <a:pt x="1055" y="21"/>
                  </a:lnTo>
                  <a:lnTo>
                    <a:pt x="1022" y="21"/>
                  </a:lnTo>
                  <a:lnTo>
                    <a:pt x="1022" y="12"/>
                  </a:lnTo>
                  <a:close/>
                  <a:moveTo>
                    <a:pt x="33" y="33"/>
                  </a:moveTo>
                  <a:lnTo>
                    <a:pt x="0" y="17"/>
                  </a:lnTo>
                  <a:lnTo>
                    <a:pt x="33" y="0"/>
                  </a:lnTo>
                  <a:lnTo>
                    <a:pt x="33" y="3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128">
              <a:extLst>
                <a:ext uri="{FF2B5EF4-FFF2-40B4-BE49-F238E27FC236}">
                  <a16:creationId xmlns:a16="http://schemas.microsoft.com/office/drawing/2014/main" id="{B995CC90-9E16-8BD0-5FB8-160BDCA7E7C6}"/>
                </a:ext>
              </a:extLst>
            </p:cNvPr>
            <p:cNvSpPr>
              <a:spLocks noEditPoints="1"/>
            </p:cNvSpPr>
            <p:nvPr/>
          </p:nvSpPr>
          <p:spPr bwMode="auto">
            <a:xfrm>
              <a:off x="5486" y="1471"/>
              <a:ext cx="1060" cy="34"/>
            </a:xfrm>
            <a:custGeom>
              <a:avLst/>
              <a:gdLst>
                <a:gd name="T0" fmla="*/ 33 w 1060"/>
                <a:gd name="T1" fmla="*/ 13 h 34"/>
                <a:gd name="T2" fmla="*/ 0 w 1060"/>
                <a:gd name="T3" fmla="*/ 21 h 34"/>
                <a:gd name="T4" fmla="*/ 58 w 1060"/>
                <a:gd name="T5" fmla="*/ 13 h 34"/>
                <a:gd name="T6" fmla="*/ 92 w 1060"/>
                <a:gd name="T7" fmla="*/ 21 h 34"/>
                <a:gd name="T8" fmla="*/ 58 w 1060"/>
                <a:gd name="T9" fmla="*/ 13 h 34"/>
                <a:gd name="T10" fmla="*/ 150 w 1060"/>
                <a:gd name="T11" fmla="*/ 13 h 34"/>
                <a:gd name="T12" fmla="*/ 117 w 1060"/>
                <a:gd name="T13" fmla="*/ 21 h 34"/>
                <a:gd name="T14" fmla="*/ 175 w 1060"/>
                <a:gd name="T15" fmla="*/ 13 h 34"/>
                <a:gd name="T16" fmla="*/ 209 w 1060"/>
                <a:gd name="T17" fmla="*/ 21 h 34"/>
                <a:gd name="T18" fmla="*/ 175 w 1060"/>
                <a:gd name="T19" fmla="*/ 13 h 34"/>
                <a:gd name="T20" fmla="*/ 267 w 1060"/>
                <a:gd name="T21" fmla="*/ 13 h 34"/>
                <a:gd name="T22" fmla="*/ 234 w 1060"/>
                <a:gd name="T23" fmla="*/ 21 h 34"/>
                <a:gd name="T24" fmla="*/ 292 w 1060"/>
                <a:gd name="T25" fmla="*/ 13 h 34"/>
                <a:gd name="T26" fmla="*/ 326 w 1060"/>
                <a:gd name="T27" fmla="*/ 21 h 34"/>
                <a:gd name="T28" fmla="*/ 292 w 1060"/>
                <a:gd name="T29" fmla="*/ 13 h 34"/>
                <a:gd name="T30" fmla="*/ 384 w 1060"/>
                <a:gd name="T31" fmla="*/ 13 h 34"/>
                <a:gd name="T32" fmla="*/ 351 w 1060"/>
                <a:gd name="T33" fmla="*/ 21 h 34"/>
                <a:gd name="T34" fmla="*/ 409 w 1060"/>
                <a:gd name="T35" fmla="*/ 13 h 34"/>
                <a:gd name="T36" fmla="*/ 443 w 1060"/>
                <a:gd name="T37" fmla="*/ 21 h 34"/>
                <a:gd name="T38" fmla="*/ 409 w 1060"/>
                <a:gd name="T39" fmla="*/ 13 h 34"/>
                <a:gd name="T40" fmla="*/ 501 w 1060"/>
                <a:gd name="T41" fmla="*/ 13 h 34"/>
                <a:gd name="T42" fmla="*/ 468 w 1060"/>
                <a:gd name="T43" fmla="*/ 21 h 34"/>
                <a:gd name="T44" fmla="*/ 526 w 1060"/>
                <a:gd name="T45" fmla="*/ 13 h 34"/>
                <a:gd name="T46" fmla="*/ 560 w 1060"/>
                <a:gd name="T47" fmla="*/ 21 h 34"/>
                <a:gd name="T48" fmla="*/ 526 w 1060"/>
                <a:gd name="T49" fmla="*/ 13 h 34"/>
                <a:gd name="T50" fmla="*/ 618 w 1060"/>
                <a:gd name="T51" fmla="*/ 13 h 34"/>
                <a:gd name="T52" fmla="*/ 585 w 1060"/>
                <a:gd name="T53" fmla="*/ 21 h 34"/>
                <a:gd name="T54" fmla="*/ 643 w 1060"/>
                <a:gd name="T55" fmla="*/ 13 h 34"/>
                <a:gd name="T56" fmla="*/ 677 w 1060"/>
                <a:gd name="T57" fmla="*/ 21 h 34"/>
                <a:gd name="T58" fmla="*/ 643 w 1060"/>
                <a:gd name="T59" fmla="*/ 13 h 34"/>
                <a:gd name="T60" fmla="*/ 735 w 1060"/>
                <a:gd name="T61" fmla="*/ 13 h 34"/>
                <a:gd name="T62" fmla="*/ 702 w 1060"/>
                <a:gd name="T63" fmla="*/ 21 h 34"/>
                <a:gd name="T64" fmla="*/ 760 w 1060"/>
                <a:gd name="T65" fmla="*/ 13 h 34"/>
                <a:gd name="T66" fmla="*/ 794 w 1060"/>
                <a:gd name="T67" fmla="*/ 21 h 34"/>
                <a:gd name="T68" fmla="*/ 760 w 1060"/>
                <a:gd name="T69" fmla="*/ 13 h 34"/>
                <a:gd name="T70" fmla="*/ 852 w 1060"/>
                <a:gd name="T71" fmla="*/ 13 h 34"/>
                <a:gd name="T72" fmla="*/ 819 w 1060"/>
                <a:gd name="T73" fmla="*/ 21 h 34"/>
                <a:gd name="T74" fmla="*/ 877 w 1060"/>
                <a:gd name="T75" fmla="*/ 13 h 34"/>
                <a:gd name="T76" fmla="*/ 910 w 1060"/>
                <a:gd name="T77" fmla="*/ 21 h 34"/>
                <a:gd name="T78" fmla="*/ 877 w 1060"/>
                <a:gd name="T79" fmla="*/ 13 h 34"/>
                <a:gd name="T80" fmla="*/ 969 w 1060"/>
                <a:gd name="T81" fmla="*/ 13 h 34"/>
                <a:gd name="T82" fmla="*/ 936 w 1060"/>
                <a:gd name="T83" fmla="*/ 21 h 34"/>
                <a:gd name="T84" fmla="*/ 994 w 1060"/>
                <a:gd name="T85" fmla="*/ 13 h 34"/>
                <a:gd name="T86" fmla="*/ 1027 w 1060"/>
                <a:gd name="T87" fmla="*/ 21 h 34"/>
                <a:gd name="T88" fmla="*/ 994 w 1060"/>
                <a:gd name="T89" fmla="*/ 13 h 34"/>
                <a:gd name="T90" fmla="*/ 1060 w 1060"/>
                <a:gd name="T91" fmla="*/ 17 h 34"/>
                <a:gd name="T92" fmla="*/ 1026 w 1060"/>
                <a:gd name="T9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0" h="34">
                  <a:moveTo>
                    <a:pt x="0" y="13"/>
                  </a:moveTo>
                  <a:lnTo>
                    <a:pt x="33" y="13"/>
                  </a:lnTo>
                  <a:lnTo>
                    <a:pt x="33" y="21"/>
                  </a:lnTo>
                  <a:lnTo>
                    <a:pt x="0" y="21"/>
                  </a:lnTo>
                  <a:lnTo>
                    <a:pt x="0" y="13"/>
                  </a:lnTo>
                  <a:close/>
                  <a:moveTo>
                    <a:pt x="58" y="13"/>
                  </a:moveTo>
                  <a:lnTo>
                    <a:pt x="92" y="13"/>
                  </a:lnTo>
                  <a:lnTo>
                    <a:pt x="92" y="21"/>
                  </a:lnTo>
                  <a:lnTo>
                    <a:pt x="58" y="21"/>
                  </a:lnTo>
                  <a:lnTo>
                    <a:pt x="58" y="13"/>
                  </a:lnTo>
                  <a:close/>
                  <a:moveTo>
                    <a:pt x="117" y="13"/>
                  </a:moveTo>
                  <a:lnTo>
                    <a:pt x="150" y="13"/>
                  </a:lnTo>
                  <a:lnTo>
                    <a:pt x="150" y="21"/>
                  </a:lnTo>
                  <a:lnTo>
                    <a:pt x="117" y="21"/>
                  </a:lnTo>
                  <a:lnTo>
                    <a:pt x="117" y="13"/>
                  </a:lnTo>
                  <a:close/>
                  <a:moveTo>
                    <a:pt x="175" y="13"/>
                  </a:moveTo>
                  <a:lnTo>
                    <a:pt x="209" y="13"/>
                  </a:lnTo>
                  <a:lnTo>
                    <a:pt x="209" y="21"/>
                  </a:lnTo>
                  <a:lnTo>
                    <a:pt x="175" y="21"/>
                  </a:lnTo>
                  <a:lnTo>
                    <a:pt x="175" y="13"/>
                  </a:lnTo>
                  <a:close/>
                  <a:moveTo>
                    <a:pt x="234" y="13"/>
                  </a:moveTo>
                  <a:lnTo>
                    <a:pt x="267" y="13"/>
                  </a:lnTo>
                  <a:lnTo>
                    <a:pt x="267" y="21"/>
                  </a:lnTo>
                  <a:lnTo>
                    <a:pt x="234" y="21"/>
                  </a:lnTo>
                  <a:lnTo>
                    <a:pt x="234" y="13"/>
                  </a:lnTo>
                  <a:close/>
                  <a:moveTo>
                    <a:pt x="292" y="13"/>
                  </a:moveTo>
                  <a:lnTo>
                    <a:pt x="326" y="13"/>
                  </a:lnTo>
                  <a:lnTo>
                    <a:pt x="326" y="21"/>
                  </a:lnTo>
                  <a:lnTo>
                    <a:pt x="292" y="21"/>
                  </a:lnTo>
                  <a:lnTo>
                    <a:pt x="292" y="13"/>
                  </a:lnTo>
                  <a:close/>
                  <a:moveTo>
                    <a:pt x="351" y="13"/>
                  </a:moveTo>
                  <a:lnTo>
                    <a:pt x="384" y="13"/>
                  </a:lnTo>
                  <a:lnTo>
                    <a:pt x="384" y="21"/>
                  </a:lnTo>
                  <a:lnTo>
                    <a:pt x="351" y="21"/>
                  </a:lnTo>
                  <a:lnTo>
                    <a:pt x="351" y="13"/>
                  </a:lnTo>
                  <a:close/>
                  <a:moveTo>
                    <a:pt x="409" y="13"/>
                  </a:moveTo>
                  <a:lnTo>
                    <a:pt x="443" y="13"/>
                  </a:lnTo>
                  <a:lnTo>
                    <a:pt x="443" y="21"/>
                  </a:lnTo>
                  <a:lnTo>
                    <a:pt x="409" y="21"/>
                  </a:lnTo>
                  <a:lnTo>
                    <a:pt x="409" y="13"/>
                  </a:lnTo>
                  <a:close/>
                  <a:moveTo>
                    <a:pt x="468" y="13"/>
                  </a:moveTo>
                  <a:lnTo>
                    <a:pt x="501" y="13"/>
                  </a:lnTo>
                  <a:lnTo>
                    <a:pt x="501" y="21"/>
                  </a:lnTo>
                  <a:lnTo>
                    <a:pt x="468" y="21"/>
                  </a:lnTo>
                  <a:lnTo>
                    <a:pt x="468" y="13"/>
                  </a:lnTo>
                  <a:close/>
                  <a:moveTo>
                    <a:pt x="526" y="13"/>
                  </a:moveTo>
                  <a:lnTo>
                    <a:pt x="560" y="13"/>
                  </a:lnTo>
                  <a:lnTo>
                    <a:pt x="560" y="21"/>
                  </a:lnTo>
                  <a:lnTo>
                    <a:pt x="526" y="21"/>
                  </a:lnTo>
                  <a:lnTo>
                    <a:pt x="526" y="13"/>
                  </a:lnTo>
                  <a:close/>
                  <a:moveTo>
                    <a:pt x="585" y="13"/>
                  </a:moveTo>
                  <a:lnTo>
                    <a:pt x="618" y="13"/>
                  </a:lnTo>
                  <a:lnTo>
                    <a:pt x="618" y="21"/>
                  </a:lnTo>
                  <a:lnTo>
                    <a:pt x="585" y="21"/>
                  </a:lnTo>
                  <a:lnTo>
                    <a:pt x="585" y="13"/>
                  </a:lnTo>
                  <a:close/>
                  <a:moveTo>
                    <a:pt x="643" y="13"/>
                  </a:moveTo>
                  <a:lnTo>
                    <a:pt x="677" y="13"/>
                  </a:lnTo>
                  <a:lnTo>
                    <a:pt x="677" y="21"/>
                  </a:lnTo>
                  <a:lnTo>
                    <a:pt x="643" y="21"/>
                  </a:lnTo>
                  <a:lnTo>
                    <a:pt x="643" y="13"/>
                  </a:lnTo>
                  <a:close/>
                  <a:moveTo>
                    <a:pt x="702" y="13"/>
                  </a:moveTo>
                  <a:lnTo>
                    <a:pt x="735" y="13"/>
                  </a:lnTo>
                  <a:lnTo>
                    <a:pt x="735" y="21"/>
                  </a:lnTo>
                  <a:lnTo>
                    <a:pt x="702" y="21"/>
                  </a:lnTo>
                  <a:lnTo>
                    <a:pt x="702" y="13"/>
                  </a:lnTo>
                  <a:close/>
                  <a:moveTo>
                    <a:pt x="760" y="13"/>
                  </a:moveTo>
                  <a:lnTo>
                    <a:pt x="794" y="13"/>
                  </a:lnTo>
                  <a:lnTo>
                    <a:pt x="794" y="21"/>
                  </a:lnTo>
                  <a:lnTo>
                    <a:pt x="760" y="21"/>
                  </a:lnTo>
                  <a:lnTo>
                    <a:pt x="760" y="13"/>
                  </a:lnTo>
                  <a:close/>
                  <a:moveTo>
                    <a:pt x="819" y="13"/>
                  </a:moveTo>
                  <a:lnTo>
                    <a:pt x="852" y="13"/>
                  </a:lnTo>
                  <a:lnTo>
                    <a:pt x="852" y="21"/>
                  </a:lnTo>
                  <a:lnTo>
                    <a:pt x="819" y="21"/>
                  </a:lnTo>
                  <a:lnTo>
                    <a:pt x="819" y="13"/>
                  </a:lnTo>
                  <a:close/>
                  <a:moveTo>
                    <a:pt x="877" y="13"/>
                  </a:moveTo>
                  <a:lnTo>
                    <a:pt x="910" y="13"/>
                  </a:lnTo>
                  <a:lnTo>
                    <a:pt x="910" y="21"/>
                  </a:lnTo>
                  <a:lnTo>
                    <a:pt x="877" y="21"/>
                  </a:lnTo>
                  <a:lnTo>
                    <a:pt x="877" y="13"/>
                  </a:lnTo>
                  <a:close/>
                  <a:moveTo>
                    <a:pt x="936" y="13"/>
                  </a:moveTo>
                  <a:lnTo>
                    <a:pt x="969" y="13"/>
                  </a:lnTo>
                  <a:lnTo>
                    <a:pt x="969" y="21"/>
                  </a:lnTo>
                  <a:lnTo>
                    <a:pt x="936" y="21"/>
                  </a:lnTo>
                  <a:lnTo>
                    <a:pt x="936" y="13"/>
                  </a:lnTo>
                  <a:close/>
                  <a:moveTo>
                    <a:pt x="994" y="13"/>
                  </a:moveTo>
                  <a:lnTo>
                    <a:pt x="1027" y="13"/>
                  </a:lnTo>
                  <a:lnTo>
                    <a:pt x="1027" y="21"/>
                  </a:lnTo>
                  <a:lnTo>
                    <a:pt x="994" y="21"/>
                  </a:lnTo>
                  <a:lnTo>
                    <a:pt x="994" y="13"/>
                  </a:lnTo>
                  <a:close/>
                  <a:moveTo>
                    <a:pt x="1026" y="0"/>
                  </a:moveTo>
                  <a:lnTo>
                    <a:pt x="1060" y="17"/>
                  </a:lnTo>
                  <a:lnTo>
                    <a:pt x="1026" y="34"/>
                  </a:lnTo>
                  <a:lnTo>
                    <a:pt x="1026"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129">
              <a:extLst>
                <a:ext uri="{FF2B5EF4-FFF2-40B4-BE49-F238E27FC236}">
                  <a16:creationId xmlns:a16="http://schemas.microsoft.com/office/drawing/2014/main" id="{D62F6202-ED6B-782C-BEFA-C3D1DE5400C1}"/>
                </a:ext>
              </a:extLst>
            </p:cNvPr>
            <p:cNvSpPr>
              <a:spLocks noEditPoints="1"/>
            </p:cNvSpPr>
            <p:nvPr/>
          </p:nvSpPr>
          <p:spPr bwMode="auto">
            <a:xfrm>
              <a:off x="5494" y="807"/>
              <a:ext cx="610" cy="33"/>
            </a:xfrm>
            <a:custGeom>
              <a:avLst/>
              <a:gdLst>
                <a:gd name="T0" fmla="*/ 0 w 610"/>
                <a:gd name="T1" fmla="*/ 13 h 33"/>
                <a:gd name="T2" fmla="*/ 34 w 610"/>
                <a:gd name="T3" fmla="*/ 13 h 33"/>
                <a:gd name="T4" fmla="*/ 34 w 610"/>
                <a:gd name="T5" fmla="*/ 21 h 33"/>
                <a:gd name="T6" fmla="*/ 0 w 610"/>
                <a:gd name="T7" fmla="*/ 21 h 33"/>
                <a:gd name="T8" fmla="*/ 0 w 610"/>
                <a:gd name="T9" fmla="*/ 13 h 33"/>
                <a:gd name="T10" fmla="*/ 59 w 610"/>
                <a:gd name="T11" fmla="*/ 13 h 33"/>
                <a:gd name="T12" fmla="*/ 92 w 610"/>
                <a:gd name="T13" fmla="*/ 13 h 33"/>
                <a:gd name="T14" fmla="*/ 92 w 610"/>
                <a:gd name="T15" fmla="*/ 21 h 33"/>
                <a:gd name="T16" fmla="*/ 59 w 610"/>
                <a:gd name="T17" fmla="*/ 21 h 33"/>
                <a:gd name="T18" fmla="*/ 59 w 610"/>
                <a:gd name="T19" fmla="*/ 13 h 33"/>
                <a:gd name="T20" fmla="*/ 117 w 610"/>
                <a:gd name="T21" fmla="*/ 13 h 33"/>
                <a:gd name="T22" fmla="*/ 151 w 610"/>
                <a:gd name="T23" fmla="*/ 13 h 33"/>
                <a:gd name="T24" fmla="*/ 151 w 610"/>
                <a:gd name="T25" fmla="*/ 21 h 33"/>
                <a:gd name="T26" fmla="*/ 117 w 610"/>
                <a:gd name="T27" fmla="*/ 21 h 33"/>
                <a:gd name="T28" fmla="*/ 117 w 610"/>
                <a:gd name="T29" fmla="*/ 13 h 33"/>
                <a:gd name="T30" fmla="*/ 176 w 610"/>
                <a:gd name="T31" fmla="*/ 13 h 33"/>
                <a:gd name="T32" fmla="*/ 209 w 610"/>
                <a:gd name="T33" fmla="*/ 13 h 33"/>
                <a:gd name="T34" fmla="*/ 209 w 610"/>
                <a:gd name="T35" fmla="*/ 21 h 33"/>
                <a:gd name="T36" fmla="*/ 176 w 610"/>
                <a:gd name="T37" fmla="*/ 21 h 33"/>
                <a:gd name="T38" fmla="*/ 176 w 610"/>
                <a:gd name="T39" fmla="*/ 13 h 33"/>
                <a:gd name="T40" fmla="*/ 234 w 610"/>
                <a:gd name="T41" fmla="*/ 13 h 33"/>
                <a:gd name="T42" fmla="*/ 267 w 610"/>
                <a:gd name="T43" fmla="*/ 13 h 33"/>
                <a:gd name="T44" fmla="*/ 267 w 610"/>
                <a:gd name="T45" fmla="*/ 21 h 33"/>
                <a:gd name="T46" fmla="*/ 234 w 610"/>
                <a:gd name="T47" fmla="*/ 21 h 33"/>
                <a:gd name="T48" fmla="*/ 234 w 610"/>
                <a:gd name="T49" fmla="*/ 13 h 33"/>
                <a:gd name="T50" fmla="*/ 293 w 610"/>
                <a:gd name="T51" fmla="*/ 13 h 33"/>
                <a:gd name="T52" fmla="*/ 326 w 610"/>
                <a:gd name="T53" fmla="*/ 13 h 33"/>
                <a:gd name="T54" fmla="*/ 326 w 610"/>
                <a:gd name="T55" fmla="*/ 21 h 33"/>
                <a:gd name="T56" fmla="*/ 293 w 610"/>
                <a:gd name="T57" fmla="*/ 21 h 33"/>
                <a:gd name="T58" fmla="*/ 293 w 610"/>
                <a:gd name="T59" fmla="*/ 13 h 33"/>
                <a:gd name="T60" fmla="*/ 351 w 610"/>
                <a:gd name="T61" fmla="*/ 13 h 33"/>
                <a:gd name="T62" fmla="*/ 384 w 610"/>
                <a:gd name="T63" fmla="*/ 13 h 33"/>
                <a:gd name="T64" fmla="*/ 384 w 610"/>
                <a:gd name="T65" fmla="*/ 21 h 33"/>
                <a:gd name="T66" fmla="*/ 351 w 610"/>
                <a:gd name="T67" fmla="*/ 21 h 33"/>
                <a:gd name="T68" fmla="*/ 351 w 610"/>
                <a:gd name="T69" fmla="*/ 13 h 33"/>
                <a:gd name="T70" fmla="*/ 410 w 610"/>
                <a:gd name="T71" fmla="*/ 13 h 33"/>
                <a:gd name="T72" fmla="*/ 443 w 610"/>
                <a:gd name="T73" fmla="*/ 13 h 33"/>
                <a:gd name="T74" fmla="*/ 443 w 610"/>
                <a:gd name="T75" fmla="*/ 21 h 33"/>
                <a:gd name="T76" fmla="*/ 410 w 610"/>
                <a:gd name="T77" fmla="*/ 21 h 33"/>
                <a:gd name="T78" fmla="*/ 410 w 610"/>
                <a:gd name="T79" fmla="*/ 13 h 33"/>
                <a:gd name="T80" fmla="*/ 468 w 610"/>
                <a:gd name="T81" fmla="*/ 13 h 33"/>
                <a:gd name="T82" fmla="*/ 501 w 610"/>
                <a:gd name="T83" fmla="*/ 13 h 33"/>
                <a:gd name="T84" fmla="*/ 501 w 610"/>
                <a:gd name="T85" fmla="*/ 21 h 33"/>
                <a:gd name="T86" fmla="*/ 468 w 610"/>
                <a:gd name="T87" fmla="*/ 21 h 33"/>
                <a:gd name="T88" fmla="*/ 468 w 610"/>
                <a:gd name="T89" fmla="*/ 13 h 33"/>
                <a:gd name="T90" fmla="*/ 527 w 610"/>
                <a:gd name="T91" fmla="*/ 13 h 33"/>
                <a:gd name="T92" fmla="*/ 560 w 610"/>
                <a:gd name="T93" fmla="*/ 13 h 33"/>
                <a:gd name="T94" fmla="*/ 560 w 610"/>
                <a:gd name="T95" fmla="*/ 21 h 33"/>
                <a:gd name="T96" fmla="*/ 527 w 610"/>
                <a:gd name="T97" fmla="*/ 21 h 33"/>
                <a:gd name="T98" fmla="*/ 527 w 610"/>
                <a:gd name="T99" fmla="*/ 13 h 33"/>
                <a:gd name="T100" fmla="*/ 577 w 610"/>
                <a:gd name="T101" fmla="*/ 0 h 33"/>
                <a:gd name="T102" fmla="*/ 610 w 610"/>
                <a:gd name="T103" fmla="*/ 17 h 33"/>
                <a:gd name="T104" fmla="*/ 577 w 610"/>
                <a:gd name="T105" fmla="*/ 33 h 33"/>
                <a:gd name="T106" fmla="*/ 577 w 610"/>
                <a:gd name="T10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0" h="33">
                  <a:moveTo>
                    <a:pt x="0" y="13"/>
                  </a:moveTo>
                  <a:lnTo>
                    <a:pt x="34" y="13"/>
                  </a:lnTo>
                  <a:lnTo>
                    <a:pt x="34" y="21"/>
                  </a:lnTo>
                  <a:lnTo>
                    <a:pt x="0" y="21"/>
                  </a:lnTo>
                  <a:lnTo>
                    <a:pt x="0" y="13"/>
                  </a:lnTo>
                  <a:close/>
                  <a:moveTo>
                    <a:pt x="59" y="13"/>
                  </a:moveTo>
                  <a:lnTo>
                    <a:pt x="92" y="13"/>
                  </a:lnTo>
                  <a:lnTo>
                    <a:pt x="92" y="21"/>
                  </a:lnTo>
                  <a:lnTo>
                    <a:pt x="59" y="21"/>
                  </a:lnTo>
                  <a:lnTo>
                    <a:pt x="59" y="13"/>
                  </a:lnTo>
                  <a:close/>
                  <a:moveTo>
                    <a:pt x="117" y="13"/>
                  </a:moveTo>
                  <a:lnTo>
                    <a:pt x="151" y="13"/>
                  </a:lnTo>
                  <a:lnTo>
                    <a:pt x="151" y="21"/>
                  </a:lnTo>
                  <a:lnTo>
                    <a:pt x="117" y="21"/>
                  </a:lnTo>
                  <a:lnTo>
                    <a:pt x="117" y="13"/>
                  </a:lnTo>
                  <a:close/>
                  <a:moveTo>
                    <a:pt x="176" y="13"/>
                  </a:moveTo>
                  <a:lnTo>
                    <a:pt x="209" y="13"/>
                  </a:lnTo>
                  <a:lnTo>
                    <a:pt x="209" y="21"/>
                  </a:lnTo>
                  <a:lnTo>
                    <a:pt x="176" y="21"/>
                  </a:lnTo>
                  <a:lnTo>
                    <a:pt x="176" y="13"/>
                  </a:lnTo>
                  <a:close/>
                  <a:moveTo>
                    <a:pt x="234" y="13"/>
                  </a:moveTo>
                  <a:lnTo>
                    <a:pt x="267" y="13"/>
                  </a:lnTo>
                  <a:lnTo>
                    <a:pt x="267" y="21"/>
                  </a:lnTo>
                  <a:lnTo>
                    <a:pt x="234" y="21"/>
                  </a:lnTo>
                  <a:lnTo>
                    <a:pt x="234" y="13"/>
                  </a:lnTo>
                  <a:close/>
                  <a:moveTo>
                    <a:pt x="293" y="13"/>
                  </a:moveTo>
                  <a:lnTo>
                    <a:pt x="326" y="13"/>
                  </a:lnTo>
                  <a:lnTo>
                    <a:pt x="326" y="21"/>
                  </a:lnTo>
                  <a:lnTo>
                    <a:pt x="293" y="21"/>
                  </a:lnTo>
                  <a:lnTo>
                    <a:pt x="293" y="13"/>
                  </a:lnTo>
                  <a:close/>
                  <a:moveTo>
                    <a:pt x="351" y="13"/>
                  </a:moveTo>
                  <a:lnTo>
                    <a:pt x="384" y="13"/>
                  </a:lnTo>
                  <a:lnTo>
                    <a:pt x="384" y="21"/>
                  </a:lnTo>
                  <a:lnTo>
                    <a:pt x="351" y="21"/>
                  </a:lnTo>
                  <a:lnTo>
                    <a:pt x="351" y="13"/>
                  </a:lnTo>
                  <a:close/>
                  <a:moveTo>
                    <a:pt x="410" y="13"/>
                  </a:moveTo>
                  <a:lnTo>
                    <a:pt x="443" y="13"/>
                  </a:lnTo>
                  <a:lnTo>
                    <a:pt x="443" y="21"/>
                  </a:lnTo>
                  <a:lnTo>
                    <a:pt x="410" y="21"/>
                  </a:lnTo>
                  <a:lnTo>
                    <a:pt x="410" y="13"/>
                  </a:lnTo>
                  <a:close/>
                  <a:moveTo>
                    <a:pt x="468" y="13"/>
                  </a:moveTo>
                  <a:lnTo>
                    <a:pt x="501" y="13"/>
                  </a:lnTo>
                  <a:lnTo>
                    <a:pt x="501" y="21"/>
                  </a:lnTo>
                  <a:lnTo>
                    <a:pt x="468" y="21"/>
                  </a:lnTo>
                  <a:lnTo>
                    <a:pt x="468" y="13"/>
                  </a:lnTo>
                  <a:close/>
                  <a:moveTo>
                    <a:pt x="527" y="13"/>
                  </a:moveTo>
                  <a:lnTo>
                    <a:pt x="560" y="13"/>
                  </a:lnTo>
                  <a:lnTo>
                    <a:pt x="560" y="21"/>
                  </a:lnTo>
                  <a:lnTo>
                    <a:pt x="527" y="21"/>
                  </a:lnTo>
                  <a:lnTo>
                    <a:pt x="527" y="13"/>
                  </a:lnTo>
                  <a:close/>
                  <a:moveTo>
                    <a:pt x="577" y="0"/>
                  </a:moveTo>
                  <a:lnTo>
                    <a:pt x="610" y="17"/>
                  </a:lnTo>
                  <a:lnTo>
                    <a:pt x="577" y="33"/>
                  </a:lnTo>
                  <a:lnTo>
                    <a:pt x="577"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3264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21</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2756415" y="540550"/>
            <a:ext cx="11416785" cy="1406237"/>
          </a:xfrm>
        </p:spPr>
        <p:txBody>
          <a:bodyPr/>
          <a:lstStyle/>
          <a:p>
            <a:r>
              <a:rPr lang="en-US" dirty="0"/>
              <a:t>Step 1 – Compile TNPP and Shipment Route Information and Step 2 - Identify Package Safety Functions</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8" y="1955149"/>
            <a:ext cx="7623814" cy="6120717"/>
          </a:xfrm>
        </p:spPr>
        <p:txBody>
          <a:bodyPr/>
          <a:lstStyle/>
          <a:p>
            <a:r>
              <a:rPr lang="en-US" dirty="0"/>
              <a:t>Step 1, Information Collection</a:t>
            </a:r>
          </a:p>
          <a:p>
            <a:pPr lvl="1"/>
            <a:r>
              <a:rPr lang="en-US" dirty="0"/>
              <a:t>TNPP transportation package (Reactor Module only)</a:t>
            </a:r>
          </a:p>
          <a:p>
            <a:pPr lvl="2"/>
            <a:r>
              <a:rPr lang="en-US" dirty="0"/>
              <a:t>system design and configuration information, estimated radionuclide inventory at various time periods following reactor shutdown, information on the process for preparing the module for shipment</a:t>
            </a:r>
          </a:p>
          <a:p>
            <a:pPr lvl="1"/>
            <a:r>
              <a:rPr lang="en-US" dirty="0"/>
              <a:t>Shipment route assumed to be from the INL site to the WMSR located near Carlsbad, New Mexico</a:t>
            </a:r>
          </a:p>
          <a:p>
            <a:r>
              <a:rPr lang="en-US" dirty="0"/>
              <a:t>Step 2, Package Safety Functions</a:t>
            </a:r>
          </a:p>
          <a:p>
            <a:pPr lvl="1"/>
            <a:r>
              <a:rPr lang="en-US" dirty="0"/>
              <a:t>provide containment of radiological materials</a:t>
            </a:r>
          </a:p>
          <a:p>
            <a:pPr lvl="1"/>
            <a:r>
              <a:rPr lang="en-US" dirty="0"/>
              <a:t>provide radiation shielding</a:t>
            </a:r>
          </a:p>
          <a:p>
            <a:pPr lvl="1"/>
            <a:r>
              <a:rPr lang="en-US" dirty="0"/>
              <a:t>maintain a criticality-safe configuration</a:t>
            </a:r>
          </a:p>
          <a:p>
            <a:pPr lvl="1"/>
            <a:r>
              <a:rPr lang="en-US" dirty="0"/>
              <a:t>maintain passive cooling?</a:t>
            </a:r>
          </a:p>
        </p:txBody>
      </p:sp>
      <p:sp>
        <p:nvSpPr>
          <p:cNvPr id="13" name="TextBox 12">
            <a:extLst>
              <a:ext uri="{FF2B5EF4-FFF2-40B4-BE49-F238E27FC236}">
                <a16:creationId xmlns:a16="http://schemas.microsoft.com/office/drawing/2014/main" id="{B7F91115-FF69-DB5A-E077-BA03C692C738}"/>
              </a:ext>
            </a:extLst>
          </p:cNvPr>
          <p:cNvSpPr txBox="1"/>
          <p:nvPr/>
        </p:nvSpPr>
        <p:spPr>
          <a:xfrm>
            <a:off x="9204050" y="7533075"/>
            <a:ext cx="4067863" cy="311950"/>
          </a:xfrm>
          <a:prstGeom prst="rect">
            <a:avLst/>
          </a:prstGeom>
          <a:noFill/>
        </p:spPr>
        <p:txBody>
          <a:bodyPr wrap="square" rtlCol="0">
            <a:spAutoFit/>
          </a:bodyPr>
          <a:lstStyle/>
          <a:p>
            <a:r>
              <a:rPr lang="en-US" sz="1400" dirty="0"/>
              <a:t>Acronyms: WMSR – White Sands Missile Range</a:t>
            </a:r>
          </a:p>
        </p:txBody>
      </p:sp>
      <p:pic>
        <p:nvPicPr>
          <p:cNvPr id="15" name="Picture 14">
            <a:extLst>
              <a:ext uri="{FF2B5EF4-FFF2-40B4-BE49-F238E27FC236}">
                <a16:creationId xmlns:a16="http://schemas.microsoft.com/office/drawing/2014/main" id="{4BC48DB7-2DC2-F29B-E23F-159717C11C28}"/>
              </a:ext>
            </a:extLst>
          </p:cNvPr>
          <p:cNvPicPr>
            <a:picLocks noChangeAspect="1"/>
          </p:cNvPicPr>
          <p:nvPr/>
        </p:nvPicPr>
        <p:blipFill>
          <a:blip r:embed="rId3"/>
          <a:stretch>
            <a:fillRect/>
          </a:stretch>
        </p:blipFill>
        <p:spPr>
          <a:xfrm>
            <a:off x="9204050" y="1645433"/>
            <a:ext cx="4783372" cy="5256811"/>
          </a:xfrm>
          <a:prstGeom prst="rect">
            <a:avLst/>
          </a:prstGeom>
        </p:spPr>
      </p:pic>
    </p:spTree>
    <p:extLst>
      <p:ext uri="{BB962C8B-B14F-4D97-AF65-F5344CB8AC3E}">
        <p14:creationId xmlns:p14="http://schemas.microsoft.com/office/powerpoint/2010/main" val="28759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22</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2756415" y="540550"/>
            <a:ext cx="11416785" cy="713063"/>
          </a:xfrm>
        </p:spPr>
        <p:txBody>
          <a:bodyPr/>
          <a:lstStyle/>
          <a:p>
            <a:r>
              <a:rPr lang="en-US" dirty="0"/>
              <a:t>Step 3 – Identify Shipment Hazards</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8" y="1533836"/>
            <a:ext cx="7351336" cy="6120717"/>
          </a:xfrm>
        </p:spPr>
        <p:txBody>
          <a:bodyPr/>
          <a:lstStyle/>
          <a:p>
            <a:r>
              <a:rPr lang="en-US" dirty="0"/>
              <a:t>Utilize standard hazards analysis (HA) approach</a:t>
            </a:r>
          </a:p>
          <a:p>
            <a:r>
              <a:rPr lang="en-US" dirty="0"/>
              <a:t>Use of expert panels to identify and assess hazardous conditions that could occur during TNPP transport</a:t>
            </a:r>
          </a:p>
          <a:p>
            <a:r>
              <a:rPr lang="en-US" dirty="0"/>
              <a:t>Complete hazardous condition evaluation worksheets</a:t>
            </a:r>
          </a:p>
          <a:p>
            <a:r>
              <a:rPr lang="en-US" dirty="0"/>
              <a:t>Consider both highway accident and non-highway accident-initiated events</a:t>
            </a:r>
          </a:p>
          <a:p>
            <a:r>
              <a:rPr lang="en-US" dirty="0"/>
              <a:t>Formulate hazardous conditions to contain information needed to define accident scenarios</a:t>
            </a:r>
          </a:p>
          <a:p>
            <a:r>
              <a:rPr lang="en-US" dirty="0"/>
              <a:t>Total of 31 accident scenarios representing 8 accident phenomena classes were defined</a:t>
            </a:r>
          </a:p>
        </p:txBody>
      </p:sp>
      <p:sp>
        <p:nvSpPr>
          <p:cNvPr id="4" name="AutoShape 3">
            <a:extLst>
              <a:ext uri="{FF2B5EF4-FFF2-40B4-BE49-F238E27FC236}">
                <a16:creationId xmlns:a16="http://schemas.microsoft.com/office/drawing/2014/main" id="{4FCB69D5-F5AB-54AB-195B-CA21207402CF}"/>
              </a:ext>
            </a:extLst>
          </p:cNvPr>
          <p:cNvSpPr>
            <a:spLocks noChangeAspect="1" noChangeArrowheads="1" noTextEdit="1"/>
          </p:cNvSpPr>
          <p:nvPr/>
        </p:nvSpPr>
        <p:spPr bwMode="auto">
          <a:xfrm>
            <a:off x="8599488" y="1162050"/>
            <a:ext cx="5541962" cy="67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7FC41FEB-6296-FB6E-7CD0-0CC82253E47E}"/>
              </a:ext>
            </a:extLst>
          </p:cNvPr>
          <p:cNvSpPr>
            <a:spLocks noChangeArrowheads="1"/>
          </p:cNvSpPr>
          <p:nvPr/>
        </p:nvSpPr>
        <p:spPr bwMode="auto">
          <a:xfrm>
            <a:off x="8894763" y="2541588"/>
            <a:ext cx="2139950" cy="59213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A3BDE91D-D33C-5D48-283A-7CF4D6D156B7}"/>
              </a:ext>
            </a:extLst>
          </p:cNvPr>
          <p:cNvSpPr>
            <a:spLocks noChangeArrowheads="1"/>
          </p:cNvSpPr>
          <p:nvPr/>
        </p:nvSpPr>
        <p:spPr bwMode="auto">
          <a:xfrm>
            <a:off x="8894763" y="2541588"/>
            <a:ext cx="2139950" cy="592138"/>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2996C6D2-B8BD-F29F-A3D1-6B041FF9872B}"/>
              </a:ext>
            </a:extLst>
          </p:cNvPr>
          <p:cNvSpPr>
            <a:spLocks noChangeArrowheads="1"/>
          </p:cNvSpPr>
          <p:nvPr/>
        </p:nvSpPr>
        <p:spPr bwMode="auto">
          <a:xfrm>
            <a:off x="9256713" y="2660650"/>
            <a:ext cx="15382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rPr>
              <a:t>Identify Package Safety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C75D969E-DA68-1CF1-0143-0C999F2BC4E0}"/>
              </a:ext>
            </a:extLst>
          </p:cNvPr>
          <p:cNvSpPr>
            <a:spLocks noChangeArrowheads="1"/>
          </p:cNvSpPr>
          <p:nvPr/>
        </p:nvSpPr>
        <p:spPr bwMode="auto">
          <a:xfrm>
            <a:off x="9671050" y="2838450"/>
            <a:ext cx="6699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rPr>
              <a:t>Functions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7A8F5CB6-B7F0-AE7A-DF94-7EB5E52C22C1}"/>
              </a:ext>
            </a:extLst>
          </p:cNvPr>
          <p:cNvSpPr>
            <a:spLocks noChangeArrowheads="1"/>
          </p:cNvSpPr>
          <p:nvPr/>
        </p:nvSpPr>
        <p:spPr bwMode="auto">
          <a:xfrm>
            <a:off x="8894763" y="3527425"/>
            <a:ext cx="2139950" cy="592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C798EBB7-5188-4973-7383-6D134EDB3782}"/>
              </a:ext>
            </a:extLst>
          </p:cNvPr>
          <p:cNvSpPr>
            <a:spLocks noChangeArrowheads="1"/>
          </p:cNvSpPr>
          <p:nvPr/>
        </p:nvSpPr>
        <p:spPr bwMode="auto">
          <a:xfrm>
            <a:off x="8894763" y="3527425"/>
            <a:ext cx="2139950" cy="592138"/>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EEC26A06-B8E5-9F0F-725E-A1D2109C9901}"/>
              </a:ext>
            </a:extLst>
          </p:cNvPr>
          <p:cNvSpPr>
            <a:spLocks noChangeArrowheads="1"/>
          </p:cNvSpPr>
          <p:nvPr/>
        </p:nvSpPr>
        <p:spPr bwMode="auto">
          <a:xfrm>
            <a:off x="9167813" y="3735388"/>
            <a:ext cx="17049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anose="020F0502020204030204" pitchFamily="34" charset="0"/>
              </a:rPr>
              <a:t>Identify Shipment Hazards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ED003772-B1DA-79A9-4902-89B4C6E6FC03}"/>
              </a:ext>
            </a:extLst>
          </p:cNvPr>
          <p:cNvSpPr>
            <a:spLocks noChangeArrowheads="1"/>
          </p:cNvSpPr>
          <p:nvPr/>
        </p:nvSpPr>
        <p:spPr bwMode="auto">
          <a:xfrm>
            <a:off x="8894763" y="4513263"/>
            <a:ext cx="2139950" cy="7889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a:extLst>
              <a:ext uri="{FF2B5EF4-FFF2-40B4-BE49-F238E27FC236}">
                <a16:creationId xmlns:a16="http://schemas.microsoft.com/office/drawing/2014/main" id="{B5EBD455-A9DA-3014-9DAB-DBE34682946F}"/>
              </a:ext>
            </a:extLst>
          </p:cNvPr>
          <p:cNvSpPr>
            <a:spLocks noChangeArrowheads="1"/>
          </p:cNvSpPr>
          <p:nvPr/>
        </p:nvSpPr>
        <p:spPr bwMode="auto">
          <a:xfrm>
            <a:off x="8894763" y="4513263"/>
            <a:ext cx="2139950" cy="788988"/>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a:extLst>
              <a:ext uri="{FF2B5EF4-FFF2-40B4-BE49-F238E27FC236}">
                <a16:creationId xmlns:a16="http://schemas.microsoft.com/office/drawing/2014/main" id="{A3E7163D-AF20-5C77-05C9-810026578F53}"/>
              </a:ext>
            </a:extLst>
          </p:cNvPr>
          <p:cNvSpPr>
            <a:spLocks noChangeArrowheads="1"/>
          </p:cNvSpPr>
          <p:nvPr/>
        </p:nvSpPr>
        <p:spPr bwMode="auto">
          <a:xfrm>
            <a:off x="9394825" y="4643438"/>
            <a:ext cx="1103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rPr>
              <a:t>Select Bounding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9753AA61-0E6A-3D40-5093-B2E9D6939D97}"/>
              </a:ext>
            </a:extLst>
          </p:cNvPr>
          <p:cNvSpPr>
            <a:spLocks noChangeArrowheads="1"/>
          </p:cNvSpPr>
          <p:nvPr/>
        </p:nvSpPr>
        <p:spPr bwMode="auto">
          <a:xfrm>
            <a:off x="9137650" y="4821238"/>
            <a:ext cx="1701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rPr>
              <a:t>Accident Scenario (BA) for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EDAE8E58-652D-B053-51D7-62DF4250DDB9}"/>
              </a:ext>
            </a:extLst>
          </p:cNvPr>
          <p:cNvSpPr>
            <a:spLocks noChangeArrowheads="1"/>
          </p:cNvSpPr>
          <p:nvPr/>
        </p:nvSpPr>
        <p:spPr bwMode="auto">
          <a:xfrm>
            <a:off x="9610725" y="5000625"/>
            <a:ext cx="7794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rPr>
              <a:t>Each Group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Freeform 18">
            <a:extLst>
              <a:ext uri="{FF2B5EF4-FFF2-40B4-BE49-F238E27FC236}">
                <a16:creationId xmlns:a16="http://schemas.microsoft.com/office/drawing/2014/main" id="{16C1CAF0-EFB8-EBDE-4035-825C0D6B7ECD}"/>
              </a:ext>
            </a:extLst>
          </p:cNvPr>
          <p:cNvSpPr>
            <a:spLocks noEditPoints="1"/>
          </p:cNvSpPr>
          <p:nvPr/>
        </p:nvSpPr>
        <p:spPr bwMode="auto">
          <a:xfrm>
            <a:off x="9915525" y="3128963"/>
            <a:ext cx="79375" cy="404813"/>
          </a:xfrm>
          <a:custGeom>
            <a:avLst/>
            <a:gdLst>
              <a:gd name="T0" fmla="*/ 31 w 50"/>
              <a:gd name="T1" fmla="*/ 0 h 255"/>
              <a:gd name="T2" fmla="*/ 31 w 50"/>
              <a:gd name="T3" fmla="*/ 213 h 255"/>
              <a:gd name="T4" fmla="*/ 19 w 50"/>
              <a:gd name="T5" fmla="*/ 213 h 255"/>
              <a:gd name="T6" fmla="*/ 19 w 50"/>
              <a:gd name="T7" fmla="*/ 0 h 255"/>
              <a:gd name="T8" fmla="*/ 31 w 50"/>
              <a:gd name="T9" fmla="*/ 0 h 255"/>
              <a:gd name="T10" fmla="*/ 50 w 50"/>
              <a:gd name="T11" fmla="*/ 205 h 255"/>
              <a:gd name="T12" fmla="*/ 25 w 50"/>
              <a:gd name="T13" fmla="*/ 255 h 255"/>
              <a:gd name="T14" fmla="*/ 0 w 50"/>
              <a:gd name="T15" fmla="*/ 205 h 255"/>
              <a:gd name="T16" fmla="*/ 50 w 50"/>
              <a:gd name="T17" fmla="*/ 20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5">
                <a:moveTo>
                  <a:pt x="31" y="0"/>
                </a:moveTo>
                <a:lnTo>
                  <a:pt x="31" y="213"/>
                </a:lnTo>
                <a:lnTo>
                  <a:pt x="19" y="213"/>
                </a:lnTo>
                <a:lnTo>
                  <a:pt x="19" y="0"/>
                </a:lnTo>
                <a:lnTo>
                  <a:pt x="31" y="0"/>
                </a:lnTo>
                <a:close/>
                <a:moveTo>
                  <a:pt x="50" y="205"/>
                </a:moveTo>
                <a:lnTo>
                  <a:pt x="25" y="255"/>
                </a:lnTo>
                <a:lnTo>
                  <a:pt x="0" y="205"/>
                </a:lnTo>
                <a:lnTo>
                  <a:pt x="50" y="2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0DDD3AF7-0916-BE73-E012-FB53993A3806}"/>
              </a:ext>
            </a:extLst>
          </p:cNvPr>
          <p:cNvSpPr>
            <a:spLocks noEditPoints="1"/>
          </p:cNvSpPr>
          <p:nvPr/>
        </p:nvSpPr>
        <p:spPr bwMode="auto">
          <a:xfrm>
            <a:off x="9915525" y="4114800"/>
            <a:ext cx="79375" cy="404813"/>
          </a:xfrm>
          <a:custGeom>
            <a:avLst/>
            <a:gdLst>
              <a:gd name="T0" fmla="*/ 31 w 50"/>
              <a:gd name="T1" fmla="*/ 0 h 255"/>
              <a:gd name="T2" fmla="*/ 31 w 50"/>
              <a:gd name="T3" fmla="*/ 213 h 255"/>
              <a:gd name="T4" fmla="*/ 19 w 50"/>
              <a:gd name="T5" fmla="*/ 213 h 255"/>
              <a:gd name="T6" fmla="*/ 19 w 50"/>
              <a:gd name="T7" fmla="*/ 0 h 255"/>
              <a:gd name="T8" fmla="*/ 31 w 50"/>
              <a:gd name="T9" fmla="*/ 0 h 255"/>
              <a:gd name="T10" fmla="*/ 50 w 50"/>
              <a:gd name="T11" fmla="*/ 205 h 255"/>
              <a:gd name="T12" fmla="*/ 25 w 50"/>
              <a:gd name="T13" fmla="*/ 255 h 255"/>
              <a:gd name="T14" fmla="*/ 0 w 50"/>
              <a:gd name="T15" fmla="*/ 205 h 255"/>
              <a:gd name="T16" fmla="*/ 50 w 50"/>
              <a:gd name="T17" fmla="*/ 20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5">
                <a:moveTo>
                  <a:pt x="31" y="0"/>
                </a:moveTo>
                <a:lnTo>
                  <a:pt x="31" y="213"/>
                </a:lnTo>
                <a:lnTo>
                  <a:pt x="19" y="213"/>
                </a:lnTo>
                <a:lnTo>
                  <a:pt x="19" y="0"/>
                </a:lnTo>
                <a:lnTo>
                  <a:pt x="31" y="0"/>
                </a:lnTo>
                <a:close/>
                <a:moveTo>
                  <a:pt x="50" y="205"/>
                </a:moveTo>
                <a:lnTo>
                  <a:pt x="25" y="255"/>
                </a:lnTo>
                <a:lnTo>
                  <a:pt x="0" y="205"/>
                </a:lnTo>
                <a:lnTo>
                  <a:pt x="50" y="2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a:extLst>
              <a:ext uri="{FF2B5EF4-FFF2-40B4-BE49-F238E27FC236}">
                <a16:creationId xmlns:a16="http://schemas.microsoft.com/office/drawing/2014/main" id="{C160B2F7-F7C9-4C56-0DC5-2BD7B50A4C05}"/>
              </a:ext>
            </a:extLst>
          </p:cNvPr>
          <p:cNvSpPr>
            <a:spLocks noChangeArrowheads="1"/>
          </p:cNvSpPr>
          <p:nvPr/>
        </p:nvSpPr>
        <p:spPr bwMode="auto">
          <a:xfrm>
            <a:off x="11764963" y="1555750"/>
            <a:ext cx="2139950" cy="592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
            <a:extLst>
              <a:ext uri="{FF2B5EF4-FFF2-40B4-BE49-F238E27FC236}">
                <a16:creationId xmlns:a16="http://schemas.microsoft.com/office/drawing/2014/main" id="{58598692-36C4-3EE5-6CA1-A946B3EA2D66}"/>
              </a:ext>
            </a:extLst>
          </p:cNvPr>
          <p:cNvSpPr>
            <a:spLocks noChangeArrowheads="1"/>
          </p:cNvSpPr>
          <p:nvPr/>
        </p:nvSpPr>
        <p:spPr bwMode="auto">
          <a:xfrm>
            <a:off x="11764963" y="1555750"/>
            <a:ext cx="2139950" cy="592138"/>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a:extLst>
              <a:ext uri="{FF2B5EF4-FFF2-40B4-BE49-F238E27FC236}">
                <a16:creationId xmlns:a16="http://schemas.microsoft.com/office/drawing/2014/main" id="{00E5C4C9-BF30-5611-434C-B4A2EC891B78}"/>
              </a:ext>
            </a:extLst>
          </p:cNvPr>
          <p:cNvSpPr>
            <a:spLocks noChangeArrowheads="1"/>
          </p:cNvSpPr>
          <p:nvPr/>
        </p:nvSpPr>
        <p:spPr bwMode="auto">
          <a:xfrm>
            <a:off x="11918950" y="1763713"/>
            <a:ext cx="5524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anose="020F0502020204030204" pitchFamily="34" charset="0"/>
              </a:rPr>
              <a:t>Identify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859A3636-8D72-C275-A2D9-E704FAA6C8AD}"/>
              </a:ext>
            </a:extLst>
          </p:cNvPr>
          <p:cNvSpPr>
            <a:spLocks noChangeArrowheads="1"/>
          </p:cNvSpPr>
          <p:nvPr/>
        </p:nvSpPr>
        <p:spPr bwMode="auto">
          <a:xfrm>
            <a:off x="12422188" y="1763713"/>
            <a:ext cx="14192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anose="020F0502020204030204" pitchFamily="34" charset="0"/>
              </a:rPr>
              <a:t>Hazardous Conditions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809DC1CC-2002-8A06-41C5-992DC29425DB}"/>
              </a:ext>
            </a:extLst>
          </p:cNvPr>
          <p:cNvSpPr>
            <a:spLocks noChangeArrowheads="1"/>
          </p:cNvSpPr>
          <p:nvPr/>
        </p:nvSpPr>
        <p:spPr bwMode="auto">
          <a:xfrm>
            <a:off x="11764963" y="2541588"/>
            <a:ext cx="2139950" cy="592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a:extLst>
              <a:ext uri="{FF2B5EF4-FFF2-40B4-BE49-F238E27FC236}">
                <a16:creationId xmlns:a16="http://schemas.microsoft.com/office/drawing/2014/main" id="{716C96F7-849D-4041-743C-899F57FD1EA9}"/>
              </a:ext>
            </a:extLst>
          </p:cNvPr>
          <p:cNvSpPr>
            <a:spLocks noChangeArrowheads="1"/>
          </p:cNvSpPr>
          <p:nvPr/>
        </p:nvSpPr>
        <p:spPr bwMode="auto">
          <a:xfrm>
            <a:off x="11764963" y="2541588"/>
            <a:ext cx="2139950" cy="592138"/>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a:extLst>
              <a:ext uri="{FF2B5EF4-FFF2-40B4-BE49-F238E27FC236}">
                <a16:creationId xmlns:a16="http://schemas.microsoft.com/office/drawing/2014/main" id="{C9395DF0-F1E0-FF79-B48C-408F683C069A}"/>
              </a:ext>
            </a:extLst>
          </p:cNvPr>
          <p:cNvSpPr>
            <a:spLocks noChangeArrowheads="1"/>
          </p:cNvSpPr>
          <p:nvPr/>
        </p:nvSpPr>
        <p:spPr bwMode="auto">
          <a:xfrm>
            <a:off x="11928475" y="2749550"/>
            <a:ext cx="19224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anose="020F0502020204030204" pitchFamily="34" charset="0"/>
              </a:rPr>
              <a:t>Postulate Accident Conditions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7">
            <a:extLst>
              <a:ext uri="{FF2B5EF4-FFF2-40B4-BE49-F238E27FC236}">
                <a16:creationId xmlns:a16="http://schemas.microsoft.com/office/drawing/2014/main" id="{F452AA94-35E7-ED43-1812-24D9391298F7}"/>
              </a:ext>
            </a:extLst>
          </p:cNvPr>
          <p:cNvSpPr>
            <a:spLocks noChangeArrowheads="1"/>
          </p:cNvSpPr>
          <p:nvPr/>
        </p:nvSpPr>
        <p:spPr bwMode="auto">
          <a:xfrm>
            <a:off x="11764963" y="3527425"/>
            <a:ext cx="2139950" cy="788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8">
            <a:extLst>
              <a:ext uri="{FF2B5EF4-FFF2-40B4-BE49-F238E27FC236}">
                <a16:creationId xmlns:a16="http://schemas.microsoft.com/office/drawing/2014/main" id="{AF4519C7-F85F-1C66-0CDC-6519C84EAFF0}"/>
              </a:ext>
            </a:extLst>
          </p:cNvPr>
          <p:cNvSpPr>
            <a:spLocks noChangeArrowheads="1"/>
          </p:cNvSpPr>
          <p:nvPr/>
        </p:nvSpPr>
        <p:spPr bwMode="auto">
          <a:xfrm>
            <a:off x="11764963" y="3527425"/>
            <a:ext cx="2139950" cy="788988"/>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9">
            <a:extLst>
              <a:ext uri="{FF2B5EF4-FFF2-40B4-BE49-F238E27FC236}">
                <a16:creationId xmlns:a16="http://schemas.microsoft.com/office/drawing/2014/main" id="{6BCB6D6C-6D40-C0F4-3DDB-41FA2B9DB4FC}"/>
              </a:ext>
            </a:extLst>
          </p:cNvPr>
          <p:cNvSpPr>
            <a:spLocks noChangeArrowheads="1"/>
          </p:cNvSpPr>
          <p:nvPr/>
        </p:nvSpPr>
        <p:spPr bwMode="auto">
          <a:xfrm>
            <a:off x="12185650" y="3657600"/>
            <a:ext cx="14398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anose="020F0502020204030204" pitchFamily="34" charset="0"/>
              </a:rPr>
              <a:t>Assign Likelihood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6E467516-1B52-7B8C-B49A-DDD157A1D238}"/>
              </a:ext>
            </a:extLst>
          </p:cNvPr>
          <p:cNvSpPr>
            <a:spLocks noChangeArrowheads="1"/>
          </p:cNvSpPr>
          <p:nvPr/>
        </p:nvSpPr>
        <p:spPr bwMode="auto">
          <a:xfrm>
            <a:off x="12057063" y="3835400"/>
            <a:ext cx="17065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anose="020F0502020204030204" pitchFamily="34" charset="0"/>
              </a:rPr>
              <a:t>Consequence Bins to Each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1">
            <a:extLst>
              <a:ext uri="{FF2B5EF4-FFF2-40B4-BE49-F238E27FC236}">
                <a16:creationId xmlns:a16="http://schemas.microsoft.com/office/drawing/2014/main" id="{9FBEF4C5-610C-C27C-810E-D9AD668D3B0D}"/>
              </a:ext>
            </a:extLst>
          </p:cNvPr>
          <p:cNvSpPr>
            <a:spLocks noChangeArrowheads="1"/>
          </p:cNvSpPr>
          <p:nvPr/>
        </p:nvSpPr>
        <p:spPr bwMode="auto">
          <a:xfrm>
            <a:off x="12569825" y="4014788"/>
            <a:ext cx="611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anose="020F0502020204030204" pitchFamily="34" charset="0"/>
              </a:rPr>
              <a:t>Accident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2">
            <a:extLst>
              <a:ext uri="{FF2B5EF4-FFF2-40B4-BE49-F238E27FC236}">
                <a16:creationId xmlns:a16="http://schemas.microsoft.com/office/drawing/2014/main" id="{F805A21A-1BCD-4C05-0870-BC3E5D505454}"/>
              </a:ext>
            </a:extLst>
          </p:cNvPr>
          <p:cNvSpPr>
            <a:spLocks noChangeArrowheads="1"/>
          </p:cNvSpPr>
          <p:nvPr/>
        </p:nvSpPr>
        <p:spPr bwMode="auto">
          <a:xfrm>
            <a:off x="11764963" y="4711700"/>
            <a:ext cx="2139950" cy="787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3">
            <a:extLst>
              <a:ext uri="{FF2B5EF4-FFF2-40B4-BE49-F238E27FC236}">
                <a16:creationId xmlns:a16="http://schemas.microsoft.com/office/drawing/2014/main" id="{B7282A6E-625B-E11E-A6FA-5FEDCD1226F2}"/>
              </a:ext>
            </a:extLst>
          </p:cNvPr>
          <p:cNvSpPr>
            <a:spLocks noChangeArrowheads="1"/>
          </p:cNvSpPr>
          <p:nvPr/>
        </p:nvSpPr>
        <p:spPr bwMode="auto">
          <a:xfrm>
            <a:off x="11764963" y="4711700"/>
            <a:ext cx="2139950" cy="787400"/>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4">
            <a:extLst>
              <a:ext uri="{FF2B5EF4-FFF2-40B4-BE49-F238E27FC236}">
                <a16:creationId xmlns:a16="http://schemas.microsoft.com/office/drawing/2014/main" id="{40CB828A-ABCF-CAA0-D80F-695911C0C690}"/>
              </a:ext>
            </a:extLst>
          </p:cNvPr>
          <p:cNvSpPr>
            <a:spLocks noChangeArrowheads="1"/>
          </p:cNvSpPr>
          <p:nvPr/>
        </p:nvSpPr>
        <p:spPr bwMode="auto">
          <a:xfrm>
            <a:off x="12007850" y="5016500"/>
            <a:ext cx="17446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anose="020F0502020204030204" pitchFamily="34" charset="0"/>
              </a:rPr>
              <a:t>Screen Accident Conditions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5">
            <a:extLst>
              <a:ext uri="{FF2B5EF4-FFF2-40B4-BE49-F238E27FC236}">
                <a16:creationId xmlns:a16="http://schemas.microsoft.com/office/drawing/2014/main" id="{35D23611-2811-7633-7D77-F6469DE612BD}"/>
              </a:ext>
            </a:extLst>
          </p:cNvPr>
          <p:cNvSpPr>
            <a:spLocks noChangeArrowheads="1"/>
          </p:cNvSpPr>
          <p:nvPr/>
        </p:nvSpPr>
        <p:spPr bwMode="auto">
          <a:xfrm>
            <a:off x="11764963" y="5894388"/>
            <a:ext cx="2139950" cy="590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6">
            <a:extLst>
              <a:ext uri="{FF2B5EF4-FFF2-40B4-BE49-F238E27FC236}">
                <a16:creationId xmlns:a16="http://schemas.microsoft.com/office/drawing/2014/main" id="{5C9ADBF6-E81C-085A-C6B6-80FEE274D521}"/>
              </a:ext>
            </a:extLst>
          </p:cNvPr>
          <p:cNvSpPr>
            <a:spLocks noChangeArrowheads="1"/>
          </p:cNvSpPr>
          <p:nvPr/>
        </p:nvSpPr>
        <p:spPr bwMode="auto">
          <a:xfrm>
            <a:off x="11764963" y="5894388"/>
            <a:ext cx="2139950" cy="590550"/>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7">
            <a:extLst>
              <a:ext uri="{FF2B5EF4-FFF2-40B4-BE49-F238E27FC236}">
                <a16:creationId xmlns:a16="http://schemas.microsoft.com/office/drawing/2014/main" id="{C68DF161-B363-7050-36C0-CBE9424B0A07}"/>
              </a:ext>
            </a:extLst>
          </p:cNvPr>
          <p:cNvSpPr>
            <a:spLocks noChangeArrowheads="1"/>
          </p:cNvSpPr>
          <p:nvPr/>
        </p:nvSpPr>
        <p:spPr bwMode="auto">
          <a:xfrm>
            <a:off x="12017375" y="6100763"/>
            <a:ext cx="17462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anose="020F0502020204030204" pitchFamily="34" charset="0"/>
              </a:rPr>
              <a:t>Identify Accident Scenarios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8">
            <a:extLst>
              <a:ext uri="{FF2B5EF4-FFF2-40B4-BE49-F238E27FC236}">
                <a16:creationId xmlns:a16="http://schemas.microsoft.com/office/drawing/2014/main" id="{8EC76FEA-2B29-7371-358C-BB9D7CF86AA5}"/>
              </a:ext>
            </a:extLst>
          </p:cNvPr>
          <p:cNvSpPr>
            <a:spLocks noChangeArrowheads="1"/>
          </p:cNvSpPr>
          <p:nvPr/>
        </p:nvSpPr>
        <p:spPr bwMode="auto">
          <a:xfrm>
            <a:off x="11764963" y="6880225"/>
            <a:ext cx="2139950" cy="590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9">
            <a:extLst>
              <a:ext uri="{FF2B5EF4-FFF2-40B4-BE49-F238E27FC236}">
                <a16:creationId xmlns:a16="http://schemas.microsoft.com/office/drawing/2014/main" id="{57E3B068-69F8-67E7-039E-C6F04A5D324C}"/>
              </a:ext>
            </a:extLst>
          </p:cNvPr>
          <p:cNvSpPr>
            <a:spLocks noChangeArrowheads="1"/>
          </p:cNvSpPr>
          <p:nvPr/>
        </p:nvSpPr>
        <p:spPr bwMode="auto">
          <a:xfrm>
            <a:off x="11764963" y="6880225"/>
            <a:ext cx="2139950" cy="590550"/>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0">
            <a:extLst>
              <a:ext uri="{FF2B5EF4-FFF2-40B4-BE49-F238E27FC236}">
                <a16:creationId xmlns:a16="http://schemas.microsoft.com/office/drawing/2014/main" id="{79572326-189E-F361-ED6D-A460EC8040D0}"/>
              </a:ext>
            </a:extLst>
          </p:cNvPr>
          <p:cNvSpPr>
            <a:spLocks noChangeArrowheads="1"/>
          </p:cNvSpPr>
          <p:nvPr/>
        </p:nvSpPr>
        <p:spPr bwMode="auto">
          <a:xfrm>
            <a:off x="11977688" y="6999288"/>
            <a:ext cx="1863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anose="020F0502020204030204" pitchFamily="34" charset="0"/>
              </a:rPr>
              <a:t>Group Accident Scenarios 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1">
            <a:extLst>
              <a:ext uri="{FF2B5EF4-FFF2-40B4-BE49-F238E27FC236}">
                <a16:creationId xmlns:a16="http://schemas.microsoft.com/office/drawing/2014/main" id="{C1E7AB55-4AC5-0B80-ADEF-D77E82AD3B07}"/>
              </a:ext>
            </a:extLst>
          </p:cNvPr>
          <p:cNvSpPr>
            <a:spLocks noChangeArrowheads="1"/>
          </p:cNvSpPr>
          <p:nvPr/>
        </p:nvSpPr>
        <p:spPr bwMode="auto">
          <a:xfrm>
            <a:off x="12185650" y="7177088"/>
            <a:ext cx="1379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anose="020F0502020204030204" pitchFamily="34" charset="0"/>
              </a:rPr>
              <a:t>Accident Phenomena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Freeform 42">
            <a:extLst>
              <a:ext uri="{FF2B5EF4-FFF2-40B4-BE49-F238E27FC236}">
                <a16:creationId xmlns:a16="http://schemas.microsoft.com/office/drawing/2014/main" id="{FC2CA981-2A5B-F709-E08C-8B7F951F7CCA}"/>
              </a:ext>
            </a:extLst>
          </p:cNvPr>
          <p:cNvSpPr>
            <a:spLocks noEditPoints="1"/>
          </p:cNvSpPr>
          <p:nvPr/>
        </p:nvSpPr>
        <p:spPr bwMode="auto">
          <a:xfrm>
            <a:off x="12785725" y="2143125"/>
            <a:ext cx="79375" cy="404813"/>
          </a:xfrm>
          <a:custGeom>
            <a:avLst/>
            <a:gdLst>
              <a:gd name="T0" fmla="*/ 31 w 50"/>
              <a:gd name="T1" fmla="*/ 0 h 255"/>
              <a:gd name="T2" fmla="*/ 31 w 50"/>
              <a:gd name="T3" fmla="*/ 213 h 255"/>
              <a:gd name="T4" fmla="*/ 19 w 50"/>
              <a:gd name="T5" fmla="*/ 213 h 255"/>
              <a:gd name="T6" fmla="*/ 19 w 50"/>
              <a:gd name="T7" fmla="*/ 0 h 255"/>
              <a:gd name="T8" fmla="*/ 31 w 50"/>
              <a:gd name="T9" fmla="*/ 0 h 255"/>
              <a:gd name="T10" fmla="*/ 50 w 50"/>
              <a:gd name="T11" fmla="*/ 205 h 255"/>
              <a:gd name="T12" fmla="*/ 25 w 50"/>
              <a:gd name="T13" fmla="*/ 255 h 255"/>
              <a:gd name="T14" fmla="*/ 0 w 50"/>
              <a:gd name="T15" fmla="*/ 205 h 255"/>
              <a:gd name="T16" fmla="*/ 50 w 50"/>
              <a:gd name="T17" fmla="*/ 20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5">
                <a:moveTo>
                  <a:pt x="31" y="0"/>
                </a:moveTo>
                <a:lnTo>
                  <a:pt x="31" y="213"/>
                </a:lnTo>
                <a:lnTo>
                  <a:pt x="19" y="213"/>
                </a:lnTo>
                <a:lnTo>
                  <a:pt x="19" y="0"/>
                </a:lnTo>
                <a:lnTo>
                  <a:pt x="31" y="0"/>
                </a:lnTo>
                <a:close/>
                <a:moveTo>
                  <a:pt x="50" y="205"/>
                </a:moveTo>
                <a:lnTo>
                  <a:pt x="25" y="255"/>
                </a:lnTo>
                <a:lnTo>
                  <a:pt x="0" y="205"/>
                </a:lnTo>
                <a:lnTo>
                  <a:pt x="50" y="2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3">
            <a:extLst>
              <a:ext uri="{FF2B5EF4-FFF2-40B4-BE49-F238E27FC236}">
                <a16:creationId xmlns:a16="http://schemas.microsoft.com/office/drawing/2014/main" id="{6BAC7277-6D29-3DB3-0D7A-B6819BEAFC52}"/>
              </a:ext>
            </a:extLst>
          </p:cNvPr>
          <p:cNvSpPr>
            <a:spLocks noEditPoints="1"/>
          </p:cNvSpPr>
          <p:nvPr/>
        </p:nvSpPr>
        <p:spPr bwMode="auto">
          <a:xfrm>
            <a:off x="12785725" y="3128963"/>
            <a:ext cx="79375" cy="404813"/>
          </a:xfrm>
          <a:custGeom>
            <a:avLst/>
            <a:gdLst>
              <a:gd name="T0" fmla="*/ 31 w 50"/>
              <a:gd name="T1" fmla="*/ 0 h 255"/>
              <a:gd name="T2" fmla="*/ 31 w 50"/>
              <a:gd name="T3" fmla="*/ 213 h 255"/>
              <a:gd name="T4" fmla="*/ 19 w 50"/>
              <a:gd name="T5" fmla="*/ 213 h 255"/>
              <a:gd name="T6" fmla="*/ 19 w 50"/>
              <a:gd name="T7" fmla="*/ 0 h 255"/>
              <a:gd name="T8" fmla="*/ 31 w 50"/>
              <a:gd name="T9" fmla="*/ 0 h 255"/>
              <a:gd name="T10" fmla="*/ 50 w 50"/>
              <a:gd name="T11" fmla="*/ 205 h 255"/>
              <a:gd name="T12" fmla="*/ 25 w 50"/>
              <a:gd name="T13" fmla="*/ 255 h 255"/>
              <a:gd name="T14" fmla="*/ 0 w 50"/>
              <a:gd name="T15" fmla="*/ 205 h 255"/>
              <a:gd name="T16" fmla="*/ 50 w 50"/>
              <a:gd name="T17" fmla="*/ 20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5">
                <a:moveTo>
                  <a:pt x="31" y="0"/>
                </a:moveTo>
                <a:lnTo>
                  <a:pt x="31" y="213"/>
                </a:lnTo>
                <a:lnTo>
                  <a:pt x="19" y="213"/>
                </a:lnTo>
                <a:lnTo>
                  <a:pt x="19" y="0"/>
                </a:lnTo>
                <a:lnTo>
                  <a:pt x="31" y="0"/>
                </a:lnTo>
                <a:close/>
                <a:moveTo>
                  <a:pt x="50" y="205"/>
                </a:moveTo>
                <a:lnTo>
                  <a:pt x="25" y="255"/>
                </a:lnTo>
                <a:lnTo>
                  <a:pt x="0" y="205"/>
                </a:lnTo>
                <a:lnTo>
                  <a:pt x="50" y="2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4">
            <a:extLst>
              <a:ext uri="{FF2B5EF4-FFF2-40B4-BE49-F238E27FC236}">
                <a16:creationId xmlns:a16="http://schemas.microsoft.com/office/drawing/2014/main" id="{BB0FDEBD-C9F2-AEC5-42C9-DE0FF08A8E8B}"/>
              </a:ext>
            </a:extLst>
          </p:cNvPr>
          <p:cNvSpPr>
            <a:spLocks noEditPoints="1"/>
          </p:cNvSpPr>
          <p:nvPr/>
        </p:nvSpPr>
        <p:spPr bwMode="auto">
          <a:xfrm>
            <a:off x="12795250" y="4311650"/>
            <a:ext cx="79375" cy="404813"/>
          </a:xfrm>
          <a:custGeom>
            <a:avLst/>
            <a:gdLst>
              <a:gd name="T0" fmla="*/ 31 w 50"/>
              <a:gd name="T1" fmla="*/ 0 h 255"/>
              <a:gd name="T2" fmla="*/ 31 w 50"/>
              <a:gd name="T3" fmla="*/ 214 h 255"/>
              <a:gd name="T4" fmla="*/ 19 w 50"/>
              <a:gd name="T5" fmla="*/ 214 h 255"/>
              <a:gd name="T6" fmla="*/ 19 w 50"/>
              <a:gd name="T7" fmla="*/ 0 h 255"/>
              <a:gd name="T8" fmla="*/ 31 w 50"/>
              <a:gd name="T9" fmla="*/ 0 h 255"/>
              <a:gd name="T10" fmla="*/ 50 w 50"/>
              <a:gd name="T11" fmla="*/ 205 h 255"/>
              <a:gd name="T12" fmla="*/ 25 w 50"/>
              <a:gd name="T13" fmla="*/ 255 h 255"/>
              <a:gd name="T14" fmla="*/ 0 w 50"/>
              <a:gd name="T15" fmla="*/ 205 h 255"/>
              <a:gd name="T16" fmla="*/ 50 w 50"/>
              <a:gd name="T17" fmla="*/ 20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5">
                <a:moveTo>
                  <a:pt x="31" y="0"/>
                </a:moveTo>
                <a:lnTo>
                  <a:pt x="31" y="214"/>
                </a:lnTo>
                <a:lnTo>
                  <a:pt x="19" y="214"/>
                </a:lnTo>
                <a:lnTo>
                  <a:pt x="19" y="0"/>
                </a:lnTo>
                <a:lnTo>
                  <a:pt x="31" y="0"/>
                </a:lnTo>
                <a:close/>
                <a:moveTo>
                  <a:pt x="50" y="205"/>
                </a:moveTo>
                <a:lnTo>
                  <a:pt x="25" y="255"/>
                </a:lnTo>
                <a:lnTo>
                  <a:pt x="0" y="205"/>
                </a:lnTo>
                <a:lnTo>
                  <a:pt x="50" y="2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5">
            <a:extLst>
              <a:ext uri="{FF2B5EF4-FFF2-40B4-BE49-F238E27FC236}">
                <a16:creationId xmlns:a16="http://schemas.microsoft.com/office/drawing/2014/main" id="{C3A5B276-6BE1-FBA7-1BF7-80180ECAA91C}"/>
              </a:ext>
            </a:extLst>
          </p:cNvPr>
          <p:cNvSpPr>
            <a:spLocks noEditPoints="1"/>
          </p:cNvSpPr>
          <p:nvPr/>
        </p:nvSpPr>
        <p:spPr bwMode="auto">
          <a:xfrm>
            <a:off x="12785725" y="5494338"/>
            <a:ext cx="79375" cy="404813"/>
          </a:xfrm>
          <a:custGeom>
            <a:avLst/>
            <a:gdLst>
              <a:gd name="T0" fmla="*/ 31 w 50"/>
              <a:gd name="T1" fmla="*/ 0 h 255"/>
              <a:gd name="T2" fmla="*/ 31 w 50"/>
              <a:gd name="T3" fmla="*/ 214 h 255"/>
              <a:gd name="T4" fmla="*/ 19 w 50"/>
              <a:gd name="T5" fmla="*/ 214 h 255"/>
              <a:gd name="T6" fmla="*/ 19 w 50"/>
              <a:gd name="T7" fmla="*/ 0 h 255"/>
              <a:gd name="T8" fmla="*/ 31 w 50"/>
              <a:gd name="T9" fmla="*/ 0 h 255"/>
              <a:gd name="T10" fmla="*/ 50 w 50"/>
              <a:gd name="T11" fmla="*/ 205 h 255"/>
              <a:gd name="T12" fmla="*/ 25 w 50"/>
              <a:gd name="T13" fmla="*/ 255 h 255"/>
              <a:gd name="T14" fmla="*/ 0 w 50"/>
              <a:gd name="T15" fmla="*/ 205 h 255"/>
              <a:gd name="T16" fmla="*/ 50 w 50"/>
              <a:gd name="T17" fmla="*/ 20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5">
                <a:moveTo>
                  <a:pt x="31" y="0"/>
                </a:moveTo>
                <a:lnTo>
                  <a:pt x="31" y="214"/>
                </a:lnTo>
                <a:lnTo>
                  <a:pt x="19" y="214"/>
                </a:lnTo>
                <a:lnTo>
                  <a:pt x="19" y="0"/>
                </a:lnTo>
                <a:lnTo>
                  <a:pt x="31" y="0"/>
                </a:lnTo>
                <a:close/>
                <a:moveTo>
                  <a:pt x="50" y="205"/>
                </a:moveTo>
                <a:lnTo>
                  <a:pt x="25" y="255"/>
                </a:lnTo>
                <a:lnTo>
                  <a:pt x="0" y="205"/>
                </a:lnTo>
                <a:lnTo>
                  <a:pt x="50" y="2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6">
            <a:extLst>
              <a:ext uri="{FF2B5EF4-FFF2-40B4-BE49-F238E27FC236}">
                <a16:creationId xmlns:a16="http://schemas.microsoft.com/office/drawing/2014/main" id="{ECC169DB-63F8-54A9-8618-78770A168B9F}"/>
              </a:ext>
            </a:extLst>
          </p:cNvPr>
          <p:cNvSpPr>
            <a:spLocks noEditPoints="1"/>
          </p:cNvSpPr>
          <p:nvPr/>
        </p:nvSpPr>
        <p:spPr bwMode="auto">
          <a:xfrm>
            <a:off x="12785725" y="6480175"/>
            <a:ext cx="79375" cy="404813"/>
          </a:xfrm>
          <a:custGeom>
            <a:avLst/>
            <a:gdLst>
              <a:gd name="T0" fmla="*/ 31 w 50"/>
              <a:gd name="T1" fmla="*/ 0 h 255"/>
              <a:gd name="T2" fmla="*/ 31 w 50"/>
              <a:gd name="T3" fmla="*/ 214 h 255"/>
              <a:gd name="T4" fmla="*/ 19 w 50"/>
              <a:gd name="T5" fmla="*/ 214 h 255"/>
              <a:gd name="T6" fmla="*/ 19 w 50"/>
              <a:gd name="T7" fmla="*/ 0 h 255"/>
              <a:gd name="T8" fmla="*/ 31 w 50"/>
              <a:gd name="T9" fmla="*/ 0 h 255"/>
              <a:gd name="T10" fmla="*/ 50 w 50"/>
              <a:gd name="T11" fmla="*/ 205 h 255"/>
              <a:gd name="T12" fmla="*/ 25 w 50"/>
              <a:gd name="T13" fmla="*/ 255 h 255"/>
              <a:gd name="T14" fmla="*/ 0 w 50"/>
              <a:gd name="T15" fmla="*/ 205 h 255"/>
              <a:gd name="T16" fmla="*/ 50 w 50"/>
              <a:gd name="T17" fmla="*/ 20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5">
                <a:moveTo>
                  <a:pt x="31" y="0"/>
                </a:moveTo>
                <a:lnTo>
                  <a:pt x="31" y="214"/>
                </a:lnTo>
                <a:lnTo>
                  <a:pt x="19" y="214"/>
                </a:lnTo>
                <a:lnTo>
                  <a:pt x="19" y="0"/>
                </a:lnTo>
                <a:lnTo>
                  <a:pt x="31" y="0"/>
                </a:lnTo>
                <a:close/>
                <a:moveTo>
                  <a:pt x="50" y="205"/>
                </a:moveTo>
                <a:lnTo>
                  <a:pt x="25" y="255"/>
                </a:lnTo>
                <a:lnTo>
                  <a:pt x="0" y="205"/>
                </a:lnTo>
                <a:lnTo>
                  <a:pt x="50" y="2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47">
            <a:extLst>
              <a:ext uri="{FF2B5EF4-FFF2-40B4-BE49-F238E27FC236}">
                <a16:creationId xmlns:a16="http://schemas.microsoft.com/office/drawing/2014/main" id="{DBF7B29A-1E21-22E2-D740-C379D00F7903}"/>
              </a:ext>
            </a:extLst>
          </p:cNvPr>
          <p:cNvSpPr>
            <a:spLocks noChangeShapeType="1"/>
          </p:cNvSpPr>
          <p:nvPr/>
        </p:nvSpPr>
        <p:spPr bwMode="auto">
          <a:xfrm flipH="1">
            <a:off x="11415713" y="1354138"/>
            <a:ext cx="14097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8">
            <a:extLst>
              <a:ext uri="{FF2B5EF4-FFF2-40B4-BE49-F238E27FC236}">
                <a16:creationId xmlns:a16="http://schemas.microsoft.com/office/drawing/2014/main" id="{CD8E7A2B-FDEC-9539-F62B-64AF1D57EB0A}"/>
              </a:ext>
            </a:extLst>
          </p:cNvPr>
          <p:cNvSpPr>
            <a:spLocks noChangeShapeType="1"/>
          </p:cNvSpPr>
          <p:nvPr/>
        </p:nvSpPr>
        <p:spPr bwMode="auto">
          <a:xfrm flipH="1">
            <a:off x="11415713" y="7643813"/>
            <a:ext cx="1419225" cy="4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9">
            <a:extLst>
              <a:ext uri="{FF2B5EF4-FFF2-40B4-BE49-F238E27FC236}">
                <a16:creationId xmlns:a16="http://schemas.microsoft.com/office/drawing/2014/main" id="{96716014-0831-975A-0A30-FF26F3A58EA8}"/>
              </a:ext>
            </a:extLst>
          </p:cNvPr>
          <p:cNvSpPr>
            <a:spLocks noChangeShapeType="1"/>
          </p:cNvSpPr>
          <p:nvPr/>
        </p:nvSpPr>
        <p:spPr bwMode="auto">
          <a:xfrm>
            <a:off x="11415713" y="1354138"/>
            <a:ext cx="0" cy="2376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0">
            <a:extLst>
              <a:ext uri="{FF2B5EF4-FFF2-40B4-BE49-F238E27FC236}">
                <a16:creationId xmlns:a16="http://schemas.microsoft.com/office/drawing/2014/main" id="{D762F322-1D63-AC7A-5585-B9D3E96D4B22}"/>
              </a:ext>
            </a:extLst>
          </p:cNvPr>
          <p:cNvSpPr>
            <a:spLocks noChangeShapeType="1"/>
          </p:cNvSpPr>
          <p:nvPr/>
        </p:nvSpPr>
        <p:spPr bwMode="auto">
          <a:xfrm flipH="1">
            <a:off x="11029950" y="3721100"/>
            <a:ext cx="38576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a:extLst>
              <a:ext uri="{FF2B5EF4-FFF2-40B4-BE49-F238E27FC236}">
                <a16:creationId xmlns:a16="http://schemas.microsoft.com/office/drawing/2014/main" id="{3CD7D076-88CB-1B15-E652-A40C54FE9EF9}"/>
              </a:ext>
            </a:extLst>
          </p:cNvPr>
          <p:cNvSpPr>
            <a:spLocks noEditPoints="1"/>
          </p:cNvSpPr>
          <p:nvPr/>
        </p:nvSpPr>
        <p:spPr bwMode="auto">
          <a:xfrm>
            <a:off x="11020425" y="3878263"/>
            <a:ext cx="395287" cy="79375"/>
          </a:xfrm>
          <a:custGeom>
            <a:avLst/>
            <a:gdLst>
              <a:gd name="T0" fmla="*/ 249 w 249"/>
              <a:gd name="T1" fmla="*/ 19 h 50"/>
              <a:gd name="T2" fmla="*/ 42 w 249"/>
              <a:gd name="T3" fmla="*/ 19 h 50"/>
              <a:gd name="T4" fmla="*/ 42 w 249"/>
              <a:gd name="T5" fmla="*/ 31 h 50"/>
              <a:gd name="T6" fmla="*/ 249 w 249"/>
              <a:gd name="T7" fmla="*/ 31 h 50"/>
              <a:gd name="T8" fmla="*/ 249 w 249"/>
              <a:gd name="T9" fmla="*/ 19 h 50"/>
              <a:gd name="T10" fmla="*/ 50 w 249"/>
              <a:gd name="T11" fmla="*/ 0 h 50"/>
              <a:gd name="T12" fmla="*/ 0 w 249"/>
              <a:gd name="T13" fmla="*/ 25 h 50"/>
              <a:gd name="T14" fmla="*/ 50 w 249"/>
              <a:gd name="T15" fmla="*/ 50 h 50"/>
              <a:gd name="T16" fmla="*/ 50 w 249"/>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50">
                <a:moveTo>
                  <a:pt x="249" y="19"/>
                </a:moveTo>
                <a:lnTo>
                  <a:pt x="42" y="19"/>
                </a:lnTo>
                <a:lnTo>
                  <a:pt x="42" y="31"/>
                </a:lnTo>
                <a:lnTo>
                  <a:pt x="249" y="31"/>
                </a:lnTo>
                <a:lnTo>
                  <a:pt x="249" y="19"/>
                </a:lnTo>
                <a:close/>
                <a:moveTo>
                  <a:pt x="50" y="0"/>
                </a:moveTo>
                <a:lnTo>
                  <a:pt x="0" y="25"/>
                </a:lnTo>
                <a:lnTo>
                  <a:pt x="50" y="50"/>
                </a:lnTo>
                <a:lnTo>
                  <a:pt x="50"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2">
            <a:extLst>
              <a:ext uri="{FF2B5EF4-FFF2-40B4-BE49-F238E27FC236}">
                <a16:creationId xmlns:a16="http://schemas.microsoft.com/office/drawing/2014/main" id="{A3B6E3D5-5647-EA86-81FD-71F662969923}"/>
              </a:ext>
            </a:extLst>
          </p:cNvPr>
          <p:cNvSpPr>
            <a:spLocks noEditPoints="1"/>
          </p:cNvSpPr>
          <p:nvPr/>
        </p:nvSpPr>
        <p:spPr bwMode="auto">
          <a:xfrm>
            <a:off x="12785725" y="1354138"/>
            <a:ext cx="79375" cy="196850"/>
          </a:xfrm>
          <a:custGeom>
            <a:avLst/>
            <a:gdLst>
              <a:gd name="T0" fmla="*/ 31 w 50"/>
              <a:gd name="T1" fmla="*/ 0 h 124"/>
              <a:gd name="T2" fmla="*/ 31 w 50"/>
              <a:gd name="T3" fmla="*/ 83 h 124"/>
              <a:gd name="T4" fmla="*/ 19 w 50"/>
              <a:gd name="T5" fmla="*/ 83 h 124"/>
              <a:gd name="T6" fmla="*/ 19 w 50"/>
              <a:gd name="T7" fmla="*/ 0 h 124"/>
              <a:gd name="T8" fmla="*/ 31 w 50"/>
              <a:gd name="T9" fmla="*/ 0 h 124"/>
              <a:gd name="T10" fmla="*/ 50 w 50"/>
              <a:gd name="T11" fmla="*/ 75 h 124"/>
              <a:gd name="T12" fmla="*/ 25 w 50"/>
              <a:gd name="T13" fmla="*/ 124 h 124"/>
              <a:gd name="T14" fmla="*/ 0 w 50"/>
              <a:gd name="T15" fmla="*/ 75 h 124"/>
              <a:gd name="T16" fmla="*/ 50 w 50"/>
              <a:gd name="T17"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24">
                <a:moveTo>
                  <a:pt x="31" y="0"/>
                </a:moveTo>
                <a:lnTo>
                  <a:pt x="31" y="83"/>
                </a:lnTo>
                <a:lnTo>
                  <a:pt x="19" y="83"/>
                </a:lnTo>
                <a:lnTo>
                  <a:pt x="19" y="0"/>
                </a:lnTo>
                <a:lnTo>
                  <a:pt x="31" y="0"/>
                </a:lnTo>
                <a:close/>
                <a:moveTo>
                  <a:pt x="50" y="75"/>
                </a:moveTo>
                <a:lnTo>
                  <a:pt x="25" y="124"/>
                </a:lnTo>
                <a:lnTo>
                  <a:pt x="0" y="75"/>
                </a:lnTo>
                <a:lnTo>
                  <a:pt x="50" y="7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53">
            <a:extLst>
              <a:ext uri="{FF2B5EF4-FFF2-40B4-BE49-F238E27FC236}">
                <a16:creationId xmlns:a16="http://schemas.microsoft.com/office/drawing/2014/main" id="{CD65095F-8FFA-C112-9552-6BC230398654}"/>
              </a:ext>
            </a:extLst>
          </p:cNvPr>
          <p:cNvSpPr>
            <a:spLocks noChangeShapeType="1"/>
          </p:cNvSpPr>
          <p:nvPr/>
        </p:nvSpPr>
        <p:spPr bwMode="auto">
          <a:xfrm>
            <a:off x="11415713" y="3908425"/>
            <a:ext cx="0" cy="37560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4">
            <a:extLst>
              <a:ext uri="{FF2B5EF4-FFF2-40B4-BE49-F238E27FC236}">
                <a16:creationId xmlns:a16="http://schemas.microsoft.com/office/drawing/2014/main" id="{4AAD80B2-5CA4-1D01-5BA3-35848703536D}"/>
              </a:ext>
            </a:extLst>
          </p:cNvPr>
          <p:cNvSpPr>
            <a:spLocks noChangeShapeType="1"/>
          </p:cNvSpPr>
          <p:nvPr/>
        </p:nvSpPr>
        <p:spPr bwMode="auto">
          <a:xfrm>
            <a:off x="12834938" y="7456488"/>
            <a:ext cx="0" cy="1968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a:extLst>
              <a:ext uri="{FF2B5EF4-FFF2-40B4-BE49-F238E27FC236}">
                <a16:creationId xmlns:a16="http://schemas.microsoft.com/office/drawing/2014/main" id="{DF563889-1158-71A1-5243-422C283BF431}"/>
              </a:ext>
            </a:extLst>
          </p:cNvPr>
          <p:cNvSpPr>
            <a:spLocks noEditPoints="1"/>
          </p:cNvSpPr>
          <p:nvPr/>
        </p:nvSpPr>
        <p:spPr bwMode="auto">
          <a:xfrm>
            <a:off x="8810816" y="3276600"/>
            <a:ext cx="1097280" cy="79375"/>
          </a:xfrm>
          <a:custGeom>
            <a:avLst/>
            <a:gdLst>
              <a:gd name="T0" fmla="*/ 49 w 1364"/>
              <a:gd name="T1" fmla="*/ 19 h 50"/>
              <a:gd name="T2" fmla="*/ 0 w 1364"/>
              <a:gd name="T3" fmla="*/ 31 h 50"/>
              <a:gd name="T4" fmla="*/ 87 w 1364"/>
              <a:gd name="T5" fmla="*/ 19 h 50"/>
              <a:gd name="T6" fmla="*/ 136 w 1364"/>
              <a:gd name="T7" fmla="*/ 31 h 50"/>
              <a:gd name="T8" fmla="*/ 87 w 1364"/>
              <a:gd name="T9" fmla="*/ 19 h 50"/>
              <a:gd name="T10" fmla="*/ 223 w 1364"/>
              <a:gd name="T11" fmla="*/ 19 h 50"/>
              <a:gd name="T12" fmla="*/ 173 w 1364"/>
              <a:gd name="T13" fmla="*/ 31 h 50"/>
              <a:gd name="T14" fmla="*/ 260 w 1364"/>
              <a:gd name="T15" fmla="*/ 19 h 50"/>
              <a:gd name="T16" fmla="*/ 310 w 1364"/>
              <a:gd name="T17" fmla="*/ 31 h 50"/>
              <a:gd name="T18" fmla="*/ 260 w 1364"/>
              <a:gd name="T19" fmla="*/ 19 h 50"/>
              <a:gd name="T20" fmla="*/ 397 w 1364"/>
              <a:gd name="T21" fmla="*/ 19 h 50"/>
              <a:gd name="T22" fmla="*/ 347 w 1364"/>
              <a:gd name="T23" fmla="*/ 31 h 50"/>
              <a:gd name="T24" fmla="*/ 434 w 1364"/>
              <a:gd name="T25" fmla="*/ 19 h 50"/>
              <a:gd name="T26" fmla="*/ 484 w 1364"/>
              <a:gd name="T27" fmla="*/ 31 h 50"/>
              <a:gd name="T28" fmla="*/ 434 w 1364"/>
              <a:gd name="T29" fmla="*/ 19 h 50"/>
              <a:gd name="T30" fmla="*/ 571 w 1364"/>
              <a:gd name="T31" fmla="*/ 19 h 50"/>
              <a:gd name="T32" fmla="*/ 521 w 1364"/>
              <a:gd name="T33" fmla="*/ 31 h 50"/>
              <a:gd name="T34" fmla="*/ 608 w 1364"/>
              <a:gd name="T35" fmla="*/ 19 h 50"/>
              <a:gd name="T36" fmla="*/ 658 w 1364"/>
              <a:gd name="T37" fmla="*/ 31 h 50"/>
              <a:gd name="T38" fmla="*/ 608 w 1364"/>
              <a:gd name="T39" fmla="*/ 19 h 50"/>
              <a:gd name="T40" fmla="*/ 745 w 1364"/>
              <a:gd name="T41" fmla="*/ 19 h 50"/>
              <a:gd name="T42" fmla="*/ 695 w 1364"/>
              <a:gd name="T43" fmla="*/ 31 h 50"/>
              <a:gd name="T44" fmla="*/ 782 w 1364"/>
              <a:gd name="T45" fmla="*/ 19 h 50"/>
              <a:gd name="T46" fmla="*/ 832 w 1364"/>
              <a:gd name="T47" fmla="*/ 31 h 50"/>
              <a:gd name="T48" fmla="*/ 782 w 1364"/>
              <a:gd name="T49" fmla="*/ 19 h 50"/>
              <a:gd name="T50" fmla="*/ 919 w 1364"/>
              <a:gd name="T51" fmla="*/ 19 h 50"/>
              <a:gd name="T52" fmla="*/ 869 w 1364"/>
              <a:gd name="T53" fmla="*/ 31 h 50"/>
              <a:gd name="T54" fmla="*/ 956 w 1364"/>
              <a:gd name="T55" fmla="*/ 19 h 50"/>
              <a:gd name="T56" fmla="*/ 1006 w 1364"/>
              <a:gd name="T57" fmla="*/ 31 h 50"/>
              <a:gd name="T58" fmla="*/ 956 w 1364"/>
              <a:gd name="T59" fmla="*/ 19 h 50"/>
              <a:gd name="T60" fmla="*/ 1093 w 1364"/>
              <a:gd name="T61" fmla="*/ 19 h 50"/>
              <a:gd name="T62" fmla="*/ 1043 w 1364"/>
              <a:gd name="T63" fmla="*/ 31 h 50"/>
              <a:gd name="T64" fmla="*/ 1130 w 1364"/>
              <a:gd name="T65" fmla="*/ 19 h 50"/>
              <a:gd name="T66" fmla="*/ 1180 w 1364"/>
              <a:gd name="T67" fmla="*/ 31 h 50"/>
              <a:gd name="T68" fmla="*/ 1130 w 1364"/>
              <a:gd name="T69" fmla="*/ 19 h 50"/>
              <a:gd name="T70" fmla="*/ 1267 w 1364"/>
              <a:gd name="T71" fmla="*/ 19 h 50"/>
              <a:gd name="T72" fmla="*/ 1217 w 1364"/>
              <a:gd name="T73" fmla="*/ 31 h 50"/>
              <a:gd name="T74" fmla="*/ 1304 w 1364"/>
              <a:gd name="T75" fmla="*/ 19 h 50"/>
              <a:gd name="T76" fmla="*/ 1323 w 1364"/>
              <a:gd name="T77" fmla="*/ 31 h 50"/>
              <a:gd name="T78" fmla="*/ 1304 w 1364"/>
              <a:gd name="T79" fmla="*/ 19 h 50"/>
              <a:gd name="T80" fmla="*/ 1364 w 1364"/>
              <a:gd name="T81" fmla="*/ 25 h 50"/>
              <a:gd name="T82" fmla="*/ 1315 w 1364"/>
              <a:gd name="T8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 h="50">
                <a:moveTo>
                  <a:pt x="0" y="19"/>
                </a:moveTo>
                <a:lnTo>
                  <a:pt x="49" y="19"/>
                </a:lnTo>
                <a:lnTo>
                  <a:pt x="49" y="31"/>
                </a:lnTo>
                <a:lnTo>
                  <a:pt x="0" y="31"/>
                </a:lnTo>
                <a:lnTo>
                  <a:pt x="0" y="19"/>
                </a:lnTo>
                <a:close/>
                <a:moveTo>
                  <a:pt x="87" y="19"/>
                </a:moveTo>
                <a:lnTo>
                  <a:pt x="136" y="19"/>
                </a:lnTo>
                <a:lnTo>
                  <a:pt x="136" y="31"/>
                </a:lnTo>
                <a:lnTo>
                  <a:pt x="87" y="31"/>
                </a:lnTo>
                <a:lnTo>
                  <a:pt x="87" y="19"/>
                </a:lnTo>
                <a:close/>
                <a:moveTo>
                  <a:pt x="173" y="19"/>
                </a:moveTo>
                <a:lnTo>
                  <a:pt x="223" y="19"/>
                </a:lnTo>
                <a:lnTo>
                  <a:pt x="223" y="31"/>
                </a:lnTo>
                <a:lnTo>
                  <a:pt x="173" y="31"/>
                </a:lnTo>
                <a:lnTo>
                  <a:pt x="173" y="19"/>
                </a:lnTo>
                <a:close/>
                <a:moveTo>
                  <a:pt x="260" y="19"/>
                </a:moveTo>
                <a:lnTo>
                  <a:pt x="310" y="19"/>
                </a:lnTo>
                <a:lnTo>
                  <a:pt x="310" y="31"/>
                </a:lnTo>
                <a:lnTo>
                  <a:pt x="260" y="31"/>
                </a:lnTo>
                <a:lnTo>
                  <a:pt x="260" y="19"/>
                </a:lnTo>
                <a:close/>
                <a:moveTo>
                  <a:pt x="347" y="19"/>
                </a:moveTo>
                <a:lnTo>
                  <a:pt x="397" y="19"/>
                </a:lnTo>
                <a:lnTo>
                  <a:pt x="397" y="31"/>
                </a:lnTo>
                <a:lnTo>
                  <a:pt x="347" y="31"/>
                </a:lnTo>
                <a:lnTo>
                  <a:pt x="347" y="19"/>
                </a:lnTo>
                <a:close/>
                <a:moveTo>
                  <a:pt x="434" y="19"/>
                </a:moveTo>
                <a:lnTo>
                  <a:pt x="484" y="19"/>
                </a:lnTo>
                <a:lnTo>
                  <a:pt x="484" y="31"/>
                </a:lnTo>
                <a:lnTo>
                  <a:pt x="434" y="31"/>
                </a:lnTo>
                <a:lnTo>
                  <a:pt x="434" y="19"/>
                </a:lnTo>
                <a:close/>
                <a:moveTo>
                  <a:pt x="521" y="19"/>
                </a:moveTo>
                <a:lnTo>
                  <a:pt x="571" y="19"/>
                </a:lnTo>
                <a:lnTo>
                  <a:pt x="571" y="31"/>
                </a:lnTo>
                <a:lnTo>
                  <a:pt x="521" y="31"/>
                </a:lnTo>
                <a:lnTo>
                  <a:pt x="521" y="19"/>
                </a:lnTo>
                <a:close/>
                <a:moveTo>
                  <a:pt x="608" y="19"/>
                </a:moveTo>
                <a:lnTo>
                  <a:pt x="658" y="19"/>
                </a:lnTo>
                <a:lnTo>
                  <a:pt x="658" y="31"/>
                </a:lnTo>
                <a:lnTo>
                  <a:pt x="608" y="31"/>
                </a:lnTo>
                <a:lnTo>
                  <a:pt x="608" y="19"/>
                </a:lnTo>
                <a:close/>
                <a:moveTo>
                  <a:pt x="695" y="19"/>
                </a:moveTo>
                <a:lnTo>
                  <a:pt x="745" y="19"/>
                </a:lnTo>
                <a:lnTo>
                  <a:pt x="745" y="31"/>
                </a:lnTo>
                <a:lnTo>
                  <a:pt x="695" y="31"/>
                </a:lnTo>
                <a:lnTo>
                  <a:pt x="695" y="19"/>
                </a:lnTo>
                <a:close/>
                <a:moveTo>
                  <a:pt x="782" y="19"/>
                </a:moveTo>
                <a:lnTo>
                  <a:pt x="832" y="19"/>
                </a:lnTo>
                <a:lnTo>
                  <a:pt x="832" y="31"/>
                </a:lnTo>
                <a:lnTo>
                  <a:pt x="782" y="31"/>
                </a:lnTo>
                <a:lnTo>
                  <a:pt x="782" y="19"/>
                </a:lnTo>
                <a:close/>
                <a:moveTo>
                  <a:pt x="869" y="19"/>
                </a:moveTo>
                <a:lnTo>
                  <a:pt x="919" y="19"/>
                </a:lnTo>
                <a:lnTo>
                  <a:pt x="919" y="31"/>
                </a:lnTo>
                <a:lnTo>
                  <a:pt x="869" y="31"/>
                </a:lnTo>
                <a:lnTo>
                  <a:pt x="869" y="19"/>
                </a:lnTo>
                <a:close/>
                <a:moveTo>
                  <a:pt x="956" y="19"/>
                </a:moveTo>
                <a:lnTo>
                  <a:pt x="1006" y="19"/>
                </a:lnTo>
                <a:lnTo>
                  <a:pt x="1006" y="31"/>
                </a:lnTo>
                <a:lnTo>
                  <a:pt x="956" y="31"/>
                </a:lnTo>
                <a:lnTo>
                  <a:pt x="956" y="19"/>
                </a:lnTo>
                <a:close/>
                <a:moveTo>
                  <a:pt x="1043" y="19"/>
                </a:moveTo>
                <a:lnTo>
                  <a:pt x="1093" y="19"/>
                </a:lnTo>
                <a:lnTo>
                  <a:pt x="1093" y="31"/>
                </a:lnTo>
                <a:lnTo>
                  <a:pt x="1043" y="31"/>
                </a:lnTo>
                <a:lnTo>
                  <a:pt x="1043" y="19"/>
                </a:lnTo>
                <a:close/>
                <a:moveTo>
                  <a:pt x="1130" y="19"/>
                </a:moveTo>
                <a:lnTo>
                  <a:pt x="1180" y="19"/>
                </a:lnTo>
                <a:lnTo>
                  <a:pt x="1180" y="31"/>
                </a:lnTo>
                <a:lnTo>
                  <a:pt x="1130" y="31"/>
                </a:lnTo>
                <a:lnTo>
                  <a:pt x="1130" y="19"/>
                </a:lnTo>
                <a:close/>
                <a:moveTo>
                  <a:pt x="1217" y="19"/>
                </a:moveTo>
                <a:lnTo>
                  <a:pt x="1267" y="19"/>
                </a:lnTo>
                <a:lnTo>
                  <a:pt x="1267" y="31"/>
                </a:lnTo>
                <a:lnTo>
                  <a:pt x="1217" y="31"/>
                </a:lnTo>
                <a:lnTo>
                  <a:pt x="1217" y="19"/>
                </a:lnTo>
                <a:close/>
                <a:moveTo>
                  <a:pt x="1304" y="19"/>
                </a:moveTo>
                <a:lnTo>
                  <a:pt x="1323" y="19"/>
                </a:lnTo>
                <a:lnTo>
                  <a:pt x="1323" y="31"/>
                </a:lnTo>
                <a:lnTo>
                  <a:pt x="1304" y="31"/>
                </a:lnTo>
                <a:lnTo>
                  <a:pt x="1304" y="19"/>
                </a:lnTo>
                <a:close/>
                <a:moveTo>
                  <a:pt x="1315" y="0"/>
                </a:moveTo>
                <a:lnTo>
                  <a:pt x="1364" y="25"/>
                </a:lnTo>
                <a:lnTo>
                  <a:pt x="1315" y="50"/>
                </a:lnTo>
                <a:lnTo>
                  <a:pt x="1315"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6">
            <a:extLst>
              <a:ext uri="{FF2B5EF4-FFF2-40B4-BE49-F238E27FC236}">
                <a16:creationId xmlns:a16="http://schemas.microsoft.com/office/drawing/2014/main" id="{FDCB089F-82AD-A71B-26A1-6D46C4F63685}"/>
              </a:ext>
            </a:extLst>
          </p:cNvPr>
          <p:cNvSpPr>
            <a:spLocks noEditPoints="1"/>
          </p:cNvSpPr>
          <p:nvPr/>
        </p:nvSpPr>
        <p:spPr bwMode="auto">
          <a:xfrm>
            <a:off x="9906000" y="2143125"/>
            <a:ext cx="79375" cy="404813"/>
          </a:xfrm>
          <a:custGeom>
            <a:avLst/>
            <a:gdLst>
              <a:gd name="T0" fmla="*/ 31 w 50"/>
              <a:gd name="T1" fmla="*/ 0 h 255"/>
              <a:gd name="T2" fmla="*/ 31 w 50"/>
              <a:gd name="T3" fmla="*/ 213 h 255"/>
              <a:gd name="T4" fmla="*/ 19 w 50"/>
              <a:gd name="T5" fmla="*/ 213 h 255"/>
              <a:gd name="T6" fmla="*/ 19 w 50"/>
              <a:gd name="T7" fmla="*/ 0 h 255"/>
              <a:gd name="T8" fmla="*/ 31 w 50"/>
              <a:gd name="T9" fmla="*/ 0 h 255"/>
              <a:gd name="T10" fmla="*/ 50 w 50"/>
              <a:gd name="T11" fmla="*/ 205 h 255"/>
              <a:gd name="T12" fmla="*/ 25 w 50"/>
              <a:gd name="T13" fmla="*/ 255 h 255"/>
              <a:gd name="T14" fmla="*/ 0 w 50"/>
              <a:gd name="T15" fmla="*/ 205 h 255"/>
              <a:gd name="T16" fmla="*/ 50 w 50"/>
              <a:gd name="T17" fmla="*/ 20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5">
                <a:moveTo>
                  <a:pt x="31" y="0"/>
                </a:moveTo>
                <a:lnTo>
                  <a:pt x="31" y="213"/>
                </a:lnTo>
                <a:lnTo>
                  <a:pt x="19" y="213"/>
                </a:lnTo>
                <a:lnTo>
                  <a:pt x="19" y="0"/>
                </a:lnTo>
                <a:lnTo>
                  <a:pt x="31" y="0"/>
                </a:lnTo>
                <a:close/>
                <a:moveTo>
                  <a:pt x="50" y="205"/>
                </a:moveTo>
                <a:lnTo>
                  <a:pt x="25" y="255"/>
                </a:lnTo>
                <a:lnTo>
                  <a:pt x="0" y="205"/>
                </a:lnTo>
                <a:lnTo>
                  <a:pt x="50" y="2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7">
            <a:extLst>
              <a:ext uri="{FF2B5EF4-FFF2-40B4-BE49-F238E27FC236}">
                <a16:creationId xmlns:a16="http://schemas.microsoft.com/office/drawing/2014/main" id="{4CCE6D73-20E4-C6FC-1008-EC5291CB3EFC}"/>
              </a:ext>
            </a:extLst>
          </p:cNvPr>
          <p:cNvSpPr>
            <a:spLocks noEditPoints="1"/>
          </p:cNvSpPr>
          <p:nvPr/>
        </p:nvSpPr>
        <p:spPr bwMode="auto">
          <a:xfrm>
            <a:off x="9915525" y="5297488"/>
            <a:ext cx="79375" cy="404813"/>
          </a:xfrm>
          <a:custGeom>
            <a:avLst/>
            <a:gdLst>
              <a:gd name="T0" fmla="*/ 31 w 50"/>
              <a:gd name="T1" fmla="*/ 0 h 255"/>
              <a:gd name="T2" fmla="*/ 31 w 50"/>
              <a:gd name="T3" fmla="*/ 214 h 255"/>
              <a:gd name="T4" fmla="*/ 19 w 50"/>
              <a:gd name="T5" fmla="*/ 214 h 255"/>
              <a:gd name="T6" fmla="*/ 19 w 50"/>
              <a:gd name="T7" fmla="*/ 0 h 255"/>
              <a:gd name="T8" fmla="*/ 31 w 50"/>
              <a:gd name="T9" fmla="*/ 0 h 255"/>
              <a:gd name="T10" fmla="*/ 50 w 50"/>
              <a:gd name="T11" fmla="*/ 205 h 255"/>
              <a:gd name="T12" fmla="*/ 25 w 50"/>
              <a:gd name="T13" fmla="*/ 255 h 255"/>
              <a:gd name="T14" fmla="*/ 0 w 50"/>
              <a:gd name="T15" fmla="*/ 205 h 255"/>
              <a:gd name="T16" fmla="*/ 50 w 50"/>
              <a:gd name="T17" fmla="*/ 20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5">
                <a:moveTo>
                  <a:pt x="31" y="0"/>
                </a:moveTo>
                <a:lnTo>
                  <a:pt x="31" y="214"/>
                </a:lnTo>
                <a:lnTo>
                  <a:pt x="19" y="214"/>
                </a:lnTo>
                <a:lnTo>
                  <a:pt x="19" y="0"/>
                </a:lnTo>
                <a:lnTo>
                  <a:pt x="31" y="0"/>
                </a:lnTo>
                <a:close/>
                <a:moveTo>
                  <a:pt x="50" y="205"/>
                </a:moveTo>
                <a:lnTo>
                  <a:pt x="25" y="255"/>
                </a:lnTo>
                <a:lnTo>
                  <a:pt x="0" y="205"/>
                </a:lnTo>
                <a:lnTo>
                  <a:pt x="50" y="2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8776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23</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2756415" y="101638"/>
            <a:ext cx="11416785" cy="1140767"/>
          </a:xfrm>
        </p:spPr>
        <p:txBody>
          <a:bodyPr/>
          <a:lstStyle/>
          <a:p>
            <a:r>
              <a:rPr lang="en-US" dirty="0"/>
              <a:t>Step 4 – Select Bounding Accident Scenarios (BAs) for Each Accident Phenomena Group</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8" y="5685406"/>
            <a:ext cx="5516443" cy="2324738"/>
          </a:xfrm>
        </p:spPr>
        <p:txBody>
          <a:bodyPr/>
          <a:lstStyle/>
          <a:p>
            <a:r>
              <a:rPr lang="en-US" sz="2400" dirty="0"/>
              <a:t>Representative of a group of accident scenarios that are phenomenologically similar</a:t>
            </a:r>
          </a:p>
          <a:p>
            <a:pPr lvl="1"/>
            <a:r>
              <a:rPr lang="en-US" sz="2000" dirty="0"/>
              <a:t>but not overly conservative</a:t>
            </a:r>
          </a:p>
          <a:p>
            <a:r>
              <a:rPr lang="en-US" sz="2400" dirty="0"/>
              <a:t>Bounds the risk of all accident scenarios in the group</a:t>
            </a:r>
          </a:p>
        </p:txBody>
      </p:sp>
      <p:graphicFrame>
        <p:nvGraphicFramePr>
          <p:cNvPr id="7" name="Table 6">
            <a:extLst>
              <a:ext uri="{FF2B5EF4-FFF2-40B4-BE49-F238E27FC236}">
                <a16:creationId xmlns:a16="http://schemas.microsoft.com/office/drawing/2014/main" id="{4D66D417-2C7D-DB01-0E14-3183AB021D49}"/>
              </a:ext>
            </a:extLst>
          </p:cNvPr>
          <p:cNvGraphicFramePr>
            <a:graphicFrameLocks noGrp="1"/>
          </p:cNvGraphicFramePr>
          <p:nvPr>
            <p:extLst>
              <p:ext uri="{D42A27DB-BD31-4B8C-83A1-F6EECF244321}">
                <p14:modId xmlns:p14="http://schemas.microsoft.com/office/powerpoint/2010/main" val="1256017720"/>
              </p:ext>
            </p:extLst>
          </p:nvPr>
        </p:nvGraphicFramePr>
        <p:xfrm>
          <a:off x="7288273" y="1306212"/>
          <a:ext cx="6967987" cy="6614160"/>
        </p:xfrm>
        <a:graphic>
          <a:graphicData uri="http://schemas.openxmlformats.org/drawingml/2006/table">
            <a:tbl>
              <a:tblPr firstRow="1" firstCol="1" bandRow="1">
                <a:tableStyleId>{5C22544A-7EE6-4342-B048-85BDC9FD1C3A}</a:tableStyleId>
              </a:tblPr>
              <a:tblGrid>
                <a:gridCol w="572617">
                  <a:extLst>
                    <a:ext uri="{9D8B030D-6E8A-4147-A177-3AD203B41FA5}">
                      <a16:colId xmlns:a16="http://schemas.microsoft.com/office/drawing/2014/main" val="1868224792"/>
                    </a:ext>
                  </a:extLst>
                </a:gridCol>
                <a:gridCol w="6395370">
                  <a:extLst>
                    <a:ext uri="{9D8B030D-6E8A-4147-A177-3AD203B41FA5}">
                      <a16:colId xmlns:a16="http://schemas.microsoft.com/office/drawing/2014/main" val="2973499432"/>
                    </a:ext>
                  </a:extLst>
                </a:gridCol>
              </a:tblGrid>
              <a:tr h="206025">
                <a:tc>
                  <a:txBody>
                    <a:bodyPr/>
                    <a:lstStyle/>
                    <a:p>
                      <a:pPr marL="0" marR="0" algn="ctr">
                        <a:spcBef>
                          <a:spcPts val="0"/>
                        </a:spcBef>
                        <a:spcAft>
                          <a:spcPts val="0"/>
                        </a:spcAft>
                      </a:pPr>
                      <a:r>
                        <a:rPr lang="en-US" sz="1400" dirty="0">
                          <a:effectLst/>
                        </a:rPr>
                        <a:t>BA ID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667945"/>
                  </a:ext>
                </a:extLst>
              </a:tr>
              <a:tr h="206025">
                <a:tc>
                  <a:txBody>
                    <a:bodyPr/>
                    <a:lstStyle/>
                    <a:p>
                      <a:pPr marL="0" marR="0" algn="ctr">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000000"/>
                          </a:solidFill>
                          <a:effectLst/>
                        </a:rPr>
                        <a:t>Fire-only event that originates inside the transport container.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0886652"/>
                  </a:ext>
                </a:extLst>
              </a:tr>
              <a:tr h="618075">
                <a:tc>
                  <a:txBody>
                    <a:bodyPr/>
                    <a:lstStyle/>
                    <a:p>
                      <a:pPr marL="0" marR="0" algn="ctr">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000000"/>
                          </a:solidFill>
                          <a:effectLst/>
                        </a:rPr>
                        <a:t>Diesel fuel fire-only event that originates outside the transport container and propagates into the transport container and ignites combustible material in the transport container which damages the package.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733869"/>
                  </a:ext>
                </a:extLst>
              </a:tr>
              <a:tr h="618075">
                <a:tc>
                  <a:txBody>
                    <a:bodyPr/>
                    <a:lstStyle/>
                    <a:p>
                      <a:pPr marL="0" marR="0" algn="ctr">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000000"/>
                          </a:solidFill>
                          <a:effectLst/>
                        </a:rPr>
                        <a:t>Hard impact highway accident that leads to release of radioactive material and loss of shielding.  Includes impact with heavy vehicles and unyielding objects (e.g., concrete abutments), drops to lower elevation, or rollovers.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8772019"/>
                  </a:ext>
                </a:extLst>
              </a:tr>
              <a:tr h="1442175">
                <a:tc>
                  <a:txBody>
                    <a:bodyPr/>
                    <a:lstStyle/>
                    <a:p>
                      <a:pPr marL="0" marR="0" algn="ctr">
                        <a:spcBef>
                          <a:spcPts val="0"/>
                        </a:spcBef>
                        <a:spcAft>
                          <a:spcPts val="0"/>
                        </a:spcAft>
                      </a:pPr>
                      <a:r>
                        <a:rPr lang="en-US" sz="1400" dirty="0">
                          <a:effectLst/>
                        </a:rPr>
                        <a:t>4M</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4L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000000"/>
                          </a:solidFill>
                          <a:effectLst/>
                        </a:rPr>
                        <a:t>Less than a hard impact highway accident that results in release of some radiological material and loss shielding.  Medium impact that involves a severe collision with a light vehicle.</a:t>
                      </a:r>
                    </a:p>
                    <a:p>
                      <a:pPr marL="0" marR="0">
                        <a:spcBef>
                          <a:spcPts val="0"/>
                        </a:spcBef>
                        <a:spcAft>
                          <a:spcPts val="0"/>
                        </a:spcAft>
                      </a:pPr>
                      <a:r>
                        <a:rPr lang="en-US" sz="1400" dirty="0">
                          <a:solidFill>
                            <a:srgbClr val="000000"/>
                          </a:solidFill>
                          <a:effectLst/>
                        </a:rPr>
                        <a:t> </a:t>
                      </a:r>
                    </a:p>
                    <a:p>
                      <a:pPr marL="0" marR="0">
                        <a:spcBef>
                          <a:spcPts val="0"/>
                        </a:spcBef>
                        <a:spcAft>
                          <a:spcPts val="0"/>
                        </a:spcAft>
                      </a:pPr>
                      <a:r>
                        <a:rPr lang="en-US" sz="1400" dirty="0">
                          <a:solidFill>
                            <a:srgbClr val="000000"/>
                          </a:solidFill>
                          <a:effectLst/>
                        </a:rPr>
                        <a:t>Less than a hard impact highway accident that results in no release of radiological material or loss of shielding.  Light impact such as a jackknife, impact with a yielding object (e.g., a road sign or soil embankment), or impact that is not severe with a light vehicle.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8711082"/>
                  </a:ext>
                </a:extLst>
              </a:tr>
              <a:tr h="1030125">
                <a:tc>
                  <a:txBody>
                    <a:bodyPr/>
                    <a:lstStyle/>
                    <a:p>
                      <a:pPr marL="0" marR="0" algn="ctr">
                        <a:spcBef>
                          <a:spcPts val="0"/>
                        </a:spcBef>
                        <a:spcAft>
                          <a:spcPts val="0"/>
                        </a:spcAft>
                      </a:pPr>
                      <a:r>
                        <a:rPr lang="en-US" sz="1400" dirty="0">
                          <a:effectLst/>
                        </a:rPr>
                        <a:t>5H</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5M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000000"/>
                          </a:solidFill>
                          <a:effectLst/>
                        </a:rPr>
                        <a:t>Hard impact highway accidents that result in fire with exception of collision with a tanker carrying flammable material.</a:t>
                      </a:r>
                    </a:p>
                    <a:p>
                      <a:pPr marL="0" marR="0">
                        <a:spcBef>
                          <a:spcPts val="0"/>
                        </a:spcBef>
                        <a:spcAft>
                          <a:spcPts val="0"/>
                        </a:spcAft>
                      </a:pPr>
                      <a:r>
                        <a:rPr lang="en-US" sz="1400" dirty="0">
                          <a:solidFill>
                            <a:srgbClr val="000000"/>
                          </a:solidFill>
                          <a:effectLst/>
                        </a:rPr>
                        <a:t> </a:t>
                      </a:r>
                    </a:p>
                    <a:p>
                      <a:pPr marL="0" marR="0">
                        <a:spcBef>
                          <a:spcPts val="0"/>
                        </a:spcBef>
                        <a:spcAft>
                          <a:spcPts val="0"/>
                        </a:spcAft>
                      </a:pPr>
                      <a:r>
                        <a:rPr lang="en-US" sz="1400" dirty="0">
                          <a:solidFill>
                            <a:srgbClr val="000000"/>
                          </a:solidFill>
                          <a:effectLst/>
                        </a:rPr>
                        <a:t>Medium impact highway accidents (i.e., severe collision with a light vehicle) that results in fire.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8706681"/>
                  </a:ext>
                </a:extLst>
              </a:tr>
              <a:tr h="206025">
                <a:tc>
                  <a:txBody>
                    <a:bodyPr/>
                    <a:lstStyle/>
                    <a:p>
                      <a:pPr marL="0" marR="0" algn="ctr">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000000"/>
                          </a:solidFill>
                          <a:effectLst/>
                        </a:rPr>
                        <a:t>Collision with a tanker carrying flammable material that leads to fire.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7290716"/>
                  </a:ext>
                </a:extLst>
              </a:tr>
              <a:tr h="412050">
                <a:tc>
                  <a:txBody>
                    <a:bodyPr/>
                    <a:lstStyle/>
                    <a:p>
                      <a:pPr marL="0" marR="0" algn="ctr">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000000"/>
                          </a:solidFill>
                          <a:effectLst/>
                        </a:rPr>
                        <a:t>Loss of non-pressurized reactor containment boundary not caused by a road accident but rather by human error and failures of containment features.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1230539"/>
                  </a:ext>
                </a:extLst>
              </a:tr>
              <a:tr h="412050">
                <a:tc>
                  <a:txBody>
                    <a:bodyPr/>
                    <a:lstStyle/>
                    <a:p>
                      <a:pPr marL="0" marR="0" algn="ctr">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000000"/>
                          </a:solidFill>
                          <a:effectLst/>
                        </a:rPr>
                        <a:t>Loss of pressurized reactor containment boundary not caused by a road accident but rather by human error and failures of containment features.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7864190"/>
                  </a:ext>
                </a:extLst>
              </a:tr>
              <a:tr h="412050">
                <a:tc>
                  <a:txBody>
                    <a:bodyPr/>
                    <a:lstStyle/>
                    <a:p>
                      <a:pPr marL="0" marR="0" algn="ctr">
                        <a:spcBef>
                          <a:spcPts val="0"/>
                        </a:spcBef>
                        <a:spcAft>
                          <a:spcPts val="0"/>
                        </a:spcAft>
                      </a:pPr>
                      <a:r>
                        <a:rPr lang="en-US" sz="14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000000"/>
                          </a:solidFill>
                          <a:effectLst/>
                        </a:rPr>
                        <a:t>Addition of moderator and a change in core geometry caused by a drop into body of water that results in criticality.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3070920"/>
                  </a:ext>
                </a:extLst>
              </a:tr>
              <a:tr h="206025">
                <a:tc>
                  <a:txBody>
                    <a:bodyPr/>
                    <a:lstStyle/>
                    <a:p>
                      <a:pPr marL="0" marR="0" algn="ctr">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000000"/>
                          </a:solidFill>
                          <a:effectLst/>
                        </a:rPr>
                        <a:t>Control rod withdrawal caused by impact from a road accident that results in criticality.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6753038"/>
                  </a:ext>
                </a:extLst>
              </a:tr>
            </a:tbl>
          </a:graphicData>
        </a:graphic>
      </p:graphicFrame>
      <p:grpSp>
        <p:nvGrpSpPr>
          <p:cNvPr id="4" name="Group 4">
            <a:extLst>
              <a:ext uri="{FF2B5EF4-FFF2-40B4-BE49-F238E27FC236}">
                <a16:creationId xmlns:a16="http://schemas.microsoft.com/office/drawing/2014/main" id="{D777D288-6E81-AB5C-FDD1-373DD9EA0304}"/>
              </a:ext>
            </a:extLst>
          </p:cNvPr>
          <p:cNvGrpSpPr>
            <a:grpSpLocks noChangeAspect="1"/>
          </p:cNvGrpSpPr>
          <p:nvPr/>
        </p:nvGrpSpPr>
        <p:grpSpPr bwMode="auto">
          <a:xfrm>
            <a:off x="1163893" y="1466851"/>
            <a:ext cx="5929313" cy="4217987"/>
            <a:chOff x="641" y="924"/>
            <a:chExt cx="3735" cy="2657"/>
          </a:xfrm>
        </p:grpSpPr>
        <p:sp>
          <p:nvSpPr>
            <p:cNvPr id="8" name="AutoShape 3">
              <a:extLst>
                <a:ext uri="{FF2B5EF4-FFF2-40B4-BE49-F238E27FC236}">
                  <a16:creationId xmlns:a16="http://schemas.microsoft.com/office/drawing/2014/main" id="{A3F0BCF1-E4EA-41CA-E9EF-3D107DD4E4FE}"/>
                </a:ext>
              </a:extLst>
            </p:cNvPr>
            <p:cNvSpPr>
              <a:spLocks noChangeAspect="1" noChangeArrowheads="1" noTextEdit="1"/>
            </p:cNvSpPr>
            <p:nvPr/>
          </p:nvSpPr>
          <p:spPr bwMode="auto">
            <a:xfrm>
              <a:off x="641" y="967"/>
              <a:ext cx="3712"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a:extLst>
                <a:ext uri="{FF2B5EF4-FFF2-40B4-BE49-F238E27FC236}">
                  <a16:creationId xmlns:a16="http://schemas.microsoft.com/office/drawing/2014/main" id="{85BA972B-A8A2-6C9E-FE87-92477B624E60}"/>
                </a:ext>
              </a:extLst>
            </p:cNvPr>
            <p:cNvSpPr>
              <a:spLocks noChangeArrowheads="1"/>
            </p:cNvSpPr>
            <p:nvPr/>
          </p:nvSpPr>
          <p:spPr bwMode="auto">
            <a:xfrm>
              <a:off x="1678" y="1117"/>
              <a:ext cx="1628" cy="45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7869FFC8-5400-4A9F-967C-2F6833E402B6}"/>
                </a:ext>
              </a:extLst>
            </p:cNvPr>
            <p:cNvSpPr>
              <a:spLocks noChangeArrowheads="1"/>
            </p:cNvSpPr>
            <p:nvPr/>
          </p:nvSpPr>
          <p:spPr bwMode="auto">
            <a:xfrm>
              <a:off x="1678" y="1117"/>
              <a:ext cx="1628" cy="451"/>
            </a:xfrm>
            <a:prstGeom prst="rect">
              <a:avLst/>
            </a:prstGeom>
            <a:noFill/>
            <a:ln w="1270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4731C833-3350-D087-CAFB-9C16A6B446F1}"/>
                </a:ext>
              </a:extLst>
            </p:cNvPr>
            <p:cNvSpPr>
              <a:spLocks noChangeArrowheads="1"/>
            </p:cNvSpPr>
            <p:nvPr/>
          </p:nvSpPr>
          <p:spPr bwMode="auto">
            <a:xfrm>
              <a:off x="1885" y="1276"/>
              <a:ext cx="12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Identify Shipment Hazards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4850F8D2-5727-C69E-94FC-1B17A962231E}"/>
                </a:ext>
              </a:extLst>
            </p:cNvPr>
            <p:cNvSpPr>
              <a:spLocks noChangeArrowheads="1"/>
            </p:cNvSpPr>
            <p:nvPr/>
          </p:nvSpPr>
          <p:spPr bwMode="auto">
            <a:xfrm>
              <a:off x="1678" y="1869"/>
              <a:ext cx="1628" cy="6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a:extLst>
                <a:ext uri="{FF2B5EF4-FFF2-40B4-BE49-F238E27FC236}">
                  <a16:creationId xmlns:a16="http://schemas.microsoft.com/office/drawing/2014/main" id="{EC8BC0B3-C138-47C5-AC06-362DEAB8BE2B}"/>
                </a:ext>
              </a:extLst>
            </p:cNvPr>
            <p:cNvSpPr>
              <a:spLocks noChangeArrowheads="1"/>
            </p:cNvSpPr>
            <p:nvPr/>
          </p:nvSpPr>
          <p:spPr bwMode="auto">
            <a:xfrm>
              <a:off x="1678" y="1869"/>
              <a:ext cx="1628" cy="601"/>
            </a:xfrm>
            <a:prstGeom prst="rect">
              <a:avLst/>
            </a:prstGeom>
            <a:noFill/>
            <a:ln w="1270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1">
              <a:extLst>
                <a:ext uri="{FF2B5EF4-FFF2-40B4-BE49-F238E27FC236}">
                  <a16:creationId xmlns:a16="http://schemas.microsoft.com/office/drawing/2014/main" id="{C11C6941-3185-7AC2-AD5E-128D1DEF63FA}"/>
                </a:ext>
              </a:extLst>
            </p:cNvPr>
            <p:cNvSpPr>
              <a:spLocks noChangeArrowheads="1"/>
            </p:cNvSpPr>
            <p:nvPr/>
          </p:nvSpPr>
          <p:spPr bwMode="auto">
            <a:xfrm>
              <a:off x="2057" y="1968"/>
              <a:ext cx="7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Calibri" panose="020F0502020204030204" pitchFamily="34" charset="0"/>
                </a:rPr>
                <a:t>Select Bounding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429DECA4-4891-1514-2BFF-102DFA521A4E}"/>
                </a:ext>
              </a:extLst>
            </p:cNvPr>
            <p:cNvSpPr>
              <a:spLocks noChangeArrowheads="1"/>
            </p:cNvSpPr>
            <p:nvPr/>
          </p:nvSpPr>
          <p:spPr bwMode="auto">
            <a:xfrm>
              <a:off x="1862" y="2103"/>
              <a:ext cx="124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Calibri" panose="020F0502020204030204" pitchFamily="34" charset="0"/>
                </a:rPr>
                <a:t>Accident Scenario (BA) for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18F2F209-013C-18BE-47EE-E0C728F2DAEE}"/>
                </a:ext>
              </a:extLst>
            </p:cNvPr>
            <p:cNvSpPr>
              <a:spLocks noChangeArrowheads="1"/>
            </p:cNvSpPr>
            <p:nvPr/>
          </p:nvSpPr>
          <p:spPr bwMode="auto">
            <a:xfrm>
              <a:off x="2223" y="2238"/>
              <a:ext cx="6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Calibri" panose="020F0502020204030204" pitchFamily="34" charset="0"/>
                </a:rPr>
                <a:t>Each Group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49758126-E4D5-D688-1D57-C999CCAB859B}"/>
                </a:ext>
              </a:extLst>
            </p:cNvPr>
            <p:cNvSpPr>
              <a:spLocks noChangeArrowheads="1"/>
            </p:cNvSpPr>
            <p:nvPr/>
          </p:nvSpPr>
          <p:spPr bwMode="auto">
            <a:xfrm>
              <a:off x="717" y="2770"/>
              <a:ext cx="1629" cy="45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5">
              <a:extLst>
                <a:ext uri="{FF2B5EF4-FFF2-40B4-BE49-F238E27FC236}">
                  <a16:creationId xmlns:a16="http://schemas.microsoft.com/office/drawing/2014/main" id="{BF673825-957D-B92D-A6E2-C2EE8CD8ABEA}"/>
                </a:ext>
              </a:extLst>
            </p:cNvPr>
            <p:cNvSpPr>
              <a:spLocks noChangeArrowheads="1"/>
            </p:cNvSpPr>
            <p:nvPr/>
          </p:nvSpPr>
          <p:spPr bwMode="auto">
            <a:xfrm>
              <a:off x="717" y="2770"/>
              <a:ext cx="1629" cy="451"/>
            </a:xfrm>
            <a:prstGeom prst="rect">
              <a:avLst/>
            </a:prstGeom>
            <a:noFill/>
            <a:ln w="1270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6">
              <a:extLst>
                <a:ext uri="{FF2B5EF4-FFF2-40B4-BE49-F238E27FC236}">
                  <a16:creationId xmlns:a16="http://schemas.microsoft.com/office/drawing/2014/main" id="{DFBF7411-6204-720A-D784-607B790CD577}"/>
                </a:ext>
              </a:extLst>
            </p:cNvPr>
            <p:cNvSpPr>
              <a:spLocks noChangeArrowheads="1"/>
            </p:cNvSpPr>
            <p:nvPr/>
          </p:nvSpPr>
          <p:spPr bwMode="auto">
            <a:xfrm>
              <a:off x="857" y="2861"/>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Develop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A8FAC3A8-9226-9E2F-F73B-C7A17651DFF9}"/>
                </a:ext>
              </a:extLst>
            </p:cNvPr>
            <p:cNvSpPr>
              <a:spLocks noChangeArrowheads="1"/>
            </p:cNvSpPr>
            <p:nvPr/>
          </p:nvSpPr>
          <p:spPr bwMode="auto">
            <a:xfrm>
              <a:off x="1262" y="2861"/>
              <a:ext cx="11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Bounding Likelihood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C9849143-FF82-0C04-2C32-1D24F32DBA75}"/>
                </a:ext>
              </a:extLst>
            </p:cNvPr>
            <p:cNvSpPr>
              <a:spLocks noChangeArrowheads="1"/>
            </p:cNvSpPr>
            <p:nvPr/>
          </p:nvSpPr>
          <p:spPr bwMode="auto">
            <a:xfrm>
              <a:off x="1240" y="2995"/>
              <a:ext cx="53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for Each 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C2DF000D-EF37-7946-9353-2AA9CDA791AF}"/>
                </a:ext>
              </a:extLst>
            </p:cNvPr>
            <p:cNvSpPr>
              <a:spLocks noChangeArrowheads="1"/>
            </p:cNvSpPr>
            <p:nvPr/>
          </p:nvSpPr>
          <p:spPr bwMode="auto">
            <a:xfrm>
              <a:off x="2638" y="2770"/>
              <a:ext cx="1629" cy="45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0">
              <a:extLst>
                <a:ext uri="{FF2B5EF4-FFF2-40B4-BE49-F238E27FC236}">
                  <a16:creationId xmlns:a16="http://schemas.microsoft.com/office/drawing/2014/main" id="{5668D67A-8AD2-94EB-0F6B-8CFCE342B71D}"/>
                </a:ext>
              </a:extLst>
            </p:cNvPr>
            <p:cNvSpPr>
              <a:spLocks noChangeArrowheads="1"/>
            </p:cNvSpPr>
            <p:nvPr/>
          </p:nvSpPr>
          <p:spPr bwMode="auto">
            <a:xfrm>
              <a:off x="2638" y="2770"/>
              <a:ext cx="1629" cy="451"/>
            </a:xfrm>
            <a:prstGeom prst="rect">
              <a:avLst/>
            </a:prstGeom>
            <a:noFill/>
            <a:ln w="1270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1">
              <a:extLst>
                <a:ext uri="{FF2B5EF4-FFF2-40B4-BE49-F238E27FC236}">
                  <a16:creationId xmlns:a16="http://schemas.microsoft.com/office/drawing/2014/main" id="{F17B6DCE-5C36-97C6-E129-92EA6811D981}"/>
                </a:ext>
              </a:extLst>
            </p:cNvPr>
            <p:cNvSpPr>
              <a:spLocks noChangeArrowheads="1"/>
            </p:cNvSpPr>
            <p:nvPr/>
          </p:nvSpPr>
          <p:spPr bwMode="auto">
            <a:xfrm>
              <a:off x="2710" y="2861"/>
              <a:ext cx="4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Develop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BC93C37F-BC60-CE93-6262-B47828969708}"/>
                </a:ext>
              </a:extLst>
            </p:cNvPr>
            <p:cNvSpPr>
              <a:spLocks noChangeArrowheads="1"/>
            </p:cNvSpPr>
            <p:nvPr/>
          </p:nvSpPr>
          <p:spPr bwMode="auto">
            <a:xfrm>
              <a:off x="3116" y="2861"/>
              <a:ext cx="12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Bounding Consequence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5214361B-5581-1C76-66CE-72069F778EB9}"/>
                </a:ext>
              </a:extLst>
            </p:cNvPr>
            <p:cNvSpPr>
              <a:spLocks noChangeArrowheads="1"/>
            </p:cNvSpPr>
            <p:nvPr/>
          </p:nvSpPr>
          <p:spPr bwMode="auto">
            <a:xfrm>
              <a:off x="3161" y="2995"/>
              <a:ext cx="53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for Each 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Freeform 26">
              <a:extLst>
                <a:ext uri="{FF2B5EF4-FFF2-40B4-BE49-F238E27FC236}">
                  <a16:creationId xmlns:a16="http://schemas.microsoft.com/office/drawing/2014/main" id="{F07D4C6D-9437-9E8E-56C5-E21AB7E2E4E2}"/>
                </a:ext>
              </a:extLst>
            </p:cNvPr>
            <p:cNvSpPr>
              <a:spLocks noEditPoints="1"/>
            </p:cNvSpPr>
            <p:nvPr/>
          </p:nvSpPr>
          <p:spPr bwMode="auto">
            <a:xfrm>
              <a:off x="2454" y="924"/>
              <a:ext cx="60" cy="173"/>
            </a:xfrm>
            <a:custGeom>
              <a:avLst/>
              <a:gdLst>
                <a:gd name="T0" fmla="*/ 38 w 60"/>
                <a:gd name="T1" fmla="*/ 0 h 308"/>
                <a:gd name="T2" fmla="*/ 38 w 60"/>
                <a:gd name="T3" fmla="*/ 258 h 308"/>
                <a:gd name="T4" fmla="*/ 23 w 60"/>
                <a:gd name="T5" fmla="*/ 258 h 308"/>
                <a:gd name="T6" fmla="*/ 23 w 60"/>
                <a:gd name="T7" fmla="*/ 0 h 308"/>
                <a:gd name="T8" fmla="*/ 38 w 60"/>
                <a:gd name="T9" fmla="*/ 0 h 308"/>
                <a:gd name="T10" fmla="*/ 60 w 60"/>
                <a:gd name="T11" fmla="*/ 248 h 308"/>
                <a:gd name="T12" fmla="*/ 30 w 60"/>
                <a:gd name="T13" fmla="*/ 308 h 308"/>
                <a:gd name="T14" fmla="*/ 0 w 60"/>
                <a:gd name="T15" fmla="*/ 248 h 308"/>
                <a:gd name="T16" fmla="*/ 60 w 60"/>
                <a:gd name="T17" fmla="*/ 24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08">
                  <a:moveTo>
                    <a:pt x="38" y="0"/>
                  </a:moveTo>
                  <a:lnTo>
                    <a:pt x="38" y="258"/>
                  </a:lnTo>
                  <a:lnTo>
                    <a:pt x="23" y="258"/>
                  </a:lnTo>
                  <a:lnTo>
                    <a:pt x="23" y="0"/>
                  </a:lnTo>
                  <a:lnTo>
                    <a:pt x="38" y="0"/>
                  </a:lnTo>
                  <a:close/>
                  <a:moveTo>
                    <a:pt x="60" y="248"/>
                  </a:moveTo>
                  <a:lnTo>
                    <a:pt x="30" y="308"/>
                  </a:lnTo>
                  <a:lnTo>
                    <a:pt x="0" y="248"/>
                  </a:lnTo>
                  <a:lnTo>
                    <a:pt x="60" y="248"/>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7">
              <a:extLst>
                <a:ext uri="{FF2B5EF4-FFF2-40B4-BE49-F238E27FC236}">
                  <a16:creationId xmlns:a16="http://schemas.microsoft.com/office/drawing/2014/main" id="{C0FA3A18-B699-7987-4354-7AEAB8B59DE2}"/>
                </a:ext>
              </a:extLst>
            </p:cNvPr>
            <p:cNvSpPr>
              <a:spLocks noEditPoints="1"/>
            </p:cNvSpPr>
            <p:nvPr/>
          </p:nvSpPr>
          <p:spPr bwMode="auto">
            <a:xfrm>
              <a:off x="2454" y="1564"/>
              <a:ext cx="60" cy="308"/>
            </a:xfrm>
            <a:custGeom>
              <a:avLst/>
              <a:gdLst>
                <a:gd name="T0" fmla="*/ 38 w 60"/>
                <a:gd name="T1" fmla="*/ 0 h 308"/>
                <a:gd name="T2" fmla="*/ 38 w 60"/>
                <a:gd name="T3" fmla="*/ 259 h 308"/>
                <a:gd name="T4" fmla="*/ 23 w 60"/>
                <a:gd name="T5" fmla="*/ 259 h 308"/>
                <a:gd name="T6" fmla="*/ 23 w 60"/>
                <a:gd name="T7" fmla="*/ 0 h 308"/>
                <a:gd name="T8" fmla="*/ 38 w 60"/>
                <a:gd name="T9" fmla="*/ 0 h 308"/>
                <a:gd name="T10" fmla="*/ 60 w 60"/>
                <a:gd name="T11" fmla="*/ 248 h 308"/>
                <a:gd name="T12" fmla="*/ 30 w 60"/>
                <a:gd name="T13" fmla="*/ 308 h 308"/>
                <a:gd name="T14" fmla="*/ 0 w 60"/>
                <a:gd name="T15" fmla="*/ 248 h 308"/>
                <a:gd name="T16" fmla="*/ 60 w 60"/>
                <a:gd name="T17" fmla="*/ 24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08">
                  <a:moveTo>
                    <a:pt x="38" y="0"/>
                  </a:moveTo>
                  <a:lnTo>
                    <a:pt x="38" y="259"/>
                  </a:lnTo>
                  <a:lnTo>
                    <a:pt x="23" y="259"/>
                  </a:lnTo>
                  <a:lnTo>
                    <a:pt x="23" y="0"/>
                  </a:lnTo>
                  <a:lnTo>
                    <a:pt x="38" y="0"/>
                  </a:lnTo>
                  <a:close/>
                  <a:moveTo>
                    <a:pt x="60" y="248"/>
                  </a:moveTo>
                  <a:lnTo>
                    <a:pt x="30" y="308"/>
                  </a:lnTo>
                  <a:lnTo>
                    <a:pt x="0" y="248"/>
                  </a:lnTo>
                  <a:lnTo>
                    <a:pt x="60" y="248"/>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8">
              <a:extLst>
                <a:ext uri="{FF2B5EF4-FFF2-40B4-BE49-F238E27FC236}">
                  <a16:creationId xmlns:a16="http://schemas.microsoft.com/office/drawing/2014/main" id="{49D91910-3B38-1B99-87E6-B28A1D22B20A}"/>
                </a:ext>
              </a:extLst>
            </p:cNvPr>
            <p:cNvSpPr>
              <a:spLocks noEditPoints="1"/>
            </p:cNvSpPr>
            <p:nvPr/>
          </p:nvSpPr>
          <p:spPr bwMode="auto">
            <a:xfrm>
              <a:off x="1494" y="2624"/>
              <a:ext cx="60" cy="150"/>
            </a:xfrm>
            <a:custGeom>
              <a:avLst/>
              <a:gdLst>
                <a:gd name="T0" fmla="*/ 37 w 60"/>
                <a:gd name="T1" fmla="*/ 0 h 150"/>
                <a:gd name="T2" fmla="*/ 37 w 60"/>
                <a:gd name="T3" fmla="*/ 100 h 150"/>
                <a:gd name="T4" fmla="*/ 22 w 60"/>
                <a:gd name="T5" fmla="*/ 100 h 150"/>
                <a:gd name="T6" fmla="*/ 22 w 60"/>
                <a:gd name="T7" fmla="*/ 0 h 150"/>
                <a:gd name="T8" fmla="*/ 37 w 60"/>
                <a:gd name="T9" fmla="*/ 0 h 150"/>
                <a:gd name="T10" fmla="*/ 60 w 60"/>
                <a:gd name="T11" fmla="*/ 90 h 150"/>
                <a:gd name="T12" fmla="*/ 30 w 60"/>
                <a:gd name="T13" fmla="*/ 150 h 150"/>
                <a:gd name="T14" fmla="*/ 0 w 60"/>
                <a:gd name="T15" fmla="*/ 90 h 150"/>
                <a:gd name="T16" fmla="*/ 60 w 60"/>
                <a:gd name="T17" fmla="*/ 9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50">
                  <a:moveTo>
                    <a:pt x="37" y="0"/>
                  </a:moveTo>
                  <a:lnTo>
                    <a:pt x="37" y="100"/>
                  </a:lnTo>
                  <a:lnTo>
                    <a:pt x="22" y="100"/>
                  </a:lnTo>
                  <a:lnTo>
                    <a:pt x="22" y="0"/>
                  </a:lnTo>
                  <a:lnTo>
                    <a:pt x="37" y="0"/>
                  </a:lnTo>
                  <a:close/>
                  <a:moveTo>
                    <a:pt x="60" y="90"/>
                  </a:moveTo>
                  <a:lnTo>
                    <a:pt x="30" y="150"/>
                  </a:lnTo>
                  <a:lnTo>
                    <a:pt x="0" y="90"/>
                  </a:lnTo>
                  <a:lnTo>
                    <a:pt x="60" y="90"/>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9">
              <a:extLst>
                <a:ext uri="{FF2B5EF4-FFF2-40B4-BE49-F238E27FC236}">
                  <a16:creationId xmlns:a16="http://schemas.microsoft.com/office/drawing/2014/main" id="{909350C2-E6B8-3E34-BF3F-48CC02B1FF38}"/>
                </a:ext>
              </a:extLst>
            </p:cNvPr>
            <p:cNvSpPr>
              <a:spLocks noEditPoints="1"/>
            </p:cNvSpPr>
            <p:nvPr/>
          </p:nvSpPr>
          <p:spPr bwMode="auto">
            <a:xfrm>
              <a:off x="3415" y="2616"/>
              <a:ext cx="60" cy="150"/>
            </a:xfrm>
            <a:custGeom>
              <a:avLst/>
              <a:gdLst>
                <a:gd name="T0" fmla="*/ 38 w 60"/>
                <a:gd name="T1" fmla="*/ 0 h 150"/>
                <a:gd name="T2" fmla="*/ 38 w 60"/>
                <a:gd name="T3" fmla="*/ 101 h 150"/>
                <a:gd name="T4" fmla="*/ 23 w 60"/>
                <a:gd name="T5" fmla="*/ 101 h 150"/>
                <a:gd name="T6" fmla="*/ 23 w 60"/>
                <a:gd name="T7" fmla="*/ 0 h 150"/>
                <a:gd name="T8" fmla="*/ 38 w 60"/>
                <a:gd name="T9" fmla="*/ 0 h 150"/>
                <a:gd name="T10" fmla="*/ 60 w 60"/>
                <a:gd name="T11" fmla="*/ 90 h 150"/>
                <a:gd name="T12" fmla="*/ 30 w 60"/>
                <a:gd name="T13" fmla="*/ 150 h 150"/>
                <a:gd name="T14" fmla="*/ 0 w 60"/>
                <a:gd name="T15" fmla="*/ 90 h 150"/>
                <a:gd name="T16" fmla="*/ 60 w 60"/>
                <a:gd name="T17" fmla="*/ 9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50">
                  <a:moveTo>
                    <a:pt x="38" y="0"/>
                  </a:moveTo>
                  <a:lnTo>
                    <a:pt x="38" y="101"/>
                  </a:lnTo>
                  <a:lnTo>
                    <a:pt x="23" y="101"/>
                  </a:lnTo>
                  <a:lnTo>
                    <a:pt x="23" y="0"/>
                  </a:lnTo>
                  <a:lnTo>
                    <a:pt x="38" y="0"/>
                  </a:lnTo>
                  <a:close/>
                  <a:moveTo>
                    <a:pt x="60" y="90"/>
                  </a:moveTo>
                  <a:lnTo>
                    <a:pt x="30" y="150"/>
                  </a:lnTo>
                  <a:lnTo>
                    <a:pt x="0" y="90"/>
                  </a:lnTo>
                  <a:lnTo>
                    <a:pt x="60" y="90"/>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0">
              <a:extLst>
                <a:ext uri="{FF2B5EF4-FFF2-40B4-BE49-F238E27FC236}">
                  <a16:creationId xmlns:a16="http://schemas.microsoft.com/office/drawing/2014/main" id="{FEA0402E-FE9A-4B21-DA1B-DD5606635A98}"/>
                </a:ext>
              </a:extLst>
            </p:cNvPr>
            <p:cNvSpPr>
              <a:spLocks noEditPoints="1"/>
            </p:cNvSpPr>
            <p:nvPr/>
          </p:nvSpPr>
          <p:spPr bwMode="auto">
            <a:xfrm>
              <a:off x="2454" y="3367"/>
              <a:ext cx="60" cy="151"/>
            </a:xfrm>
            <a:custGeom>
              <a:avLst/>
              <a:gdLst>
                <a:gd name="T0" fmla="*/ 38 w 60"/>
                <a:gd name="T1" fmla="*/ 0 h 151"/>
                <a:gd name="T2" fmla="*/ 38 w 60"/>
                <a:gd name="T3" fmla="*/ 101 h 151"/>
                <a:gd name="T4" fmla="*/ 23 w 60"/>
                <a:gd name="T5" fmla="*/ 101 h 151"/>
                <a:gd name="T6" fmla="*/ 23 w 60"/>
                <a:gd name="T7" fmla="*/ 0 h 151"/>
                <a:gd name="T8" fmla="*/ 38 w 60"/>
                <a:gd name="T9" fmla="*/ 0 h 151"/>
                <a:gd name="T10" fmla="*/ 60 w 60"/>
                <a:gd name="T11" fmla="*/ 91 h 151"/>
                <a:gd name="T12" fmla="*/ 30 w 60"/>
                <a:gd name="T13" fmla="*/ 151 h 151"/>
                <a:gd name="T14" fmla="*/ 0 w 60"/>
                <a:gd name="T15" fmla="*/ 91 h 151"/>
                <a:gd name="T16" fmla="*/ 60 w 60"/>
                <a:gd name="T17" fmla="*/ 9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51">
                  <a:moveTo>
                    <a:pt x="38" y="0"/>
                  </a:moveTo>
                  <a:lnTo>
                    <a:pt x="38" y="101"/>
                  </a:lnTo>
                  <a:lnTo>
                    <a:pt x="23" y="101"/>
                  </a:lnTo>
                  <a:lnTo>
                    <a:pt x="23" y="0"/>
                  </a:lnTo>
                  <a:lnTo>
                    <a:pt x="38" y="0"/>
                  </a:lnTo>
                  <a:close/>
                  <a:moveTo>
                    <a:pt x="60" y="91"/>
                  </a:moveTo>
                  <a:lnTo>
                    <a:pt x="30" y="151"/>
                  </a:lnTo>
                  <a:lnTo>
                    <a:pt x="0" y="91"/>
                  </a:lnTo>
                  <a:lnTo>
                    <a:pt x="60" y="91"/>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1">
              <a:extLst>
                <a:ext uri="{FF2B5EF4-FFF2-40B4-BE49-F238E27FC236}">
                  <a16:creationId xmlns:a16="http://schemas.microsoft.com/office/drawing/2014/main" id="{87F10785-692A-E504-6FE7-7B0E4432F152}"/>
                </a:ext>
              </a:extLst>
            </p:cNvPr>
            <p:cNvSpPr>
              <a:spLocks noChangeShapeType="1"/>
            </p:cNvSpPr>
            <p:nvPr/>
          </p:nvSpPr>
          <p:spPr bwMode="auto">
            <a:xfrm>
              <a:off x="3445" y="3217"/>
              <a:ext cx="0" cy="15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2">
              <a:extLst>
                <a:ext uri="{FF2B5EF4-FFF2-40B4-BE49-F238E27FC236}">
                  <a16:creationId xmlns:a16="http://schemas.microsoft.com/office/drawing/2014/main" id="{87B030D2-3787-DC70-E132-ACF9CFA2C3DD}"/>
                </a:ext>
              </a:extLst>
            </p:cNvPr>
            <p:cNvSpPr>
              <a:spLocks noChangeShapeType="1"/>
            </p:cNvSpPr>
            <p:nvPr/>
          </p:nvSpPr>
          <p:spPr bwMode="auto">
            <a:xfrm>
              <a:off x="1524" y="3217"/>
              <a:ext cx="0" cy="15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3">
              <a:extLst>
                <a:ext uri="{FF2B5EF4-FFF2-40B4-BE49-F238E27FC236}">
                  <a16:creationId xmlns:a16="http://schemas.microsoft.com/office/drawing/2014/main" id="{07972231-84B8-DDDE-B96E-6E0D40BDEF6E}"/>
                </a:ext>
              </a:extLst>
            </p:cNvPr>
            <p:cNvSpPr>
              <a:spLocks noChangeShapeType="1"/>
            </p:cNvSpPr>
            <p:nvPr/>
          </p:nvSpPr>
          <p:spPr bwMode="auto">
            <a:xfrm>
              <a:off x="2484" y="2466"/>
              <a:ext cx="0" cy="15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4">
              <a:extLst>
                <a:ext uri="{FF2B5EF4-FFF2-40B4-BE49-F238E27FC236}">
                  <a16:creationId xmlns:a16="http://schemas.microsoft.com/office/drawing/2014/main" id="{98ADE435-70B0-5A01-CAC6-9763F9737BD3}"/>
                </a:ext>
              </a:extLst>
            </p:cNvPr>
            <p:cNvSpPr>
              <a:spLocks noChangeShapeType="1"/>
            </p:cNvSpPr>
            <p:nvPr/>
          </p:nvSpPr>
          <p:spPr bwMode="auto">
            <a:xfrm>
              <a:off x="1524" y="2609"/>
              <a:ext cx="1932"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5">
              <a:extLst>
                <a:ext uri="{FF2B5EF4-FFF2-40B4-BE49-F238E27FC236}">
                  <a16:creationId xmlns:a16="http://schemas.microsoft.com/office/drawing/2014/main" id="{A2183F68-D226-8A14-0C39-EFDA4CFD5529}"/>
                </a:ext>
              </a:extLst>
            </p:cNvPr>
            <p:cNvSpPr>
              <a:spLocks noChangeShapeType="1"/>
            </p:cNvSpPr>
            <p:nvPr/>
          </p:nvSpPr>
          <p:spPr bwMode="auto">
            <a:xfrm flipV="1">
              <a:off x="1524" y="3360"/>
              <a:ext cx="1922" cy="2"/>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7">
              <a:extLst>
                <a:ext uri="{FF2B5EF4-FFF2-40B4-BE49-F238E27FC236}">
                  <a16:creationId xmlns:a16="http://schemas.microsoft.com/office/drawing/2014/main" id="{49F28A47-8B3B-095C-B121-96F42FB0BD5E}"/>
                </a:ext>
              </a:extLst>
            </p:cNvPr>
            <p:cNvSpPr>
              <a:spLocks noChangeShapeType="1"/>
            </p:cNvSpPr>
            <p:nvPr/>
          </p:nvSpPr>
          <p:spPr bwMode="auto">
            <a:xfrm flipH="1">
              <a:off x="3302" y="1264"/>
              <a:ext cx="979"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514B3A43-16A0-990C-5A08-C0F764404D6D}"/>
                </a:ext>
              </a:extLst>
            </p:cNvPr>
            <p:cNvSpPr>
              <a:spLocks noEditPoints="1"/>
            </p:cNvSpPr>
            <p:nvPr/>
          </p:nvSpPr>
          <p:spPr bwMode="auto">
            <a:xfrm>
              <a:off x="3295" y="1384"/>
              <a:ext cx="979" cy="60"/>
            </a:xfrm>
            <a:custGeom>
              <a:avLst/>
              <a:gdLst>
                <a:gd name="T0" fmla="*/ 1253 w 1253"/>
                <a:gd name="T1" fmla="*/ 23 h 60"/>
                <a:gd name="T2" fmla="*/ 50 w 1253"/>
                <a:gd name="T3" fmla="*/ 23 h 60"/>
                <a:gd name="T4" fmla="*/ 50 w 1253"/>
                <a:gd name="T5" fmla="*/ 38 h 60"/>
                <a:gd name="T6" fmla="*/ 1253 w 1253"/>
                <a:gd name="T7" fmla="*/ 38 h 60"/>
                <a:gd name="T8" fmla="*/ 1253 w 1253"/>
                <a:gd name="T9" fmla="*/ 23 h 60"/>
                <a:gd name="T10" fmla="*/ 60 w 1253"/>
                <a:gd name="T11" fmla="*/ 0 h 60"/>
                <a:gd name="T12" fmla="*/ 0 w 1253"/>
                <a:gd name="T13" fmla="*/ 30 h 60"/>
                <a:gd name="T14" fmla="*/ 60 w 1253"/>
                <a:gd name="T15" fmla="*/ 60 h 60"/>
                <a:gd name="T16" fmla="*/ 60 w 1253"/>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3" h="60">
                  <a:moveTo>
                    <a:pt x="1253" y="23"/>
                  </a:moveTo>
                  <a:lnTo>
                    <a:pt x="50" y="23"/>
                  </a:lnTo>
                  <a:lnTo>
                    <a:pt x="50" y="38"/>
                  </a:lnTo>
                  <a:lnTo>
                    <a:pt x="1253" y="38"/>
                  </a:lnTo>
                  <a:lnTo>
                    <a:pt x="1253" y="23"/>
                  </a:lnTo>
                  <a:close/>
                  <a:moveTo>
                    <a:pt x="60" y="0"/>
                  </a:moveTo>
                  <a:lnTo>
                    <a:pt x="0" y="30"/>
                  </a:lnTo>
                  <a:lnTo>
                    <a:pt x="60" y="60"/>
                  </a:lnTo>
                  <a:lnTo>
                    <a:pt x="60" y="0"/>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074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24</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2773274" y="293367"/>
            <a:ext cx="11416785" cy="713063"/>
          </a:xfrm>
        </p:spPr>
        <p:txBody>
          <a:bodyPr/>
          <a:lstStyle/>
          <a:p>
            <a:r>
              <a:rPr lang="en-US" dirty="0"/>
              <a:t>Step 5 – Develop Bounding Likelihood for Each BA</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9" y="1681316"/>
            <a:ext cx="8339476" cy="2433484"/>
          </a:xfrm>
        </p:spPr>
        <p:txBody>
          <a:bodyPr/>
          <a:lstStyle/>
          <a:p>
            <a:r>
              <a:rPr lang="en-US" dirty="0"/>
              <a:t>Specific routing hazard information</a:t>
            </a:r>
          </a:p>
          <a:p>
            <a:pPr lvl="1"/>
            <a:r>
              <a:rPr lang="en-US" dirty="0"/>
              <a:t>Distances; key features such as bridges, bodies of water, steep drops to a lower elevation</a:t>
            </a:r>
          </a:p>
          <a:p>
            <a:r>
              <a:rPr lang="en-US" dirty="0"/>
              <a:t>Truck transportation accident rate data</a:t>
            </a:r>
          </a:p>
          <a:p>
            <a:pPr lvl="1"/>
            <a:r>
              <a:rPr lang="en-US" dirty="0"/>
              <a:t>Frequency of impacts, non-impacts, rollovers, fires</a:t>
            </a:r>
          </a:p>
        </p:txBody>
      </p:sp>
      <p:pic>
        <p:nvPicPr>
          <p:cNvPr id="8" name="Picture 7">
            <a:extLst>
              <a:ext uri="{FF2B5EF4-FFF2-40B4-BE49-F238E27FC236}">
                <a16:creationId xmlns:a16="http://schemas.microsoft.com/office/drawing/2014/main" id="{32568FEB-A4EE-EF0C-81C6-B5029BE270F9}"/>
              </a:ext>
            </a:extLst>
          </p:cNvPr>
          <p:cNvPicPr>
            <a:picLocks noChangeAspect="1"/>
          </p:cNvPicPr>
          <p:nvPr/>
        </p:nvPicPr>
        <p:blipFill>
          <a:blip r:embed="rId3"/>
          <a:stretch>
            <a:fillRect/>
          </a:stretch>
        </p:blipFill>
        <p:spPr>
          <a:xfrm>
            <a:off x="9881408" y="1193311"/>
            <a:ext cx="4719484" cy="6673577"/>
          </a:xfrm>
          <a:prstGeom prst="rect">
            <a:avLst/>
          </a:prstGeom>
        </p:spPr>
      </p:pic>
      <p:sp>
        <p:nvSpPr>
          <p:cNvPr id="2" name="Content Placeholder 5">
            <a:extLst>
              <a:ext uri="{FF2B5EF4-FFF2-40B4-BE49-F238E27FC236}">
                <a16:creationId xmlns:a16="http://schemas.microsoft.com/office/drawing/2014/main" id="{F7E31331-FE50-0DEF-4A14-B5E1A0F6AB1C}"/>
              </a:ext>
            </a:extLst>
          </p:cNvPr>
          <p:cNvSpPr txBox="1">
            <a:spLocks/>
          </p:cNvSpPr>
          <p:nvPr/>
        </p:nvSpPr>
        <p:spPr>
          <a:xfrm>
            <a:off x="1409217" y="3928384"/>
            <a:ext cx="2941557" cy="300335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Package-specific failures not in accident rate data</a:t>
            </a:r>
          </a:p>
          <a:p>
            <a:pPr lvl="1"/>
            <a:r>
              <a:rPr lang="en-US" dirty="0"/>
              <a:t>Internal-initiated fires, random failures, human error</a:t>
            </a:r>
          </a:p>
        </p:txBody>
      </p:sp>
      <p:grpSp>
        <p:nvGrpSpPr>
          <p:cNvPr id="7" name="Group 4">
            <a:extLst>
              <a:ext uri="{FF2B5EF4-FFF2-40B4-BE49-F238E27FC236}">
                <a16:creationId xmlns:a16="http://schemas.microsoft.com/office/drawing/2014/main" id="{E4768C33-A796-4B8D-A532-6DA376C25E30}"/>
              </a:ext>
            </a:extLst>
          </p:cNvPr>
          <p:cNvGrpSpPr>
            <a:grpSpLocks noChangeAspect="1"/>
          </p:cNvGrpSpPr>
          <p:nvPr/>
        </p:nvGrpSpPr>
        <p:grpSpPr bwMode="auto">
          <a:xfrm>
            <a:off x="4256087" y="3846513"/>
            <a:ext cx="5929313" cy="4216400"/>
            <a:chOff x="2681" y="2423"/>
            <a:chExt cx="3735" cy="2656"/>
          </a:xfrm>
        </p:grpSpPr>
        <p:sp>
          <p:nvSpPr>
            <p:cNvPr id="9" name="AutoShape 3">
              <a:extLst>
                <a:ext uri="{FF2B5EF4-FFF2-40B4-BE49-F238E27FC236}">
                  <a16:creationId xmlns:a16="http://schemas.microsoft.com/office/drawing/2014/main" id="{80E828CB-8857-291D-C2E5-47502FC72A76}"/>
                </a:ext>
              </a:extLst>
            </p:cNvPr>
            <p:cNvSpPr>
              <a:spLocks noChangeAspect="1" noChangeArrowheads="1" noTextEdit="1"/>
            </p:cNvSpPr>
            <p:nvPr/>
          </p:nvSpPr>
          <p:spPr bwMode="auto">
            <a:xfrm>
              <a:off x="2681" y="2497"/>
              <a:ext cx="3735" cy="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a:extLst>
                <a:ext uri="{FF2B5EF4-FFF2-40B4-BE49-F238E27FC236}">
                  <a16:creationId xmlns:a16="http://schemas.microsoft.com/office/drawing/2014/main" id="{2EA6D7BF-1DFB-248B-DD8D-89B4C4642379}"/>
                </a:ext>
              </a:extLst>
            </p:cNvPr>
            <p:cNvSpPr>
              <a:spLocks noChangeArrowheads="1"/>
            </p:cNvSpPr>
            <p:nvPr/>
          </p:nvSpPr>
          <p:spPr bwMode="auto">
            <a:xfrm>
              <a:off x="3692" y="2620"/>
              <a:ext cx="1567" cy="577"/>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a:extLst>
                <a:ext uri="{FF2B5EF4-FFF2-40B4-BE49-F238E27FC236}">
                  <a16:creationId xmlns:a16="http://schemas.microsoft.com/office/drawing/2014/main" id="{DC1C9880-B7F0-414E-6098-4B9659D911A5}"/>
                </a:ext>
              </a:extLst>
            </p:cNvPr>
            <p:cNvSpPr>
              <a:spLocks noChangeArrowheads="1"/>
            </p:cNvSpPr>
            <p:nvPr/>
          </p:nvSpPr>
          <p:spPr bwMode="auto">
            <a:xfrm>
              <a:off x="3692" y="2620"/>
              <a:ext cx="1567" cy="577"/>
            </a:xfrm>
            <a:prstGeom prst="rect">
              <a:avLst/>
            </a:prstGeom>
            <a:noFill/>
            <a:ln w="11113"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60393F47-ACCB-B4A3-57C2-C1499026CB54}"/>
                </a:ext>
              </a:extLst>
            </p:cNvPr>
            <p:cNvSpPr>
              <a:spLocks noChangeArrowheads="1"/>
            </p:cNvSpPr>
            <p:nvPr/>
          </p:nvSpPr>
          <p:spPr bwMode="auto">
            <a:xfrm>
              <a:off x="4057" y="2715"/>
              <a:ext cx="80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Select Bounding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0608DFEA-CA1F-D7E9-B276-B1A8DA41083B}"/>
                </a:ext>
              </a:extLst>
            </p:cNvPr>
            <p:cNvSpPr>
              <a:spLocks noChangeArrowheads="1"/>
            </p:cNvSpPr>
            <p:nvPr/>
          </p:nvSpPr>
          <p:spPr bwMode="auto">
            <a:xfrm>
              <a:off x="3869" y="2845"/>
              <a:ext cx="124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Accident Scenario (BA) for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E5F206E2-31C0-D36E-300B-517F3360F4E0}"/>
                </a:ext>
              </a:extLst>
            </p:cNvPr>
            <p:cNvSpPr>
              <a:spLocks noChangeArrowheads="1"/>
            </p:cNvSpPr>
            <p:nvPr/>
          </p:nvSpPr>
          <p:spPr bwMode="auto">
            <a:xfrm>
              <a:off x="4216" y="2975"/>
              <a:ext cx="61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Each Group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5B4A5797-E811-562D-55BF-051F2D94455A}"/>
                </a:ext>
              </a:extLst>
            </p:cNvPr>
            <p:cNvSpPr>
              <a:spLocks noChangeArrowheads="1"/>
            </p:cNvSpPr>
            <p:nvPr/>
          </p:nvSpPr>
          <p:spPr bwMode="auto">
            <a:xfrm>
              <a:off x="2768" y="3486"/>
              <a:ext cx="1567" cy="43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2">
              <a:extLst>
                <a:ext uri="{FF2B5EF4-FFF2-40B4-BE49-F238E27FC236}">
                  <a16:creationId xmlns:a16="http://schemas.microsoft.com/office/drawing/2014/main" id="{FC08491B-1120-0F88-FB6C-40AB8EB29E3D}"/>
                </a:ext>
              </a:extLst>
            </p:cNvPr>
            <p:cNvSpPr>
              <a:spLocks noChangeArrowheads="1"/>
            </p:cNvSpPr>
            <p:nvPr/>
          </p:nvSpPr>
          <p:spPr bwMode="auto">
            <a:xfrm>
              <a:off x="2768" y="3486"/>
              <a:ext cx="1567" cy="434"/>
            </a:xfrm>
            <a:prstGeom prst="rect">
              <a:avLst/>
            </a:prstGeom>
            <a:noFill/>
            <a:ln w="11113"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3">
              <a:extLst>
                <a:ext uri="{FF2B5EF4-FFF2-40B4-BE49-F238E27FC236}">
                  <a16:creationId xmlns:a16="http://schemas.microsoft.com/office/drawing/2014/main" id="{473D6241-E5B9-75A4-DBC1-D831C7758099}"/>
                </a:ext>
              </a:extLst>
            </p:cNvPr>
            <p:cNvSpPr>
              <a:spLocks noChangeArrowheads="1"/>
            </p:cNvSpPr>
            <p:nvPr/>
          </p:nvSpPr>
          <p:spPr bwMode="auto">
            <a:xfrm>
              <a:off x="2902" y="3574"/>
              <a:ext cx="46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Calibri" panose="020F0502020204030204" pitchFamily="34" charset="0"/>
                </a:rPr>
                <a:t>Develop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723A1B9A-63D5-F09D-758E-17A22DF08673}"/>
                </a:ext>
              </a:extLst>
            </p:cNvPr>
            <p:cNvSpPr>
              <a:spLocks noChangeArrowheads="1"/>
            </p:cNvSpPr>
            <p:nvPr/>
          </p:nvSpPr>
          <p:spPr bwMode="auto">
            <a:xfrm>
              <a:off x="3292" y="3574"/>
              <a:ext cx="106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Calibri" panose="020F0502020204030204" pitchFamily="34" charset="0"/>
                </a:rPr>
                <a:t>Bounding Likelihood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EEFB9EE2-C917-0996-F05A-77D597E2069C}"/>
                </a:ext>
              </a:extLst>
            </p:cNvPr>
            <p:cNvSpPr>
              <a:spLocks noChangeArrowheads="1"/>
            </p:cNvSpPr>
            <p:nvPr/>
          </p:nvSpPr>
          <p:spPr bwMode="auto">
            <a:xfrm>
              <a:off x="3270" y="3704"/>
              <a:ext cx="53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Calibri" panose="020F0502020204030204" pitchFamily="34" charset="0"/>
                </a:rPr>
                <a:t>for Each 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B0EC447B-ED5C-99A6-0A7B-8F3AAC7CE56F}"/>
                </a:ext>
              </a:extLst>
            </p:cNvPr>
            <p:cNvSpPr>
              <a:spLocks noChangeArrowheads="1"/>
            </p:cNvSpPr>
            <p:nvPr/>
          </p:nvSpPr>
          <p:spPr bwMode="auto">
            <a:xfrm>
              <a:off x="4616" y="3486"/>
              <a:ext cx="1567" cy="434"/>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7">
              <a:extLst>
                <a:ext uri="{FF2B5EF4-FFF2-40B4-BE49-F238E27FC236}">
                  <a16:creationId xmlns:a16="http://schemas.microsoft.com/office/drawing/2014/main" id="{8AA96FF1-6050-0BAE-588C-DE4740BE239D}"/>
                </a:ext>
              </a:extLst>
            </p:cNvPr>
            <p:cNvSpPr>
              <a:spLocks noChangeArrowheads="1"/>
            </p:cNvSpPr>
            <p:nvPr/>
          </p:nvSpPr>
          <p:spPr bwMode="auto">
            <a:xfrm>
              <a:off x="4616" y="3486"/>
              <a:ext cx="1567" cy="434"/>
            </a:xfrm>
            <a:prstGeom prst="rect">
              <a:avLst/>
            </a:prstGeom>
            <a:noFill/>
            <a:ln w="11113"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18">
              <a:extLst>
                <a:ext uri="{FF2B5EF4-FFF2-40B4-BE49-F238E27FC236}">
                  <a16:creationId xmlns:a16="http://schemas.microsoft.com/office/drawing/2014/main" id="{7D66E2C2-D1DA-884D-444F-54BA4B6EE9D6}"/>
                </a:ext>
              </a:extLst>
            </p:cNvPr>
            <p:cNvSpPr>
              <a:spLocks noChangeArrowheads="1"/>
            </p:cNvSpPr>
            <p:nvPr/>
          </p:nvSpPr>
          <p:spPr bwMode="auto">
            <a:xfrm>
              <a:off x="4685" y="3574"/>
              <a:ext cx="46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Develop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87543365-8E51-E5D9-F07D-100DC1BA82C5}"/>
                </a:ext>
              </a:extLst>
            </p:cNvPr>
            <p:cNvSpPr>
              <a:spLocks noChangeArrowheads="1"/>
            </p:cNvSpPr>
            <p:nvPr/>
          </p:nvSpPr>
          <p:spPr bwMode="auto">
            <a:xfrm>
              <a:off x="5075" y="3574"/>
              <a:ext cx="121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Bounding Consequence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6A1C3C58-074A-BC24-92EC-AA6EB8F9CEFE}"/>
                </a:ext>
              </a:extLst>
            </p:cNvPr>
            <p:cNvSpPr>
              <a:spLocks noChangeArrowheads="1"/>
            </p:cNvSpPr>
            <p:nvPr/>
          </p:nvSpPr>
          <p:spPr bwMode="auto">
            <a:xfrm>
              <a:off x="5119" y="3704"/>
              <a:ext cx="53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for Each 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324CCBC4-C8C2-9D4A-44D9-0770929EB9E8}"/>
                </a:ext>
              </a:extLst>
            </p:cNvPr>
            <p:cNvSpPr>
              <a:spLocks noChangeArrowheads="1"/>
            </p:cNvSpPr>
            <p:nvPr/>
          </p:nvSpPr>
          <p:spPr bwMode="auto">
            <a:xfrm>
              <a:off x="3692" y="4209"/>
              <a:ext cx="1567" cy="5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
              <a:extLst>
                <a:ext uri="{FF2B5EF4-FFF2-40B4-BE49-F238E27FC236}">
                  <a16:creationId xmlns:a16="http://schemas.microsoft.com/office/drawing/2014/main" id="{AD60C047-2DE0-2A63-896B-F5F328B2E35C}"/>
                </a:ext>
              </a:extLst>
            </p:cNvPr>
            <p:cNvSpPr>
              <a:spLocks noChangeArrowheads="1"/>
            </p:cNvSpPr>
            <p:nvPr/>
          </p:nvSpPr>
          <p:spPr bwMode="auto">
            <a:xfrm>
              <a:off x="3692" y="4209"/>
              <a:ext cx="1567" cy="578"/>
            </a:xfrm>
            <a:prstGeom prst="rect">
              <a:avLst/>
            </a:prstGeom>
            <a:noFill/>
            <a:ln w="11113"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3">
              <a:extLst>
                <a:ext uri="{FF2B5EF4-FFF2-40B4-BE49-F238E27FC236}">
                  <a16:creationId xmlns:a16="http://schemas.microsoft.com/office/drawing/2014/main" id="{66192ADF-F34B-A78E-EBA2-886F8AFF20BB}"/>
                </a:ext>
              </a:extLst>
            </p:cNvPr>
            <p:cNvSpPr>
              <a:spLocks noChangeArrowheads="1"/>
            </p:cNvSpPr>
            <p:nvPr/>
          </p:nvSpPr>
          <p:spPr bwMode="auto">
            <a:xfrm>
              <a:off x="3833" y="4304"/>
              <a:ext cx="104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Compare Risk Result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4A773309-705A-5F57-4284-1013A70715CB}"/>
                </a:ext>
              </a:extLst>
            </p:cNvPr>
            <p:cNvSpPr>
              <a:spLocks noChangeArrowheads="1"/>
            </p:cNvSpPr>
            <p:nvPr/>
          </p:nvSpPr>
          <p:spPr bwMode="auto">
            <a:xfrm>
              <a:off x="4758" y="4304"/>
              <a:ext cx="47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for Each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096426E8-93C0-8613-C381-29B82398F822}"/>
                </a:ext>
              </a:extLst>
            </p:cNvPr>
            <p:cNvSpPr>
              <a:spLocks noChangeArrowheads="1"/>
            </p:cNvSpPr>
            <p:nvPr/>
          </p:nvSpPr>
          <p:spPr bwMode="auto">
            <a:xfrm>
              <a:off x="3891" y="4434"/>
              <a:ext cx="11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BA to the Risk Evaluation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7C988188-69AB-591D-4C77-6CE67A6AA30E}"/>
                </a:ext>
              </a:extLst>
            </p:cNvPr>
            <p:cNvSpPr>
              <a:spLocks noChangeArrowheads="1"/>
            </p:cNvSpPr>
            <p:nvPr/>
          </p:nvSpPr>
          <p:spPr bwMode="auto">
            <a:xfrm>
              <a:off x="4231" y="4564"/>
              <a:ext cx="57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Guidelines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29">
              <a:extLst>
                <a:ext uri="{FF2B5EF4-FFF2-40B4-BE49-F238E27FC236}">
                  <a16:creationId xmlns:a16="http://schemas.microsoft.com/office/drawing/2014/main" id="{51785CE6-34E5-EF7A-63B3-334053D8E13D}"/>
                </a:ext>
              </a:extLst>
            </p:cNvPr>
            <p:cNvSpPr>
              <a:spLocks noEditPoints="1"/>
            </p:cNvSpPr>
            <p:nvPr/>
          </p:nvSpPr>
          <p:spPr bwMode="auto">
            <a:xfrm>
              <a:off x="4439" y="2423"/>
              <a:ext cx="58" cy="173"/>
            </a:xfrm>
            <a:custGeom>
              <a:avLst/>
              <a:gdLst>
                <a:gd name="T0" fmla="*/ 36 w 58"/>
                <a:gd name="T1" fmla="*/ 0 h 296"/>
                <a:gd name="T2" fmla="*/ 36 w 58"/>
                <a:gd name="T3" fmla="*/ 248 h 296"/>
                <a:gd name="T4" fmla="*/ 22 w 58"/>
                <a:gd name="T5" fmla="*/ 248 h 296"/>
                <a:gd name="T6" fmla="*/ 22 w 58"/>
                <a:gd name="T7" fmla="*/ 0 h 296"/>
                <a:gd name="T8" fmla="*/ 36 w 58"/>
                <a:gd name="T9" fmla="*/ 0 h 296"/>
                <a:gd name="T10" fmla="*/ 58 w 58"/>
                <a:gd name="T11" fmla="*/ 238 h 296"/>
                <a:gd name="T12" fmla="*/ 29 w 58"/>
                <a:gd name="T13" fmla="*/ 296 h 296"/>
                <a:gd name="T14" fmla="*/ 0 w 58"/>
                <a:gd name="T15" fmla="*/ 238 h 296"/>
                <a:gd name="T16" fmla="*/ 58 w 58"/>
                <a:gd name="T17" fmla="*/ 2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96">
                  <a:moveTo>
                    <a:pt x="36" y="0"/>
                  </a:moveTo>
                  <a:lnTo>
                    <a:pt x="36" y="248"/>
                  </a:lnTo>
                  <a:lnTo>
                    <a:pt x="22" y="248"/>
                  </a:lnTo>
                  <a:lnTo>
                    <a:pt x="22" y="0"/>
                  </a:lnTo>
                  <a:lnTo>
                    <a:pt x="36" y="0"/>
                  </a:lnTo>
                  <a:close/>
                  <a:moveTo>
                    <a:pt x="58" y="238"/>
                  </a:moveTo>
                  <a:lnTo>
                    <a:pt x="29" y="296"/>
                  </a:lnTo>
                  <a:lnTo>
                    <a:pt x="0" y="238"/>
                  </a:lnTo>
                  <a:lnTo>
                    <a:pt x="58" y="2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0">
              <a:extLst>
                <a:ext uri="{FF2B5EF4-FFF2-40B4-BE49-F238E27FC236}">
                  <a16:creationId xmlns:a16="http://schemas.microsoft.com/office/drawing/2014/main" id="{E659F82F-7081-DC80-6967-B6DF8FF48488}"/>
                </a:ext>
              </a:extLst>
            </p:cNvPr>
            <p:cNvSpPr>
              <a:spLocks noEditPoints="1"/>
            </p:cNvSpPr>
            <p:nvPr/>
          </p:nvSpPr>
          <p:spPr bwMode="auto">
            <a:xfrm>
              <a:off x="4439" y="4783"/>
              <a:ext cx="58" cy="296"/>
            </a:xfrm>
            <a:custGeom>
              <a:avLst/>
              <a:gdLst>
                <a:gd name="T0" fmla="*/ 36 w 58"/>
                <a:gd name="T1" fmla="*/ 0 h 296"/>
                <a:gd name="T2" fmla="*/ 36 w 58"/>
                <a:gd name="T3" fmla="*/ 249 h 296"/>
                <a:gd name="T4" fmla="*/ 22 w 58"/>
                <a:gd name="T5" fmla="*/ 249 h 296"/>
                <a:gd name="T6" fmla="*/ 22 w 58"/>
                <a:gd name="T7" fmla="*/ 0 h 296"/>
                <a:gd name="T8" fmla="*/ 36 w 58"/>
                <a:gd name="T9" fmla="*/ 0 h 296"/>
                <a:gd name="T10" fmla="*/ 58 w 58"/>
                <a:gd name="T11" fmla="*/ 239 h 296"/>
                <a:gd name="T12" fmla="*/ 29 w 58"/>
                <a:gd name="T13" fmla="*/ 296 h 296"/>
                <a:gd name="T14" fmla="*/ 0 w 58"/>
                <a:gd name="T15" fmla="*/ 239 h 296"/>
                <a:gd name="T16" fmla="*/ 58 w 58"/>
                <a:gd name="T17" fmla="*/ 23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96">
                  <a:moveTo>
                    <a:pt x="36" y="0"/>
                  </a:moveTo>
                  <a:lnTo>
                    <a:pt x="36" y="249"/>
                  </a:lnTo>
                  <a:lnTo>
                    <a:pt x="22" y="249"/>
                  </a:lnTo>
                  <a:lnTo>
                    <a:pt x="22" y="0"/>
                  </a:lnTo>
                  <a:lnTo>
                    <a:pt x="36" y="0"/>
                  </a:lnTo>
                  <a:close/>
                  <a:moveTo>
                    <a:pt x="58" y="239"/>
                  </a:moveTo>
                  <a:lnTo>
                    <a:pt x="29" y="296"/>
                  </a:lnTo>
                  <a:lnTo>
                    <a:pt x="0" y="239"/>
                  </a:lnTo>
                  <a:lnTo>
                    <a:pt x="58" y="23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E8D06E27-8256-E22E-28E5-62F9CA463458}"/>
                </a:ext>
              </a:extLst>
            </p:cNvPr>
            <p:cNvSpPr>
              <a:spLocks noEditPoints="1"/>
            </p:cNvSpPr>
            <p:nvPr/>
          </p:nvSpPr>
          <p:spPr bwMode="auto">
            <a:xfrm>
              <a:off x="3515" y="3346"/>
              <a:ext cx="58" cy="144"/>
            </a:xfrm>
            <a:custGeom>
              <a:avLst/>
              <a:gdLst>
                <a:gd name="T0" fmla="*/ 36 w 58"/>
                <a:gd name="T1" fmla="*/ 0 h 144"/>
                <a:gd name="T2" fmla="*/ 36 w 58"/>
                <a:gd name="T3" fmla="*/ 96 h 144"/>
                <a:gd name="T4" fmla="*/ 22 w 58"/>
                <a:gd name="T5" fmla="*/ 96 h 144"/>
                <a:gd name="T6" fmla="*/ 22 w 58"/>
                <a:gd name="T7" fmla="*/ 0 h 144"/>
                <a:gd name="T8" fmla="*/ 36 w 58"/>
                <a:gd name="T9" fmla="*/ 0 h 144"/>
                <a:gd name="T10" fmla="*/ 58 w 58"/>
                <a:gd name="T11" fmla="*/ 86 h 144"/>
                <a:gd name="T12" fmla="*/ 29 w 58"/>
                <a:gd name="T13" fmla="*/ 144 h 144"/>
                <a:gd name="T14" fmla="*/ 0 w 58"/>
                <a:gd name="T15" fmla="*/ 86 h 144"/>
                <a:gd name="T16" fmla="*/ 58 w 58"/>
                <a:gd name="T17"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44">
                  <a:moveTo>
                    <a:pt x="36" y="0"/>
                  </a:moveTo>
                  <a:lnTo>
                    <a:pt x="36" y="96"/>
                  </a:lnTo>
                  <a:lnTo>
                    <a:pt x="22" y="96"/>
                  </a:lnTo>
                  <a:lnTo>
                    <a:pt x="22" y="0"/>
                  </a:lnTo>
                  <a:lnTo>
                    <a:pt x="36" y="0"/>
                  </a:lnTo>
                  <a:close/>
                  <a:moveTo>
                    <a:pt x="58" y="86"/>
                  </a:moveTo>
                  <a:lnTo>
                    <a:pt x="29" y="144"/>
                  </a:lnTo>
                  <a:lnTo>
                    <a:pt x="0" y="86"/>
                  </a:lnTo>
                  <a:lnTo>
                    <a:pt x="58" y="8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0C35B7EC-6F2E-30A2-3A7B-B1535E6ACE7B}"/>
                </a:ext>
              </a:extLst>
            </p:cNvPr>
            <p:cNvSpPr>
              <a:spLocks noEditPoints="1"/>
            </p:cNvSpPr>
            <p:nvPr/>
          </p:nvSpPr>
          <p:spPr bwMode="auto">
            <a:xfrm>
              <a:off x="5363" y="3338"/>
              <a:ext cx="58" cy="145"/>
            </a:xfrm>
            <a:custGeom>
              <a:avLst/>
              <a:gdLst>
                <a:gd name="T0" fmla="*/ 37 w 58"/>
                <a:gd name="T1" fmla="*/ 0 h 145"/>
                <a:gd name="T2" fmla="*/ 37 w 58"/>
                <a:gd name="T3" fmla="*/ 97 h 145"/>
                <a:gd name="T4" fmla="*/ 22 w 58"/>
                <a:gd name="T5" fmla="*/ 97 h 145"/>
                <a:gd name="T6" fmla="*/ 22 w 58"/>
                <a:gd name="T7" fmla="*/ 0 h 145"/>
                <a:gd name="T8" fmla="*/ 37 w 58"/>
                <a:gd name="T9" fmla="*/ 0 h 145"/>
                <a:gd name="T10" fmla="*/ 58 w 58"/>
                <a:gd name="T11" fmla="*/ 87 h 145"/>
                <a:gd name="T12" fmla="*/ 29 w 58"/>
                <a:gd name="T13" fmla="*/ 145 h 145"/>
                <a:gd name="T14" fmla="*/ 0 w 58"/>
                <a:gd name="T15" fmla="*/ 87 h 145"/>
                <a:gd name="T16" fmla="*/ 58 w 58"/>
                <a:gd name="T17" fmla="*/ 8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45">
                  <a:moveTo>
                    <a:pt x="37" y="0"/>
                  </a:moveTo>
                  <a:lnTo>
                    <a:pt x="37" y="97"/>
                  </a:lnTo>
                  <a:lnTo>
                    <a:pt x="22" y="97"/>
                  </a:lnTo>
                  <a:lnTo>
                    <a:pt x="22" y="0"/>
                  </a:lnTo>
                  <a:lnTo>
                    <a:pt x="37" y="0"/>
                  </a:lnTo>
                  <a:close/>
                  <a:moveTo>
                    <a:pt x="58" y="87"/>
                  </a:moveTo>
                  <a:lnTo>
                    <a:pt x="29" y="145"/>
                  </a:lnTo>
                  <a:lnTo>
                    <a:pt x="0" y="87"/>
                  </a:lnTo>
                  <a:lnTo>
                    <a:pt x="58" y="8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471F8FA3-8173-5853-2750-A3F2B0B38B7C}"/>
                </a:ext>
              </a:extLst>
            </p:cNvPr>
            <p:cNvSpPr>
              <a:spLocks noEditPoints="1"/>
            </p:cNvSpPr>
            <p:nvPr/>
          </p:nvSpPr>
          <p:spPr bwMode="auto">
            <a:xfrm>
              <a:off x="4439" y="4061"/>
              <a:ext cx="58" cy="144"/>
            </a:xfrm>
            <a:custGeom>
              <a:avLst/>
              <a:gdLst>
                <a:gd name="T0" fmla="*/ 36 w 58"/>
                <a:gd name="T1" fmla="*/ 0 h 144"/>
                <a:gd name="T2" fmla="*/ 36 w 58"/>
                <a:gd name="T3" fmla="*/ 96 h 144"/>
                <a:gd name="T4" fmla="*/ 22 w 58"/>
                <a:gd name="T5" fmla="*/ 96 h 144"/>
                <a:gd name="T6" fmla="*/ 22 w 58"/>
                <a:gd name="T7" fmla="*/ 0 h 144"/>
                <a:gd name="T8" fmla="*/ 36 w 58"/>
                <a:gd name="T9" fmla="*/ 0 h 144"/>
                <a:gd name="T10" fmla="*/ 58 w 58"/>
                <a:gd name="T11" fmla="*/ 86 h 144"/>
                <a:gd name="T12" fmla="*/ 29 w 58"/>
                <a:gd name="T13" fmla="*/ 144 h 144"/>
                <a:gd name="T14" fmla="*/ 0 w 58"/>
                <a:gd name="T15" fmla="*/ 86 h 144"/>
                <a:gd name="T16" fmla="*/ 58 w 58"/>
                <a:gd name="T17"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44">
                  <a:moveTo>
                    <a:pt x="36" y="0"/>
                  </a:moveTo>
                  <a:lnTo>
                    <a:pt x="36" y="96"/>
                  </a:lnTo>
                  <a:lnTo>
                    <a:pt x="22" y="96"/>
                  </a:lnTo>
                  <a:lnTo>
                    <a:pt x="22" y="0"/>
                  </a:lnTo>
                  <a:lnTo>
                    <a:pt x="36" y="0"/>
                  </a:lnTo>
                  <a:close/>
                  <a:moveTo>
                    <a:pt x="58" y="86"/>
                  </a:moveTo>
                  <a:lnTo>
                    <a:pt x="29" y="144"/>
                  </a:lnTo>
                  <a:lnTo>
                    <a:pt x="0" y="86"/>
                  </a:lnTo>
                  <a:lnTo>
                    <a:pt x="58" y="8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34">
              <a:extLst>
                <a:ext uri="{FF2B5EF4-FFF2-40B4-BE49-F238E27FC236}">
                  <a16:creationId xmlns:a16="http://schemas.microsoft.com/office/drawing/2014/main" id="{9E46F538-1CDF-1F15-BAEA-A0654C3CA8FD}"/>
                </a:ext>
              </a:extLst>
            </p:cNvPr>
            <p:cNvSpPr>
              <a:spLocks noChangeShapeType="1"/>
            </p:cNvSpPr>
            <p:nvPr/>
          </p:nvSpPr>
          <p:spPr bwMode="auto">
            <a:xfrm>
              <a:off x="5392" y="3916"/>
              <a:ext cx="0" cy="145"/>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5">
              <a:extLst>
                <a:ext uri="{FF2B5EF4-FFF2-40B4-BE49-F238E27FC236}">
                  <a16:creationId xmlns:a16="http://schemas.microsoft.com/office/drawing/2014/main" id="{62C67F88-C40B-7AC8-8A54-1B3A32D59B2C}"/>
                </a:ext>
              </a:extLst>
            </p:cNvPr>
            <p:cNvSpPr>
              <a:spLocks noChangeShapeType="1"/>
            </p:cNvSpPr>
            <p:nvPr/>
          </p:nvSpPr>
          <p:spPr bwMode="auto">
            <a:xfrm>
              <a:off x="3544" y="3916"/>
              <a:ext cx="0" cy="145"/>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6">
              <a:extLst>
                <a:ext uri="{FF2B5EF4-FFF2-40B4-BE49-F238E27FC236}">
                  <a16:creationId xmlns:a16="http://schemas.microsoft.com/office/drawing/2014/main" id="{C946CC86-B0F8-15C0-A3F3-A003D3D7DBA7}"/>
                </a:ext>
              </a:extLst>
            </p:cNvPr>
            <p:cNvSpPr>
              <a:spLocks noChangeShapeType="1"/>
            </p:cNvSpPr>
            <p:nvPr/>
          </p:nvSpPr>
          <p:spPr bwMode="auto">
            <a:xfrm>
              <a:off x="4468" y="3194"/>
              <a:ext cx="0" cy="1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7">
              <a:extLst>
                <a:ext uri="{FF2B5EF4-FFF2-40B4-BE49-F238E27FC236}">
                  <a16:creationId xmlns:a16="http://schemas.microsoft.com/office/drawing/2014/main" id="{BA3052E7-1F60-E6F9-7E60-C866C067C759}"/>
                </a:ext>
              </a:extLst>
            </p:cNvPr>
            <p:cNvSpPr>
              <a:spLocks noChangeShapeType="1"/>
            </p:cNvSpPr>
            <p:nvPr/>
          </p:nvSpPr>
          <p:spPr bwMode="auto">
            <a:xfrm>
              <a:off x="3544" y="3331"/>
              <a:ext cx="1859"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8">
              <a:extLst>
                <a:ext uri="{FF2B5EF4-FFF2-40B4-BE49-F238E27FC236}">
                  <a16:creationId xmlns:a16="http://schemas.microsoft.com/office/drawing/2014/main" id="{BC77279E-1C3D-8E48-1037-F6176F6E1931}"/>
                </a:ext>
              </a:extLst>
            </p:cNvPr>
            <p:cNvSpPr>
              <a:spLocks noChangeShapeType="1"/>
            </p:cNvSpPr>
            <p:nvPr/>
          </p:nvSpPr>
          <p:spPr bwMode="auto">
            <a:xfrm flipV="1">
              <a:off x="3544" y="4054"/>
              <a:ext cx="1850" cy="1"/>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5E3D17FF-2856-3A9F-D5C8-29D2EC7869F5}"/>
                </a:ext>
              </a:extLst>
            </p:cNvPr>
            <p:cNvSpPr>
              <a:spLocks noEditPoints="1"/>
            </p:cNvSpPr>
            <p:nvPr/>
          </p:nvSpPr>
          <p:spPr bwMode="auto">
            <a:xfrm>
              <a:off x="2741" y="4892"/>
              <a:ext cx="1728" cy="57"/>
            </a:xfrm>
            <a:custGeom>
              <a:avLst/>
              <a:gdLst>
                <a:gd name="T0" fmla="*/ 106 w 1825"/>
                <a:gd name="T1" fmla="*/ 21 h 57"/>
                <a:gd name="T2" fmla="*/ 48 w 1825"/>
                <a:gd name="T3" fmla="*/ 36 h 57"/>
                <a:gd name="T4" fmla="*/ 149 w 1825"/>
                <a:gd name="T5" fmla="*/ 21 h 57"/>
                <a:gd name="T6" fmla="*/ 207 w 1825"/>
                <a:gd name="T7" fmla="*/ 36 h 57"/>
                <a:gd name="T8" fmla="*/ 149 w 1825"/>
                <a:gd name="T9" fmla="*/ 21 h 57"/>
                <a:gd name="T10" fmla="*/ 308 w 1825"/>
                <a:gd name="T11" fmla="*/ 21 h 57"/>
                <a:gd name="T12" fmla="*/ 250 w 1825"/>
                <a:gd name="T13" fmla="*/ 36 h 57"/>
                <a:gd name="T14" fmla="*/ 352 w 1825"/>
                <a:gd name="T15" fmla="*/ 21 h 57"/>
                <a:gd name="T16" fmla="*/ 409 w 1825"/>
                <a:gd name="T17" fmla="*/ 36 h 57"/>
                <a:gd name="T18" fmla="*/ 352 w 1825"/>
                <a:gd name="T19" fmla="*/ 21 h 57"/>
                <a:gd name="T20" fmla="*/ 510 w 1825"/>
                <a:gd name="T21" fmla="*/ 21 h 57"/>
                <a:gd name="T22" fmla="*/ 453 w 1825"/>
                <a:gd name="T23" fmla="*/ 36 h 57"/>
                <a:gd name="T24" fmla="*/ 554 w 1825"/>
                <a:gd name="T25" fmla="*/ 21 h 57"/>
                <a:gd name="T26" fmla="*/ 611 w 1825"/>
                <a:gd name="T27" fmla="*/ 36 h 57"/>
                <a:gd name="T28" fmla="*/ 554 w 1825"/>
                <a:gd name="T29" fmla="*/ 21 h 57"/>
                <a:gd name="T30" fmla="*/ 713 w 1825"/>
                <a:gd name="T31" fmla="*/ 21 h 57"/>
                <a:gd name="T32" fmla="*/ 655 w 1825"/>
                <a:gd name="T33" fmla="*/ 36 h 57"/>
                <a:gd name="T34" fmla="*/ 756 w 1825"/>
                <a:gd name="T35" fmla="*/ 21 h 57"/>
                <a:gd name="T36" fmla="*/ 814 w 1825"/>
                <a:gd name="T37" fmla="*/ 36 h 57"/>
                <a:gd name="T38" fmla="*/ 756 w 1825"/>
                <a:gd name="T39" fmla="*/ 21 h 57"/>
                <a:gd name="T40" fmla="*/ 915 w 1825"/>
                <a:gd name="T41" fmla="*/ 21 h 57"/>
                <a:gd name="T42" fmla="*/ 857 w 1825"/>
                <a:gd name="T43" fmla="*/ 36 h 57"/>
                <a:gd name="T44" fmla="*/ 958 w 1825"/>
                <a:gd name="T45" fmla="*/ 21 h 57"/>
                <a:gd name="T46" fmla="*/ 1016 w 1825"/>
                <a:gd name="T47" fmla="*/ 36 h 57"/>
                <a:gd name="T48" fmla="*/ 958 w 1825"/>
                <a:gd name="T49" fmla="*/ 21 h 57"/>
                <a:gd name="T50" fmla="*/ 1117 w 1825"/>
                <a:gd name="T51" fmla="*/ 21 h 57"/>
                <a:gd name="T52" fmla="*/ 1059 w 1825"/>
                <a:gd name="T53" fmla="*/ 36 h 57"/>
                <a:gd name="T54" fmla="*/ 1160 w 1825"/>
                <a:gd name="T55" fmla="*/ 21 h 57"/>
                <a:gd name="T56" fmla="*/ 1218 w 1825"/>
                <a:gd name="T57" fmla="*/ 36 h 57"/>
                <a:gd name="T58" fmla="*/ 1160 w 1825"/>
                <a:gd name="T59" fmla="*/ 21 h 57"/>
                <a:gd name="T60" fmla="*/ 1319 w 1825"/>
                <a:gd name="T61" fmla="*/ 21 h 57"/>
                <a:gd name="T62" fmla="*/ 1261 w 1825"/>
                <a:gd name="T63" fmla="*/ 36 h 57"/>
                <a:gd name="T64" fmla="*/ 1362 w 1825"/>
                <a:gd name="T65" fmla="*/ 21 h 57"/>
                <a:gd name="T66" fmla="*/ 1420 w 1825"/>
                <a:gd name="T67" fmla="*/ 36 h 57"/>
                <a:gd name="T68" fmla="*/ 1362 w 1825"/>
                <a:gd name="T69" fmla="*/ 21 h 57"/>
                <a:gd name="T70" fmla="*/ 1521 w 1825"/>
                <a:gd name="T71" fmla="*/ 21 h 57"/>
                <a:gd name="T72" fmla="*/ 1464 w 1825"/>
                <a:gd name="T73" fmla="*/ 36 h 57"/>
                <a:gd name="T74" fmla="*/ 1565 w 1825"/>
                <a:gd name="T75" fmla="*/ 21 h 57"/>
                <a:gd name="T76" fmla="*/ 1622 w 1825"/>
                <a:gd name="T77" fmla="*/ 36 h 57"/>
                <a:gd name="T78" fmla="*/ 1565 w 1825"/>
                <a:gd name="T79" fmla="*/ 21 h 57"/>
                <a:gd name="T80" fmla="*/ 1724 w 1825"/>
                <a:gd name="T81" fmla="*/ 21 h 57"/>
                <a:gd name="T82" fmla="*/ 1666 w 1825"/>
                <a:gd name="T83" fmla="*/ 36 h 57"/>
                <a:gd name="T84" fmla="*/ 1767 w 1825"/>
                <a:gd name="T85" fmla="*/ 21 h 57"/>
                <a:gd name="T86" fmla="*/ 1825 w 1825"/>
                <a:gd name="T87" fmla="*/ 36 h 57"/>
                <a:gd name="T88" fmla="*/ 1767 w 1825"/>
                <a:gd name="T89" fmla="*/ 21 h 57"/>
                <a:gd name="T90" fmla="*/ 0 w 1825"/>
                <a:gd name="T91" fmla="*/ 28 h 57"/>
                <a:gd name="T92" fmla="*/ 58 w 1825"/>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5" h="57">
                  <a:moveTo>
                    <a:pt x="48" y="21"/>
                  </a:moveTo>
                  <a:lnTo>
                    <a:pt x="106" y="21"/>
                  </a:lnTo>
                  <a:lnTo>
                    <a:pt x="106" y="36"/>
                  </a:lnTo>
                  <a:lnTo>
                    <a:pt x="48" y="36"/>
                  </a:lnTo>
                  <a:lnTo>
                    <a:pt x="48" y="21"/>
                  </a:lnTo>
                  <a:close/>
                  <a:moveTo>
                    <a:pt x="149" y="21"/>
                  </a:moveTo>
                  <a:lnTo>
                    <a:pt x="207" y="21"/>
                  </a:lnTo>
                  <a:lnTo>
                    <a:pt x="207" y="36"/>
                  </a:lnTo>
                  <a:lnTo>
                    <a:pt x="149" y="36"/>
                  </a:lnTo>
                  <a:lnTo>
                    <a:pt x="149" y="21"/>
                  </a:lnTo>
                  <a:close/>
                  <a:moveTo>
                    <a:pt x="250" y="21"/>
                  </a:moveTo>
                  <a:lnTo>
                    <a:pt x="308" y="21"/>
                  </a:lnTo>
                  <a:lnTo>
                    <a:pt x="308" y="36"/>
                  </a:lnTo>
                  <a:lnTo>
                    <a:pt x="250" y="36"/>
                  </a:lnTo>
                  <a:lnTo>
                    <a:pt x="250" y="21"/>
                  </a:lnTo>
                  <a:close/>
                  <a:moveTo>
                    <a:pt x="352" y="21"/>
                  </a:moveTo>
                  <a:lnTo>
                    <a:pt x="409" y="21"/>
                  </a:lnTo>
                  <a:lnTo>
                    <a:pt x="409" y="36"/>
                  </a:lnTo>
                  <a:lnTo>
                    <a:pt x="352" y="36"/>
                  </a:lnTo>
                  <a:lnTo>
                    <a:pt x="352" y="21"/>
                  </a:lnTo>
                  <a:close/>
                  <a:moveTo>
                    <a:pt x="453" y="21"/>
                  </a:moveTo>
                  <a:lnTo>
                    <a:pt x="510" y="21"/>
                  </a:lnTo>
                  <a:lnTo>
                    <a:pt x="510" y="36"/>
                  </a:lnTo>
                  <a:lnTo>
                    <a:pt x="453" y="36"/>
                  </a:lnTo>
                  <a:lnTo>
                    <a:pt x="453" y="21"/>
                  </a:lnTo>
                  <a:close/>
                  <a:moveTo>
                    <a:pt x="554" y="21"/>
                  </a:moveTo>
                  <a:lnTo>
                    <a:pt x="611" y="21"/>
                  </a:lnTo>
                  <a:lnTo>
                    <a:pt x="611" y="36"/>
                  </a:lnTo>
                  <a:lnTo>
                    <a:pt x="554" y="36"/>
                  </a:lnTo>
                  <a:lnTo>
                    <a:pt x="554" y="21"/>
                  </a:lnTo>
                  <a:close/>
                  <a:moveTo>
                    <a:pt x="655" y="21"/>
                  </a:moveTo>
                  <a:lnTo>
                    <a:pt x="713" y="21"/>
                  </a:lnTo>
                  <a:lnTo>
                    <a:pt x="713" y="36"/>
                  </a:lnTo>
                  <a:lnTo>
                    <a:pt x="655" y="36"/>
                  </a:lnTo>
                  <a:lnTo>
                    <a:pt x="655" y="21"/>
                  </a:lnTo>
                  <a:close/>
                  <a:moveTo>
                    <a:pt x="756" y="21"/>
                  </a:moveTo>
                  <a:lnTo>
                    <a:pt x="814" y="21"/>
                  </a:lnTo>
                  <a:lnTo>
                    <a:pt x="814" y="36"/>
                  </a:lnTo>
                  <a:lnTo>
                    <a:pt x="756" y="36"/>
                  </a:lnTo>
                  <a:lnTo>
                    <a:pt x="756" y="21"/>
                  </a:lnTo>
                  <a:close/>
                  <a:moveTo>
                    <a:pt x="857" y="21"/>
                  </a:moveTo>
                  <a:lnTo>
                    <a:pt x="915" y="21"/>
                  </a:lnTo>
                  <a:lnTo>
                    <a:pt x="915" y="36"/>
                  </a:lnTo>
                  <a:lnTo>
                    <a:pt x="857" y="36"/>
                  </a:lnTo>
                  <a:lnTo>
                    <a:pt x="857" y="21"/>
                  </a:lnTo>
                  <a:close/>
                  <a:moveTo>
                    <a:pt x="958" y="21"/>
                  </a:moveTo>
                  <a:lnTo>
                    <a:pt x="1016" y="21"/>
                  </a:lnTo>
                  <a:lnTo>
                    <a:pt x="1016" y="36"/>
                  </a:lnTo>
                  <a:lnTo>
                    <a:pt x="958" y="36"/>
                  </a:lnTo>
                  <a:lnTo>
                    <a:pt x="958" y="21"/>
                  </a:lnTo>
                  <a:close/>
                  <a:moveTo>
                    <a:pt x="1059" y="21"/>
                  </a:moveTo>
                  <a:lnTo>
                    <a:pt x="1117" y="21"/>
                  </a:lnTo>
                  <a:lnTo>
                    <a:pt x="1117" y="36"/>
                  </a:lnTo>
                  <a:lnTo>
                    <a:pt x="1059" y="36"/>
                  </a:lnTo>
                  <a:lnTo>
                    <a:pt x="1059" y="21"/>
                  </a:lnTo>
                  <a:close/>
                  <a:moveTo>
                    <a:pt x="1160" y="21"/>
                  </a:moveTo>
                  <a:lnTo>
                    <a:pt x="1218" y="21"/>
                  </a:lnTo>
                  <a:lnTo>
                    <a:pt x="1218" y="36"/>
                  </a:lnTo>
                  <a:lnTo>
                    <a:pt x="1160" y="36"/>
                  </a:lnTo>
                  <a:lnTo>
                    <a:pt x="1160" y="21"/>
                  </a:lnTo>
                  <a:close/>
                  <a:moveTo>
                    <a:pt x="1261" y="21"/>
                  </a:moveTo>
                  <a:lnTo>
                    <a:pt x="1319" y="21"/>
                  </a:lnTo>
                  <a:lnTo>
                    <a:pt x="1319" y="36"/>
                  </a:lnTo>
                  <a:lnTo>
                    <a:pt x="1261" y="36"/>
                  </a:lnTo>
                  <a:lnTo>
                    <a:pt x="1261" y="21"/>
                  </a:lnTo>
                  <a:close/>
                  <a:moveTo>
                    <a:pt x="1362" y="21"/>
                  </a:moveTo>
                  <a:lnTo>
                    <a:pt x="1420" y="21"/>
                  </a:lnTo>
                  <a:lnTo>
                    <a:pt x="1420" y="36"/>
                  </a:lnTo>
                  <a:lnTo>
                    <a:pt x="1362" y="36"/>
                  </a:lnTo>
                  <a:lnTo>
                    <a:pt x="1362" y="21"/>
                  </a:lnTo>
                  <a:close/>
                  <a:moveTo>
                    <a:pt x="1464" y="21"/>
                  </a:moveTo>
                  <a:lnTo>
                    <a:pt x="1521" y="21"/>
                  </a:lnTo>
                  <a:lnTo>
                    <a:pt x="1521" y="36"/>
                  </a:lnTo>
                  <a:lnTo>
                    <a:pt x="1464" y="36"/>
                  </a:lnTo>
                  <a:lnTo>
                    <a:pt x="1464" y="21"/>
                  </a:lnTo>
                  <a:close/>
                  <a:moveTo>
                    <a:pt x="1565" y="21"/>
                  </a:moveTo>
                  <a:lnTo>
                    <a:pt x="1622" y="21"/>
                  </a:lnTo>
                  <a:lnTo>
                    <a:pt x="1622" y="36"/>
                  </a:lnTo>
                  <a:lnTo>
                    <a:pt x="1565" y="36"/>
                  </a:lnTo>
                  <a:lnTo>
                    <a:pt x="1565" y="21"/>
                  </a:lnTo>
                  <a:close/>
                  <a:moveTo>
                    <a:pt x="1666" y="21"/>
                  </a:moveTo>
                  <a:lnTo>
                    <a:pt x="1724" y="21"/>
                  </a:lnTo>
                  <a:lnTo>
                    <a:pt x="1724" y="36"/>
                  </a:lnTo>
                  <a:lnTo>
                    <a:pt x="1666" y="36"/>
                  </a:lnTo>
                  <a:lnTo>
                    <a:pt x="1666" y="21"/>
                  </a:lnTo>
                  <a:close/>
                  <a:moveTo>
                    <a:pt x="1767" y="21"/>
                  </a:moveTo>
                  <a:lnTo>
                    <a:pt x="1825" y="21"/>
                  </a:lnTo>
                  <a:lnTo>
                    <a:pt x="1825" y="36"/>
                  </a:lnTo>
                  <a:lnTo>
                    <a:pt x="1767" y="36"/>
                  </a:lnTo>
                  <a:lnTo>
                    <a:pt x="1767" y="21"/>
                  </a:lnTo>
                  <a:close/>
                  <a:moveTo>
                    <a:pt x="58" y="57"/>
                  </a:moveTo>
                  <a:lnTo>
                    <a:pt x="0" y="28"/>
                  </a:lnTo>
                  <a:lnTo>
                    <a:pt x="58" y="0"/>
                  </a:lnTo>
                  <a:lnTo>
                    <a:pt x="58" y="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8724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25</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2756415" y="191302"/>
            <a:ext cx="11416785" cy="713063"/>
          </a:xfrm>
        </p:spPr>
        <p:txBody>
          <a:bodyPr anchor="ctr"/>
          <a:lstStyle/>
          <a:p>
            <a:r>
              <a:rPr lang="en-US" sz="3200" dirty="0"/>
              <a:t>Step 6 – Develop Bounding Consequence for Each BA</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8" y="1533836"/>
            <a:ext cx="6944870" cy="6120717"/>
          </a:xfrm>
        </p:spPr>
        <p:txBody>
          <a:bodyPr/>
          <a:lstStyle/>
          <a:p>
            <a:pPr>
              <a:spcBef>
                <a:spcPts val="900"/>
              </a:spcBef>
            </a:pPr>
            <a:r>
              <a:rPr lang="en-US" sz="2400" dirty="0">
                <a:solidFill>
                  <a:schemeClr val="tx1">
                    <a:lumMod val="50000"/>
                  </a:schemeClr>
                </a:solidFill>
              </a:rPr>
              <a:t>Radiological dose pathways from IAEA SSG-26 (Q System) for developing A</a:t>
            </a:r>
            <a:r>
              <a:rPr lang="en-US" sz="2400" baseline="-25000" dirty="0">
                <a:solidFill>
                  <a:schemeClr val="tx1">
                    <a:lumMod val="50000"/>
                  </a:schemeClr>
                </a:solidFill>
              </a:rPr>
              <a:t>1</a:t>
            </a:r>
            <a:r>
              <a:rPr lang="en-US" sz="2400" dirty="0">
                <a:solidFill>
                  <a:schemeClr val="tx1">
                    <a:lumMod val="50000"/>
                  </a:schemeClr>
                </a:solidFill>
              </a:rPr>
              <a:t> and A</a:t>
            </a:r>
            <a:r>
              <a:rPr lang="en-US" sz="2400" baseline="-25000" dirty="0">
                <a:solidFill>
                  <a:schemeClr val="tx1">
                    <a:lumMod val="50000"/>
                  </a:schemeClr>
                </a:solidFill>
              </a:rPr>
              <a:t>2</a:t>
            </a:r>
            <a:r>
              <a:rPr lang="en-US" sz="2400" dirty="0">
                <a:solidFill>
                  <a:schemeClr val="tx1">
                    <a:lumMod val="50000"/>
                  </a:schemeClr>
                </a:solidFill>
              </a:rPr>
              <a:t> values (which are the same as in NRC regulations)</a:t>
            </a:r>
          </a:p>
          <a:p>
            <a:pPr>
              <a:spcBef>
                <a:spcPts val="900"/>
              </a:spcBef>
            </a:pPr>
            <a:r>
              <a:rPr lang="en-US" sz="2400" dirty="0">
                <a:solidFill>
                  <a:schemeClr val="tx1">
                    <a:lumMod val="50000"/>
                  </a:schemeClr>
                </a:solidFill>
              </a:rPr>
              <a:t>Estimated effective doses for each pathway based on IAEA SSG-26 methods/data, with some refinements used to estimate the consequences for </a:t>
            </a:r>
            <a:r>
              <a:rPr lang="en-US" sz="2400" dirty="0"/>
              <a:t>the public and from inhalation</a:t>
            </a:r>
          </a:p>
          <a:p>
            <a:pPr>
              <a:spcBef>
                <a:spcPts val="900"/>
              </a:spcBef>
            </a:pPr>
            <a:r>
              <a:rPr lang="en-US" sz="2400" dirty="0"/>
              <a:t>Used DOE</a:t>
            </a:r>
            <a:r>
              <a:rPr lang="en-US" sz="2400" dirty="0">
                <a:solidFill>
                  <a:schemeClr val="tx1">
                    <a:lumMod val="50000"/>
                  </a:schemeClr>
                </a:solidFill>
              </a:rPr>
              <a:t>/NRC methods/data to determine source term (e.g., MAR </a:t>
            </a:r>
            <a:r>
              <a:rPr lang="en-US" sz="2400" dirty="0">
                <a:solidFill>
                  <a:schemeClr val="tx1">
                    <a:lumMod val="50000"/>
                  </a:schemeClr>
                </a:solidFill>
                <a:latin typeface="Arial" panose="020B0604020202020204" pitchFamily="34" charset="0"/>
                <a:cs typeface="Arial" panose="020B0604020202020204" pitchFamily="34" charset="0"/>
              </a:rPr>
              <a:t>×</a:t>
            </a:r>
            <a:r>
              <a:rPr lang="en-US" sz="2400" dirty="0">
                <a:solidFill>
                  <a:schemeClr val="tx1">
                    <a:lumMod val="50000"/>
                  </a:schemeClr>
                </a:solidFill>
              </a:rPr>
              <a:t> DR </a:t>
            </a:r>
            <a:r>
              <a:rPr lang="en-US" sz="2400" dirty="0">
                <a:solidFill>
                  <a:schemeClr val="tx1">
                    <a:lumMod val="50000"/>
                  </a:schemeClr>
                </a:solidFill>
                <a:latin typeface="Arial" panose="020B0604020202020204" pitchFamily="34" charset="0"/>
                <a:cs typeface="Arial" panose="020B0604020202020204" pitchFamily="34" charset="0"/>
              </a:rPr>
              <a:t>×</a:t>
            </a:r>
            <a:r>
              <a:rPr lang="en-US" sz="2400" dirty="0">
                <a:solidFill>
                  <a:schemeClr val="tx1">
                    <a:lumMod val="50000"/>
                  </a:schemeClr>
                </a:solidFill>
              </a:rPr>
              <a:t> ARF </a:t>
            </a:r>
            <a:r>
              <a:rPr lang="en-US" sz="2400" dirty="0">
                <a:solidFill>
                  <a:schemeClr val="tx1">
                    <a:lumMod val="50000"/>
                  </a:schemeClr>
                </a:solidFill>
                <a:latin typeface="Arial" panose="020B0604020202020204" pitchFamily="34" charset="0"/>
                <a:cs typeface="Arial" panose="020B0604020202020204" pitchFamily="34" charset="0"/>
              </a:rPr>
              <a:t>×</a:t>
            </a:r>
            <a:r>
              <a:rPr lang="en-US" sz="2400" dirty="0">
                <a:solidFill>
                  <a:schemeClr val="tx1">
                    <a:lumMod val="50000"/>
                  </a:schemeClr>
                </a:solidFill>
              </a:rPr>
              <a:t> RF </a:t>
            </a:r>
            <a:r>
              <a:rPr lang="en-US" sz="2400" dirty="0">
                <a:solidFill>
                  <a:schemeClr val="tx1">
                    <a:lumMod val="50000"/>
                  </a:schemeClr>
                </a:solidFill>
                <a:latin typeface="Arial" panose="020B0604020202020204" pitchFamily="34" charset="0"/>
                <a:cs typeface="Arial" panose="020B0604020202020204" pitchFamily="34" charset="0"/>
              </a:rPr>
              <a:t>×</a:t>
            </a:r>
            <a:r>
              <a:rPr lang="en-US" sz="2400" dirty="0">
                <a:solidFill>
                  <a:schemeClr val="tx1">
                    <a:lumMod val="50000"/>
                  </a:schemeClr>
                </a:solidFill>
              </a:rPr>
              <a:t> LPF)</a:t>
            </a:r>
          </a:p>
          <a:p>
            <a:pPr>
              <a:spcBef>
                <a:spcPts val="900"/>
              </a:spcBef>
            </a:pPr>
            <a:r>
              <a:rPr lang="en-US" sz="2400" dirty="0">
                <a:solidFill>
                  <a:schemeClr val="tx1">
                    <a:lumMod val="50000"/>
                  </a:schemeClr>
                </a:solidFill>
              </a:rPr>
              <a:t>Source term includes used fuel inventory and </a:t>
            </a:r>
            <a:r>
              <a:rPr lang="en-US" sz="2400" dirty="0"/>
              <a:t>inventories diffused into reactor during operation</a:t>
            </a:r>
          </a:p>
          <a:p>
            <a:pPr lvl="1">
              <a:spcBef>
                <a:spcPts val="900"/>
              </a:spcBef>
            </a:pPr>
            <a:r>
              <a:rPr lang="en-US" sz="2000" dirty="0"/>
              <a:t>Fuel (concerns about performance under mechanical impact)</a:t>
            </a:r>
          </a:p>
          <a:p>
            <a:pPr lvl="1">
              <a:spcBef>
                <a:spcPts val="900"/>
              </a:spcBef>
            </a:pPr>
            <a:r>
              <a:rPr lang="en-US" sz="2000" dirty="0"/>
              <a:t>Core/compact (concerns about fuel qualification)</a:t>
            </a:r>
          </a:p>
          <a:p>
            <a:pPr lvl="1">
              <a:spcBef>
                <a:spcPts val="900"/>
              </a:spcBef>
            </a:pPr>
            <a:r>
              <a:rPr lang="en-US" sz="2000" dirty="0"/>
              <a:t>Pressure Boundary (concerns about plating)</a:t>
            </a:r>
          </a:p>
        </p:txBody>
      </p:sp>
      <p:pic>
        <p:nvPicPr>
          <p:cNvPr id="9" name="Picture 8">
            <a:extLst>
              <a:ext uri="{FF2B5EF4-FFF2-40B4-BE49-F238E27FC236}">
                <a16:creationId xmlns:a16="http://schemas.microsoft.com/office/drawing/2014/main" id="{FB9BAB6C-C1C0-9A6E-62EC-E46808DADFC1}"/>
              </a:ext>
            </a:extLst>
          </p:cNvPr>
          <p:cNvPicPr>
            <a:picLocks noChangeAspect="1"/>
          </p:cNvPicPr>
          <p:nvPr/>
        </p:nvPicPr>
        <p:blipFill>
          <a:blip r:embed="rId3"/>
          <a:stretch>
            <a:fillRect/>
          </a:stretch>
        </p:blipFill>
        <p:spPr>
          <a:xfrm>
            <a:off x="8951298" y="4914279"/>
            <a:ext cx="5303520" cy="3178893"/>
          </a:xfrm>
          <a:prstGeom prst="rect">
            <a:avLst/>
          </a:prstGeom>
        </p:spPr>
      </p:pic>
      <p:grpSp>
        <p:nvGrpSpPr>
          <p:cNvPr id="4" name="Group 4">
            <a:extLst>
              <a:ext uri="{FF2B5EF4-FFF2-40B4-BE49-F238E27FC236}">
                <a16:creationId xmlns:a16="http://schemas.microsoft.com/office/drawing/2014/main" id="{6BACFF4B-6305-5656-DA80-BBF4C088F72F}"/>
              </a:ext>
            </a:extLst>
          </p:cNvPr>
          <p:cNvGrpSpPr>
            <a:grpSpLocks noChangeAspect="1"/>
          </p:cNvGrpSpPr>
          <p:nvPr/>
        </p:nvGrpSpPr>
        <p:grpSpPr bwMode="auto">
          <a:xfrm>
            <a:off x="8878889" y="912113"/>
            <a:ext cx="5510213" cy="4083050"/>
            <a:chOff x="5593" y="636"/>
            <a:chExt cx="3471" cy="2572"/>
          </a:xfrm>
        </p:grpSpPr>
        <p:sp>
          <p:nvSpPr>
            <p:cNvPr id="7" name="AutoShape 3">
              <a:extLst>
                <a:ext uri="{FF2B5EF4-FFF2-40B4-BE49-F238E27FC236}">
                  <a16:creationId xmlns:a16="http://schemas.microsoft.com/office/drawing/2014/main" id="{FFE443E6-60C5-3E76-6D26-CC373F74A7E8}"/>
                </a:ext>
              </a:extLst>
            </p:cNvPr>
            <p:cNvSpPr>
              <a:spLocks noChangeAspect="1" noChangeArrowheads="1" noTextEdit="1"/>
            </p:cNvSpPr>
            <p:nvPr/>
          </p:nvSpPr>
          <p:spPr bwMode="auto">
            <a:xfrm>
              <a:off x="5593" y="684"/>
              <a:ext cx="3471" cy="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FC78EF03-A271-88B2-FD2B-3AF6CB6DBF57}"/>
                </a:ext>
              </a:extLst>
            </p:cNvPr>
            <p:cNvSpPr>
              <a:spLocks noChangeArrowheads="1"/>
            </p:cNvSpPr>
            <p:nvPr/>
          </p:nvSpPr>
          <p:spPr bwMode="auto">
            <a:xfrm>
              <a:off x="6520" y="824"/>
              <a:ext cx="1519" cy="56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7BDA49DC-5396-CC4E-EAF9-B03F300ADDF3}"/>
                </a:ext>
              </a:extLst>
            </p:cNvPr>
            <p:cNvSpPr>
              <a:spLocks noChangeArrowheads="1"/>
            </p:cNvSpPr>
            <p:nvPr/>
          </p:nvSpPr>
          <p:spPr bwMode="auto">
            <a:xfrm>
              <a:off x="6520" y="824"/>
              <a:ext cx="1519" cy="560"/>
            </a:xfrm>
            <a:prstGeom prst="rect">
              <a:avLst/>
            </a:prstGeom>
            <a:noFill/>
            <a:ln w="11113"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a:extLst>
                <a:ext uri="{FF2B5EF4-FFF2-40B4-BE49-F238E27FC236}">
                  <a16:creationId xmlns:a16="http://schemas.microsoft.com/office/drawing/2014/main" id="{4FF40BB9-7A0E-DAD5-3983-77603C440E11}"/>
                </a:ext>
              </a:extLst>
            </p:cNvPr>
            <p:cNvSpPr>
              <a:spLocks noChangeArrowheads="1"/>
            </p:cNvSpPr>
            <p:nvPr/>
          </p:nvSpPr>
          <p:spPr bwMode="auto">
            <a:xfrm>
              <a:off x="6874" y="916"/>
              <a:ext cx="7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FFFF"/>
                  </a:solidFill>
                  <a:effectLst/>
                  <a:latin typeface="Calibri" panose="020F0502020204030204" pitchFamily="34" charset="0"/>
                </a:rPr>
                <a:t>Select Bounding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B27447E4-F4B1-24FD-840C-EDCEBB7B8C94}"/>
                </a:ext>
              </a:extLst>
            </p:cNvPr>
            <p:cNvSpPr>
              <a:spLocks noChangeArrowheads="1"/>
            </p:cNvSpPr>
            <p:nvPr/>
          </p:nvSpPr>
          <p:spPr bwMode="auto">
            <a:xfrm>
              <a:off x="6693" y="1042"/>
              <a:ext cx="116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FFFF"/>
                  </a:solidFill>
                  <a:effectLst/>
                  <a:latin typeface="Calibri" panose="020F0502020204030204" pitchFamily="34" charset="0"/>
                </a:rPr>
                <a:t>Accident Scenario (BA) for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81D7AC27-1556-0ED4-2647-00721D69145F}"/>
                </a:ext>
              </a:extLst>
            </p:cNvPr>
            <p:cNvSpPr>
              <a:spLocks noChangeArrowheads="1"/>
            </p:cNvSpPr>
            <p:nvPr/>
          </p:nvSpPr>
          <p:spPr bwMode="auto">
            <a:xfrm>
              <a:off x="7028" y="1168"/>
              <a:ext cx="59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Calibri" panose="020F0502020204030204" pitchFamily="34" charset="0"/>
                </a:rPr>
                <a:t>Each Group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C143C823-33DC-19B7-E878-FB6A92EB917C}"/>
                </a:ext>
              </a:extLst>
            </p:cNvPr>
            <p:cNvSpPr>
              <a:spLocks noChangeArrowheads="1"/>
            </p:cNvSpPr>
            <p:nvPr/>
          </p:nvSpPr>
          <p:spPr bwMode="auto">
            <a:xfrm>
              <a:off x="5625" y="1664"/>
              <a:ext cx="1518" cy="42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2">
              <a:extLst>
                <a:ext uri="{FF2B5EF4-FFF2-40B4-BE49-F238E27FC236}">
                  <a16:creationId xmlns:a16="http://schemas.microsoft.com/office/drawing/2014/main" id="{E8313D8B-B3B2-3E10-12F6-125F9B2A3436}"/>
                </a:ext>
              </a:extLst>
            </p:cNvPr>
            <p:cNvSpPr>
              <a:spLocks noChangeArrowheads="1"/>
            </p:cNvSpPr>
            <p:nvPr/>
          </p:nvSpPr>
          <p:spPr bwMode="auto">
            <a:xfrm>
              <a:off x="5625" y="1664"/>
              <a:ext cx="1518" cy="420"/>
            </a:xfrm>
            <a:prstGeom prst="rect">
              <a:avLst/>
            </a:prstGeom>
            <a:noFill/>
            <a:ln w="11113"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
              <a:extLst>
                <a:ext uri="{FF2B5EF4-FFF2-40B4-BE49-F238E27FC236}">
                  <a16:creationId xmlns:a16="http://schemas.microsoft.com/office/drawing/2014/main" id="{73D64E72-E796-CF5E-8974-A4A3AECB2108}"/>
                </a:ext>
              </a:extLst>
            </p:cNvPr>
            <p:cNvSpPr>
              <a:spLocks noChangeArrowheads="1"/>
            </p:cNvSpPr>
            <p:nvPr/>
          </p:nvSpPr>
          <p:spPr bwMode="auto">
            <a:xfrm>
              <a:off x="5755" y="1749"/>
              <a:ext cx="44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Calibri" panose="020F0502020204030204" pitchFamily="34" charset="0"/>
                </a:rPr>
                <a:t>Develop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F603E176-B6E9-8222-23E0-AF6B5F4DFD3F}"/>
                </a:ext>
              </a:extLst>
            </p:cNvPr>
            <p:cNvSpPr>
              <a:spLocks noChangeArrowheads="1"/>
            </p:cNvSpPr>
            <p:nvPr/>
          </p:nvSpPr>
          <p:spPr bwMode="auto">
            <a:xfrm>
              <a:off x="6133" y="1749"/>
              <a:ext cx="103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FFFF"/>
                  </a:solidFill>
                  <a:effectLst/>
                  <a:latin typeface="Calibri" panose="020F0502020204030204" pitchFamily="34" charset="0"/>
                </a:rPr>
                <a:t>Bounding Likelihood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AE7C9D23-66F4-DDBA-A521-B1437604959C}"/>
                </a:ext>
              </a:extLst>
            </p:cNvPr>
            <p:cNvSpPr>
              <a:spLocks noChangeArrowheads="1"/>
            </p:cNvSpPr>
            <p:nvPr/>
          </p:nvSpPr>
          <p:spPr bwMode="auto">
            <a:xfrm>
              <a:off x="6112" y="1875"/>
              <a:ext cx="49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FFFF"/>
                  </a:solidFill>
                  <a:effectLst/>
                  <a:latin typeface="Calibri" panose="020F0502020204030204" pitchFamily="34" charset="0"/>
                </a:rPr>
                <a:t>for Each 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59D82CDD-9B7C-4739-32A3-77CC8F49722C}"/>
                </a:ext>
              </a:extLst>
            </p:cNvPr>
            <p:cNvSpPr>
              <a:spLocks noChangeArrowheads="1"/>
            </p:cNvSpPr>
            <p:nvPr/>
          </p:nvSpPr>
          <p:spPr bwMode="auto">
            <a:xfrm>
              <a:off x="7416" y="1664"/>
              <a:ext cx="1518" cy="4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7">
              <a:extLst>
                <a:ext uri="{FF2B5EF4-FFF2-40B4-BE49-F238E27FC236}">
                  <a16:creationId xmlns:a16="http://schemas.microsoft.com/office/drawing/2014/main" id="{41E28901-4533-6E8E-45E0-D360CE03981B}"/>
                </a:ext>
              </a:extLst>
            </p:cNvPr>
            <p:cNvSpPr>
              <a:spLocks noChangeArrowheads="1"/>
            </p:cNvSpPr>
            <p:nvPr/>
          </p:nvSpPr>
          <p:spPr bwMode="auto">
            <a:xfrm>
              <a:off x="7416" y="1664"/>
              <a:ext cx="1518" cy="420"/>
            </a:xfrm>
            <a:prstGeom prst="rect">
              <a:avLst/>
            </a:prstGeom>
            <a:noFill/>
            <a:ln w="11113"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8">
              <a:extLst>
                <a:ext uri="{FF2B5EF4-FFF2-40B4-BE49-F238E27FC236}">
                  <a16:creationId xmlns:a16="http://schemas.microsoft.com/office/drawing/2014/main" id="{165C012F-8FBE-BA44-9446-4E6523232CE9}"/>
                </a:ext>
              </a:extLst>
            </p:cNvPr>
            <p:cNvSpPr>
              <a:spLocks noChangeArrowheads="1"/>
            </p:cNvSpPr>
            <p:nvPr/>
          </p:nvSpPr>
          <p:spPr bwMode="auto">
            <a:xfrm>
              <a:off x="7483" y="1749"/>
              <a:ext cx="44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0000"/>
                  </a:solidFill>
                  <a:effectLst/>
                  <a:latin typeface="Calibri" panose="020F0502020204030204" pitchFamily="34" charset="0"/>
                </a:rPr>
                <a:t>Develop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F311AF93-31BD-F756-4C69-F419C298BAB4}"/>
                </a:ext>
              </a:extLst>
            </p:cNvPr>
            <p:cNvSpPr>
              <a:spLocks noChangeArrowheads="1"/>
            </p:cNvSpPr>
            <p:nvPr/>
          </p:nvSpPr>
          <p:spPr bwMode="auto">
            <a:xfrm>
              <a:off x="7861" y="1749"/>
              <a:ext cx="11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0000"/>
                  </a:solidFill>
                  <a:effectLst/>
                  <a:latin typeface="Calibri" panose="020F0502020204030204" pitchFamily="34" charset="0"/>
                </a:rPr>
                <a:t>Bounding Consequence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E6FB3156-C658-CA30-5E88-B19AE48D48E5}"/>
                </a:ext>
              </a:extLst>
            </p:cNvPr>
            <p:cNvSpPr>
              <a:spLocks noChangeArrowheads="1"/>
            </p:cNvSpPr>
            <p:nvPr/>
          </p:nvSpPr>
          <p:spPr bwMode="auto">
            <a:xfrm>
              <a:off x="7903" y="1875"/>
              <a:ext cx="49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0000"/>
                  </a:solidFill>
                  <a:effectLst/>
                  <a:latin typeface="Calibri" panose="020F0502020204030204" pitchFamily="34" charset="0"/>
                </a:rPr>
                <a:t>for Each 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38A6E5E4-F881-4DFF-39F2-3354AA73D596}"/>
                </a:ext>
              </a:extLst>
            </p:cNvPr>
            <p:cNvSpPr>
              <a:spLocks noChangeArrowheads="1"/>
            </p:cNvSpPr>
            <p:nvPr/>
          </p:nvSpPr>
          <p:spPr bwMode="auto">
            <a:xfrm>
              <a:off x="6520" y="2364"/>
              <a:ext cx="1519" cy="56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
              <a:extLst>
                <a:ext uri="{FF2B5EF4-FFF2-40B4-BE49-F238E27FC236}">
                  <a16:creationId xmlns:a16="http://schemas.microsoft.com/office/drawing/2014/main" id="{4E21A0DE-D742-BF02-5977-975C7434AE9A}"/>
                </a:ext>
              </a:extLst>
            </p:cNvPr>
            <p:cNvSpPr>
              <a:spLocks noChangeArrowheads="1"/>
            </p:cNvSpPr>
            <p:nvPr/>
          </p:nvSpPr>
          <p:spPr bwMode="auto">
            <a:xfrm>
              <a:off x="6520" y="2364"/>
              <a:ext cx="1519" cy="560"/>
            </a:xfrm>
            <a:prstGeom prst="rect">
              <a:avLst/>
            </a:prstGeom>
            <a:noFill/>
            <a:ln w="11113"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3">
              <a:extLst>
                <a:ext uri="{FF2B5EF4-FFF2-40B4-BE49-F238E27FC236}">
                  <a16:creationId xmlns:a16="http://schemas.microsoft.com/office/drawing/2014/main" id="{94BC738F-833D-3DDD-D08D-1686358A9B78}"/>
                </a:ext>
              </a:extLst>
            </p:cNvPr>
            <p:cNvSpPr>
              <a:spLocks noChangeArrowheads="1"/>
            </p:cNvSpPr>
            <p:nvPr/>
          </p:nvSpPr>
          <p:spPr bwMode="auto">
            <a:xfrm>
              <a:off x="6658" y="2456"/>
              <a:ext cx="101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Calibri" panose="020F0502020204030204" pitchFamily="34" charset="0"/>
                </a:rPr>
                <a:t>Compare Risk Result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70B5FAE0-4C59-7E4E-15E3-1F80A2D11D37}"/>
                </a:ext>
              </a:extLst>
            </p:cNvPr>
            <p:cNvSpPr>
              <a:spLocks noChangeArrowheads="1"/>
            </p:cNvSpPr>
            <p:nvPr/>
          </p:nvSpPr>
          <p:spPr bwMode="auto">
            <a:xfrm>
              <a:off x="7553" y="2456"/>
              <a:ext cx="46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Calibri" panose="020F0502020204030204" pitchFamily="34" charset="0"/>
                </a:rPr>
                <a:t>for Each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69258C6D-2C5A-690D-4D4C-0BA3940569DB}"/>
                </a:ext>
              </a:extLst>
            </p:cNvPr>
            <p:cNvSpPr>
              <a:spLocks noChangeArrowheads="1"/>
            </p:cNvSpPr>
            <p:nvPr/>
          </p:nvSpPr>
          <p:spPr bwMode="auto">
            <a:xfrm>
              <a:off x="6714" y="2582"/>
              <a:ext cx="111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FFFF"/>
                  </a:solidFill>
                  <a:effectLst/>
                  <a:latin typeface="Calibri" panose="020F0502020204030204" pitchFamily="34" charset="0"/>
                </a:rPr>
                <a:t>BA to the Risk Evaluation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113D1E6A-E7D2-A8EC-3F9F-53C37BEF9FC5}"/>
                </a:ext>
              </a:extLst>
            </p:cNvPr>
            <p:cNvSpPr>
              <a:spLocks noChangeArrowheads="1"/>
            </p:cNvSpPr>
            <p:nvPr/>
          </p:nvSpPr>
          <p:spPr bwMode="auto">
            <a:xfrm>
              <a:off x="7042" y="2708"/>
              <a:ext cx="5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Calibri" panose="020F0502020204030204" pitchFamily="34" charset="0"/>
                </a:rPr>
                <a:t>Guidelines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Freeform 29">
              <a:extLst>
                <a:ext uri="{FF2B5EF4-FFF2-40B4-BE49-F238E27FC236}">
                  <a16:creationId xmlns:a16="http://schemas.microsoft.com/office/drawing/2014/main" id="{164D57F9-3A0A-F84C-59CC-3D837DCA1619}"/>
                </a:ext>
              </a:extLst>
            </p:cNvPr>
            <p:cNvSpPr>
              <a:spLocks noEditPoints="1"/>
            </p:cNvSpPr>
            <p:nvPr/>
          </p:nvSpPr>
          <p:spPr bwMode="auto">
            <a:xfrm>
              <a:off x="7245" y="636"/>
              <a:ext cx="55" cy="173"/>
            </a:xfrm>
            <a:custGeom>
              <a:avLst/>
              <a:gdLst>
                <a:gd name="T0" fmla="*/ 34 w 55"/>
                <a:gd name="T1" fmla="*/ 0 h 287"/>
                <a:gd name="T2" fmla="*/ 34 w 55"/>
                <a:gd name="T3" fmla="*/ 240 h 287"/>
                <a:gd name="T4" fmla="*/ 20 w 55"/>
                <a:gd name="T5" fmla="*/ 240 h 287"/>
                <a:gd name="T6" fmla="*/ 20 w 55"/>
                <a:gd name="T7" fmla="*/ 0 h 287"/>
                <a:gd name="T8" fmla="*/ 34 w 55"/>
                <a:gd name="T9" fmla="*/ 0 h 287"/>
                <a:gd name="T10" fmla="*/ 55 w 55"/>
                <a:gd name="T11" fmla="*/ 231 h 287"/>
                <a:gd name="T12" fmla="*/ 27 w 55"/>
                <a:gd name="T13" fmla="*/ 287 h 287"/>
                <a:gd name="T14" fmla="*/ 0 w 55"/>
                <a:gd name="T15" fmla="*/ 231 h 287"/>
                <a:gd name="T16" fmla="*/ 55 w 55"/>
                <a:gd name="T17" fmla="*/ 23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87">
                  <a:moveTo>
                    <a:pt x="34" y="0"/>
                  </a:moveTo>
                  <a:lnTo>
                    <a:pt x="34" y="240"/>
                  </a:lnTo>
                  <a:lnTo>
                    <a:pt x="20" y="240"/>
                  </a:lnTo>
                  <a:lnTo>
                    <a:pt x="20" y="0"/>
                  </a:lnTo>
                  <a:lnTo>
                    <a:pt x="34" y="0"/>
                  </a:lnTo>
                  <a:close/>
                  <a:moveTo>
                    <a:pt x="55" y="231"/>
                  </a:moveTo>
                  <a:lnTo>
                    <a:pt x="27" y="287"/>
                  </a:lnTo>
                  <a:lnTo>
                    <a:pt x="0" y="231"/>
                  </a:lnTo>
                  <a:lnTo>
                    <a:pt x="55" y="23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0">
              <a:extLst>
                <a:ext uri="{FF2B5EF4-FFF2-40B4-BE49-F238E27FC236}">
                  <a16:creationId xmlns:a16="http://schemas.microsoft.com/office/drawing/2014/main" id="{9CA76C67-B7C8-00FC-D351-97C483F1307D}"/>
                </a:ext>
              </a:extLst>
            </p:cNvPr>
            <p:cNvSpPr>
              <a:spLocks noEditPoints="1"/>
            </p:cNvSpPr>
            <p:nvPr/>
          </p:nvSpPr>
          <p:spPr bwMode="auto">
            <a:xfrm>
              <a:off x="7245" y="2921"/>
              <a:ext cx="55" cy="287"/>
            </a:xfrm>
            <a:custGeom>
              <a:avLst/>
              <a:gdLst>
                <a:gd name="T0" fmla="*/ 34 w 55"/>
                <a:gd name="T1" fmla="*/ 0 h 287"/>
                <a:gd name="T2" fmla="*/ 34 w 55"/>
                <a:gd name="T3" fmla="*/ 240 h 287"/>
                <a:gd name="T4" fmla="*/ 20 w 55"/>
                <a:gd name="T5" fmla="*/ 240 h 287"/>
                <a:gd name="T6" fmla="*/ 20 w 55"/>
                <a:gd name="T7" fmla="*/ 0 h 287"/>
                <a:gd name="T8" fmla="*/ 34 w 55"/>
                <a:gd name="T9" fmla="*/ 0 h 287"/>
                <a:gd name="T10" fmla="*/ 55 w 55"/>
                <a:gd name="T11" fmla="*/ 231 h 287"/>
                <a:gd name="T12" fmla="*/ 27 w 55"/>
                <a:gd name="T13" fmla="*/ 287 h 287"/>
                <a:gd name="T14" fmla="*/ 0 w 55"/>
                <a:gd name="T15" fmla="*/ 231 h 287"/>
                <a:gd name="T16" fmla="*/ 55 w 55"/>
                <a:gd name="T17" fmla="*/ 23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87">
                  <a:moveTo>
                    <a:pt x="34" y="0"/>
                  </a:moveTo>
                  <a:lnTo>
                    <a:pt x="34" y="240"/>
                  </a:lnTo>
                  <a:lnTo>
                    <a:pt x="20" y="240"/>
                  </a:lnTo>
                  <a:lnTo>
                    <a:pt x="20" y="0"/>
                  </a:lnTo>
                  <a:lnTo>
                    <a:pt x="34" y="0"/>
                  </a:lnTo>
                  <a:close/>
                  <a:moveTo>
                    <a:pt x="55" y="231"/>
                  </a:moveTo>
                  <a:lnTo>
                    <a:pt x="27" y="287"/>
                  </a:lnTo>
                  <a:lnTo>
                    <a:pt x="0" y="231"/>
                  </a:lnTo>
                  <a:lnTo>
                    <a:pt x="55" y="23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1">
              <a:extLst>
                <a:ext uri="{FF2B5EF4-FFF2-40B4-BE49-F238E27FC236}">
                  <a16:creationId xmlns:a16="http://schemas.microsoft.com/office/drawing/2014/main" id="{DB7E9120-51B3-63DE-E1DB-1EB07FE4FE3B}"/>
                </a:ext>
              </a:extLst>
            </p:cNvPr>
            <p:cNvSpPr>
              <a:spLocks noEditPoints="1"/>
            </p:cNvSpPr>
            <p:nvPr/>
          </p:nvSpPr>
          <p:spPr bwMode="auto">
            <a:xfrm>
              <a:off x="6349" y="1528"/>
              <a:ext cx="56" cy="140"/>
            </a:xfrm>
            <a:custGeom>
              <a:avLst/>
              <a:gdLst>
                <a:gd name="T0" fmla="*/ 35 w 56"/>
                <a:gd name="T1" fmla="*/ 0 h 140"/>
                <a:gd name="T2" fmla="*/ 35 w 56"/>
                <a:gd name="T3" fmla="*/ 93 h 140"/>
                <a:gd name="T4" fmla="*/ 21 w 56"/>
                <a:gd name="T5" fmla="*/ 93 h 140"/>
                <a:gd name="T6" fmla="*/ 21 w 56"/>
                <a:gd name="T7" fmla="*/ 0 h 140"/>
                <a:gd name="T8" fmla="*/ 35 w 56"/>
                <a:gd name="T9" fmla="*/ 0 h 140"/>
                <a:gd name="T10" fmla="*/ 56 w 56"/>
                <a:gd name="T11" fmla="*/ 84 h 140"/>
                <a:gd name="T12" fmla="*/ 28 w 56"/>
                <a:gd name="T13" fmla="*/ 140 h 140"/>
                <a:gd name="T14" fmla="*/ 0 w 56"/>
                <a:gd name="T15" fmla="*/ 84 h 140"/>
                <a:gd name="T16" fmla="*/ 56 w 56"/>
                <a:gd name="T17" fmla="*/ 8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40">
                  <a:moveTo>
                    <a:pt x="35" y="0"/>
                  </a:moveTo>
                  <a:lnTo>
                    <a:pt x="35" y="93"/>
                  </a:lnTo>
                  <a:lnTo>
                    <a:pt x="21" y="93"/>
                  </a:lnTo>
                  <a:lnTo>
                    <a:pt x="21" y="0"/>
                  </a:lnTo>
                  <a:lnTo>
                    <a:pt x="35" y="0"/>
                  </a:lnTo>
                  <a:close/>
                  <a:moveTo>
                    <a:pt x="56" y="84"/>
                  </a:moveTo>
                  <a:lnTo>
                    <a:pt x="28" y="140"/>
                  </a:lnTo>
                  <a:lnTo>
                    <a:pt x="0" y="84"/>
                  </a:lnTo>
                  <a:lnTo>
                    <a:pt x="56" y="8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2">
              <a:extLst>
                <a:ext uri="{FF2B5EF4-FFF2-40B4-BE49-F238E27FC236}">
                  <a16:creationId xmlns:a16="http://schemas.microsoft.com/office/drawing/2014/main" id="{E1A97F7C-5B69-77BA-080B-A7263347BD88}"/>
                </a:ext>
              </a:extLst>
            </p:cNvPr>
            <p:cNvSpPr>
              <a:spLocks noEditPoints="1"/>
            </p:cNvSpPr>
            <p:nvPr/>
          </p:nvSpPr>
          <p:spPr bwMode="auto">
            <a:xfrm>
              <a:off x="8140" y="1521"/>
              <a:ext cx="56" cy="140"/>
            </a:xfrm>
            <a:custGeom>
              <a:avLst/>
              <a:gdLst>
                <a:gd name="T0" fmla="*/ 35 w 56"/>
                <a:gd name="T1" fmla="*/ 0 h 140"/>
                <a:gd name="T2" fmla="*/ 35 w 56"/>
                <a:gd name="T3" fmla="*/ 93 h 140"/>
                <a:gd name="T4" fmla="*/ 21 w 56"/>
                <a:gd name="T5" fmla="*/ 93 h 140"/>
                <a:gd name="T6" fmla="*/ 21 w 56"/>
                <a:gd name="T7" fmla="*/ 0 h 140"/>
                <a:gd name="T8" fmla="*/ 35 w 56"/>
                <a:gd name="T9" fmla="*/ 0 h 140"/>
                <a:gd name="T10" fmla="*/ 56 w 56"/>
                <a:gd name="T11" fmla="*/ 84 h 140"/>
                <a:gd name="T12" fmla="*/ 28 w 56"/>
                <a:gd name="T13" fmla="*/ 140 h 140"/>
                <a:gd name="T14" fmla="*/ 0 w 56"/>
                <a:gd name="T15" fmla="*/ 84 h 140"/>
                <a:gd name="T16" fmla="*/ 56 w 56"/>
                <a:gd name="T17" fmla="*/ 8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40">
                  <a:moveTo>
                    <a:pt x="35" y="0"/>
                  </a:moveTo>
                  <a:lnTo>
                    <a:pt x="35" y="93"/>
                  </a:lnTo>
                  <a:lnTo>
                    <a:pt x="21" y="93"/>
                  </a:lnTo>
                  <a:lnTo>
                    <a:pt x="21" y="0"/>
                  </a:lnTo>
                  <a:lnTo>
                    <a:pt x="35" y="0"/>
                  </a:lnTo>
                  <a:close/>
                  <a:moveTo>
                    <a:pt x="56" y="84"/>
                  </a:moveTo>
                  <a:lnTo>
                    <a:pt x="28" y="140"/>
                  </a:lnTo>
                  <a:lnTo>
                    <a:pt x="0" y="84"/>
                  </a:lnTo>
                  <a:lnTo>
                    <a:pt x="56" y="8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3">
              <a:extLst>
                <a:ext uri="{FF2B5EF4-FFF2-40B4-BE49-F238E27FC236}">
                  <a16:creationId xmlns:a16="http://schemas.microsoft.com/office/drawing/2014/main" id="{001AA110-E83B-200F-5B30-EFE041E299FF}"/>
                </a:ext>
              </a:extLst>
            </p:cNvPr>
            <p:cNvSpPr>
              <a:spLocks noEditPoints="1"/>
            </p:cNvSpPr>
            <p:nvPr/>
          </p:nvSpPr>
          <p:spPr bwMode="auto">
            <a:xfrm>
              <a:off x="7245" y="2221"/>
              <a:ext cx="55" cy="140"/>
            </a:xfrm>
            <a:custGeom>
              <a:avLst/>
              <a:gdLst>
                <a:gd name="T0" fmla="*/ 34 w 55"/>
                <a:gd name="T1" fmla="*/ 0 h 140"/>
                <a:gd name="T2" fmla="*/ 34 w 55"/>
                <a:gd name="T3" fmla="*/ 93 h 140"/>
                <a:gd name="T4" fmla="*/ 20 w 55"/>
                <a:gd name="T5" fmla="*/ 93 h 140"/>
                <a:gd name="T6" fmla="*/ 20 w 55"/>
                <a:gd name="T7" fmla="*/ 0 h 140"/>
                <a:gd name="T8" fmla="*/ 34 w 55"/>
                <a:gd name="T9" fmla="*/ 0 h 140"/>
                <a:gd name="T10" fmla="*/ 55 w 55"/>
                <a:gd name="T11" fmla="*/ 84 h 140"/>
                <a:gd name="T12" fmla="*/ 27 w 55"/>
                <a:gd name="T13" fmla="*/ 140 h 140"/>
                <a:gd name="T14" fmla="*/ 0 w 55"/>
                <a:gd name="T15" fmla="*/ 84 h 140"/>
                <a:gd name="T16" fmla="*/ 55 w 55"/>
                <a:gd name="T17" fmla="*/ 8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40">
                  <a:moveTo>
                    <a:pt x="34" y="0"/>
                  </a:moveTo>
                  <a:lnTo>
                    <a:pt x="34" y="93"/>
                  </a:lnTo>
                  <a:lnTo>
                    <a:pt x="20" y="93"/>
                  </a:lnTo>
                  <a:lnTo>
                    <a:pt x="20" y="0"/>
                  </a:lnTo>
                  <a:lnTo>
                    <a:pt x="34" y="0"/>
                  </a:lnTo>
                  <a:close/>
                  <a:moveTo>
                    <a:pt x="55" y="84"/>
                  </a:moveTo>
                  <a:lnTo>
                    <a:pt x="27" y="140"/>
                  </a:lnTo>
                  <a:lnTo>
                    <a:pt x="0" y="84"/>
                  </a:lnTo>
                  <a:lnTo>
                    <a:pt x="55" y="8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4">
              <a:extLst>
                <a:ext uri="{FF2B5EF4-FFF2-40B4-BE49-F238E27FC236}">
                  <a16:creationId xmlns:a16="http://schemas.microsoft.com/office/drawing/2014/main" id="{CF423802-4BBA-DE6F-EC6B-F5370140D892}"/>
                </a:ext>
              </a:extLst>
            </p:cNvPr>
            <p:cNvSpPr>
              <a:spLocks noChangeShapeType="1"/>
            </p:cNvSpPr>
            <p:nvPr/>
          </p:nvSpPr>
          <p:spPr bwMode="auto">
            <a:xfrm>
              <a:off x="8168" y="2081"/>
              <a:ext cx="0" cy="14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5">
              <a:extLst>
                <a:ext uri="{FF2B5EF4-FFF2-40B4-BE49-F238E27FC236}">
                  <a16:creationId xmlns:a16="http://schemas.microsoft.com/office/drawing/2014/main" id="{C535A81E-A34E-BBBD-232C-9371C79352FF}"/>
                </a:ext>
              </a:extLst>
            </p:cNvPr>
            <p:cNvSpPr>
              <a:spLocks noChangeShapeType="1"/>
            </p:cNvSpPr>
            <p:nvPr/>
          </p:nvSpPr>
          <p:spPr bwMode="auto">
            <a:xfrm>
              <a:off x="6377" y="2081"/>
              <a:ext cx="0" cy="14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6">
              <a:extLst>
                <a:ext uri="{FF2B5EF4-FFF2-40B4-BE49-F238E27FC236}">
                  <a16:creationId xmlns:a16="http://schemas.microsoft.com/office/drawing/2014/main" id="{F9F7590A-7E0F-02A8-F4C9-E8C9270AE563}"/>
                </a:ext>
              </a:extLst>
            </p:cNvPr>
            <p:cNvSpPr>
              <a:spLocks noChangeShapeType="1"/>
            </p:cNvSpPr>
            <p:nvPr/>
          </p:nvSpPr>
          <p:spPr bwMode="auto">
            <a:xfrm>
              <a:off x="7272" y="1381"/>
              <a:ext cx="0" cy="14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7">
              <a:extLst>
                <a:ext uri="{FF2B5EF4-FFF2-40B4-BE49-F238E27FC236}">
                  <a16:creationId xmlns:a16="http://schemas.microsoft.com/office/drawing/2014/main" id="{69F2848E-B9B8-8E54-1E6A-FD5B6B283F4E}"/>
                </a:ext>
              </a:extLst>
            </p:cNvPr>
            <p:cNvSpPr>
              <a:spLocks noChangeShapeType="1"/>
            </p:cNvSpPr>
            <p:nvPr/>
          </p:nvSpPr>
          <p:spPr bwMode="auto">
            <a:xfrm>
              <a:off x="6377" y="1514"/>
              <a:ext cx="1801"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8">
              <a:extLst>
                <a:ext uri="{FF2B5EF4-FFF2-40B4-BE49-F238E27FC236}">
                  <a16:creationId xmlns:a16="http://schemas.microsoft.com/office/drawing/2014/main" id="{C59B3B4A-C85B-5895-4CCD-9F779CFE7174}"/>
                </a:ext>
              </a:extLst>
            </p:cNvPr>
            <p:cNvSpPr>
              <a:spLocks noChangeShapeType="1"/>
            </p:cNvSpPr>
            <p:nvPr/>
          </p:nvSpPr>
          <p:spPr bwMode="auto">
            <a:xfrm flipV="1">
              <a:off x="6377" y="2214"/>
              <a:ext cx="1792" cy="1"/>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2">
              <a:extLst>
                <a:ext uri="{FF2B5EF4-FFF2-40B4-BE49-F238E27FC236}">
                  <a16:creationId xmlns:a16="http://schemas.microsoft.com/office/drawing/2014/main" id="{DAD2687B-D92C-1386-6FC7-FBCD92D34A67}"/>
                </a:ext>
              </a:extLst>
            </p:cNvPr>
            <p:cNvSpPr>
              <a:spLocks noEditPoints="1"/>
            </p:cNvSpPr>
            <p:nvPr/>
          </p:nvSpPr>
          <p:spPr bwMode="auto">
            <a:xfrm>
              <a:off x="5606" y="3026"/>
              <a:ext cx="1670" cy="56"/>
            </a:xfrm>
            <a:custGeom>
              <a:avLst/>
              <a:gdLst>
                <a:gd name="T0" fmla="*/ 103 w 1768"/>
                <a:gd name="T1" fmla="*/ 21 h 56"/>
                <a:gd name="T2" fmla="*/ 47 w 1768"/>
                <a:gd name="T3" fmla="*/ 35 h 56"/>
                <a:gd name="T4" fmla="*/ 145 w 1768"/>
                <a:gd name="T5" fmla="*/ 21 h 56"/>
                <a:gd name="T6" fmla="*/ 201 w 1768"/>
                <a:gd name="T7" fmla="*/ 35 h 56"/>
                <a:gd name="T8" fmla="*/ 145 w 1768"/>
                <a:gd name="T9" fmla="*/ 21 h 56"/>
                <a:gd name="T10" fmla="*/ 299 w 1768"/>
                <a:gd name="T11" fmla="*/ 21 h 56"/>
                <a:gd name="T12" fmla="*/ 243 w 1768"/>
                <a:gd name="T13" fmla="*/ 35 h 56"/>
                <a:gd name="T14" fmla="*/ 341 w 1768"/>
                <a:gd name="T15" fmla="*/ 21 h 56"/>
                <a:gd name="T16" fmla="*/ 397 w 1768"/>
                <a:gd name="T17" fmla="*/ 35 h 56"/>
                <a:gd name="T18" fmla="*/ 341 w 1768"/>
                <a:gd name="T19" fmla="*/ 21 h 56"/>
                <a:gd name="T20" fmla="*/ 495 w 1768"/>
                <a:gd name="T21" fmla="*/ 21 h 56"/>
                <a:gd name="T22" fmla="*/ 439 w 1768"/>
                <a:gd name="T23" fmla="*/ 35 h 56"/>
                <a:gd name="T24" fmla="*/ 537 w 1768"/>
                <a:gd name="T25" fmla="*/ 21 h 56"/>
                <a:gd name="T26" fmla="*/ 593 w 1768"/>
                <a:gd name="T27" fmla="*/ 35 h 56"/>
                <a:gd name="T28" fmla="*/ 537 w 1768"/>
                <a:gd name="T29" fmla="*/ 21 h 56"/>
                <a:gd name="T30" fmla="*/ 691 w 1768"/>
                <a:gd name="T31" fmla="*/ 21 h 56"/>
                <a:gd name="T32" fmla="*/ 635 w 1768"/>
                <a:gd name="T33" fmla="*/ 35 h 56"/>
                <a:gd name="T34" fmla="*/ 733 w 1768"/>
                <a:gd name="T35" fmla="*/ 21 h 56"/>
                <a:gd name="T36" fmla="*/ 789 w 1768"/>
                <a:gd name="T37" fmla="*/ 35 h 56"/>
                <a:gd name="T38" fmla="*/ 733 w 1768"/>
                <a:gd name="T39" fmla="*/ 21 h 56"/>
                <a:gd name="T40" fmla="*/ 887 w 1768"/>
                <a:gd name="T41" fmla="*/ 21 h 56"/>
                <a:gd name="T42" fmla="*/ 831 w 1768"/>
                <a:gd name="T43" fmla="*/ 35 h 56"/>
                <a:gd name="T44" fmla="*/ 929 w 1768"/>
                <a:gd name="T45" fmla="*/ 21 h 56"/>
                <a:gd name="T46" fmla="*/ 985 w 1768"/>
                <a:gd name="T47" fmla="*/ 35 h 56"/>
                <a:gd name="T48" fmla="*/ 929 w 1768"/>
                <a:gd name="T49" fmla="*/ 21 h 56"/>
                <a:gd name="T50" fmla="*/ 1083 w 1768"/>
                <a:gd name="T51" fmla="*/ 21 h 56"/>
                <a:gd name="T52" fmla="*/ 1027 w 1768"/>
                <a:gd name="T53" fmla="*/ 35 h 56"/>
                <a:gd name="T54" fmla="*/ 1125 w 1768"/>
                <a:gd name="T55" fmla="*/ 21 h 56"/>
                <a:gd name="T56" fmla="*/ 1181 w 1768"/>
                <a:gd name="T57" fmla="*/ 35 h 56"/>
                <a:gd name="T58" fmla="*/ 1125 w 1768"/>
                <a:gd name="T59" fmla="*/ 21 h 56"/>
                <a:gd name="T60" fmla="*/ 1279 w 1768"/>
                <a:gd name="T61" fmla="*/ 21 h 56"/>
                <a:gd name="T62" fmla="*/ 1223 w 1768"/>
                <a:gd name="T63" fmla="*/ 35 h 56"/>
                <a:gd name="T64" fmla="*/ 1321 w 1768"/>
                <a:gd name="T65" fmla="*/ 21 h 56"/>
                <a:gd name="T66" fmla="*/ 1377 w 1768"/>
                <a:gd name="T67" fmla="*/ 35 h 56"/>
                <a:gd name="T68" fmla="*/ 1321 w 1768"/>
                <a:gd name="T69" fmla="*/ 21 h 56"/>
                <a:gd name="T70" fmla="*/ 1474 w 1768"/>
                <a:gd name="T71" fmla="*/ 21 h 56"/>
                <a:gd name="T72" fmla="*/ 1419 w 1768"/>
                <a:gd name="T73" fmla="*/ 35 h 56"/>
                <a:gd name="T74" fmla="*/ 1516 w 1768"/>
                <a:gd name="T75" fmla="*/ 21 h 56"/>
                <a:gd name="T76" fmla="*/ 1572 w 1768"/>
                <a:gd name="T77" fmla="*/ 35 h 56"/>
                <a:gd name="T78" fmla="*/ 1516 w 1768"/>
                <a:gd name="T79" fmla="*/ 21 h 56"/>
                <a:gd name="T80" fmla="*/ 1670 w 1768"/>
                <a:gd name="T81" fmla="*/ 21 h 56"/>
                <a:gd name="T82" fmla="*/ 1614 w 1768"/>
                <a:gd name="T83" fmla="*/ 35 h 56"/>
                <a:gd name="T84" fmla="*/ 1712 w 1768"/>
                <a:gd name="T85" fmla="*/ 21 h 56"/>
                <a:gd name="T86" fmla="*/ 1768 w 1768"/>
                <a:gd name="T87" fmla="*/ 35 h 56"/>
                <a:gd name="T88" fmla="*/ 1712 w 1768"/>
                <a:gd name="T89" fmla="*/ 21 h 56"/>
                <a:gd name="T90" fmla="*/ 0 w 1768"/>
                <a:gd name="T91" fmla="*/ 28 h 56"/>
                <a:gd name="T92" fmla="*/ 56 w 1768"/>
                <a:gd name="T9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8" h="56">
                  <a:moveTo>
                    <a:pt x="47" y="21"/>
                  </a:moveTo>
                  <a:lnTo>
                    <a:pt x="103" y="21"/>
                  </a:lnTo>
                  <a:lnTo>
                    <a:pt x="103" y="35"/>
                  </a:lnTo>
                  <a:lnTo>
                    <a:pt x="47" y="35"/>
                  </a:lnTo>
                  <a:lnTo>
                    <a:pt x="47" y="21"/>
                  </a:lnTo>
                  <a:close/>
                  <a:moveTo>
                    <a:pt x="145" y="21"/>
                  </a:moveTo>
                  <a:lnTo>
                    <a:pt x="201" y="21"/>
                  </a:lnTo>
                  <a:lnTo>
                    <a:pt x="201" y="35"/>
                  </a:lnTo>
                  <a:lnTo>
                    <a:pt x="145" y="35"/>
                  </a:lnTo>
                  <a:lnTo>
                    <a:pt x="145" y="21"/>
                  </a:lnTo>
                  <a:close/>
                  <a:moveTo>
                    <a:pt x="243" y="21"/>
                  </a:moveTo>
                  <a:lnTo>
                    <a:pt x="299" y="21"/>
                  </a:lnTo>
                  <a:lnTo>
                    <a:pt x="299" y="35"/>
                  </a:lnTo>
                  <a:lnTo>
                    <a:pt x="243" y="35"/>
                  </a:lnTo>
                  <a:lnTo>
                    <a:pt x="243" y="21"/>
                  </a:lnTo>
                  <a:close/>
                  <a:moveTo>
                    <a:pt x="341" y="21"/>
                  </a:moveTo>
                  <a:lnTo>
                    <a:pt x="397" y="21"/>
                  </a:lnTo>
                  <a:lnTo>
                    <a:pt x="397" y="35"/>
                  </a:lnTo>
                  <a:lnTo>
                    <a:pt x="341" y="35"/>
                  </a:lnTo>
                  <a:lnTo>
                    <a:pt x="341" y="21"/>
                  </a:lnTo>
                  <a:close/>
                  <a:moveTo>
                    <a:pt x="439" y="21"/>
                  </a:moveTo>
                  <a:lnTo>
                    <a:pt x="495" y="21"/>
                  </a:lnTo>
                  <a:lnTo>
                    <a:pt x="495" y="35"/>
                  </a:lnTo>
                  <a:lnTo>
                    <a:pt x="439" y="35"/>
                  </a:lnTo>
                  <a:lnTo>
                    <a:pt x="439" y="21"/>
                  </a:lnTo>
                  <a:close/>
                  <a:moveTo>
                    <a:pt x="537" y="21"/>
                  </a:moveTo>
                  <a:lnTo>
                    <a:pt x="593" y="21"/>
                  </a:lnTo>
                  <a:lnTo>
                    <a:pt x="593" y="35"/>
                  </a:lnTo>
                  <a:lnTo>
                    <a:pt x="537" y="35"/>
                  </a:lnTo>
                  <a:lnTo>
                    <a:pt x="537" y="21"/>
                  </a:lnTo>
                  <a:close/>
                  <a:moveTo>
                    <a:pt x="635" y="21"/>
                  </a:moveTo>
                  <a:lnTo>
                    <a:pt x="691" y="21"/>
                  </a:lnTo>
                  <a:lnTo>
                    <a:pt x="691" y="35"/>
                  </a:lnTo>
                  <a:lnTo>
                    <a:pt x="635" y="35"/>
                  </a:lnTo>
                  <a:lnTo>
                    <a:pt x="635" y="21"/>
                  </a:lnTo>
                  <a:close/>
                  <a:moveTo>
                    <a:pt x="733" y="21"/>
                  </a:moveTo>
                  <a:lnTo>
                    <a:pt x="789" y="21"/>
                  </a:lnTo>
                  <a:lnTo>
                    <a:pt x="789" y="35"/>
                  </a:lnTo>
                  <a:lnTo>
                    <a:pt x="733" y="35"/>
                  </a:lnTo>
                  <a:lnTo>
                    <a:pt x="733" y="21"/>
                  </a:lnTo>
                  <a:close/>
                  <a:moveTo>
                    <a:pt x="831" y="21"/>
                  </a:moveTo>
                  <a:lnTo>
                    <a:pt x="887" y="21"/>
                  </a:lnTo>
                  <a:lnTo>
                    <a:pt x="887" y="35"/>
                  </a:lnTo>
                  <a:lnTo>
                    <a:pt x="831" y="35"/>
                  </a:lnTo>
                  <a:lnTo>
                    <a:pt x="831" y="21"/>
                  </a:lnTo>
                  <a:close/>
                  <a:moveTo>
                    <a:pt x="929" y="21"/>
                  </a:moveTo>
                  <a:lnTo>
                    <a:pt x="985" y="21"/>
                  </a:lnTo>
                  <a:lnTo>
                    <a:pt x="985" y="35"/>
                  </a:lnTo>
                  <a:lnTo>
                    <a:pt x="929" y="35"/>
                  </a:lnTo>
                  <a:lnTo>
                    <a:pt x="929" y="21"/>
                  </a:lnTo>
                  <a:close/>
                  <a:moveTo>
                    <a:pt x="1027" y="21"/>
                  </a:moveTo>
                  <a:lnTo>
                    <a:pt x="1083" y="21"/>
                  </a:lnTo>
                  <a:lnTo>
                    <a:pt x="1083" y="35"/>
                  </a:lnTo>
                  <a:lnTo>
                    <a:pt x="1027" y="35"/>
                  </a:lnTo>
                  <a:lnTo>
                    <a:pt x="1027" y="21"/>
                  </a:lnTo>
                  <a:close/>
                  <a:moveTo>
                    <a:pt x="1125" y="21"/>
                  </a:moveTo>
                  <a:lnTo>
                    <a:pt x="1181" y="21"/>
                  </a:lnTo>
                  <a:lnTo>
                    <a:pt x="1181" y="35"/>
                  </a:lnTo>
                  <a:lnTo>
                    <a:pt x="1125" y="35"/>
                  </a:lnTo>
                  <a:lnTo>
                    <a:pt x="1125" y="21"/>
                  </a:lnTo>
                  <a:close/>
                  <a:moveTo>
                    <a:pt x="1223" y="21"/>
                  </a:moveTo>
                  <a:lnTo>
                    <a:pt x="1279" y="21"/>
                  </a:lnTo>
                  <a:lnTo>
                    <a:pt x="1279" y="35"/>
                  </a:lnTo>
                  <a:lnTo>
                    <a:pt x="1223" y="35"/>
                  </a:lnTo>
                  <a:lnTo>
                    <a:pt x="1223" y="21"/>
                  </a:lnTo>
                  <a:close/>
                  <a:moveTo>
                    <a:pt x="1321" y="21"/>
                  </a:moveTo>
                  <a:lnTo>
                    <a:pt x="1377" y="21"/>
                  </a:lnTo>
                  <a:lnTo>
                    <a:pt x="1377" y="35"/>
                  </a:lnTo>
                  <a:lnTo>
                    <a:pt x="1321" y="35"/>
                  </a:lnTo>
                  <a:lnTo>
                    <a:pt x="1321" y="21"/>
                  </a:lnTo>
                  <a:close/>
                  <a:moveTo>
                    <a:pt x="1419" y="21"/>
                  </a:moveTo>
                  <a:lnTo>
                    <a:pt x="1474" y="21"/>
                  </a:lnTo>
                  <a:lnTo>
                    <a:pt x="1474" y="35"/>
                  </a:lnTo>
                  <a:lnTo>
                    <a:pt x="1419" y="35"/>
                  </a:lnTo>
                  <a:lnTo>
                    <a:pt x="1419" y="21"/>
                  </a:lnTo>
                  <a:close/>
                  <a:moveTo>
                    <a:pt x="1516" y="21"/>
                  </a:moveTo>
                  <a:lnTo>
                    <a:pt x="1572" y="21"/>
                  </a:lnTo>
                  <a:lnTo>
                    <a:pt x="1572" y="35"/>
                  </a:lnTo>
                  <a:lnTo>
                    <a:pt x="1516" y="35"/>
                  </a:lnTo>
                  <a:lnTo>
                    <a:pt x="1516" y="21"/>
                  </a:lnTo>
                  <a:close/>
                  <a:moveTo>
                    <a:pt x="1614" y="21"/>
                  </a:moveTo>
                  <a:lnTo>
                    <a:pt x="1670" y="21"/>
                  </a:lnTo>
                  <a:lnTo>
                    <a:pt x="1670" y="35"/>
                  </a:lnTo>
                  <a:lnTo>
                    <a:pt x="1614" y="35"/>
                  </a:lnTo>
                  <a:lnTo>
                    <a:pt x="1614" y="21"/>
                  </a:lnTo>
                  <a:close/>
                  <a:moveTo>
                    <a:pt x="1712" y="21"/>
                  </a:moveTo>
                  <a:lnTo>
                    <a:pt x="1768" y="21"/>
                  </a:lnTo>
                  <a:lnTo>
                    <a:pt x="1768" y="35"/>
                  </a:lnTo>
                  <a:lnTo>
                    <a:pt x="1712" y="35"/>
                  </a:lnTo>
                  <a:lnTo>
                    <a:pt x="1712" y="21"/>
                  </a:lnTo>
                  <a:close/>
                  <a:moveTo>
                    <a:pt x="56" y="56"/>
                  </a:moveTo>
                  <a:lnTo>
                    <a:pt x="0" y="28"/>
                  </a:lnTo>
                  <a:lnTo>
                    <a:pt x="56" y="0"/>
                  </a:lnTo>
                  <a:lnTo>
                    <a:pt x="56" y="5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0652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26</a:t>
            </a:fld>
            <a:endParaRPr lang="en-US" dirty="0"/>
          </a:p>
        </p:txBody>
      </p:sp>
      <p:sp>
        <p:nvSpPr>
          <p:cNvPr id="4" name="Text Placeholder 3">
            <a:extLst>
              <a:ext uri="{FF2B5EF4-FFF2-40B4-BE49-F238E27FC236}">
                <a16:creationId xmlns:a16="http://schemas.microsoft.com/office/drawing/2014/main" id="{A605AEC7-AFCB-493D-8E77-9BA1548B4B08}"/>
              </a:ext>
            </a:extLst>
          </p:cNvPr>
          <p:cNvSpPr>
            <a:spLocks noGrp="1"/>
          </p:cNvSpPr>
          <p:nvPr>
            <p:ph type="body" sz="quarter" idx="14"/>
          </p:nvPr>
        </p:nvSpPr>
        <p:spPr>
          <a:xfrm>
            <a:off x="6400800" y="6622032"/>
            <a:ext cx="7772400" cy="914400"/>
          </a:xfrm>
        </p:spPr>
        <p:txBody>
          <a:bodyPr/>
          <a:lstStyle/>
          <a:p>
            <a:pPr algn="ctr"/>
            <a:r>
              <a:rPr lang="en-GB" sz="1800" dirty="0">
                <a:effectLst/>
                <a:latin typeface="Arial" panose="020B0604020202020204" pitchFamily="34" charset="0"/>
                <a:ea typeface="Calibri" panose="020F0502020204030204" pitchFamily="34" charset="0"/>
              </a:rPr>
              <a:t>PRA Results for the Public</a:t>
            </a:r>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3023419" y="584712"/>
            <a:ext cx="10559846" cy="786888"/>
          </a:xfrm>
        </p:spPr>
        <p:txBody>
          <a:bodyPr/>
          <a:lstStyle/>
          <a:p>
            <a:r>
              <a:rPr lang="en-US" dirty="0"/>
              <a:t>Step 7 – Compare Risk Results to Proposed Risk Evaluation Guidelines</a:t>
            </a:r>
          </a:p>
        </p:txBody>
      </p:sp>
      <p:sp>
        <p:nvSpPr>
          <p:cNvPr id="7" name="Content Placeholder 6">
            <a:extLst>
              <a:ext uri="{FF2B5EF4-FFF2-40B4-BE49-F238E27FC236}">
                <a16:creationId xmlns:a16="http://schemas.microsoft.com/office/drawing/2014/main" id="{C306EDB6-5C60-806A-3A3C-F8F344153C5E}"/>
              </a:ext>
            </a:extLst>
          </p:cNvPr>
          <p:cNvSpPr>
            <a:spLocks noGrp="1"/>
          </p:cNvSpPr>
          <p:nvPr>
            <p:ph sz="quarter" idx="21"/>
          </p:nvPr>
        </p:nvSpPr>
        <p:spPr>
          <a:xfrm>
            <a:off x="1528571" y="5213137"/>
            <a:ext cx="4572000" cy="2456135"/>
          </a:xfrm>
        </p:spPr>
        <p:txBody>
          <a:bodyPr/>
          <a:lstStyle/>
          <a:p>
            <a:r>
              <a:rPr lang="en-US" sz="2400" dirty="0"/>
              <a:t>Sum the likelihood of all accident scenarios included in each BA</a:t>
            </a:r>
          </a:p>
          <a:p>
            <a:r>
              <a:rPr lang="en-US" sz="2400" dirty="0"/>
              <a:t>Consequence is the maximum of the accident scenarios included in each BA</a:t>
            </a:r>
          </a:p>
        </p:txBody>
      </p:sp>
      <p:pic>
        <p:nvPicPr>
          <p:cNvPr id="29" name="Picture 28">
            <a:extLst>
              <a:ext uri="{FF2B5EF4-FFF2-40B4-BE49-F238E27FC236}">
                <a16:creationId xmlns:a16="http://schemas.microsoft.com/office/drawing/2014/main" id="{5F32637B-8277-8338-2A1E-17FD93094F3A}"/>
              </a:ext>
            </a:extLst>
          </p:cNvPr>
          <p:cNvPicPr>
            <a:picLocks noChangeAspect="1"/>
          </p:cNvPicPr>
          <p:nvPr/>
        </p:nvPicPr>
        <p:blipFill>
          <a:blip r:embed="rId3"/>
          <a:stretch>
            <a:fillRect/>
          </a:stretch>
        </p:blipFill>
        <p:spPr>
          <a:xfrm>
            <a:off x="6419200" y="1775232"/>
            <a:ext cx="7753999" cy="4917350"/>
          </a:xfrm>
          <a:prstGeom prst="rect">
            <a:avLst/>
          </a:prstGeom>
        </p:spPr>
      </p:pic>
      <p:grpSp>
        <p:nvGrpSpPr>
          <p:cNvPr id="6" name="Group 4">
            <a:extLst>
              <a:ext uri="{FF2B5EF4-FFF2-40B4-BE49-F238E27FC236}">
                <a16:creationId xmlns:a16="http://schemas.microsoft.com/office/drawing/2014/main" id="{6700DCD5-C03B-8863-50F0-638C0514291F}"/>
              </a:ext>
            </a:extLst>
          </p:cNvPr>
          <p:cNvGrpSpPr>
            <a:grpSpLocks noChangeAspect="1"/>
          </p:cNvGrpSpPr>
          <p:nvPr/>
        </p:nvGrpSpPr>
        <p:grpSpPr bwMode="auto">
          <a:xfrm>
            <a:off x="1438276" y="1653031"/>
            <a:ext cx="4757738" cy="3248026"/>
            <a:chOff x="906" y="1264"/>
            <a:chExt cx="2997" cy="2046"/>
          </a:xfrm>
        </p:grpSpPr>
        <p:sp>
          <p:nvSpPr>
            <p:cNvPr id="8" name="AutoShape 3">
              <a:extLst>
                <a:ext uri="{FF2B5EF4-FFF2-40B4-BE49-F238E27FC236}">
                  <a16:creationId xmlns:a16="http://schemas.microsoft.com/office/drawing/2014/main" id="{CF299DCC-45B6-A368-899C-F272DA4E0622}"/>
                </a:ext>
              </a:extLst>
            </p:cNvPr>
            <p:cNvSpPr>
              <a:spLocks noChangeAspect="1" noChangeArrowheads="1" noTextEdit="1"/>
            </p:cNvSpPr>
            <p:nvPr/>
          </p:nvSpPr>
          <p:spPr bwMode="auto">
            <a:xfrm>
              <a:off x="906" y="1308"/>
              <a:ext cx="2964" cy="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141EAF6C-7642-C9C0-0CD1-98DB23E887C0}"/>
                </a:ext>
              </a:extLst>
            </p:cNvPr>
            <p:cNvSpPr>
              <a:spLocks noChangeArrowheads="1"/>
            </p:cNvSpPr>
            <p:nvPr/>
          </p:nvSpPr>
          <p:spPr bwMode="auto">
            <a:xfrm>
              <a:off x="966" y="1508"/>
              <a:ext cx="1305" cy="36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a:extLst>
                <a:ext uri="{FF2B5EF4-FFF2-40B4-BE49-F238E27FC236}">
                  <a16:creationId xmlns:a16="http://schemas.microsoft.com/office/drawing/2014/main" id="{2B337316-7F10-FDAD-04DE-CFD0076A77D0}"/>
                </a:ext>
              </a:extLst>
            </p:cNvPr>
            <p:cNvSpPr>
              <a:spLocks noChangeArrowheads="1"/>
            </p:cNvSpPr>
            <p:nvPr/>
          </p:nvSpPr>
          <p:spPr bwMode="auto">
            <a:xfrm>
              <a:off x="966" y="1508"/>
              <a:ext cx="1305" cy="361"/>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a:extLst>
                <a:ext uri="{FF2B5EF4-FFF2-40B4-BE49-F238E27FC236}">
                  <a16:creationId xmlns:a16="http://schemas.microsoft.com/office/drawing/2014/main" id="{0562D00B-277B-4F3B-54E9-3177BC78E702}"/>
                </a:ext>
              </a:extLst>
            </p:cNvPr>
            <p:cNvSpPr>
              <a:spLocks noChangeArrowheads="1"/>
            </p:cNvSpPr>
            <p:nvPr/>
          </p:nvSpPr>
          <p:spPr bwMode="auto">
            <a:xfrm>
              <a:off x="1078" y="1581"/>
              <a:ext cx="38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Develop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40E6FA8D-E1CC-9AD9-BDD5-973C3C9542F7}"/>
                </a:ext>
              </a:extLst>
            </p:cNvPr>
            <p:cNvSpPr>
              <a:spLocks noChangeArrowheads="1"/>
            </p:cNvSpPr>
            <p:nvPr/>
          </p:nvSpPr>
          <p:spPr bwMode="auto">
            <a:xfrm>
              <a:off x="1403" y="1581"/>
              <a:ext cx="89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Bounding Likelihood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75953CFE-DDD5-9523-6934-B475CC09DDD0}"/>
                </a:ext>
              </a:extLst>
            </p:cNvPr>
            <p:cNvSpPr>
              <a:spLocks noChangeArrowheads="1"/>
            </p:cNvSpPr>
            <p:nvPr/>
          </p:nvSpPr>
          <p:spPr bwMode="auto">
            <a:xfrm>
              <a:off x="1385" y="1689"/>
              <a:ext cx="4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rPr>
                <a:t>for Each 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5584A8F9-8CB1-B137-99A4-C4F93D7C0BF1}"/>
                </a:ext>
              </a:extLst>
            </p:cNvPr>
            <p:cNvSpPr>
              <a:spLocks noChangeArrowheads="1"/>
            </p:cNvSpPr>
            <p:nvPr/>
          </p:nvSpPr>
          <p:spPr bwMode="auto">
            <a:xfrm>
              <a:off x="2505" y="1508"/>
              <a:ext cx="1305" cy="36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
              <a:extLst>
                <a:ext uri="{FF2B5EF4-FFF2-40B4-BE49-F238E27FC236}">
                  <a16:creationId xmlns:a16="http://schemas.microsoft.com/office/drawing/2014/main" id="{5CDB1967-895A-3578-CC18-9C62DC9914EC}"/>
                </a:ext>
              </a:extLst>
            </p:cNvPr>
            <p:cNvSpPr>
              <a:spLocks noChangeArrowheads="1"/>
            </p:cNvSpPr>
            <p:nvPr/>
          </p:nvSpPr>
          <p:spPr bwMode="auto">
            <a:xfrm>
              <a:off x="2505" y="1508"/>
              <a:ext cx="1305" cy="361"/>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4">
              <a:extLst>
                <a:ext uri="{FF2B5EF4-FFF2-40B4-BE49-F238E27FC236}">
                  <a16:creationId xmlns:a16="http://schemas.microsoft.com/office/drawing/2014/main" id="{9C0485FE-BBA5-3D1E-D735-1FFD1F33EFB0}"/>
                </a:ext>
              </a:extLst>
            </p:cNvPr>
            <p:cNvSpPr>
              <a:spLocks noChangeArrowheads="1"/>
            </p:cNvSpPr>
            <p:nvPr/>
          </p:nvSpPr>
          <p:spPr bwMode="auto">
            <a:xfrm>
              <a:off x="2563" y="1581"/>
              <a:ext cx="38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Develop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529BD04D-1C76-0BA6-96BD-7364567154B1}"/>
                </a:ext>
              </a:extLst>
            </p:cNvPr>
            <p:cNvSpPr>
              <a:spLocks noChangeArrowheads="1"/>
            </p:cNvSpPr>
            <p:nvPr/>
          </p:nvSpPr>
          <p:spPr bwMode="auto">
            <a:xfrm>
              <a:off x="2887" y="1581"/>
              <a:ext cx="101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Bounding Consequence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94A4284F-6000-4DE4-03C0-41815C36CB7B}"/>
                </a:ext>
              </a:extLst>
            </p:cNvPr>
            <p:cNvSpPr>
              <a:spLocks noChangeArrowheads="1"/>
            </p:cNvSpPr>
            <p:nvPr/>
          </p:nvSpPr>
          <p:spPr bwMode="auto">
            <a:xfrm>
              <a:off x="2924" y="1689"/>
              <a:ext cx="4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rPr>
                <a:t>for Each BA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22B0692A-07B2-262F-0822-24A9D7315EFA}"/>
                </a:ext>
              </a:extLst>
            </p:cNvPr>
            <p:cNvSpPr>
              <a:spLocks noChangeArrowheads="1"/>
            </p:cNvSpPr>
            <p:nvPr/>
          </p:nvSpPr>
          <p:spPr bwMode="auto">
            <a:xfrm>
              <a:off x="1736" y="2109"/>
              <a:ext cx="1304" cy="4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8">
              <a:extLst>
                <a:ext uri="{FF2B5EF4-FFF2-40B4-BE49-F238E27FC236}">
                  <a16:creationId xmlns:a16="http://schemas.microsoft.com/office/drawing/2014/main" id="{B5772134-CB7C-C1DE-386B-B0957E2CB13C}"/>
                </a:ext>
              </a:extLst>
            </p:cNvPr>
            <p:cNvSpPr>
              <a:spLocks noChangeArrowheads="1"/>
            </p:cNvSpPr>
            <p:nvPr/>
          </p:nvSpPr>
          <p:spPr bwMode="auto">
            <a:xfrm>
              <a:off x="1736" y="2109"/>
              <a:ext cx="1304" cy="482"/>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19">
              <a:extLst>
                <a:ext uri="{FF2B5EF4-FFF2-40B4-BE49-F238E27FC236}">
                  <a16:creationId xmlns:a16="http://schemas.microsoft.com/office/drawing/2014/main" id="{2D7DE0C0-225B-C560-BAEA-E78692DE22CB}"/>
                </a:ext>
              </a:extLst>
            </p:cNvPr>
            <p:cNvSpPr>
              <a:spLocks noChangeArrowheads="1"/>
            </p:cNvSpPr>
            <p:nvPr/>
          </p:nvSpPr>
          <p:spPr bwMode="auto">
            <a:xfrm>
              <a:off x="1854" y="2189"/>
              <a:ext cx="87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Calibri" panose="020F0502020204030204" pitchFamily="34" charset="0"/>
                </a:rPr>
                <a:t>Compare Risk Result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D7C766A2-154C-F070-B0C2-503ABA57CC9A}"/>
                </a:ext>
              </a:extLst>
            </p:cNvPr>
            <p:cNvSpPr>
              <a:spLocks noChangeArrowheads="1"/>
            </p:cNvSpPr>
            <p:nvPr/>
          </p:nvSpPr>
          <p:spPr bwMode="auto">
            <a:xfrm>
              <a:off x="2623" y="2189"/>
              <a:ext cx="40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Calibri" panose="020F0502020204030204" pitchFamily="34" charset="0"/>
                </a:rPr>
                <a:t>for Each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1A96921C-6FFD-862F-23EF-23BAEFC2957A}"/>
                </a:ext>
              </a:extLst>
            </p:cNvPr>
            <p:cNvSpPr>
              <a:spLocks noChangeArrowheads="1"/>
            </p:cNvSpPr>
            <p:nvPr/>
          </p:nvSpPr>
          <p:spPr bwMode="auto">
            <a:xfrm>
              <a:off x="1902" y="2297"/>
              <a:ext cx="94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Calibri" panose="020F0502020204030204" pitchFamily="34" charset="0"/>
                </a:rPr>
                <a:t>BA to the Risk Evaluation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AF7B3ADA-B104-FE2A-F462-DAD4FB99D6F4}"/>
                </a:ext>
              </a:extLst>
            </p:cNvPr>
            <p:cNvSpPr>
              <a:spLocks noChangeArrowheads="1"/>
            </p:cNvSpPr>
            <p:nvPr/>
          </p:nvSpPr>
          <p:spPr bwMode="auto">
            <a:xfrm>
              <a:off x="2184" y="2404"/>
              <a:ext cx="47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Calibri" panose="020F0502020204030204" pitchFamily="34" charset="0"/>
                </a:rPr>
                <a:t>Guidelines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2710E9FB-80A5-0ECF-3C6E-3C6BD9CA5166}"/>
                </a:ext>
              </a:extLst>
            </p:cNvPr>
            <p:cNvSpPr>
              <a:spLocks noChangeArrowheads="1"/>
            </p:cNvSpPr>
            <p:nvPr/>
          </p:nvSpPr>
          <p:spPr bwMode="auto">
            <a:xfrm>
              <a:off x="1736" y="2832"/>
              <a:ext cx="1304" cy="36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4">
              <a:extLst>
                <a:ext uri="{FF2B5EF4-FFF2-40B4-BE49-F238E27FC236}">
                  <a16:creationId xmlns:a16="http://schemas.microsoft.com/office/drawing/2014/main" id="{CA863692-58D8-EDC7-FF97-934F03CDB0DD}"/>
                </a:ext>
              </a:extLst>
            </p:cNvPr>
            <p:cNvSpPr>
              <a:spLocks noChangeArrowheads="1"/>
            </p:cNvSpPr>
            <p:nvPr/>
          </p:nvSpPr>
          <p:spPr bwMode="auto">
            <a:xfrm>
              <a:off x="1736" y="2832"/>
              <a:ext cx="1304" cy="361"/>
            </a:xfrm>
            <a:prstGeom prst="rect">
              <a:avLst/>
            </a:prstGeom>
            <a:noFill/>
            <a:ln w="9525"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5">
              <a:extLst>
                <a:ext uri="{FF2B5EF4-FFF2-40B4-BE49-F238E27FC236}">
                  <a16:creationId xmlns:a16="http://schemas.microsoft.com/office/drawing/2014/main" id="{809EB37F-7FB6-8341-81B8-7FA3B2E75CBE}"/>
                </a:ext>
              </a:extLst>
            </p:cNvPr>
            <p:cNvSpPr>
              <a:spLocks noChangeArrowheads="1"/>
            </p:cNvSpPr>
            <p:nvPr/>
          </p:nvSpPr>
          <p:spPr bwMode="auto">
            <a:xfrm>
              <a:off x="1854" y="2905"/>
              <a:ext cx="31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Assess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742C0764-229F-6505-50CF-06DE4F3CA663}"/>
                </a:ext>
              </a:extLst>
            </p:cNvPr>
            <p:cNvSpPr>
              <a:spLocks noChangeArrowheads="1"/>
            </p:cNvSpPr>
            <p:nvPr/>
          </p:nvSpPr>
          <p:spPr bwMode="auto">
            <a:xfrm>
              <a:off x="2112" y="2905"/>
              <a:ext cx="94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rPr>
                <a:t>Sensitivities to Model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8F11939C-12B9-B660-E8C1-ECBFC11FA9E9}"/>
                </a:ext>
              </a:extLst>
            </p:cNvPr>
            <p:cNvSpPr>
              <a:spLocks noChangeArrowheads="1"/>
            </p:cNvSpPr>
            <p:nvPr/>
          </p:nvSpPr>
          <p:spPr bwMode="auto">
            <a:xfrm>
              <a:off x="2136" y="3013"/>
              <a:ext cx="58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Uncertainties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Freeform 28">
              <a:extLst>
                <a:ext uri="{FF2B5EF4-FFF2-40B4-BE49-F238E27FC236}">
                  <a16:creationId xmlns:a16="http://schemas.microsoft.com/office/drawing/2014/main" id="{C5BEA4A1-2EAE-171C-CBA8-1A84A8A2A607}"/>
                </a:ext>
              </a:extLst>
            </p:cNvPr>
            <p:cNvSpPr>
              <a:spLocks noEditPoints="1"/>
            </p:cNvSpPr>
            <p:nvPr/>
          </p:nvSpPr>
          <p:spPr bwMode="auto">
            <a:xfrm>
              <a:off x="2358" y="2588"/>
              <a:ext cx="48" cy="247"/>
            </a:xfrm>
            <a:custGeom>
              <a:avLst/>
              <a:gdLst>
                <a:gd name="T0" fmla="*/ 30 w 48"/>
                <a:gd name="T1" fmla="*/ 0 h 247"/>
                <a:gd name="T2" fmla="*/ 30 w 48"/>
                <a:gd name="T3" fmla="*/ 207 h 247"/>
                <a:gd name="T4" fmla="*/ 18 w 48"/>
                <a:gd name="T5" fmla="*/ 207 h 247"/>
                <a:gd name="T6" fmla="*/ 18 w 48"/>
                <a:gd name="T7" fmla="*/ 0 h 247"/>
                <a:gd name="T8" fmla="*/ 30 w 48"/>
                <a:gd name="T9" fmla="*/ 0 h 247"/>
                <a:gd name="T10" fmla="*/ 48 w 48"/>
                <a:gd name="T11" fmla="*/ 198 h 247"/>
                <a:gd name="T12" fmla="*/ 24 w 48"/>
                <a:gd name="T13" fmla="*/ 247 h 247"/>
                <a:gd name="T14" fmla="*/ 0 w 48"/>
                <a:gd name="T15" fmla="*/ 198 h 247"/>
                <a:gd name="T16" fmla="*/ 48 w 48"/>
                <a:gd name="T17" fmla="*/ 19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47">
                  <a:moveTo>
                    <a:pt x="30" y="0"/>
                  </a:moveTo>
                  <a:lnTo>
                    <a:pt x="30" y="207"/>
                  </a:lnTo>
                  <a:lnTo>
                    <a:pt x="18" y="207"/>
                  </a:lnTo>
                  <a:lnTo>
                    <a:pt x="18" y="0"/>
                  </a:lnTo>
                  <a:lnTo>
                    <a:pt x="30" y="0"/>
                  </a:lnTo>
                  <a:close/>
                  <a:moveTo>
                    <a:pt x="48" y="198"/>
                  </a:moveTo>
                  <a:lnTo>
                    <a:pt x="24" y="247"/>
                  </a:lnTo>
                  <a:lnTo>
                    <a:pt x="0" y="198"/>
                  </a:lnTo>
                  <a:lnTo>
                    <a:pt x="48" y="19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9">
              <a:extLst>
                <a:ext uri="{FF2B5EF4-FFF2-40B4-BE49-F238E27FC236}">
                  <a16:creationId xmlns:a16="http://schemas.microsoft.com/office/drawing/2014/main" id="{9A4A4F98-552E-D3C3-4CC9-452FAEC3A6AF}"/>
                </a:ext>
              </a:extLst>
            </p:cNvPr>
            <p:cNvSpPr>
              <a:spLocks noEditPoints="1"/>
            </p:cNvSpPr>
            <p:nvPr/>
          </p:nvSpPr>
          <p:spPr bwMode="auto">
            <a:xfrm>
              <a:off x="1589" y="1390"/>
              <a:ext cx="48" cy="121"/>
            </a:xfrm>
            <a:custGeom>
              <a:avLst/>
              <a:gdLst>
                <a:gd name="T0" fmla="*/ 30 w 48"/>
                <a:gd name="T1" fmla="*/ 0 h 121"/>
                <a:gd name="T2" fmla="*/ 30 w 48"/>
                <a:gd name="T3" fmla="*/ 81 h 121"/>
                <a:gd name="T4" fmla="*/ 18 w 48"/>
                <a:gd name="T5" fmla="*/ 81 h 121"/>
                <a:gd name="T6" fmla="*/ 18 w 48"/>
                <a:gd name="T7" fmla="*/ 0 h 121"/>
                <a:gd name="T8" fmla="*/ 30 w 48"/>
                <a:gd name="T9" fmla="*/ 0 h 121"/>
                <a:gd name="T10" fmla="*/ 48 w 48"/>
                <a:gd name="T11" fmla="*/ 73 h 121"/>
                <a:gd name="T12" fmla="*/ 24 w 48"/>
                <a:gd name="T13" fmla="*/ 121 h 121"/>
                <a:gd name="T14" fmla="*/ 0 w 48"/>
                <a:gd name="T15" fmla="*/ 73 h 121"/>
                <a:gd name="T16" fmla="*/ 48 w 48"/>
                <a:gd name="T17"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21">
                  <a:moveTo>
                    <a:pt x="30" y="0"/>
                  </a:moveTo>
                  <a:lnTo>
                    <a:pt x="30" y="81"/>
                  </a:lnTo>
                  <a:lnTo>
                    <a:pt x="18" y="81"/>
                  </a:lnTo>
                  <a:lnTo>
                    <a:pt x="18" y="0"/>
                  </a:lnTo>
                  <a:lnTo>
                    <a:pt x="30" y="0"/>
                  </a:lnTo>
                  <a:close/>
                  <a:moveTo>
                    <a:pt x="48" y="73"/>
                  </a:moveTo>
                  <a:lnTo>
                    <a:pt x="24" y="121"/>
                  </a:lnTo>
                  <a:lnTo>
                    <a:pt x="0" y="73"/>
                  </a:lnTo>
                  <a:lnTo>
                    <a:pt x="48" y="7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69158B3A-E1CB-FD2A-33EC-F390833DEBFC}"/>
                </a:ext>
              </a:extLst>
            </p:cNvPr>
            <p:cNvSpPr>
              <a:spLocks noEditPoints="1"/>
            </p:cNvSpPr>
            <p:nvPr/>
          </p:nvSpPr>
          <p:spPr bwMode="auto">
            <a:xfrm>
              <a:off x="3127" y="1384"/>
              <a:ext cx="48" cy="121"/>
            </a:xfrm>
            <a:custGeom>
              <a:avLst/>
              <a:gdLst>
                <a:gd name="T0" fmla="*/ 30 w 48"/>
                <a:gd name="T1" fmla="*/ 0 h 121"/>
                <a:gd name="T2" fmla="*/ 30 w 48"/>
                <a:gd name="T3" fmla="*/ 81 h 121"/>
                <a:gd name="T4" fmla="*/ 18 w 48"/>
                <a:gd name="T5" fmla="*/ 81 h 121"/>
                <a:gd name="T6" fmla="*/ 18 w 48"/>
                <a:gd name="T7" fmla="*/ 0 h 121"/>
                <a:gd name="T8" fmla="*/ 30 w 48"/>
                <a:gd name="T9" fmla="*/ 0 h 121"/>
                <a:gd name="T10" fmla="*/ 48 w 48"/>
                <a:gd name="T11" fmla="*/ 73 h 121"/>
                <a:gd name="T12" fmla="*/ 24 w 48"/>
                <a:gd name="T13" fmla="*/ 121 h 121"/>
                <a:gd name="T14" fmla="*/ 0 w 48"/>
                <a:gd name="T15" fmla="*/ 73 h 121"/>
                <a:gd name="T16" fmla="*/ 48 w 48"/>
                <a:gd name="T17"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21">
                  <a:moveTo>
                    <a:pt x="30" y="0"/>
                  </a:moveTo>
                  <a:lnTo>
                    <a:pt x="30" y="81"/>
                  </a:lnTo>
                  <a:lnTo>
                    <a:pt x="18" y="81"/>
                  </a:lnTo>
                  <a:lnTo>
                    <a:pt x="18" y="0"/>
                  </a:lnTo>
                  <a:lnTo>
                    <a:pt x="30" y="0"/>
                  </a:lnTo>
                  <a:close/>
                  <a:moveTo>
                    <a:pt x="48" y="73"/>
                  </a:moveTo>
                  <a:lnTo>
                    <a:pt x="24" y="121"/>
                  </a:lnTo>
                  <a:lnTo>
                    <a:pt x="0" y="73"/>
                  </a:lnTo>
                  <a:lnTo>
                    <a:pt x="48" y="7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79CA3957-56AF-AD68-EB4B-FACD8BED456C}"/>
                </a:ext>
              </a:extLst>
            </p:cNvPr>
            <p:cNvSpPr>
              <a:spLocks noEditPoints="1"/>
            </p:cNvSpPr>
            <p:nvPr/>
          </p:nvSpPr>
          <p:spPr bwMode="auto">
            <a:xfrm>
              <a:off x="2358" y="1986"/>
              <a:ext cx="48" cy="120"/>
            </a:xfrm>
            <a:custGeom>
              <a:avLst/>
              <a:gdLst>
                <a:gd name="T0" fmla="*/ 30 w 48"/>
                <a:gd name="T1" fmla="*/ 0 h 120"/>
                <a:gd name="T2" fmla="*/ 30 w 48"/>
                <a:gd name="T3" fmla="*/ 81 h 120"/>
                <a:gd name="T4" fmla="*/ 18 w 48"/>
                <a:gd name="T5" fmla="*/ 81 h 120"/>
                <a:gd name="T6" fmla="*/ 18 w 48"/>
                <a:gd name="T7" fmla="*/ 0 h 120"/>
                <a:gd name="T8" fmla="*/ 30 w 48"/>
                <a:gd name="T9" fmla="*/ 0 h 120"/>
                <a:gd name="T10" fmla="*/ 48 w 48"/>
                <a:gd name="T11" fmla="*/ 72 h 120"/>
                <a:gd name="T12" fmla="*/ 24 w 48"/>
                <a:gd name="T13" fmla="*/ 120 h 120"/>
                <a:gd name="T14" fmla="*/ 0 w 48"/>
                <a:gd name="T15" fmla="*/ 72 h 120"/>
                <a:gd name="T16" fmla="*/ 48 w 48"/>
                <a:gd name="T17"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20">
                  <a:moveTo>
                    <a:pt x="30" y="0"/>
                  </a:moveTo>
                  <a:lnTo>
                    <a:pt x="30" y="81"/>
                  </a:lnTo>
                  <a:lnTo>
                    <a:pt x="18" y="81"/>
                  </a:lnTo>
                  <a:lnTo>
                    <a:pt x="18" y="0"/>
                  </a:lnTo>
                  <a:lnTo>
                    <a:pt x="30" y="0"/>
                  </a:lnTo>
                  <a:close/>
                  <a:moveTo>
                    <a:pt x="48" y="72"/>
                  </a:moveTo>
                  <a:lnTo>
                    <a:pt x="24" y="120"/>
                  </a:lnTo>
                  <a:lnTo>
                    <a:pt x="0" y="72"/>
                  </a:lnTo>
                  <a:lnTo>
                    <a:pt x="48" y="7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32">
              <a:extLst>
                <a:ext uri="{FF2B5EF4-FFF2-40B4-BE49-F238E27FC236}">
                  <a16:creationId xmlns:a16="http://schemas.microsoft.com/office/drawing/2014/main" id="{82485B4A-43A5-AB46-084F-39FA36D0B0DE}"/>
                </a:ext>
              </a:extLst>
            </p:cNvPr>
            <p:cNvSpPr>
              <a:spLocks noChangeShapeType="1"/>
            </p:cNvSpPr>
            <p:nvPr/>
          </p:nvSpPr>
          <p:spPr bwMode="auto">
            <a:xfrm>
              <a:off x="3151" y="1866"/>
              <a:ext cx="0" cy="12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3">
              <a:extLst>
                <a:ext uri="{FF2B5EF4-FFF2-40B4-BE49-F238E27FC236}">
                  <a16:creationId xmlns:a16="http://schemas.microsoft.com/office/drawing/2014/main" id="{23CB3069-A752-0DDE-8C5A-5BC9DCE13EB6}"/>
                </a:ext>
              </a:extLst>
            </p:cNvPr>
            <p:cNvSpPr>
              <a:spLocks noChangeShapeType="1"/>
            </p:cNvSpPr>
            <p:nvPr/>
          </p:nvSpPr>
          <p:spPr bwMode="auto">
            <a:xfrm>
              <a:off x="1613" y="1866"/>
              <a:ext cx="0" cy="12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4">
              <a:extLst>
                <a:ext uri="{FF2B5EF4-FFF2-40B4-BE49-F238E27FC236}">
                  <a16:creationId xmlns:a16="http://schemas.microsoft.com/office/drawing/2014/main" id="{F6E50668-7CBB-6E93-7988-E80115B886BD}"/>
                </a:ext>
              </a:extLst>
            </p:cNvPr>
            <p:cNvSpPr>
              <a:spLocks noChangeShapeType="1"/>
            </p:cNvSpPr>
            <p:nvPr/>
          </p:nvSpPr>
          <p:spPr bwMode="auto">
            <a:xfrm>
              <a:off x="2382" y="1264"/>
              <a:ext cx="0" cy="12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5">
              <a:extLst>
                <a:ext uri="{FF2B5EF4-FFF2-40B4-BE49-F238E27FC236}">
                  <a16:creationId xmlns:a16="http://schemas.microsoft.com/office/drawing/2014/main" id="{D133480E-A314-9C2B-9642-2E687D2EBAF9}"/>
                </a:ext>
              </a:extLst>
            </p:cNvPr>
            <p:cNvSpPr>
              <a:spLocks noChangeShapeType="1"/>
            </p:cNvSpPr>
            <p:nvPr/>
          </p:nvSpPr>
          <p:spPr bwMode="auto">
            <a:xfrm>
              <a:off x="2388" y="3190"/>
              <a:ext cx="0" cy="12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8">
              <a:extLst>
                <a:ext uri="{FF2B5EF4-FFF2-40B4-BE49-F238E27FC236}">
                  <a16:creationId xmlns:a16="http://schemas.microsoft.com/office/drawing/2014/main" id="{DC26195D-00EC-AF68-CEB3-673686EFDA23}"/>
                </a:ext>
              </a:extLst>
            </p:cNvPr>
            <p:cNvSpPr>
              <a:spLocks noChangeShapeType="1"/>
            </p:cNvSpPr>
            <p:nvPr/>
          </p:nvSpPr>
          <p:spPr bwMode="auto">
            <a:xfrm>
              <a:off x="1613" y="1378"/>
              <a:ext cx="15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9">
              <a:extLst>
                <a:ext uri="{FF2B5EF4-FFF2-40B4-BE49-F238E27FC236}">
                  <a16:creationId xmlns:a16="http://schemas.microsoft.com/office/drawing/2014/main" id="{C6B559AD-E90A-E1A0-3A49-8BD1A99EAED2}"/>
                </a:ext>
              </a:extLst>
            </p:cNvPr>
            <p:cNvSpPr>
              <a:spLocks noChangeShapeType="1"/>
            </p:cNvSpPr>
            <p:nvPr/>
          </p:nvSpPr>
          <p:spPr bwMode="auto">
            <a:xfrm flipV="1">
              <a:off x="1613" y="1980"/>
              <a:ext cx="1539" cy="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a:extLst>
                <a:ext uri="{FF2B5EF4-FFF2-40B4-BE49-F238E27FC236}">
                  <a16:creationId xmlns:a16="http://schemas.microsoft.com/office/drawing/2014/main" id="{6A1FAF84-3ECB-1715-1544-BFE7F493E6DC}"/>
                </a:ext>
              </a:extLst>
            </p:cNvPr>
            <p:cNvSpPr>
              <a:spLocks noEditPoints="1"/>
            </p:cNvSpPr>
            <p:nvPr/>
          </p:nvSpPr>
          <p:spPr bwMode="auto">
            <a:xfrm>
              <a:off x="1006" y="3214"/>
              <a:ext cx="1382" cy="48"/>
            </a:xfrm>
            <a:custGeom>
              <a:avLst/>
              <a:gdLst>
                <a:gd name="T0" fmla="*/ 88 w 1519"/>
                <a:gd name="T1" fmla="*/ 18 h 48"/>
                <a:gd name="T2" fmla="*/ 40 w 1519"/>
                <a:gd name="T3" fmla="*/ 30 h 48"/>
                <a:gd name="T4" fmla="*/ 125 w 1519"/>
                <a:gd name="T5" fmla="*/ 18 h 48"/>
                <a:gd name="T6" fmla="*/ 173 w 1519"/>
                <a:gd name="T7" fmla="*/ 30 h 48"/>
                <a:gd name="T8" fmla="*/ 125 w 1519"/>
                <a:gd name="T9" fmla="*/ 18 h 48"/>
                <a:gd name="T10" fmla="*/ 257 w 1519"/>
                <a:gd name="T11" fmla="*/ 18 h 48"/>
                <a:gd name="T12" fmla="*/ 209 w 1519"/>
                <a:gd name="T13" fmla="*/ 30 h 48"/>
                <a:gd name="T14" fmla="*/ 293 w 1519"/>
                <a:gd name="T15" fmla="*/ 18 h 48"/>
                <a:gd name="T16" fmla="*/ 341 w 1519"/>
                <a:gd name="T17" fmla="*/ 30 h 48"/>
                <a:gd name="T18" fmla="*/ 293 w 1519"/>
                <a:gd name="T19" fmla="*/ 18 h 48"/>
                <a:gd name="T20" fmla="*/ 425 w 1519"/>
                <a:gd name="T21" fmla="*/ 18 h 48"/>
                <a:gd name="T22" fmla="*/ 377 w 1519"/>
                <a:gd name="T23" fmla="*/ 30 h 48"/>
                <a:gd name="T24" fmla="*/ 461 w 1519"/>
                <a:gd name="T25" fmla="*/ 18 h 48"/>
                <a:gd name="T26" fmla="*/ 509 w 1519"/>
                <a:gd name="T27" fmla="*/ 30 h 48"/>
                <a:gd name="T28" fmla="*/ 461 w 1519"/>
                <a:gd name="T29" fmla="*/ 18 h 48"/>
                <a:gd name="T30" fmla="*/ 593 w 1519"/>
                <a:gd name="T31" fmla="*/ 18 h 48"/>
                <a:gd name="T32" fmla="*/ 545 w 1519"/>
                <a:gd name="T33" fmla="*/ 30 h 48"/>
                <a:gd name="T34" fmla="*/ 629 w 1519"/>
                <a:gd name="T35" fmla="*/ 18 h 48"/>
                <a:gd name="T36" fmla="*/ 678 w 1519"/>
                <a:gd name="T37" fmla="*/ 30 h 48"/>
                <a:gd name="T38" fmla="*/ 629 w 1519"/>
                <a:gd name="T39" fmla="*/ 18 h 48"/>
                <a:gd name="T40" fmla="*/ 762 w 1519"/>
                <a:gd name="T41" fmla="*/ 18 h 48"/>
                <a:gd name="T42" fmla="*/ 714 w 1519"/>
                <a:gd name="T43" fmla="*/ 30 h 48"/>
                <a:gd name="T44" fmla="*/ 798 w 1519"/>
                <a:gd name="T45" fmla="*/ 18 h 48"/>
                <a:gd name="T46" fmla="*/ 846 w 1519"/>
                <a:gd name="T47" fmla="*/ 30 h 48"/>
                <a:gd name="T48" fmla="*/ 798 w 1519"/>
                <a:gd name="T49" fmla="*/ 18 h 48"/>
                <a:gd name="T50" fmla="*/ 930 w 1519"/>
                <a:gd name="T51" fmla="*/ 18 h 48"/>
                <a:gd name="T52" fmla="*/ 882 w 1519"/>
                <a:gd name="T53" fmla="*/ 30 h 48"/>
                <a:gd name="T54" fmla="*/ 966 w 1519"/>
                <a:gd name="T55" fmla="*/ 18 h 48"/>
                <a:gd name="T56" fmla="*/ 1014 w 1519"/>
                <a:gd name="T57" fmla="*/ 30 h 48"/>
                <a:gd name="T58" fmla="*/ 966 w 1519"/>
                <a:gd name="T59" fmla="*/ 18 h 48"/>
                <a:gd name="T60" fmla="*/ 1098 w 1519"/>
                <a:gd name="T61" fmla="*/ 18 h 48"/>
                <a:gd name="T62" fmla="*/ 1050 w 1519"/>
                <a:gd name="T63" fmla="*/ 30 h 48"/>
                <a:gd name="T64" fmla="*/ 1134 w 1519"/>
                <a:gd name="T65" fmla="*/ 18 h 48"/>
                <a:gd name="T66" fmla="*/ 1182 w 1519"/>
                <a:gd name="T67" fmla="*/ 30 h 48"/>
                <a:gd name="T68" fmla="*/ 1134 w 1519"/>
                <a:gd name="T69" fmla="*/ 18 h 48"/>
                <a:gd name="T70" fmla="*/ 1267 w 1519"/>
                <a:gd name="T71" fmla="*/ 18 h 48"/>
                <a:gd name="T72" fmla="*/ 1219 w 1519"/>
                <a:gd name="T73" fmla="*/ 30 h 48"/>
                <a:gd name="T74" fmla="*/ 1303 w 1519"/>
                <a:gd name="T75" fmla="*/ 18 h 48"/>
                <a:gd name="T76" fmla="*/ 1351 w 1519"/>
                <a:gd name="T77" fmla="*/ 30 h 48"/>
                <a:gd name="T78" fmla="*/ 1303 w 1519"/>
                <a:gd name="T79" fmla="*/ 18 h 48"/>
                <a:gd name="T80" fmla="*/ 1435 w 1519"/>
                <a:gd name="T81" fmla="*/ 18 h 48"/>
                <a:gd name="T82" fmla="*/ 1387 w 1519"/>
                <a:gd name="T83" fmla="*/ 30 h 48"/>
                <a:gd name="T84" fmla="*/ 1471 w 1519"/>
                <a:gd name="T85" fmla="*/ 18 h 48"/>
                <a:gd name="T86" fmla="*/ 1519 w 1519"/>
                <a:gd name="T87" fmla="*/ 30 h 48"/>
                <a:gd name="T88" fmla="*/ 1471 w 1519"/>
                <a:gd name="T89" fmla="*/ 18 h 48"/>
                <a:gd name="T90" fmla="*/ 0 w 1519"/>
                <a:gd name="T91" fmla="*/ 24 h 48"/>
                <a:gd name="T92" fmla="*/ 48 w 1519"/>
                <a:gd name="T9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9" h="48">
                  <a:moveTo>
                    <a:pt x="40" y="18"/>
                  </a:moveTo>
                  <a:lnTo>
                    <a:pt x="88" y="18"/>
                  </a:lnTo>
                  <a:lnTo>
                    <a:pt x="88" y="30"/>
                  </a:lnTo>
                  <a:lnTo>
                    <a:pt x="40" y="30"/>
                  </a:lnTo>
                  <a:lnTo>
                    <a:pt x="40" y="18"/>
                  </a:lnTo>
                  <a:close/>
                  <a:moveTo>
                    <a:pt x="125" y="18"/>
                  </a:moveTo>
                  <a:lnTo>
                    <a:pt x="173" y="18"/>
                  </a:lnTo>
                  <a:lnTo>
                    <a:pt x="173" y="30"/>
                  </a:lnTo>
                  <a:lnTo>
                    <a:pt x="125" y="30"/>
                  </a:lnTo>
                  <a:lnTo>
                    <a:pt x="125" y="18"/>
                  </a:lnTo>
                  <a:close/>
                  <a:moveTo>
                    <a:pt x="209" y="18"/>
                  </a:moveTo>
                  <a:lnTo>
                    <a:pt x="257" y="18"/>
                  </a:lnTo>
                  <a:lnTo>
                    <a:pt x="257" y="30"/>
                  </a:lnTo>
                  <a:lnTo>
                    <a:pt x="209" y="30"/>
                  </a:lnTo>
                  <a:lnTo>
                    <a:pt x="209" y="18"/>
                  </a:lnTo>
                  <a:close/>
                  <a:moveTo>
                    <a:pt x="293" y="18"/>
                  </a:moveTo>
                  <a:lnTo>
                    <a:pt x="341" y="18"/>
                  </a:lnTo>
                  <a:lnTo>
                    <a:pt x="341" y="30"/>
                  </a:lnTo>
                  <a:lnTo>
                    <a:pt x="293" y="30"/>
                  </a:lnTo>
                  <a:lnTo>
                    <a:pt x="293" y="18"/>
                  </a:lnTo>
                  <a:close/>
                  <a:moveTo>
                    <a:pt x="377" y="18"/>
                  </a:moveTo>
                  <a:lnTo>
                    <a:pt x="425" y="18"/>
                  </a:lnTo>
                  <a:lnTo>
                    <a:pt x="425" y="30"/>
                  </a:lnTo>
                  <a:lnTo>
                    <a:pt x="377" y="30"/>
                  </a:lnTo>
                  <a:lnTo>
                    <a:pt x="377" y="18"/>
                  </a:lnTo>
                  <a:close/>
                  <a:moveTo>
                    <a:pt x="461" y="18"/>
                  </a:moveTo>
                  <a:lnTo>
                    <a:pt x="509" y="18"/>
                  </a:lnTo>
                  <a:lnTo>
                    <a:pt x="509" y="30"/>
                  </a:lnTo>
                  <a:lnTo>
                    <a:pt x="461" y="30"/>
                  </a:lnTo>
                  <a:lnTo>
                    <a:pt x="461" y="18"/>
                  </a:lnTo>
                  <a:close/>
                  <a:moveTo>
                    <a:pt x="545" y="18"/>
                  </a:moveTo>
                  <a:lnTo>
                    <a:pt x="593" y="18"/>
                  </a:lnTo>
                  <a:lnTo>
                    <a:pt x="593" y="30"/>
                  </a:lnTo>
                  <a:lnTo>
                    <a:pt x="545" y="30"/>
                  </a:lnTo>
                  <a:lnTo>
                    <a:pt x="545" y="18"/>
                  </a:lnTo>
                  <a:close/>
                  <a:moveTo>
                    <a:pt x="629" y="18"/>
                  </a:moveTo>
                  <a:lnTo>
                    <a:pt x="678" y="18"/>
                  </a:lnTo>
                  <a:lnTo>
                    <a:pt x="678" y="30"/>
                  </a:lnTo>
                  <a:lnTo>
                    <a:pt x="629" y="30"/>
                  </a:lnTo>
                  <a:lnTo>
                    <a:pt x="629" y="18"/>
                  </a:lnTo>
                  <a:close/>
                  <a:moveTo>
                    <a:pt x="714" y="18"/>
                  </a:moveTo>
                  <a:lnTo>
                    <a:pt x="762" y="18"/>
                  </a:lnTo>
                  <a:lnTo>
                    <a:pt x="762" y="30"/>
                  </a:lnTo>
                  <a:lnTo>
                    <a:pt x="714" y="30"/>
                  </a:lnTo>
                  <a:lnTo>
                    <a:pt x="714" y="18"/>
                  </a:lnTo>
                  <a:close/>
                  <a:moveTo>
                    <a:pt x="798" y="18"/>
                  </a:moveTo>
                  <a:lnTo>
                    <a:pt x="846" y="18"/>
                  </a:lnTo>
                  <a:lnTo>
                    <a:pt x="846" y="30"/>
                  </a:lnTo>
                  <a:lnTo>
                    <a:pt x="798" y="30"/>
                  </a:lnTo>
                  <a:lnTo>
                    <a:pt x="798" y="18"/>
                  </a:lnTo>
                  <a:close/>
                  <a:moveTo>
                    <a:pt x="882" y="18"/>
                  </a:moveTo>
                  <a:lnTo>
                    <a:pt x="930" y="18"/>
                  </a:lnTo>
                  <a:lnTo>
                    <a:pt x="930" y="30"/>
                  </a:lnTo>
                  <a:lnTo>
                    <a:pt x="882" y="30"/>
                  </a:lnTo>
                  <a:lnTo>
                    <a:pt x="882" y="18"/>
                  </a:lnTo>
                  <a:close/>
                  <a:moveTo>
                    <a:pt x="966" y="18"/>
                  </a:moveTo>
                  <a:lnTo>
                    <a:pt x="1014" y="18"/>
                  </a:lnTo>
                  <a:lnTo>
                    <a:pt x="1014" y="30"/>
                  </a:lnTo>
                  <a:lnTo>
                    <a:pt x="966" y="30"/>
                  </a:lnTo>
                  <a:lnTo>
                    <a:pt x="966" y="18"/>
                  </a:lnTo>
                  <a:close/>
                  <a:moveTo>
                    <a:pt x="1050" y="18"/>
                  </a:moveTo>
                  <a:lnTo>
                    <a:pt x="1098" y="18"/>
                  </a:lnTo>
                  <a:lnTo>
                    <a:pt x="1098" y="30"/>
                  </a:lnTo>
                  <a:lnTo>
                    <a:pt x="1050" y="30"/>
                  </a:lnTo>
                  <a:lnTo>
                    <a:pt x="1050" y="18"/>
                  </a:lnTo>
                  <a:close/>
                  <a:moveTo>
                    <a:pt x="1134" y="18"/>
                  </a:moveTo>
                  <a:lnTo>
                    <a:pt x="1182" y="18"/>
                  </a:lnTo>
                  <a:lnTo>
                    <a:pt x="1182" y="30"/>
                  </a:lnTo>
                  <a:lnTo>
                    <a:pt x="1134" y="30"/>
                  </a:lnTo>
                  <a:lnTo>
                    <a:pt x="1134" y="18"/>
                  </a:lnTo>
                  <a:close/>
                  <a:moveTo>
                    <a:pt x="1219" y="18"/>
                  </a:moveTo>
                  <a:lnTo>
                    <a:pt x="1267" y="18"/>
                  </a:lnTo>
                  <a:lnTo>
                    <a:pt x="1267" y="30"/>
                  </a:lnTo>
                  <a:lnTo>
                    <a:pt x="1219" y="30"/>
                  </a:lnTo>
                  <a:lnTo>
                    <a:pt x="1219" y="18"/>
                  </a:lnTo>
                  <a:close/>
                  <a:moveTo>
                    <a:pt x="1303" y="18"/>
                  </a:moveTo>
                  <a:lnTo>
                    <a:pt x="1351" y="18"/>
                  </a:lnTo>
                  <a:lnTo>
                    <a:pt x="1351" y="30"/>
                  </a:lnTo>
                  <a:lnTo>
                    <a:pt x="1303" y="30"/>
                  </a:lnTo>
                  <a:lnTo>
                    <a:pt x="1303" y="18"/>
                  </a:lnTo>
                  <a:close/>
                  <a:moveTo>
                    <a:pt x="1387" y="18"/>
                  </a:moveTo>
                  <a:lnTo>
                    <a:pt x="1435" y="18"/>
                  </a:lnTo>
                  <a:lnTo>
                    <a:pt x="1435" y="30"/>
                  </a:lnTo>
                  <a:lnTo>
                    <a:pt x="1387" y="30"/>
                  </a:lnTo>
                  <a:lnTo>
                    <a:pt x="1387" y="18"/>
                  </a:lnTo>
                  <a:close/>
                  <a:moveTo>
                    <a:pt x="1471" y="18"/>
                  </a:moveTo>
                  <a:lnTo>
                    <a:pt x="1519" y="18"/>
                  </a:lnTo>
                  <a:lnTo>
                    <a:pt x="1519" y="30"/>
                  </a:lnTo>
                  <a:lnTo>
                    <a:pt x="1471" y="30"/>
                  </a:lnTo>
                  <a:lnTo>
                    <a:pt x="1471" y="18"/>
                  </a:lnTo>
                  <a:close/>
                  <a:moveTo>
                    <a:pt x="48" y="48"/>
                  </a:moveTo>
                  <a:lnTo>
                    <a:pt x="0" y="24"/>
                  </a:lnTo>
                  <a:lnTo>
                    <a:pt x="48" y="0"/>
                  </a:lnTo>
                  <a:lnTo>
                    <a:pt x="48" y="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5">
              <a:extLst>
                <a:ext uri="{FF2B5EF4-FFF2-40B4-BE49-F238E27FC236}">
                  <a16:creationId xmlns:a16="http://schemas.microsoft.com/office/drawing/2014/main" id="{4375EEEB-425C-E6AA-C608-1FD8F5757072}"/>
                </a:ext>
              </a:extLst>
            </p:cNvPr>
            <p:cNvSpPr>
              <a:spLocks noEditPoints="1"/>
            </p:cNvSpPr>
            <p:nvPr/>
          </p:nvSpPr>
          <p:spPr bwMode="auto">
            <a:xfrm>
              <a:off x="996" y="2678"/>
              <a:ext cx="1382" cy="48"/>
            </a:xfrm>
            <a:custGeom>
              <a:avLst/>
              <a:gdLst>
                <a:gd name="T0" fmla="*/ 88 w 1519"/>
                <a:gd name="T1" fmla="*/ 18 h 48"/>
                <a:gd name="T2" fmla="*/ 40 w 1519"/>
                <a:gd name="T3" fmla="*/ 30 h 48"/>
                <a:gd name="T4" fmla="*/ 125 w 1519"/>
                <a:gd name="T5" fmla="*/ 18 h 48"/>
                <a:gd name="T6" fmla="*/ 173 w 1519"/>
                <a:gd name="T7" fmla="*/ 30 h 48"/>
                <a:gd name="T8" fmla="*/ 125 w 1519"/>
                <a:gd name="T9" fmla="*/ 18 h 48"/>
                <a:gd name="T10" fmla="*/ 257 w 1519"/>
                <a:gd name="T11" fmla="*/ 18 h 48"/>
                <a:gd name="T12" fmla="*/ 209 w 1519"/>
                <a:gd name="T13" fmla="*/ 30 h 48"/>
                <a:gd name="T14" fmla="*/ 293 w 1519"/>
                <a:gd name="T15" fmla="*/ 18 h 48"/>
                <a:gd name="T16" fmla="*/ 341 w 1519"/>
                <a:gd name="T17" fmla="*/ 30 h 48"/>
                <a:gd name="T18" fmla="*/ 293 w 1519"/>
                <a:gd name="T19" fmla="*/ 18 h 48"/>
                <a:gd name="T20" fmla="*/ 425 w 1519"/>
                <a:gd name="T21" fmla="*/ 18 h 48"/>
                <a:gd name="T22" fmla="*/ 377 w 1519"/>
                <a:gd name="T23" fmla="*/ 30 h 48"/>
                <a:gd name="T24" fmla="*/ 461 w 1519"/>
                <a:gd name="T25" fmla="*/ 18 h 48"/>
                <a:gd name="T26" fmla="*/ 509 w 1519"/>
                <a:gd name="T27" fmla="*/ 30 h 48"/>
                <a:gd name="T28" fmla="*/ 461 w 1519"/>
                <a:gd name="T29" fmla="*/ 18 h 48"/>
                <a:gd name="T30" fmla="*/ 593 w 1519"/>
                <a:gd name="T31" fmla="*/ 18 h 48"/>
                <a:gd name="T32" fmla="*/ 545 w 1519"/>
                <a:gd name="T33" fmla="*/ 30 h 48"/>
                <a:gd name="T34" fmla="*/ 629 w 1519"/>
                <a:gd name="T35" fmla="*/ 18 h 48"/>
                <a:gd name="T36" fmla="*/ 678 w 1519"/>
                <a:gd name="T37" fmla="*/ 30 h 48"/>
                <a:gd name="T38" fmla="*/ 629 w 1519"/>
                <a:gd name="T39" fmla="*/ 18 h 48"/>
                <a:gd name="T40" fmla="*/ 762 w 1519"/>
                <a:gd name="T41" fmla="*/ 18 h 48"/>
                <a:gd name="T42" fmla="*/ 714 w 1519"/>
                <a:gd name="T43" fmla="*/ 30 h 48"/>
                <a:gd name="T44" fmla="*/ 798 w 1519"/>
                <a:gd name="T45" fmla="*/ 18 h 48"/>
                <a:gd name="T46" fmla="*/ 846 w 1519"/>
                <a:gd name="T47" fmla="*/ 30 h 48"/>
                <a:gd name="T48" fmla="*/ 798 w 1519"/>
                <a:gd name="T49" fmla="*/ 18 h 48"/>
                <a:gd name="T50" fmla="*/ 930 w 1519"/>
                <a:gd name="T51" fmla="*/ 18 h 48"/>
                <a:gd name="T52" fmla="*/ 882 w 1519"/>
                <a:gd name="T53" fmla="*/ 30 h 48"/>
                <a:gd name="T54" fmla="*/ 966 w 1519"/>
                <a:gd name="T55" fmla="*/ 18 h 48"/>
                <a:gd name="T56" fmla="*/ 1014 w 1519"/>
                <a:gd name="T57" fmla="*/ 30 h 48"/>
                <a:gd name="T58" fmla="*/ 966 w 1519"/>
                <a:gd name="T59" fmla="*/ 18 h 48"/>
                <a:gd name="T60" fmla="*/ 1098 w 1519"/>
                <a:gd name="T61" fmla="*/ 18 h 48"/>
                <a:gd name="T62" fmla="*/ 1050 w 1519"/>
                <a:gd name="T63" fmla="*/ 30 h 48"/>
                <a:gd name="T64" fmla="*/ 1134 w 1519"/>
                <a:gd name="T65" fmla="*/ 18 h 48"/>
                <a:gd name="T66" fmla="*/ 1182 w 1519"/>
                <a:gd name="T67" fmla="*/ 30 h 48"/>
                <a:gd name="T68" fmla="*/ 1134 w 1519"/>
                <a:gd name="T69" fmla="*/ 18 h 48"/>
                <a:gd name="T70" fmla="*/ 1267 w 1519"/>
                <a:gd name="T71" fmla="*/ 18 h 48"/>
                <a:gd name="T72" fmla="*/ 1219 w 1519"/>
                <a:gd name="T73" fmla="*/ 30 h 48"/>
                <a:gd name="T74" fmla="*/ 1303 w 1519"/>
                <a:gd name="T75" fmla="*/ 18 h 48"/>
                <a:gd name="T76" fmla="*/ 1351 w 1519"/>
                <a:gd name="T77" fmla="*/ 30 h 48"/>
                <a:gd name="T78" fmla="*/ 1303 w 1519"/>
                <a:gd name="T79" fmla="*/ 18 h 48"/>
                <a:gd name="T80" fmla="*/ 1435 w 1519"/>
                <a:gd name="T81" fmla="*/ 18 h 48"/>
                <a:gd name="T82" fmla="*/ 1387 w 1519"/>
                <a:gd name="T83" fmla="*/ 30 h 48"/>
                <a:gd name="T84" fmla="*/ 1471 w 1519"/>
                <a:gd name="T85" fmla="*/ 18 h 48"/>
                <a:gd name="T86" fmla="*/ 1519 w 1519"/>
                <a:gd name="T87" fmla="*/ 30 h 48"/>
                <a:gd name="T88" fmla="*/ 1471 w 1519"/>
                <a:gd name="T89" fmla="*/ 18 h 48"/>
                <a:gd name="T90" fmla="*/ 0 w 1519"/>
                <a:gd name="T91" fmla="*/ 24 h 48"/>
                <a:gd name="T92" fmla="*/ 48 w 1519"/>
                <a:gd name="T9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9" h="48">
                  <a:moveTo>
                    <a:pt x="40" y="18"/>
                  </a:moveTo>
                  <a:lnTo>
                    <a:pt x="88" y="18"/>
                  </a:lnTo>
                  <a:lnTo>
                    <a:pt x="88" y="30"/>
                  </a:lnTo>
                  <a:lnTo>
                    <a:pt x="40" y="30"/>
                  </a:lnTo>
                  <a:lnTo>
                    <a:pt x="40" y="18"/>
                  </a:lnTo>
                  <a:close/>
                  <a:moveTo>
                    <a:pt x="125" y="18"/>
                  </a:moveTo>
                  <a:lnTo>
                    <a:pt x="173" y="18"/>
                  </a:lnTo>
                  <a:lnTo>
                    <a:pt x="173" y="30"/>
                  </a:lnTo>
                  <a:lnTo>
                    <a:pt x="125" y="30"/>
                  </a:lnTo>
                  <a:lnTo>
                    <a:pt x="125" y="18"/>
                  </a:lnTo>
                  <a:close/>
                  <a:moveTo>
                    <a:pt x="209" y="18"/>
                  </a:moveTo>
                  <a:lnTo>
                    <a:pt x="257" y="18"/>
                  </a:lnTo>
                  <a:lnTo>
                    <a:pt x="257" y="30"/>
                  </a:lnTo>
                  <a:lnTo>
                    <a:pt x="209" y="30"/>
                  </a:lnTo>
                  <a:lnTo>
                    <a:pt x="209" y="18"/>
                  </a:lnTo>
                  <a:close/>
                  <a:moveTo>
                    <a:pt x="293" y="18"/>
                  </a:moveTo>
                  <a:lnTo>
                    <a:pt x="341" y="18"/>
                  </a:lnTo>
                  <a:lnTo>
                    <a:pt x="341" y="30"/>
                  </a:lnTo>
                  <a:lnTo>
                    <a:pt x="293" y="30"/>
                  </a:lnTo>
                  <a:lnTo>
                    <a:pt x="293" y="18"/>
                  </a:lnTo>
                  <a:close/>
                  <a:moveTo>
                    <a:pt x="377" y="18"/>
                  </a:moveTo>
                  <a:lnTo>
                    <a:pt x="425" y="18"/>
                  </a:lnTo>
                  <a:lnTo>
                    <a:pt x="425" y="30"/>
                  </a:lnTo>
                  <a:lnTo>
                    <a:pt x="377" y="30"/>
                  </a:lnTo>
                  <a:lnTo>
                    <a:pt x="377" y="18"/>
                  </a:lnTo>
                  <a:close/>
                  <a:moveTo>
                    <a:pt x="461" y="18"/>
                  </a:moveTo>
                  <a:lnTo>
                    <a:pt x="509" y="18"/>
                  </a:lnTo>
                  <a:lnTo>
                    <a:pt x="509" y="30"/>
                  </a:lnTo>
                  <a:lnTo>
                    <a:pt x="461" y="30"/>
                  </a:lnTo>
                  <a:lnTo>
                    <a:pt x="461" y="18"/>
                  </a:lnTo>
                  <a:close/>
                  <a:moveTo>
                    <a:pt x="545" y="18"/>
                  </a:moveTo>
                  <a:lnTo>
                    <a:pt x="593" y="18"/>
                  </a:lnTo>
                  <a:lnTo>
                    <a:pt x="593" y="30"/>
                  </a:lnTo>
                  <a:lnTo>
                    <a:pt x="545" y="30"/>
                  </a:lnTo>
                  <a:lnTo>
                    <a:pt x="545" y="18"/>
                  </a:lnTo>
                  <a:close/>
                  <a:moveTo>
                    <a:pt x="629" y="18"/>
                  </a:moveTo>
                  <a:lnTo>
                    <a:pt x="678" y="18"/>
                  </a:lnTo>
                  <a:lnTo>
                    <a:pt x="678" y="30"/>
                  </a:lnTo>
                  <a:lnTo>
                    <a:pt x="629" y="30"/>
                  </a:lnTo>
                  <a:lnTo>
                    <a:pt x="629" y="18"/>
                  </a:lnTo>
                  <a:close/>
                  <a:moveTo>
                    <a:pt x="714" y="18"/>
                  </a:moveTo>
                  <a:lnTo>
                    <a:pt x="762" y="18"/>
                  </a:lnTo>
                  <a:lnTo>
                    <a:pt x="762" y="30"/>
                  </a:lnTo>
                  <a:lnTo>
                    <a:pt x="714" y="30"/>
                  </a:lnTo>
                  <a:lnTo>
                    <a:pt x="714" y="18"/>
                  </a:lnTo>
                  <a:close/>
                  <a:moveTo>
                    <a:pt x="798" y="18"/>
                  </a:moveTo>
                  <a:lnTo>
                    <a:pt x="846" y="18"/>
                  </a:lnTo>
                  <a:lnTo>
                    <a:pt x="846" y="30"/>
                  </a:lnTo>
                  <a:lnTo>
                    <a:pt x="798" y="30"/>
                  </a:lnTo>
                  <a:lnTo>
                    <a:pt x="798" y="18"/>
                  </a:lnTo>
                  <a:close/>
                  <a:moveTo>
                    <a:pt x="882" y="18"/>
                  </a:moveTo>
                  <a:lnTo>
                    <a:pt x="930" y="18"/>
                  </a:lnTo>
                  <a:lnTo>
                    <a:pt x="930" y="30"/>
                  </a:lnTo>
                  <a:lnTo>
                    <a:pt x="882" y="30"/>
                  </a:lnTo>
                  <a:lnTo>
                    <a:pt x="882" y="18"/>
                  </a:lnTo>
                  <a:close/>
                  <a:moveTo>
                    <a:pt x="966" y="18"/>
                  </a:moveTo>
                  <a:lnTo>
                    <a:pt x="1014" y="18"/>
                  </a:lnTo>
                  <a:lnTo>
                    <a:pt x="1014" y="30"/>
                  </a:lnTo>
                  <a:lnTo>
                    <a:pt x="966" y="30"/>
                  </a:lnTo>
                  <a:lnTo>
                    <a:pt x="966" y="18"/>
                  </a:lnTo>
                  <a:close/>
                  <a:moveTo>
                    <a:pt x="1050" y="18"/>
                  </a:moveTo>
                  <a:lnTo>
                    <a:pt x="1098" y="18"/>
                  </a:lnTo>
                  <a:lnTo>
                    <a:pt x="1098" y="30"/>
                  </a:lnTo>
                  <a:lnTo>
                    <a:pt x="1050" y="30"/>
                  </a:lnTo>
                  <a:lnTo>
                    <a:pt x="1050" y="18"/>
                  </a:lnTo>
                  <a:close/>
                  <a:moveTo>
                    <a:pt x="1134" y="18"/>
                  </a:moveTo>
                  <a:lnTo>
                    <a:pt x="1182" y="18"/>
                  </a:lnTo>
                  <a:lnTo>
                    <a:pt x="1182" y="30"/>
                  </a:lnTo>
                  <a:lnTo>
                    <a:pt x="1134" y="30"/>
                  </a:lnTo>
                  <a:lnTo>
                    <a:pt x="1134" y="18"/>
                  </a:lnTo>
                  <a:close/>
                  <a:moveTo>
                    <a:pt x="1219" y="18"/>
                  </a:moveTo>
                  <a:lnTo>
                    <a:pt x="1267" y="18"/>
                  </a:lnTo>
                  <a:lnTo>
                    <a:pt x="1267" y="30"/>
                  </a:lnTo>
                  <a:lnTo>
                    <a:pt x="1219" y="30"/>
                  </a:lnTo>
                  <a:lnTo>
                    <a:pt x="1219" y="18"/>
                  </a:lnTo>
                  <a:close/>
                  <a:moveTo>
                    <a:pt x="1303" y="18"/>
                  </a:moveTo>
                  <a:lnTo>
                    <a:pt x="1351" y="18"/>
                  </a:lnTo>
                  <a:lnTo>
                    <a:pt x="1351" y="30"/>
                  </a:lnTo>
                  <a:lnTo>
                    <a:pt x="1303" y="30"/>
                  </a:lnTo>
                  <a:lnTo>
                    <a:pt x="1303" y="18"/>
                  </a:lnTo>
                  <a:close/>
                  <a:moveTo>
                    <a:pt x="1387" y="18"/>
                  </a:moveTo>
                  <a:lnTo>
                    <a:pt x="1435" y="18"/>
                  </a:lnTo>
                  <a:lnTo>
                    <a:pt x="1435" y="30"/>
                  </a:lnTo>
                  <a:lnTo>
                    <a:pt x="1387" y="30"/>
                  </a:lnTo>
                  <a:lnTo>
                    <a:pt x="1387" y="18"/>
                  </a:lnTo>
                  <a:close/>
                  <a:moveTo>
                    <a:pt x="1471" y="18"/>
                  </a:moveTo>
                  <a:lnTo>
                    <a:pt x="1519" y="18"/>
                  </a:lnTo>
                  <a:lnTo>
                    <a:pt x="1519" y="30"/>
                  </a:lnTo>
                  <a:lnTo>
                    <a:pt x="1471" y="30"/>
                  </a:lnTo>
                  <a:lnTo>
                    <a:pt x="1471" y="18"/>
                  </a:lnTo>
                  <a:close/>
                  <a:moveTo>
                    <a:pt x="48" y="48"/>
                  </a:moveTo>
                  <a:lnTo>
                    <a:pt x="0" y="24"/>
                  </a:lnTo>
                  <a:lnTo>
                    <a:pt x="48" y="0"/>
                  </a:lnTo>
                  <a:lnTo>
                    <a:pt x="48" y="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1130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27</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Step 8 – Assess Sensitivities to Model Uncertainties</a:t>
            </a:r>
            <a:endParaRPr lang="en-US" sz="1800" dirty="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2057399"/>
            <a:ext cx="6915150" cy="3671889"/>
          </a:xfrm>
        </p:spPr>
        <p:txBody>
          <a:bodyPr/>
          <a:lstStyle/>
          <a:p>
            <a:r>
              <a:rPr lang="en-US" dirty="0"/>
              <a:t>Parameter uncertainty analysis (e.g., Monte Carlo analysis) typical of PRAs is not included in the methodology</a:t>
            </a:r>
          </a:p>
          <a:p>
            <a:pPr lvl="1"/>
            <a:r>
              <a:rPr lang="en-US" dirty="0"/>
              <a:t>Because each BA is evaluated with a bounding estimate of the likelihood and consequence</a:t>
            </a:r>
          </a:p>
          <a:p>
            <a:r>
              <a:rPr lang="en-US" dirty="0"/>
              <a:t>Sensitivity studies are to be performed to address the impact of key assumptions and sources of uncertainty</a:t>
            </a:r>
          </a:p>
        </p:txBody>
      </p:sp>
      <p:sp>
        <p:nvSpPr>
          <p:cNvPr id="6" name="Content Placeholder 3">
            <a:extLst>
              <a:ext uri="{FF2B5EF4-FFF2-40B4-BE49-F238E27FC236}">
                <a16:creationId xmlns:a16="http://schemas.microsoft.com/office/drawing/2014/main" id="{5F99BEE1-3282-648A-BE24-17400C119F7F}"/>
              </a:ext>
            </a:extLst>
          </p:cNvPr>
          <p:cNvSpPr txBox="1">
            <a:spLocks/>
          </p:cNvSpPr>
          <p:nvPr/>
        </p:nvSpPr>
        <p:spPr>
          <a:xfrm>
            <a:off x="1371600" y="5757864"/>
            <a:ext cx="12622696" cy="222937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For the demonstration implementation, the results of sensitivity studies were not available in time for this paper, but are currently being performed</a:t>
            </a:r>
          </a:p>
          <a:p>
            <a:pPr lvl="1"/>
            <a:r>
              <a:rPr lang="en-US" dirty="0"/>
              <a:t>Time after reactor shutdown when the reactor is shipped</a:t>
            </a:r>
          </a:p>
          <a:p>
            <a:pPr lvl="1"/>
            <a:r>
              <a:rPr lang="en-US" dirty="0"/>
              <a:t>Distance between the public and the TNPP transportation package</a:t>
            </a:r>
          </a:p>
          <a:p>
            <a:pPr lvl="1"/>
            <a:r>
              <a:rPr lang="en-US" dirty="0"/>
              <a:t>Variations in source term factors</a:t>
            </a:r>
          </a:p>
          <a:p>
            <a:pPr marL="0" indent="0">
              <a:buFont typeface="Arial" panose="020B0604020202020204" pitchFamily="34" charset="0"/>
              <a:buNone/>
            </a:pPr>
            <a:endParaRPr lang="en-US" dirty="0"/>
          </a:p>
        </p:txBody>
      </p:sp>
      <p:grpSp>
        <p:nvGrpSpPr>
          <p:cNvPr id="7" name="Group 4">
            <a:extLst>
              <a:ext uri="{FF2B5EF4-FFF2-40B4-BE49-F238E27FC236}">
                <a16:creationId xmlns:a16="http://schemas.microsoft.com/office/drawing/2014/main" id="{D1D8A4EF-1160-BD45-F327-3151A07EF7E3}"/>
              </a:ext>
            </a:extLst>
          </p:cNvPr>
          <p:cNvGrpSpPr>
            <a:grpSpLocks noChangeAspect="1"/>
          </p:cNvGrpSpPr>
          <p:nvPr/>
        </p:nvGrpSpPr>
        <p:grpSpPr bwMode="auto">
          <a:xfrm>
            <a:off x="8432800" y="1203784"/>
            <a:ext cx="6015038" cy="4132263"/>
            <a:chOff x="5312" y="995"/>
            <a:chExt cx="3789" cy="2603"/>
          </a:xfrm>
        </p:grpSpPr>
        <p:sp>
          <p:nvSpPr>
            <p:cNvPr id="8" name="AutoShape 3">
              <a:extLst>
                <a:ext uri="{FF2B5EF4-FFF2-40B4-BE49-F238E27FC236}">
                  <a16:creationId xmlns:a16="http://schemas.microsoft.com/office/drawing/2014/main" id="{0306C3A8-F1ED-9590-1AB7-E85F5006BC34}"/>
                </a:ext>
              </a:extLst>
            </p:cNvPr>
            <p:cNvSpPr>
              <a:spLocks noChangeAspect="1" noChangeArrowheads="1" noTextEdit="1"/>
            </p:cNvSpPr>
            <p:nvPr/>
          </p:nvSpPr>
          <p:spPr bwMode="auto">
            <a:xfrm>
              <a:off x="5312" y="999"/>
              <a:ext cx="3789" cy="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a:extLst>
                <a:ext uri="{FF2B5EF4-FFF2-40B4-BE49-F238E27FC236}">
                  <a16:creationId xmlns:a16="http://schemas.microsoft.com/office/drawing/2014/main" id="{C402AD60-6A7A-D7A3-F05E-BDB7A6857163}"/>
                </a:ext>
              </a:extLst>
            </p:cNvPr>
            <p:cNvSpPr>
              <a:spLocks noChangeArrowheads="1"/>
            </p:cNvSpPr>
            <p:nvPr/>
          </p:nvSpPr>
          <p:spPr bwMode="auto">
            <a:xfrm>
              <a:off x="6383" y="1152"/>
              <a:ext cx="1659" cy="61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8C240818-2E13-708E-B948-EC86FF704105}"/>
                </a:ext>
              </a:extLst>
            </p:cNvPr>
            <p:cNvSpPr>
              <a:spLocks noChangeArrowheads="1"/>
            </p:cNvSpPr>
            <p:nvPr/>
          </p:nvSpPr>
          <p:spPr bwMode="auto">
            <a:xfrm>
              <a:off x="6383" y="1152"/>
              <a:ext cx="1659" cy="612"/>
            </a:xfrm>
            <a:prstGeom prst="rect">
              <a:avLst/>
            </a:prstGeom>
            <a:noFill/>
            <a:ln w="1270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B9B2A65E-D6CF-AAFD-FB00-4496C8C4FB28}"/>
                </a:ext>
              </a:extLst>
            </p:cNvPr>
            <p:cNvSpPr>
              <a:spLocks noChangeArrowheads="1"/>
            </p:cNvSpPr>
            <p:nvPr/>
          </p:nvSpPr>
          <p:spPr bwMode="auto">
            <a:xfrm>
              <a:off x="6532" y="1253"/>
              <a:ext cx="110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Compare Risk Result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638D5933-971B-0EA9-45D1-117F824F20C8}"/>
                </a:ext>
              </a:extLst>
            </p:cNvPr>
            <p:cNvSpPr>
              <a:spLocks noChangeArrowheads="1"/>
            </p:cNvSpPr>
            <p:nvPr/>
          </p:nvSpPr>
          <p:spPr bwMode="auto">
            <a:xfrm>
              <a:off x="7511" y="1253"/>
              <a:ext cx="51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for Each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F84BE243-7B0E-283D-B7B3-0CE6D78ADD2D}"/>
                </a:ext>
              </a:extLst>
            </p:cNvPr>
            <p:cNvSpPr>
              <a:spLocks noChangeArrowheads="1"/>
            </p:cNvSpPr>
            <p:nvPr/>
          </p:nvSpPr>
          <p:spPr bwMode="auto">
            <a:xfrm>
              <a:off x="6594" y="1391"/>
              <a:ext cx="11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BA to the Risk Evaluation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31218FF1-7B71-3A57-BCDE-BFFC94AC0D01}"/>
                </a:ext>
              </a:extLst>
            </p:cNvPr>
            <p:cNvSpPr>
              <a:spLocks noChangeArrowheads="1"/>
            </p:cNvSpPr>
            <p:nvPr/>
          </p:nvSpPr>
          <p:spPr bwMode="auto">
            <a:xfrm>
              <a:off x="6953" y="1527"/>
              <a:ext cx="6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Guidelines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1FD4BB08-85E2-681B-EAEB-B6B25CB44BB2}"/>
                </a:ext>
              </a:extLst>
            </p:cNvPr>
            <p:cNvSpPr>
              <a:spLocks noChangeArrowheads="1"/>
            </p:cNvSpPr>
            <p:nvPr/>
          </p:nvSpPr>
          <p:spPr bwMode="auto">
            <a:xfrm>
              <a:off x="6383" y="2071"/>
              <a:ext cx="1659" cy="4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2">
              <a:extLst>
                <a:ext uri="{FF2B5EF4-FFF2-40B4-BE49-F238E27FC236}">
                  <a16:creationId xmlns:a16="http://schemas.microsoft.com/office/drawing/2014/main" id="{D263D410-8CE6-6BBF-7BBB-87A155B7DFBD}"/>
                </a:ext>
              </a:extLst>
            </p:cNvPr>
            <p:cNvSpPr>
              <a:spLocks noChangeArrowheads="1"/>
            </p:cNvSpPr>
            <p:nvPr/>
          </p:nvSpPr>
          <p:spPr bwMode="auto">
            <a:xfrm>
              <a:off x="6383" y="2071"/>
              <a:ext cx="1659" cy="459"/>
            </a:xfrm>
            <a:prstGeom prst="rect">
              <a:avLst/>
            </a:prstGeom>
            <a:noFill/>
            <a:ln w="1270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
              <a:extLst>
                <a:ext uri="{FF2B5EF4-FFF2-40B4-BE49-F238E27FC236}">
                  <a16:creationId xmlns:a16="http://schemas.microsoft.com/office/drawing/2014/main" id="{BD4CA8AC-E27A-B50C-57D5-40096F84988D}"/>
                </a:ext>
              </a:extLst>
            </p:cNvPr>
            <p:cNvSpPr>
              <a:spLocks noChangeArrowheads="1"/>
            </p:cNvSpPr>
            <p:nvPr/>
          </p:nvSpPr>
          <p:spPr bwMode="auto">
            <a:xfrm>
              <a:off x="6532" y="2163"/>
              <a:ext cx="3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Calibri" panose="020F0502020204030204" pitchFamily="34" charset="0"/>
                </a:rPr>
                <a:t>Assess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64F50E68-703E-88B8-49C3-B4EC4BC28580}"/>
                </a:ext>
              </a:extLst>
            </p:cNvPr>
            <p:cNvSpPr>
              <a:spLocks noChangeArrowheads="1"/>
            </p:cNvSpPr>
            <p:nvPr/>
          </p:nvSpPr>
          <p:spPr bwMode="auto">
            <a:xfrm>
              <a:off x="6861" y="2163"/>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Calibri" panose="020F0502020204030204" pitchFamily="34" charset="0"/>
                </a:rPr>
                <a:t>Sensitivities to Model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334CB68E-F31A-9C8D-581D-78E29C6A7F58}"/>
                </a:ext>
              </a:extLst>
            </p:cNvPr>
            <p:cNvSpPr>
              <a:spLocks noChangeArrowheads="1"/>
            </p:cNvSpPr>
            <p:nvPr/>
          </p:nvSpPr>
          <p:spPr bwMode="auto">
            <a:xfrm>
              <a:off x="6892" y="2301"/>
              <a:ext cx="74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Calibri" panose="020F0502020204030204" pitchFamily="34" charset="0"/>
                </a:rPr>
                <a:t>Uncertainties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0E05ED22-3CD2-550A-BFDA-50DBF01C5DE5}"/>
                </a:ext>
              </a:extLst>
            </p:cNvPr>
            <p:cNvSpPr>
              <a:spLocks noChangeArrowheads="1"/>
            </p:cNvSpPr>
            <p:nvPr/>
          </p:nvSpPr>
          <p:spPr bwMode="auto">
            <a:xfrm>
              <a:off x="5404" y="2836"/>
              <a:ext cx="1659" cy="459"/>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7">
              <a:extLst>
                <a:ext uri="{FF2B5EF4-FFF2-40B4-BE49-F238E27FC236}">
                  <a16:creationId xmlns:a16="http://schemas.microsoft.com/office/drawing/2014/main" id="{59D41D7A-3565-72A2-69FB-CBE885D781A0}"/>
                </a:ext>
              </a:extLst>
            </p:cNvPr>
            <p:cNvSpPr>
              <a:spLocks noChangeArrowheads="1"/>
            </p:cNvSpPr>
            <p:nvPr/>
          </p:nvSpPr>
          <p:spPr bwMode="auto">
            <a:xfrm>
              <a:off x="5404" y="2836"/>
              <a:ext cx="1659" cy="459"/>
            </a:xfrm>
            <a:prstGeom prst="rect">
              <a:avLst/>
            </a:prstGeom>
            <a:noFill/>
            <a:ln w="1270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8">
              <a:extLst>
                <a:ext uri="{FF2B5EF4-FFF2-40B4-BE49-F238E27FC236}">
                  <a16:creationId xmlns:a16="http://schemas.microsoft.com/office/drawing/2014/main" id="{F10A1C65-16AC-717A-5EC8-250FE12C75CD}"/>
                </a:ext>
              </a:extLst>
            </p:cNvPr>
            <p:cNvSpPr>
              <a:spLocks noChangeArrowheads="1"/>
            </p:cNvSpPr>
            <p:nvPr/>
          </p:nvSpPr>
          <p:spPr bwMode="auto">
            <a:xfrm>
              <a:off x="5516" y="2997"/>
              <a:ext cx="8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Assess Defense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3BDB136F-1AB5-B507-5CCD-0C0DBFE208C5}"/>
                </a:ext>
              </a:extLst>
            </p:cNvPr>
            <p:cNvSpPr>
              <a:spLocks noChangeArrowheads="1"/>
            </p:cNvSpPr>
            <p:nvPr/>
          </p:nvSpPr>
          <p:spPr bwMode="auto">
            <a:xfrm>
              <a:off x="6242" y="2997"/>
              <a:ext cx="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49EE6689-202A-79B2-F6EB-36DBEA378E25}"/>
                </a:ext>
              </a:extLst>
            </p:cNvPr>
            <p:cNvSpPr>
              <a:spLocks noChangeArrowheads="1"/>
            </p:cNvSpPr>
            <p:nvPr/>
          </p:nvSpPr>
          <p:spPr bwMode="auto">
            <a:xfrm>
              <a:off x="6280" y="2997"/>
              <a:ext cx="1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879B90E0-8809-A481-771D-601B44AA69B4}"/>
                </a:ext>
              </a:extLst>
            </p:cNvPr>
            <p:cNvSpPr>
              <a:spLocks noChangeArrowheads="1"/>
            </p:cNvSpPr>
            <p:nvPr/>
          </p:nvSpPr>
          <p:spPr bwMode="auto">
            <a:xfrm>
              <a:off x="6372" y="2997"/>
              <a:ext cx="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A1390711-0824-0893-30B5-C72060B0633B}"/>
                </a:ext>
              </a:extLst>
            </p:cNvPr>
            <p:cNvSpPr>
              <a:spLocks noChangeArrowheads="1"/>
            </p:cNvSpPr>
            <p:nvPr/>
          </p:nvSpPr>
          <p:spPr bwMode="auto">
            <a:xfrm>
              <a:off x="6402" y="2997"/>
              <a:ext cx="6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Depth (DID)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5225C2A4-3B4B-6E6A-8ED0-142C0316C15D}"/>
                </a:ext>
              </a:extLst>
            </p:cNvPr>
            <p:cNvSpPr>
              <a:spLocks noChangeArrowheads="1"/>
            </p:cNvSpPr>
            <p:nvPr/>
          </p:nvSpPr>
          <p:spPr bwMode="auto">
            <a:xfrm>
              <a:off x="7361" y="2836"/>
              <a:ext cx="1659" cy="459"/>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4">
              <a:extLst>
                <a:ext uri="{FF2B5EF4-FFF2-40B4-BE49-F238E27FC236}">
                  <a16:creationId xmlns:a16="http://schemas.microsoft.com/office/drawing/2014/main" id="{542D890D-F19C-1BA4-9D2E-5BB912995AA7}"/>
                </a:ext>
              </a:extLst>
            </p:cNvPr>
            <p:cNvSpPr>
              <a:spLocks noChangeArrowheads="1"/>
            </p:cNvSpPr>
            <p:nvPr/>
          </p:nvSpPr>
          <p:spPr bwMode="auto">
            <a:xfrm>
              <a:off x="7361" y="2836"/>
              <a:ext cx="1659" cy="459"/>
            </a:xfrm>
            <a:prstGeom prst="rect">
              <a:avLst/>
            </a:prstGeom>
            <a:noFill/>
            <a:ln w="12700" cap="flat">
              <a:solidFill>
                <a:srgbClr val="BCBC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5">
              <a:extLst>
                <a:ext uri="{FF2B5EF4-FFF2-40B4-BE49-F238E27FC236}">
                  <a16:creationId xmlns:a16="http://schemas.microsoft.com/office/drawing/2014/main" id="{CC3B4C85-C5C7-0B09-4540-4888AE7FA879}"/>
                </a:ext>
              </a:extLst>
            </p:cNvPr>
            <p:cNvSpPr>
              <a:spLocks noChangeArrowheads="1"/>
            </p:cNvSpPr>
            <p:nvPr/>
          </p:nvSpPr>
          <p:spPr bwMode="auto">
            <a:xfrm>
              <a:off x="7572" y="2929"/>
              <a:ext cx="93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Assess Adequacy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78BEC1F0-BE3A-2007-02A5-FB362CD1AB1F}"/>
                </a:ext>
              </a:extLst>
            </p:cNvPr>
            <p:cNvSpPr>
              <a:spLocks noChangeArrowheads="1"/>
            </p:cNvSpPr>
            <p:nvPr/>
          </p:nvSpPr>
          <p:spPr bwMode="auto">
            <a:xfrm>
              <a:off x="8390" y="2929"/>
              <a:ext cx="55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of Safety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D2617726-805C-C1B4-0B03-2F10ECE78D72}"/>
                </a:ext>
              </a:extLst>
            </p:cNvPr>
            <p:cNvSpPr>
              <a:spLocks noChangeArrowheads="1"/>
            </p:cNvSpPr>
            <p:nvPr/>
          </p:nvSpPr>
          <p:spPr bwMode="auto">
            <a:xfrm>
              <a:off x="8000" y="3065"/>
              <a:ext cx="4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Margins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30">
              <a:extLst>
                <a:ext uri="{FF2B5EF4-FFF2-40B4-BE49-F238E27FC236}">
                  <a16:creationId xmlns:a16="http://schemas.microsoft.com/office/drawing/2014/main" id="{63EBA854-A816-DC01-32D5-7BC27C90F57C}"/>
                </a:ext>
              </a:extLst>
            </p:cNvPr>
            <p:cNvSpPr>
              <a:spLocks noEditPoints="1"/>
            </p:cNvSpPr>
            <p:nvPr/>
          </p:nvSpPr>
          <p:spPr bwMode="auto">
            <a:xfrm>
              <a:off x="7174" y="1761"/>
              <a:ext cx="61" cy="313"/>
            </a:xfrm>
            <a:custGeom>
              <a:avLst/>
              <a:gdLst>
                <a:gd name="T0" fmla="*/ 38 w 61"/>
                <a:gd name="T1" fmla="*/ 0 h 313"/>
                <a:gd name="T2" fmla="*/ 38 w 61"/>
                <a:gd name="T3" fmla="*/ 263 h 313"/>
                <a:gd name="T4" fmla="*/ 23 w 61"/>
                <a:gd name="T5" fmla="*/ 263 h 313"/>
                <a:gd name="T6" fmla="*/ 23 w 61"/>
                <a:gd name="T7" fmla="*/ 0 h 313"/>
                <a:gd name="T8" fmla="*/ 38 w 61"/>
                <a:gd name="T9" fmla="*/ 0 h 313"/>
                <a:gd name="T10" fmla="*/ 61 w 61"/>
                <a:gd name="T11" fmla="*/ 252 h 313"/>
                <a:gd name="T12" fmla="*/ 30 w 61"/>
                <a:gd name="T13" fmla="*/ 313 h 313"/>
                <a:gd name="T14" fmla="*/ 0 w 61"/>
                <a:gd name="T15" fmla="*/ 252 h 313"/>
                <a:gd name="T16" fmla="*/ 61 w 61"/>
                <a:gd name="T17" fmla="*/ 25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3">
                  <a:moveTo>
                    <a:pt x="38" y="0"/>
                  </a:moveTo>
                  <a:lnTo>
                    <a:pt x="38" y="263"/>
                  </a:lnTo>
                  <a:lnTo>
                    <a:pt x="23" y="263"/>
                  </a:lnTo>
                  <a:lnTo>
                    <a:pt x="23" y="0"/>
                  </a:lnTo>
                  <a:lnTo>
                    <a:pt x="38" y="0"/>
                  </a:lnTo>
                  <a:close/>
                  <a:moveTo>
                    <a:pt x="61" y="252"/>
                  </a:moveTo>
                  <a:lnTo>
                    <a:pt x="30" y="313"/>
                  </a:lnTo>
                  <a:lnTo>
                    <a:pt x="0" y="252"/>
                  </a:lnTo>
                  <a:lnTo>
                    <a:pt x="61" y="252"/>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1">
              <a:extLst>
                <a:ext uri="{FF2B5EF4-FFF2-40B4-BE49-F238E27FC236}">
                  <a16:creationId xmlns:a16="http://schemas.microsoft.com/office/drawing/2014/main" id="{D0A954A7-C0CD-7A9F-BB8C-C5776C2A9858}"/>
                </a:ext>
              </a:extLst>
            </p:cNvPr>
            <p:cNvSpPr>
              <a:spLocks noEditPoints="1"/>
            </p:cNvSpPr>
            <p:nvPr/>
          </p:nvSpPr>
          <p:spPr bwMode="auto">
            <a:xfrm>
              <a:off x="7174" y="995"/>
              <a:ext cx="61" cy="153"/>
            </a:xfrm>
            <a:custGeom>
              <a:avLst/>
              <a:gdLst>
                <a:gd name="T0" fmla="*/ 38 w 61"/>
                <a:gd name="T1" fmla="*/ 0 h 153"/>
                <a:gd name="T2" fmla="*/ 38 w 61"/>
                <a:gd name="T3" fmla="*/ 103 h 153"/>
                <a:gd name="T4" fmla="*/ 23 w 61"/>
                <a:gd name="T5" fmla="*/ 103 h 153"/>
                <a:gd name="T6" fmla="*/ 23 w 61"/>
                <a:gd name="T7" fmla="*/ 0 h 153"/>
                <a:gd name="T8" fmla="*/ 38 w 61"/>
                <a:gd name="T9" fmla="*/ 0 h 153"/>
                <a:gd name="T10" fmla="*/ 61 w 61"/>
                <a:gd name="T11" fmla="*/ 92 h 153"/>
                <a:gd name="T12" fmla="*/ 30 w 61"/>
                <a:gd name="T13" fmla="*/ 153 h 153"/>
                <a:gd name="T14" fmla="*/ 0 w 61"/>
                <a:gd name="T15" fmla="*/ 92 h 153"/>
                <a:gd name="T16" fmla="*/ 61 w 61"/>
                <a:gd name="T17"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53">
                  <a:moveTo>
                    <a:pt x="38" y="0"/>
                  </a:moveTo>
                  <a:lnTo>
                    <a:pt x="38" y="103"/>
                  </a:lnTo>
                  <a:lnTo>
                    <a:pt x="23" y="103"/>
                  </a:lnTo>
                  <a:lnTo>
                    <a:pt x="23" y="0"/>
                  </a:lnTo>
                  <a:lnTo>
                    <a:pt x="38" y="0"/>
                  </a:lnTo>
                  <a:close/>
                  <a:moveTo>
                    <a:pt x="61" y="92"/>
                  </a:moveTo>
                  <a:lnTo>
                    <a:pt x="30" y="153"/>
                  </a:lnTo>
                  <a:lnTo>
                    <a:pt x="0" y="92"/>
                  </a:lnTo>
                  <a:lnTo>
                    <a:pt x="61" y="92"/>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4">
              <a:extLst>
                <a:ext uri="{FF2B5EF4-FFF2-40B4-BE49-F238E27FC236}">
                  <a16:creationId xmlns:a16="http://schemas.microsoft.com/office/drawing/2014/main" id="{C03E58A0-FEFE-9CC0-CC26-53C8CB5C69BB}"/>
                </a:ext>
              </a:extLst>
            </p:cNvPr>
            <p:cNvSpPr>
              <a:spLocks noChangeShapeType="1"/>
            </p:cNvSpPr>
            <p:nvPr/>
          </p:nvSpPr>
          <p:spPr bwMode="auto">
            <a:xfrm>
              <a:off x="7212" y="2526"/>
              <a:ext cx="0" cy="153"/>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5">
              <a:extLst>
                <a:ext uri="{FF2B5EF4-FFF2-40B4-BE49-F238E27FC236}">
                  <a16:creationId xmlns:a16="http://schemas.microsoft.com/office/drawing/2014/main" id="{BC5F1FC1-524A-DD4E-2F05-F7FF08FC13E3}"/>
                </a:ext>
              </a:extLst>
            </p:cNvPr>
            <p:cNvSpPr>
              <a:spLocks noEditPoints="1"/>
            </p:cNvSpPr>
            <p:nvPr/>
          </p:nvSpPr>
          <p:spPr bwMode="auto">
            <a:xfrm>
              <a:off x="6188" y="2679"/>
              <a:ext cx="61" cy="153"/>
            </a:xfrm>
            <a:custGeom>
              <a:avLst/>
              <a:gdLst>
                <a:gd name="T0" fmla="*/ 38 w 61"/>
                <a:gd name="T1" fmla="*/ 0 h 153"/>
                <a:gd name="T2" fmla="*/ 38 w 61"/>
                <a:gd name="T3" fmla="*/ 102 h 153"/>
                <a:gd name="T4" fmla="*/ 23 w 61"/>
                <a:gd name="T5" fmla="*/ 102 h 153"/>
                <a:gd name="T6" fmla="*/ 23 w 61"/>
                <a:gd name="T7" fmla="*/ 0 h 153"/>
                <a:gd name="T8" fmla="*/ 38 w 61"/>
                <a:gd name="T9" fmla="*/ 0 h 153"/>
                <a:gd name="T10" fmla="*/ 61 w 61"/>
                <a:gd name="T11" fmla="*/ 92 h 153"/>
                <a:gd name="T12" fmla="*/ 30 w 61"/>
                <a:gd name="T13" fmla="*/ 153 h 153"/>
                <a:gd name="T14" fmla="*/ 0 w 61"/>
                <a:gd name="T15" fmla="*/ 92 h 153"/>
                <a:gd name="T16" fmla="*/ 61 w 61"/>
                <a:gd name="T17"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53">
                  <a:moveTo>
                    <a:pt x="38" y="0"/>
                  </a:moveTo>
                  <a:lnTo>
                    <a:pt x="38" y="102"/>
                  </a:lnTo>
                  <a:lnTo>
                    <a:pt x="23" y="102"/>
                  </a:lnTo>
                  <a:lnTo>
                    <a:pt x="23" y="0"/>
                  </a:lnTo>
                  <a:lnTo>
                    <a:pt x="38" y="0"/>
                  </a:lnTo>
                  <a:close/>
                  <a:moveTo>
                    <a:pt x="61" y="92"/>
                  </a:moveTo>
                  <a:lnTo>
                    <a:pt x="30" y="153"/>
                  </a:lnTo>
                  <a:lnTo>
                    <a:pt x="0" y="92"/>
                  </a:lnTo>
                  <a:lnTo>
                    <a:pt x="61" y="92"/>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6">
              <a:extLst>
                <a:ext uri="{FF2B5EF4-FFF2-40B4-BE49-F238E27FC236}">
                  <a16:creationId xmlns:a16="http://schemas.microsoft.com/office/drawing/2014/main" id="{0D51BFB3-DF6C-B284-EC53-FA953B9B890F}"/>
                </a:ext>
              </a:extLst>
            </p:cNvPr>
            <p:cNvSpPr>
              <a:spLocks noEditPoints="1"/>
            </p:cNvSpPr>
            <p:nvPr/>
          </p:nvSpPr>
          <p:spPr bwMode="auto">
            <a:xfrm>
              <a:off x="8145" y="2679"/>
              <a:ext cx="61" cy="153"/>
            </a:xfrm>
            <a:custGeom>
              <a:avLst/>
              <a:gdLst>
                <a:gd name="T0" fmla="*/ 38 w 61"/>
                <a:gd name="T1" fmla="*/ 0 h 153"/>
                <a:gd name="T2" fmla="*/ 38 w 61"/>
                <a:gd name="T3" fmla="*/ 102 h 153"/>
                <a:gd name="T4" fmla="*/ 23 w 61"/>
                <a:gd name="T5" fmla="*/ 102 h 153"/>
                <a:gd name="T6" fmla="*/ 23 w 61"/>
                <a:gd name="T7" fmla="*/ 0 h 153"/>
                <a:gd name="T8" fmla="*/ 38 w 61"/>
                <a:gd name="T9" fmla="*/ 0 h 153"/>
                <a:gd name="T10" fmla="*/ 61 w 61"/>
                <a:gd name="T11" fmla="*/ 92 h 153"/>
                <a:gd name="T12" fmla="*/ 30 w 61"/>
                <a:gd name="T13" fmla="*/ 153 h 153"/>
                <a:gd name="T14" fmla="*/ 0 w 61"/>
                <a:gd name="T15" fmla="*/ 92 h 153"/>
                <a:gd name="T16" fmla="*/ 61 w 61"/>
                <a:gd name="T17"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53">
                  <a:moveTo>
                    <a:pt x="38" y="0"/>
                  </a:moveTo>
                  <a:lnTo>
                    <a:pt x="38" y="102"/>
                  </a:lnTo>
                  <a:lnTo>
                    <a:pt x="23" y="102"/>
                  </a:lnTo>
                  <a:lnTo>
                    <a:pt x="23" y="0"/>
                  </a:lnTo>
                  <a:lnTo>
                    <a:pt x="38" y="0"/>
                  </a:lnTo>
                  <a:close/>
                  <a:moveTo>
                    <a:pt x="61" y="92"/>
                  </a:moveTo>
                  <a:lnTo>
                    <a:pt x="30" y="153"/>
                  </a:lnTo>
                  <a:lnTo>
                    <a:pt x="0" y="92"/>
                  </a:lnTo>
                  <a:lnTo>
                    <a:pt x="61" y="92"/>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7">
              <a:extLst>
                <a:ext uri="{FF2B5EF4-FFF2-40B4-BE49-F238E27FC236}">
                  <a16:creationId xmlns:a16="http://schemas.microsoft.com/office/drawing/2014/main" id="{F44567DD-C701-28EE-C76A-3104A787DB40}"/>
                </a:ext>
              </a:extLst>
            </p:cNvPr>
            <p:cNvSpPr>
              <a:spLocks noEditPoints="1"/>
            </p:cNvSpPr>
            <p:nvPr/>
          </p:nvSpPr>
          <p:spPr bwMode="auto">
            <a:xfrm>
              <a:off x="7189" y="3444"/>
              <a:ext cx="61" cy="154"/>
            </a:xfrm>
            <a:custGeom>
              <a:avLst/>
              <a:gdLst>
                <a:gd name="T0" fmla="*/ 38 w 61"/>
                <a:gd name="T1" fmla="*/ 0 h 154"/>
                <a:gd name="T2" fmla="*/ 38 w 61"/>
                <a:gd name="T3" fmla="*/ 103 h 154"/>
                <a:gd name="T4" fmla="*/ 23 w 61"/>
                <a:gd name="T5" fmla="*/ 103 h 154"/>
                <a:gd name="T6" fmla="*/ 23 w 61"/>
                <a:gd name="T7" fmla="*/ 0 h 154"/>
                <a:gd name="T8" fmla="*/ 38 w 61"/>
                <a:gd name="T9" fmla="*/ 0 h 154"/>
                <a:gd name="T10" fmla="*/ 61 w 61"/>
                <a:gd name="T11" fmla="*/ 92 h 154"/>
                <a:gd name="T12" fmla="*/ 31 w 61"/>
                <a:gd name="T13" fmla="*/ 154 h 154"/>
                <a:gd name="T14" fmla="*/ 0 w 61"/>
                <a:gd name="T15" fmla="*/ 92 h 154"/>
                <a:gd name="T16" fmla="*/ 61 w 61"/>
                <a:gd name="T17" fmla="*/ 9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54">
                  <a:moveTo>
                    <a:pt x="38" y="0"/>
                  </a:moveTo>
                  <a:lnTo>
                    <a:pt x="38" y="103"/>
                  </a:lnTo>
                  <a:lnTo>
                    <a:pt x="23" y="103"/>
                  </a:lnTo>
                  <a:lnTo>
                    <a:pt x="23" y="0"/>
                  </a:lnTo>
                  <a:lnTo>
                    <a:pt x="38" y="0"/>
                  </a:lnTo>
                  <a:close/>
                  <a:moveTo>
                    <a:pt x="61" y="92"/>
                  </a:moveTo>
                  <a:lnTo>
                    <a:pt x="31" y="154"/>
                  </a:lnTo>
                  <a:lnTo>
                    <a:pt x="0" y="92"/>
                  </a:lnTo>
                  <a:lnTo>
                    <a:pt x="61" y="92"/>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9">
              <a:extLst>
                <a:ext uri="{FF2B5EF4-FFF2-40B4-BE49-F238E27FC236}">
                  <a16:creationId xmlns:a16="http://schemas.microsoft.com/office/drawing/2014/main" id="{2F6436BA-030E-B52D-3E22-B2C596205CDE}"/>
                </a:ext>
              </a:extLst>
            </p:cNvPr>
            <p:cNvSpPr>
              <a:spLocks noChangeShapeType="1"/>
            </p:cNvSpPr>
            <p:nvPr/>
          </p:nvSpPr>
          <p:spPr bwMode="auto">
            <a:xfrm>
              <a:off x="6226" y="2679"/>
              <a:ext cx="1959"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0">
              <a:extLst>
                <a:ext uri="{FF2B5EF4-FFF2-40B4-BE49-F238E27FC236}">
                  <a16:creationId xmlns:a16="http://schemas.microsoft.com/office/drawing/2014/main" id="{5110E837-5D45-506B-34CB-37F8B88AECC2}"/>
                </a:ext>
              </a:extLst>
            </p:cNvPr>
            <p:cNvSpPr>
              <a:spLocks noChangeShapeType="1"/>
            </p:cNvSpPr>
            <p:nvPr/>
          </p:nvSpPr>
          <p:spPr bwMode="auto">
            <a:xfrm>
              <a:off x="8183" y="3291"/>
              <a:ext cx="0" cy="153"/>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1">
              <a:extLst>
                <a:ext uri="{FF2B5EF4-FFF2-40B4-BE49-F238E27FC236}">
                  <a16:creationId xmlns:a16="http://schemas.microsoft.com/office/drawing/2014/main" id="{951E7C69-ADD5-0B8E-14B7-42F393C1874D}"/>
                </a:ext>
              </a:extLst>
            </p:cNvPr>
            <p:cNvSpPr>
              <a:spLocks noChangeShapeType="1"/>
            </p:cNvSpPr>
            <p:nvPr/>
          </p:nvSpPr>
          <p:spPr bwMode="auto">
            <a:xfrm>
              <a:off x="6226" y="3291"/>
              <a:ext cx="0" cy="153"/>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2">
              <a:extLst>
                <a:ext uri="{FF2B5EF4-FFF2-40B4-BE49-F238E27FC236}">
                  <a16:creationId xmlns:a16="http://schemas.microsoft.com/office/drawing/2014/main" id="{90543738-B669-6AD2-6204-2B8D2C71AB54}"/>
                </a:ext>
              </a:extLst>
            </p:cNvPr>
            <p:cNvSpPr>
              <a:spLocks noChangeShapeType="1"/>
            </p:cNvSpPr>
            <p:nvPr/>
          </p:nvSpPr>
          <p:spPr bwMode="auto">
            <a:xfrm>
              <a:off x="6233" y="3444"/>
              <a:ext cx="1953"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4223C99-096B-E7DC-0271-081A5DA887A2}"/>
                </a:ext>
              </a:extLst>
            </p:cNvPr>
            <p:cNvSpPr>
              <a:spLocks noEditPoints="1"/>
            </p:cNvSpPr>
            <p:nvPr/>
          </p:nvSpPr>
          <p:spPr bwMode="auto">
            <a:xfrm>
              <a:off x="5488" y="3475"/>
              <a:ext cx="1728" cy="61"/>
            </a:xfrm>
            <a:custGeom>
              <a:avLst/>
              <a:gdLst>
                <a:gd name="T0" fmla="*/ 112 w 1932"/>
                <a:gd name="T1" fmla="*/ 23 h 61"/>
                <a:gd name="T2" fmla="*/ 51 w 1932"/>
                <a:gd name="T3" fmla="*/ 38 h 61"/>
                <a:gd name="T4" fmla="*/ 158 w 1932"/>
                <a:gd name="T5" fmla="*/ 23 h 61"/>
                <a:gd name="T6" fmla="*/ 219 w 1932"/>
                <a:gd name="T7" fmla="*/ 38 h 61"/>
                <a:gd name="T8" fmla="*/ 158 w 1932"/>
                <a:gd name="T9" fmla="*/ 23 h 61"/>
                <a:gd name="T10" fmla="*/ 327 w 1932"/>
                <a:gd name="T11" fmla="*/ 23 h 61"/>
                <a:gd name="T12" fmla="*/ 265 w 1932"/>
                <a:gd name="T13" fmla="*/ 38 h 61"/>
                <a:gd name="T14" fmla="*/ 372 w 1932"/>
                <a:gd name="T15" fmla="*/ 23 h 61"/>
                <a:gd name="T16" fmla="*/ 434 w 1932"/>
                <a:gd name="T17" fmla="*/ 38 h 61"/>
                <a:gd name="T18" fmla="*/ 372 w 1932"/>
                <a:gd name="T19" fmla="*/ 23 h 61"/>
                <a:gd name="T20" fmla="*/ 541 w 1932"/>
                <a:gd name="T21" fmla="*/ 23 h 61"/>
                <a:gd name="T22" fmla="*/ 479 w 1932"/>
                <a:gd name="T23" fmla="*/ 38 h 61"/>
                <a:gd name="T24" fmla="*/ 586 w 1932"/>
                <a:gd name="T25" fmla="*/ 23 h 61"/>
                <a:gd name="T26" fmla="*/ 648 w 1932"/>
                <a:gd name="T27" fmla="*/ 38 h 61"/>
                <a:gd name="T28" fmla="*/ 586 w 1932"/>
                <a:gd name="T29" fmla="*/ 23 h 61"/>
                <a:gd name="T30" fmla="*/ 755 w 1932"/>
                <a:gd name="T31" fmla="*/ 23 h 61"/>
                <a:gd name="T32" fmla="*/ 693 w 1932"/>
                <a:gd name="T33" fmla="*/ 38 h 61"/>
                <a:gd name="T34" fmla="*/ 801 w 1932"/>
                <a:gd name="T35" fmla="*/ 23 h 61"/>
                <a:gd name="T36" fmla="*/ 862 w 1932"/>
                <a:gd name="T37" fmla="*/ 38 h 61"/>
                <a:gd name="T38" fmla="*/ 801 w 1932"/>
                <a:gd name="T39" fmla="*/ 23 h 61"/>
                <a:gd name="T40" fmla="*/ 969 w 1932"/>
                <a:gd name="T41" fmla="*/ 23 h 61"/>
                <a:gd name="T42" fmla="*/ 908 w 1932"/>
                <a:gd name="T43" fmla="*/ 38 h 61"/>
                <a:gd name="T44" fmla="*/ 1015 w 1932"/>
                <a:gd name="T45" fmla="*/ 23 h 61"/>
                <a:gd name="T46" fmla="*/ 1076 w 1932"/>
                <a:gd name="T47" fmla="*/ 38 h 61"/>
                <a:gd name="T48" fmla="*/ 1015 w 1932"/>
                <a:gd name="T49" fmla="*/ 23 h 61"/>
                <a:gd name="T50" fmla="*/ 1183 w 1932"/>
                <a:gd name="T51" fmla="*/ 23 h 61"/>
                <a:gd name="T52" fmla="*/ 1122 w 1932"/>
                <a:gd name="T53" fmla="*/ 38 h 61"/>
                <a:gd name="T54" fmla="*/ 1229 w 1932"/>
                <a:gd name="T55" fmla="*/ 23 h 61"/>
                <a:gd name="T56" fmla="*/ 1290 w 1932"/>
                <a:gd name="T57" fmla="*/ 38 h 61"/>
                <a:gd name="T58" fmla="*/ 1229 w 1932"/>
                <a:gd name="T59" fmla="*/ 23 h 61"/>
                <a:gd name="T60" fmla="*/ 1397 w 1932"/>
                <a:gd name="T61" fmla="*/ 23 h 61"/>
                <a:gd name="T62" fmla="*/ 1336 w 1932"/>
                <a:gd name="T63" fmla="*/ 38 h 61"/>
                <a:gd name="T64" fmla="*/ 1443 w 1932"/>
                <a:gd name="T65" fmla="*/ 23 h 61"/>
                <a:gd name="T66" fmla="*/ 1504 w 1932"/>
                <a:gd name="T67" fmla="*/ 38 h 61"/>
                <a:gd name="T68" fmla="*/ 1443 w 1932"/>
                <a:gd name="T69" fmla="*/ 23 h 61"/>
                <a:gd name="T70" fmla="*/ 1611 w 1932"/>
                <a:gd name="T71" fmla="*/ 23 h 61"/>
                <a:gd name="T72" fmla="*/ 1550 w 1932"/>
                <a:gd name="T73" fmla="*/ 38 h 61"/>
                <a:gd name="T74" fmla="*/ 1657 w 1932"/>
                <a:gd name="T75" fmla="*/ 23 h 61"/>
                <a:gd name="T76" fmla="*/ 1718 w 1932"/>
                <a:gd name="T77" fmla="*/ 38 h 61"/>
                <a:gd name="T78" fmla="*/ 1657 w 1932"/>
                <a:gd name="T79" fmla="*/ 23 h 61"/>
                <a:gd name="T80" fmla="*/ 1825 w 1932"/>
                <a:gd name="T81" fmla="*/ 23 h 61"/>
                <a:gd name="T82" fmla="*/ 1764 w 1932"/>
                <a:gd name="T83" fmla="*/ 38 h 61"/>
                <a:gd name="T84" fmla="*/ 1871 w 1932"/>
                <a:gd name="T85" fmla="*/ 23 h 61"/>
                <a:gd name="T86" fmla="*/ 1932 w 1932"/>
                <a:gd name="T87" fmla="*/ 38 h 61"/>
                <a:gd name="T88" fmla="*/ 1871 w 1932"/>
                <a:gd name="T89" fmla="*/ 23 h 61"/>
                <a:gd name="T90" fmla="*/ 0 w 1932"/>
                <a:gd name="T91" fmla="*/ 31 h 61"/>
                <a:gd name="T92" fmla="*/ 61 w 1932"/>
                <a:gd name="T9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2" h="61">
                  <a:moveTo>
                    <a:pt x="51" y="23"/>
                  </a:moveTo>
                  <a:lnTo>
                    <a:pt x="112" y="23"/>
                  </a:lnTo>
                  <a:lnTo>
                    <a:pt x="112" y="38"/>
                  </a:lnTo>
                  <a:lnTo>
                    <a:pt x="51" y="38"/>
                  </a:lnTo>
                  <a:lnTo>
                    <a:pt x="51" y="23"/>
                  </a:lnTo>
                  <a:close/>
                  <a:moveTo>
                    <a:pt x="158" y="23"/>
                  </a:moveTo>
                  <a:lnTo>
                    <a:pt x="219" y="23"/>
                  </a:lnTo>
                  <a:lnTo>
                    <a:pt x="219" y="38"/>
                  </a:lnTo>
                  <a:lnTo>
                    <a:pt x="158" y="38"/>
                  </a:lnTo>
                  <a:lnTo>
                    <a:pt x="158" y="23"/>
                  </a:lnTo>
                  <a:close/>
                  <a:moveTo>
                    <a:pt x="265" y="23"/>
                  </a:moveTo>
                  <a:lnTo>
                    <a:pt x="327" y="23"/>
                  </a:lnTo>
                  <a:lnTo>
                    <a:pt x="327" y="38"/>
                  </a:lnTo>
                  <a:lnTo>
                    <a:pt x="265" y="38"/>
                  </a:lnTo>
                  <a:lnTo>
                    <a:pt x="265" y="23"/>
                  </a:lnTo>
                  <a:close/>
                  <a:moveTo>
                    <a:pt x="372" y="23"/>
                  </a:moveTo>
                  <a:lnTo>
                    <a:pt x="434" y="23"/>
                  </a:lnTo>
                  <a:lnTo>
                    <a:pt x="434" y="38"/>
                  </a:lnTo>
                  <a:lnTo>
                    <a:pt x="372" y="38"/>
                  </a:lnTo>
                  <a:lnTo>
                    <a:pt x="372" y="23"/>
                  </a:lnTo>
                  <a:close/>
                  <a:moveTo>
                    <a:pt x="479" y="23"/>
                  </a:moveTo>
                  <a:lnTo>
                    <a:pt x="541" y="23"/>
                  </a:lnTo>
                  <a:lnTo>
                    <a:pt x="541" y="38"/>
                  </a:lnTo>
                  <a:lnTo>
                    <a:pt x="479" y="38"/>
                  </a:lnTo>
                  <a:lnTo>
                    <a:pt x="479" y="23"/>
                  </a:lnTo>
                  <a:close/>
                  <a:moveTo>
                    <a:pt x="586" y="23"/>
                  </a:moveTo>
                  <a:lnTo>
                    <a:pt x="648" y="23"/>
                  </a:lnTo>
                  <a:lnTo>
                    <a:pt x="648" y="38"/>
                  </a:lnTo>
                  <a:lnTo>
                    <a:pt x="586" y="38"/>
                  </a:lnTo>
                  <a:lnTo>
                    <a:pt x="586" y="23"/>
                  </a:lnTo>
                  <a:close/>
                  <a:moveTo>
                    <a:pt x="693" y="23"/>
                  </a:moveTo>
                  <a:lnTo>
                    <a:pt x="755" y="23"/>
                  </a:lnTo>
                  <a:lnTo>
                    <a:pt x="755" y="38"/>
                  </a:lnTo>
                  <a:lnTo>
                    <a:pt x="693" y="38"/>
                  </a:lnTo>
                  <a:lnTo>
                    <a:pt x="693" y="23"/>
                  </a:lnTo>
                  <a:close/>
                  <a:moveTo>
                    <a:pt x="801" y="23"/>
                  </a:moveTo>
                  <a:lnTo>
                    <a:pt x="862" y="23"/>
                  </a:lnTo>
                  <a:lnTo>
                    <a:pt x="862" y="38"/>
                  </a:lnTo>
                  <a:lnTo>
                    <a:pt x="801" y="38"/>
                  </a:lnTo>
                  <a:lnTo>
                    <a:pt x="801" y="23"/>
                  </a:lnTo>
                  <a:close/>
                  <a:moveTo>
                    <a:pt x="908" y="23"/>
                  </a:moveTo>
                  <a:lnTo>
                    <a:pt x="969" y="23"/>
                  </a:lnTo>
                  <a:lnTo>
                    <a:pt x="969" y="38"/>
                  </a:lnTo>
                  <a:lnTo>
                    <a:pt x="908" y="38"/>
                  </a:lnTo>
                  <a:lnTo>
                    <a:pt x="908" y="23"/>
                  </a:lnTo>
                  <a:close/>
                  <a:moveTo>
                    <a:pt x="1015" y="23"/>
                  </a:moveTo>
                  <a:lnTo>
                    <a:pt x="1076" y="23"/>
                  </a:lnTo>
                  <a:lnTo>
                    <a:pt x="1076" y="38"/>
                  </a:lnTo>
                  <a:lnTo>
                    <a:pt x="1015" y="38"/>
                  </a:lnTo>
                  <a:lnTo>
                    <a:pt x="1015" y="23"/>
                  </a:lnTo>
                  <a:close/>
                  <a:moveTo>
                    <a:pt x="1122" y="23"/>
                  </a:moveTo>
                  <a:lnTo>
                    <a:pt x="1183" y="23"/>
                  </a:lnTo>
                  <a:lnTo>
                    <a:pt x="1183" y="38"/>
                  </a:lnTo>
                  <a:lnTo>
                    <a:pt x="1122" y="38"/>
                  </a:lnTo>
                  <a:lnTo>
                    <a:pt x="1122" y="23"/>
                  </a:lnTo>
                  <a:close/>
                  <a:moveTo>
                    <a:pt x="1229" y="23"/>
                  </a:moveTo>
                  <a:lnTo>
                    <a:pt x="1290" y="23"/>
                  </a:lnTo>
                  <a:lnTo>
                    <a:pt x="1290" y="38"/>
                  </a:lnTo>
                  <a:lnTo>
                    <a:pt x="1229" y="38"/>
                  </a:lnTo>
                  <a:lnTo>
                    <a:pt x="1229" y="23"/>
                  </a:lnTo>
                  <a:close/>
                  <a:moveTo>
                    <a:pt x="1336" y="23"/>
                  </a:moveTo>
                  <a:lnTo>
                    <a:pt x="1397" y="23"/>
                  </a:lnTo>
                  <a:lnTo>
                    <a:pt x="1397" y="38"/>
                  </a:lnTo>
                  <a:lnTo>
                    <a:pt x="1336" y="38"/>
                  </a:lnTo>
                  <a:lnTo>
                    <a:pt x="1336" y="23"/>
                  </a:lnTo>
                  <a:close/>
                  <a:moveTo>
                    <a:pt x="1443" y="23"/>
                  </a:moveTo>
                  <a:lnTo>
                    <a:pt x="1504" y="23"/>
                  </a:lnTo>
                  <a:lnTo>
                    <a:pt x="1504" y="38"/>
                  </a:lnTo>
                  <a:lnTo>
                    <a:pt x="1443" y="38"/>
                  </a:lnTo>
                  <a:lnTo>
                    <a:pt x="1443" y="23"/>
                  </a:lnTo>
                  <a:close/>
                  <a:moveTo>
                    <a:pt x="1550" y="23"/>
                  </a:moveTo>
                  <a:lnTo>
                    <a:pt x="1611" y="23"/>
                  </a:lnTo>
                  <a:lnTo>
                    <a:pt x="1611" y="38"/>
                  </a:lnTo>
                  <a:lnTo>
                    <a:pt x="1550" y="38"/>
                  </a:lnTo>
                  <a:lnTo>
                    <a:pt x="1550" y="23"/>
                  </a:lnTo>
                  <a:close/>
                  <a:moveTo>
                    <a:pt x="1657" y="23"/>
                  </a:moveTo>
                  <a:lnTo>
                    <a:pt x="1718" y="23"/>
                  </a:lnTo>
                  <a:lnTo>
                    <a:pt x="1718" y="38"/>
                  </a:lnTo>
                  <a:lnTo>
                    <a:pt x="1657" y="38"/>
                  </a:lnTo>
                  <a:lnTo>
                    <a:pt x="1657" y="23"/>
                  </a:lnTo>
                  <a:close/>
                  <a:moveTo>
                    <a:pt x="1764" y="23"/>
                  </a:moveTo>
                  <a:lnTo>
                    <a:pt x="1825" y="23"/>
                  </a:lnTo>
                  <a:lnTo>
                    <a:pt x="1825" y="38"/>
                  </a:lnTo>
                  <a:lnTo>
                    <a:pt x="1764" y="38"/>
                  </a:lnTo>
                  <a:lnTo>
                    <a:pt x="1764" y="23"/>
                  </a:lnTo>
                  <a:close/>
                  <a:moveTo>
                    <a:pt x="1871" y="23"/>
                  </a:moveTo>
                  <a:lnTo>
                    <a:pt x="1932" y="23"/>
                  </a:lnTo>
                  <a:lnTo>
                    <a:pt x="1932" y="38"/>
                  </a:lnTo>
                  <a:lnTo>
                    <a:pt x="1871" y="38"/>
                  </a:lnTo>
                  <a:lnTo>
                    <a:pt x="1871" y="23"/>
                  </a:lnTo>
                  <a:close/>
                  <a:moveTo>
                    <a:pt x="61" y="61"/>
                  </a:moveTo>
                  <a:lnTo>
                    <a:pt x="0" y="31"/>
                  </a:lnTo>
                  <a:lnTo>
                    <a:pt x="61" y="0"/>
                  </a:lnTo>
                  <a:lnTo>
                    <a:pt x="61" y="61"/>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1A0AEE4E-20A2-8FFC-AFA6-BEF9BA0BD26E}"/>
                </a:ext>
              </a:extLst>
            </p:cNvPr>
            <p:cNvSpPr>
              <a:spLocks noEditPoints="1"/>
            </p:cNvSpPr>
            <p:nvPr/>
          </p:nvSpPr>
          <p:spPr bwMode="auto">
            <a:xfrm>
              <a:off x="5472" y="2557"/>
              <a:ext cx="1728" cy="61"/>
            </a:xfrm>
            <a:custGeom>
              <a:avLst/>
              <a:gdLst>
                <a:gd name="T0" fmla="*/ 112 w 1932"/>
                <a:gd name="T1" fmla="*/ 23 h 61"/>
                <a:gd name="T2" fmla="*/ 51 w 1932"/>
                <a:gd name="T3" fmla="*/ 38 h 61"/>
                <a:gd name="T4" fmla="*/ 158 w 1932"/>
                <a:gd name="T5" fmla="*/ 23 h 61"/>
                <a:gd name="T6" fmla="*/ 219 w 1932"/>
                <a:gd name="T7" fmla="*/ 38 h 61"/>
                <a:gd name="T8" fmla="*/ 158 w 1932"/>
                <a:gd name="T9" fmla="*/ 23 h 61"/>
                <a:gd name="T10" fmla="*/ 327 w 1932"/>
                <a:gd name="T11" fmla="*/ 23 h 61"/>
                <a:gd name="T12" fmla="*/ 265 w 1932"/>
                <a:gd name="T13" fmla="*/ 38 h 61"/>
                <a:gd name="T14" fmla="*/ 372 w 1932"/>
                <a:gd name="T15" fmla="*/ 23 h 61"/>
                <a:gd name="T16" fmla="*/ 434 w 1932"/>
                <a:gd name="T17" fmla="*/ 38 h 61"/>
                <a:gd name="T18" fmla="*/ 372 w 1932"/>
                <a:gd name="T19" fmla="*/ 23 h 61"/>
                <a:gd name="T20" fmla="*/ 541 w 1932"/>
                <a:gd name="T21" fmla="*/ 23 h 61"/>
                <a:gd name="T22" fmla="*/ 479 w 1932"/>
                <a:gd name="T23" fmla="*/ 38 h 61"/>
                <a:gd name="T24" fmla="*/ 586 w 1932"/>
                <a:gd name="T25" fmla="*/ 23 h 61"/>
                <a:gd name="T26" fmla="*/ 648 w 1932"/>
                <a:gd name="T27" fmla="*/ 38 h 61"/>
                <a:gd name="T28" fmla="*/ 586 w 1932"/>
                <a:gd name="T29" fmla="*/ 23 h 61"/>
                <a:gd name="T30" fmla="*/ 755 w 1932"/>
                <a:gd name="T31" fmla="*/ 23 h 61"/>
                <a:gd name="T32" fmla="*/ 693 w 1932"/>
                <a:gd name="T33" fmla="*/ 38 h 61"/>
                <a:gd name="T34" fmla="*/ 801 w 1932"/>
                <a:gd name="T35" fmla="*/ 23 h 61"/>
                <a:gd name="T36" fmla="*/ 862 w 1932"/>
                <a:gd name="T37" fmla="*/ 38 h 61"/>
                <a:gd name="T38" fmla="*/ 801 w 1932"/>
                <a:gd name="T39" fmla="*/ 23 h 61"/>
                <a:gd name="T40" fmla="*/ 969 w 1932"/>
                <a:gd name="T41" fmla="*/ 23 h 61"/>
                <a:gd name="T42" fmla="*/ 908 w 1932"/>
                <a:gd name="T43" fmla="*/ 38 h 61"/>
                <a:gd name="T44" fmla="*/ 1015 w 1932"/>
                <a:gd name="T45" fmla="*/ 23 h 61"/>
                <a:gd name="T46" fmla="*/ 1076 w 1932"/>
                <a:gd name="T47" fmla="*/ 38 h 61"/>
                <a:gd name="T48" fmla="*/ 1015 w 1932"/>
                <a:gd name="T49" fmla="*/ 23 h 61"/>
                <a:gd name="T50" fmla="*/ 1183 w 1932"/>
                <a:gd name="T51" fmla="*/ 23 h 61"/>
                <a:gd name="T52" fmla="*/ 1122 w 1932"/>
                <a:gd name="T53" fmla="*/ 38 h 61"/>
                <a:gd name="T54" fmla="*/ 1229 w 1932"/>
                <a:gd name="T55" fmla="*/ 23 h 61"/>
                <a:gd name="T56" fmla="*/ 1290 w 1932"/>
                <a:gd name="T57" fmla="*/ 38 h 61"/>
                <a:gd name="T58" fmla="*/ 1229 w 1932"/>
                <a:gd name="T59" fmla="*/ 23 h 61"/>
                <a:gd name="T60" fmla="*/ 1397 w 1932"/>
                <a:gd name="T61" fmla="*/ 23 h 61"/>
                <a:gd name="T62" fmla="*/ 1336 w 1932"/>
                <a:gd name="T63" fmla="*/ 38 h 61"/>
                <a:gd name="T64" fmla="*/ 1443 w 1932"/>
                <a:gd name="T65" fmla="*/ 23 h 61"/>
                <a:gd name="T66" fmla="*/ 1504 w 1932"/>
                <a:gd name="T67" fmla="*/ 38 h 61"/>
                <a:gd name="T68" fmla="*/ 1443 w 1932"/>
                <a:gd name="T69" fmla="*/ 23 h 61"/>
                <a:gd name="T70" fmla="*/ 1611 w 1932"/>
                <a:gd name="T71" fmla="*/ 23 h 61"/>
                <a:gd name="T72" fmla="*/ 1550 w 1932"/>
                <a:gd name="T73" fmla="*/ 38 h 61"/>
                <a:gd name="T74" fmla="*/ 1657 w 1932"/>
                <a:gd name="T75" fmla="*/ 23 h 61"/>
                <a:gd name="T76" fmla="*/ 1718 w 1932"/>
                <a:gd name="T77" fmla="*/ 38 h 61"/>
                <a:gd name="T78" fmla="*/ 1657 w 1932"/>
                <a:gd name="T79" fmla="*/ 23 h 61"/>
                <a:gd name="T80" fmla="*/ 1825 w 1932"/>
                <a:gd name="T81" fmla="*/ 23 h 61"/>
                <a:gd name="T82" fmla="*/ 1764 w 1932"/>
                <a:gd name="T83" fmla="*/ 38 h 61"/>
                <a:gd name="T84" fmla="*/ 1871 w 1932"/>
                <a:gd name="T85" fmla="*/ 23 h 61"/>
                <a:gd name="T86" fmla="*/ 1932 w 1932"/>
                <a:gd name="T87" fmla="*/ 38 h 61"/>
                <a:gd name="T88" fmla="*/ 1871 w 1932"/>
                <a:gd name="T89" fmla="*/ 23 h 61"/>
                <a:gd name="T90" fmla="*/ 0 w 1932"/>
                <a:gd name="T91" fmla="*/ 30 h 61"/>
                <a:gd name="T92" fmla="*/ 61 w 1932"/>
                <a:gd name="T9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2" h="61">
                  <a:moveTo>
                    <a:pt x="51" y="23"/>
                  </a:moveTo>
                  <a:lnTo>
                    <a:pt x="112" y="23"/>
                  </a:lnTo>
                  <a:lnTo>
                    <a:pt x="112" y="38"/>
                  </a:lnTo>
                  <a:lnTo>
                    <a:pt x="51" y="38"/>
                  </a:lnTo>
                  <a:lnTo>
                    <a:pt x="51" y="23"/>
                  </a:lnTo>
                  <a:close/>
                  <a:moveTo>
                    <a:pt x="158" y="23"/>
                  </a:moveTo>
                  <a:lnTo>
                    <a:pt x="219" y="23"/>
                  </a:lnTo>
                  <a:lnTo>
                    <a:pt x="219" y="38"/>
                  </a:lnTo>
                  <a:lnTo>
                    <a:pt x="158" y="38"/>
                  </a:lnTo>
                  <a:lnTo>
                    <a:pt x="158" y="23"/>
                  </a:lnTo>
                  <a:close/>
                  <a:moveTo>
                    <a:pt x="265" y="23"/>
                  </a:moveTo>
                  <a:lnTo>
                    <a:pt x="327" y="23"/>
                  </a:lnTo>
                  <a:lnTo>
                    <a:pt x="327" y="38"/>
                  </a:lnTo>
                  <a:lnTo>
                    <a:pt x="265" y="38"/>
                  </a:lnTo>
                  <a:lnTo>
                    <a:pt x="265" y="23"/>
                  </a:lnTo>
                  <a:close/>
                  <a:moveTo>
                    <a:pt x="372" y="23"/>
                  </a:moveTo>
                  <a:lnTo>
                    <a:pt x="434" y="23"/>
                  </a:lnTo>
                  <a:lnTo>
                    <a:pt x="434" y="38"/>
                  </a:lnTo>
                  <a:lnTo>
                    <a:pt x="372" y="38"/>
                  </a:lnTo>
                  <a:lnTo>
                    <a:pt x="372" y="23"/>
                  </a:lnTo>
                  <a:close/>
                  <a:moveTo>
                    <a:pt x="479" y="23"/>
                  </a:moveTo>
                  <a:lnTo>
                    <a:pt x="541" y="23"/>
                  </a:lnTo>
                  <a:lnTo>
                    <a:pt x="541" y="38"/>
                  </a:lnTo>
                  <a:lnTo>
                    <a:pt x="479" y="38"/>
                  </a:lnTo>
                  <a:lnTo>
                    <a:pt x="479" y="23"/>
                  </a:lnTo>
                  <a:close/>
                  <a:moveTo>
                    <a:pt x="586" y="23"/>
                  </a:moveTo>
                  <a:lnTo>
                    <a:pt x="648" y="23"/>
                  </a:lnTo>
                  <a:lnTo>
                    <a:pt x="648" y="38"/>
                  </a:lnTo>
                  <a:lnTo>
                    <a:pt x="586" y="38"/>
                  </a:lnTo>
                  <a:lnTo>
                    <a:pt x="586" y="23"/>
                  </a:lnTo>
                  <a:close/>
                  <a:moveTo>
                    <a:pt x="693" y="23"/>
                  </a:moveTo>
                  <a:lnTo>
                    <a:pt x="755" y="23"/>
                  </a:lnTo>
                  <a:lnTo>
                    <a:pt x="755" y="38"/>
                  </a:lnTo>
                  <a:lnTo>
                    <a:pt x="693" y="38"/>
                  </a:lnTo>
                  <a:lnTo>
                    <a:pt x="693" y="23"/>
                  </a:lnTo>
                  <a:close/>
                  <a:moveTo>
                    <a:pt x="801" y="23"/>
                  </a:moveTo>
                  <a:lnTo>
                    <a:pt x="862" y="23"/>
                  </a:lnTo>
                  <a:lnTo>
                    <a:pt x="862" y="38"/>
                  </a:lnTo>
                  <a:lnTo>
                    <a:pt x="801" y="38"/>
                  </a:lnTo>
                  <a:lnTo>
                    <a:pt x="801" y="23"/>
                  </a:lnTo>
                  <a:close/>
                  <a:moveTo>
                    <a:pt x="908" y="23"/>
                  </a:moveTo>
                  <a:lnTo>
                    <a:pt x="969" y="23"/>
                  </a:lnTo>
                  <a:lnTo>
                    <a:pt x="969" y="38"/>
                  </a:lnTo>
                  <a:lnTo>
                    <a:pt x="908" y="38"/>
                  </a:lnTo>
                  <a:lnTo>
                    <a:pt x="908" y="23"/>
                  </a:lnTo>
                  <a:close/>
                  <a:moveTo>
                    <a:pt x="1015" y="23"/>
                  </a:moveTo>
                  <a:lnTo>
                    <a:pt x="1076" y="23"/>
                  </a:lnTo>
                  <a:lnTo>
                    <a:pt x="1076" y="38"/>
                  </a:lnTo>
                  <a:lnTo>
                    <a:pt x="1015" y="38"/>
                  </a:lnTo>
                  <a:lnTo>
                    <a:pt x="1015" y="23"/>
                  </a:lnTo>
                  <a:close/>
                  <a:moveTo>
                    <a:pt x="1122" y="23"/>
                  </a:moveTo>
                  <a:lnTo>
                    <a:pt x="1183" y="23"/>
                  </a:lnTo>
                  <a:lnTo>
                    <a:pt x="1183" y="38"/>
                  </a:lnTo>
                  <a:lnTo>
                    <a:pt x="1122" y="38"/>
                  </a:lnTo>
                  <a:lnTo>
                    <a:pt x="1122" y="23"/>
                  </a:lnTo>
                  <a:close/>
                  <a:moveTo>
                    <a:pt x="1229" y="23"/>
                  </a:moveTo>
                  <a:lnTo>
                    <a:pt x="1290" y="23"/>
                  </a:lnTo>
                  <a:lnTo>
                    <a:pt x="1290" y="38"/>
                  </a:lnTo>
                  <a:lnTo>
                    <a:pt x="1229" y="38"/>
                  </a:lnTo>
                  <a:lnTo>
                    <a:pt x="1229" y="23"/>
                  </a:lnTo>
                  <a:close/>
                  <a:moveTo>
                    <a:pt x="1336" y="23"/>
                  </a:moveTo>
                  <a:lnTo>
                    <a:pt x="1397" y="23"/>
                  </a:lnTo>
                  <a:lnTo>
                    <a:pt x="1397" y="38"/>
                  </a:lnTo>
                  <a:lnTo>
                    <a:pt x="1336" y="38"/>
                  </a:lnTo>
                  <a:lnTo>
                    <a:pt x="1336" y="23"/>
                  </a:lnTo>
                  <a:close/>
                  <a:moveTo>
                    <a:pt x="1443" y="23"/>
                  </a:moveTo>
                  <a:lnTo>
                    <a:pt x="1504" y="23"/>
                  </a:lnTo>
                  <a:lnTo>
                    <a:pt x="1504" y="38"/>
                  </a:lnTo>
                  <a:lnTo>
                    <a:pt x="1443" y="38"/>
                  </a:lnTo>
                  <a:lnTo>
                    <a:pt x="1443" y="23"/>
                  </a:lnTo>
                  <a:close/>
                  <a:moveTo>
                    <a:pt x="1550" y="23"/>
                  </a:moveTo>
                  <a:lnTo>
                    <a:pt x="1611" y="23"/>
                  </a:lnTo>
                  <a:lnTo>
                    <a:pt x="1611" y="38"/>
                  </a:lnTo>
                  <a:lnTo>
                    <a:pt x="1550" y="38"/>
                  </a:lnTo>
                  <a:lnTo>
                    <a:pt x="1550" y="23"/>
                  </a:lnTo>
                  <a:close/>
                  <a:moveTo>
                    <a:pt x="1657" y="23"/>
                  </a:moveTo>
                  <a:lnTo>
                    <a:pt x="1718" y="23"/>
                  </a:lnTo>
                  <a:lnTo>
                    <a:pt x="1718" y="38"/>
                  </a:lnTo>
                  <a:lnTo>
                    <a:pt x="1657" y="38"/>
                  </a:lnTo>
                  <a:lnTo>
                    <a:pt x="1657" y="23"/>
                  </a:lnTo>
                  <a:close/>
                  <a:moveTo>
                    <a:pt x="1764" y="23"/>
                  </a:moveTo>
                  <a:lnTo>
                    <a:pt x="1825" y="23"/>
                  </a:lnTo>
                  <a:lnTo>
                    <a:pt x="1825" y="38"/>
                  </a:lnTo>
                  <a:lnTo>
                    <a:pt x="1764" y="38"/>
                  </a:lnTo>
                  <a:lnTo>
                    <a:pt x="1764" y="23"/>
                  </a:lnTo>
                  <a:close/>
                  <a:moveTo>
                    <a:pt x="1871" y="23"/>
                  </a:moveTo>
                  <a:lnTo>
                    <a:pt x="1932" y="23"/>
                  </a:lnTo>
                  <a:lnTo>
                    <a:pt x="1932" y="38"/>
                  </a:lnTo>
                  <a:lnTo>
                    <a:pt x="1871" y="38"/>
                  </a:lnTo>
                  <a:lnTo>
                    <a:pt x="1871" y="23"/>
                  </a:lnTo>
                  <a:close/>
                  <a:moveTo>
                    <a:pt x="61" y="61"/>
                  </a:moveTo>
                  <a:lnTo>
                    <a:pt x="0" y="30"/>
                  </a:lnTo>
                  <a:lnTo>
                    <a:pt x="61" y="0"/>
                  </a:lnTo>
                  <a:lnTo>
                    <a:pt x="61" y="61"/>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6B409A1C-D4D2-3B2A-EA21-CA8CDFA11E2D}"/>
                </a:ext>
              </a:extLst>
            </p:cNvPr>
            <p:cNvSpPr>
              <a:spLocks noEditPoints="1"/>
            </p:cNvSpPr>
            <p:nvPr/>
          </p:nvSpPr>
          <p:spPr bwMode="auto">
            <a:xfrm>
              <a:off x="5473" y="1875"/>
              <a:ext cx="1728" cy="62"/>
            </a:xfrm>
            <a:custGeom>
              <a:avLst/>
              <a:gdLst>
                <a:gd name="T0" fmla="*/ 112 w 1931"/>
                <a:gd name="T1" fmla="*/ 23 h 62"/>
                <a:gd name="T2" fmla="*/ 51 w 1931"/>
                <a:gd name="T3" fmla="*/ 39 h 62"/>
                <a:gd name="T4" fmla="*/ 158 w 1931"/>
                <a:gd name="T5" fmla="*/ 23 h 62"/>
                <a:gd name="T6" fmla="*/ 219 w 1931"/>
                <a:gd name="T7" fmla="*/ 39 h 62"/>
                <a:gd name="T8" fmla="*/ 158 w 1931"/>
                <a:gd name="T9" fmla="*/ 23 h 62"/>
                <a:gd name="T10" fmla="*/ 326 w 1931"/>
                <a:gd name="T11" fmla="*/ 23 h 62"/>
                <a:gd name="T12" fmla="*/ 265 w 1931"/>
                <a:gd name="T13" fmla="*/ 39 h 62"/>
                <a:gd name="T14" fmla="*/ 372 w 1931"/>
                <a:gd name="T15" fmla="*/ 23 h 62"/>
                <a:gd name="T16" fmla="*/ 433 w 1931"/>
                <a:gd name="T17" fmla="*/ 39 h 62"/>
                <a:gd name="T18" fmla="*/ 372 w 1931"/>
                <a:gd name="T19" fmla="*/ 23 h 62"/>
                <a:gd name="T20" fmla="*/ 540 w 1931"/>
                <a:gd name="T21" fmla="*/ 23 h 62"/>
                <a:gd name="T22" fmla="*/ 479 w 1931"/>
                <a:gd name="T23" fmla="*/ 39 h 62"/>
                <a:gd name="T24" fmla="*/ 586 w 1931"/>
                <a:gd name="T25" fmla="*/ 23 h 62"/>
                <a:gd name="T26" fmla="*/ 647 w 1931"/>
                <a:gd name="T27" fmla="*/ 39 h 62"/>
                <a:gd name="T28" fmla="*/ 586 w 1931"/>
                <a:gd name="T29" fmla="*/ 23 h 62"/>
                <a:gd name="T30" fmla="*/ 754 w 1931"/>
                <a:gd name="T31" fmla="*/ 23 h 62"/>
                <a:gd name="T32" fmla="*/ 693 w 1931"/>
                <a:gd name="T33" fmla="*/ 39 h 62"/>
                <a:gd name="T34" fmla="*/ 800 w 1931"/>
                <a:gd name="T35" fmla="*/ 23 h 62"/>
                <a:gd name="T36" fmla="*/ 861 w 1931"/>
                <a:gd name="T37" fmla="*/ 39 h 62"/>
                <a:gd name="T38" fmla="*/ 800 w 1931"/>
                <a:gd name="T39" fmla="*/ 23 h 62"/>
                <a:gd name="T40" fmla="*/ 968 w 1931"/>
                <a:gd name="T41" fmla="*/ 23 h 62"/>
                <a:gd name="T42" fmla="*/ 907 w 1931"/>
                <a:gd name="T43" fmla="*/ 39 h 62"/>
                <a:gd name="T44" fmla="*/ 1014 w 1931"/>
                <a:gd name="T45" fmla="*/ 23 h 62"/>
                <a:gd name="T46" fmla="*/ 1075 w 1931"/>
                <a:gd name="T47" fmla="*/ 39 h 62"/>
                <a:gd name="T48" fmla="*/ 1014 w 1931"/>
                <a:gd name="T49" fmla="*/ 23 h 62"/>
                <a:gd name="T50" fmla="*/ 1182 w 1931"/>
                <a:gd name="T51" fmla="*/ 23 h 62"/>
                <a:gd name="T52" fmla="*/ 1121 w 1931"/>
                <a:gd name="T53" fmla="*/ 39 h 62"/>
                <a:gd name="T54" fmla="*/ 1228 w 1931"/>
                <a:gd name="T55" fmla="*/ 23 h 62"/>
                <a:gd name="T56" fmla="*/ 1289 w 1931"/>
                <a:gd name="T57" fmla="*/ 39 h 62"/>
                <a:gd name="T58" fmla="*/ 1228 w 1931"/>
                <a:gd name="T59" fmla="*/ 23 h 62"/>
                <a:gd name="T60" fmla="*/ 1396 w 1931"/>
                <a:gd name="T61" fmla="*/ 23 h 62"/>
                <a:gd name="T62" fmla="*/ 1335 w 1931"/>
                <a:gd name="T63" fmla="*/ 39 h 62"/>
                <a:gd name="T64" fmla="*/ 1442 w 1931"/>
                <a:gd name="T65" fmla="*/ 23 h 62"/>
                <a:gd name="T66" fmla="*/ 1503 w 1931"/>
                <a:gd name="T67" fmla="*/ 39 h 62"/>
                <a:gd name="T68" fmla="*/ 1442 w 1931"/>
                <a:gd name="T69" fmla="*/ 23 h 62"/>
                <a:gd name="T70" fmla="*/ 1610 w 1931"/>
                <a:gd name="T71" fmla="*/ 23 h 62"/>
                <a:gd name="T72" fmla="*/ 1549 w 1931"/>
                <a:gd name="T73" fmla="*/ 39 h 62"/>
                <a:gd name="T74" fmla="*/ 1656 w 1931"/>
                <a:gd name="T75" fmla="*/ 23 h 62"/>
                <a:gd name="T76" fmla="*/ 1717 w 1931"/>
                <a:gd name="T77" fmla="*/ 39 h 62"/>
                <a:gd name="T78" fmla="*/ 1656 w 1931"/>
                <a:gd name="T79" fmla="*/ 23 h 62"/>
                <a:gd name="T80" fmla="*/ 1824 w 1931"/>
                <a:gd name="T81" fmla="*/ 23 h 62"/>
                <a:gd name="T82" fmla="*/ 1763 w 1931"/>
                <a:gd name="T83" fmla="*/ 39 h 62"/>
                <a:gd name="T84" fmla="*/ 1870 w 1931"/>
                <a:gd name="T85" fmla="*/ 23 h 62"/>
                <a:gd name="T86" fmla="*/ 1931 w 1931"/>
                <a:gd name="T87" fmla="*/ 39 h 62"/>
                <a:gd name="T88" fmla="*/ 1870 w 1931"/>
                <a:gd name="T89" fmla="*/ 23 h 62"/>
                <a:gd name="T90" fmla="*/ 0 w 1931"/>
                <a:gd name="T91" fmla="*/ 31 h 62"/>
                <a:gd name="T92" fmla="*/ 61 w 1931"/>
                <a:gd name="T9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1" h="62">
                  <a:moveTo>
                    <a:pt x="51" y="23"/>
                  </a:moveTo>
                  <a:lnTo>
                    <a:pt x="112" y="23"/>
                  </a:lnTo>
                  <a:lnTo>
                    <a:pt x="112" y="39"/>
                  </a:lnTo>
                  <a:lnTo>
                    <a:pt x="51" y="39"/>
                  </a:lnTo>
                  <a:lnTo>
                    <a:pt x="51" y="23"/>
                  </a:lnTo>
                  <a:close/>
                  <a:moveTo>
                    <a:pt x="158" y="23"/>
                  </a:moveTo>
                  <a:lnTo>
                    <a:pt x="219" y="23"/>
                  </a:lnTo>
                  <a:lnTo>
                    <a:pt x="219" y="39"/>
                  </a:lnTo>
                  <a:lnTo>
                    <a:pt x="158" y="39"/>
                  </a:lnTo>
                  <a:lnTo>
                    <a:pt x="158" y="23"/>
                  </a:lnTo>
                  <a:close/>
                  <a:moveTo>
                    <a:pt x="265" y="23"/>
                  </a:moveTo>
                  <a:lnTo>
                    <a:pt x="326" y="23"/>
                  </a:lnTo>
                  <a:lnTo>
                    <a:pt x="326" y="39"/>
                  </a:lnTo>
                  <a:lnTo>
                    <a:pt x="265" y="39"/>
                  </a:lnTo>
                  <a:lnTo>
                    <a:pt x="265" y="23"/>
                  </a:lnTo>
                  <a:close/>
                  <a:moveTo>
                    <a:pt x="372" y="23"/>
                  </a:moveTo>
                  <a:lnTo>
                    <a:pt x="433" y="23"/>
                  </a:lnTo>
                  <a:lnTo>
                    <a:pt x="433" y="39"/>
                  </a:lnTo>
                  <a:lnTo>
                    <a:pt x="372" y="39"/>
                  </a:lnTo>
                  <a:lnTo>
                    <a:pt x="372" y="23"/>
                  </a:lnTo>
                  <a:close/>
                  <a:moveTo>
                    <a:pt x="479" y="23"/>
                  </a:moveTo>
                  <a:lnTo>
                    <a:pt x="540" y="23"/>
                  </a:lnTo>
                  <a:lnTo>
                    <a:pt x="540" y="39"/>
                  </a:lnTo>
                  <a:lnTo>
                    <a:pt x="479" y="39"/>
                  </a:lnTo>
                  <a:lnTo>
                    <a:pt x="479" y="23"/>
                  </a:lnTo>
                  <a:close/>
                  <a:moveTo>
                    <a:pt x="586" y="23"/>
                  </a:moveTo>
                  <a:lnTo>
                    <a:pt x="647" y="23"/>
                  </a:lnTo>
                  <a:lnTo>
                    <a:pt x="647" y="39"/>
                  </a:lnTo>
                  <a:lnTo>
                    <a:pt x="586" y="39"/>
                  </a:lnTo>
                  <a:lnTo>
                    <a:pt x="586" y="23"/>
                  </a:lnTo>
                  <a:close/>
                  <a:moveTo>
                    <a:pt x="693" y="23"/>
                  </a:moveTo>
                  <a:lnTo>
                    <a:pt x="754" y="23"/>
                  </a:lnTo>
                  <a:lnTo>
                    <a:pt x="754" y="39"/>
                  </a:lnTo>
                  <a:lnTo>
                    <a:pt x="693" y="39"/>
                  </a:lnTo>
                  <a:lnTo>
                    <a:pt x="693" y="23"/>
                  </a:lnTo>
                  <a:close/>
                  <a:moveTo>
                    <a:pt x="800" y="23"/>
                  </a:moveTo>
                  <a:lnTo>
                    <a:pt x="861" y="23"/>
                  </a:lnTo>
                  <a:lnTo>
                    <a:pt x="861" y="39"/>
                  </a:lnTo>
                  <a:lnTo>
                    <a:pt x="800" y="39"/>
                  </a:lnTo>
                  <a:lnTo>
                    <a:pt x="800" y="23"/>
                  </a:lnTo>
                  <a:close/>
                  <a:moveTo>
                    <a:pt x="907" y="23"/>
                  </a:moveTo>
                  <a:lnTo>
                    <a:pt x="968" y="23"/>
                  </a:lnTo>
                  <a:lnTo>
                    <a:pt x="968" y="39"/>
                  </a:lnTo>
                  <a:lnTo>
                    <a:pt x="907" y="39"/>
                  </a:lnTo>
                  <a:lnTo>
                    <a:pt x="907" y="23"/>
                  </a:lnTo>
                  <a:close/>
                  <a:moveTo>
                    <a:pt x="1014" y="23"/>
                  </a:moveTo>
                  <a:lnTo>
                    <a:pt x="1075" y="23"/>
                  </a:lnTo>
                  <a:lnTo>
                    <a:pt x="1075" y="39"/>
                  </a:lnTo>
                  <a:lnTo>
                    <a:pt x="1014" y="39"/>
                  </a:lnTo>
                  <a:lnTo>
                    <a:pt x="1014" y="23"/>
                  </a:lnTo>
                  <a:close/>
                  <a:moveTo>
                    <a:pt x="1121" y="23"/>
                  </a:moveTo>
                  <a:lnTo>
                    <a:pt x="1182" y="23"/>
                  </a:lnTo>
                  <a:lnTo>
                    <a:pt x="1182" y="39"/>
                  </a:lnTo>
                  <a:lnTo>
                    <a:pt x="1121" y="39"/>
                  </a:lnTo>
                  <a:lnTo>
                    <a:pt x="1121" y="23"/>
                  </a:lnTo>
                  <a:close/>
                  <a:moveTo>
                    <a:pt x="1228" y="23"/>
                  </a:moveTo>
                  <a:lnTo>
                    <a:pt x="1289" y="23"/>
                  </a:lnTo>
                  <a:lnTo>
                    <a:pt x="1289" y="39"/>
                  </a:lnTo>
                  <a:lnTo>
                    <a:pt x="1228" y="39"/>
                  </a:lnTo>
                  <a:lnTo>
                    <a:pt x="1228" y="23"/>
                  </a:lnTo>
                  <a:close/>
                  <a:moveTo>
                    <a:pt x="1335" y="23"/>
                  </a:moveTo>
                  <a:lnTo>
                    <a:pt x="1396" y="23"/>
                  </a:lnTo>
                  <a:lnTo>
                    <a:pt x="1396" y="39"/>
                  </a:lnTo>
                  <a:lnTo>
                    <a:pt x="1335" y="39"/>
                  </a:lnTo>
                  <a:lnTo>
                    <a:pt x="1335" y="23"/>
                  </a:lnTo>
                  <a:close/>
                  <a:moveTo>
                    <a:pt x="1442" y="23"/>
                  </a:moveTo>
                  <a:lnTo>
                    <a:pt x="1503" y="23"/>
                  </a:lnTo>
                  <a:lnTo>
                    <a:pt x="1503" y="39"/>
                  </a:lnTo>
                  <a:lnTo>
                    <a:pt x="1442" y="39"/>
                  </a:lnTo>
                  <a:lnTo>
                    <a:pt x="1442" y="23"/>
                  </a:lnTo>
                  <a:close/>
                  <a:moveTo>
                    <a:pt x="1549" y="23"/>
                  </a:moveTo>
                  <a:lnTo>
                    <a:pt x="1610" y="23"/>
                  </a:lnTo>
                  <a:lnTo>
                    <a:pt x="1610" y="39"/>
                  </a:lnTo>
                  <a:lnTo>
                    <a:pt x="1549" y="39"/>
                  </a:lnTo>
                  <a:lnTo>
                    <a:pt x="1549" y="23"/>
                  </a:lnTo>
                  <a:close/>
                  <a:moveTo>
                    <a:pt x="1656" y="23"/>
                  </a:moveTo>
                  <a:lnTo>
                    <a:pt x="1717" y="23"/>
                  </a:lnTo>
                  <a:lnTo>
                    <a:pt x="1717" y="39"/>
                  </a:lnTo>
                  <a:lnTo>
                    <a:pt x="1656" y="39"/>
                  </a:lnTo>
                  <a:lnTo>
                    <a:pt x="1656" y="23"/>
                  </a:lnTo>
                  <a:close/>
                  <a:moveTo>
                    <a:pt x="1763" y="23"/>
                  </a:moveTo>
                  <a:lnTo>
                    <a:pt x="1824" y="23"/>
                  </a:lnTo>
                  <a:lnTo>
                    <a:pt x="1824" y="39"/>
                  </a:lnTo>
                  <a:lnTo>
                    <a:pt x="1763" y="39"/>
                  </a:lnTo>
                  <a:lnTo>
                    <a:pt x="1763" y="23"/>
                  </a:lnTo>
                  <a:close/>
                  <a:moveTo>
                    <a:pt x="1870" y="23"/>
                  </a:moveTo>
                  <a:lnTo>
                    <a:pt x="1931" y="23"/>
                  </a:lnTo>
                  <a:lnTo>
                    <a:pt x="1931" y="39"/>
                  </a:lnTo>
                  <a:lnTo>
                    <a:pt x="1870" y="39"/>
                  </a:lnTo>
                  <a:lnTo>
                    <a:pt x="1870" y="23"/>
                  </a:lnTo>
                  <a:close/>
                  <a:moveTo>
                    <a:pt x="61" y="62"/>
                  </a:moveTo>
                  <a:lnTo>
                    <a:pt x="0" y="31"/>
                  </a:lnTo>
                  <a:lnTo>
                    <a:pt x="61" y="0"/>
                  </a:lnTo>
                  <a:lnTo>
                    <a:pt x="61" y="62"/>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1792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28</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Step 9 – Assess Defense-in-Depth</a:t>
            </a:r>
            <a:br>
              <a:rPr lang="en-US" dirty="0"/>
            </a:br>
            <a:r>
              <a:rPr lang="en-US" dirty="0"/>
              <a:t>Step 10 – Assess Adequacy of Safety Margins</a:t>
            </a:r>
            <a:endParaRPr lang="en-US" sz="1800" dirty="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2057399"/>
            <a:ext cx="6915150" cy="3671889"/>
          </a:xfrm>
        </p:spPr>
        <p:txBody>
          <a:bodyPr/>
          <a:lstStyle/>
          <a:p>
            <a:r>
              <a:rPr lang="en-US" dirty="0"/>
              <a:t>DID is a design and operational philosophy that calls for multiple layers of protection to prevent and mitigate accidents</a:t>
            </a:r>
          </a:p>
          <a:p>
            <a:pPr lvl="1"/>
            <a:r>
              <a:rPr lang="en-US" dirty="0"/>
              <a:t>use of controls</a:t>
            </a:r>
          </a:p>
          <a:p>
            <a:pPr lvl="1"/>
            <a:r>
              <a:rPr lang="en-US" dirty="0"/>
              <a:t>multiple physical barriers to prevent release of radiation</a:t>
            </a:r>
          </a:p>
          <a:p>
            <a:pPr lvl="1"/>
            <a:r>
              <a:rPr lang="en-US" dirty="0"/>
              <a:t>redundant and diverse key safety functions</a:t>
            </a:r>
          </a:p>
          <a:p>
            <a:pPr lvl="1"/>
            <a:r>
              <a:rPr lang="en-US" dirty="0"/>
              <a:t>emergency response measures</a:t>
            </a:r>
          </a:p>
        </p:txBody>
      </p:sp>
      <p:sp>
        <p:nvSpPr>
          <p:cNvPr id="6" name="Content Placeholder 3">
            <a:extLst>
              <a:ext uri="{FF2B5EF4-FFF2-40B4-BE49-F238E27FC236}">
                <a16:creationId xmlns:a16="http://schemas.microsoft.com/office/drawing/2014/main" id="{5F99BEE1-3282-648A-BE24-17400C119F7F}"/>
              </a:ext>
            </a:extLst>
          </p:cNvPr>
          <p:cNvSpPr txBox="1">
            <a:spLocks/>
          </p:cNvSpPr>
          <p:nvPr/>
        </p:nvSpPr>
        <p:spPr>
          <a:xfrm>
            <a:off x="1371600" y="5757864"/>
            <a:ext cx="12622696" cy="222937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Safety margin is defined as a measure of the conservatism that is employed in a design or process to assure a high degree of confidence that it will perform a needed function</a:t>
            </a:r>
          </a:p>
          <a:p>
            <a:pPr lvl="1"/>
            <a:r>
              <a:rPr lang="en-US" dirty="0"/>
              <a:t>One approach often used is to demonstrate adherence to acceptable codes and standards</a:t>
            </a:r>
          </a:p>
        </p:txBody>
      </p:sp>
      <p:pic>
        <p:nvPicPr>
          <p:cNvPr id="8" name="Picture 7">
            <a:extLst>
              <a:ext uri="{FF2B5EF4-FFF2-40B4-BE49-F238E27FC236}">
                <a16:creationId xmlns:a16="http://schemas.microsoft.com/office/drawing/2014/main" id="{7211B7C7-D0DB-D793-4B22-6C5DA3DA4C4C}"/>
              </a:ext>
            </a:extLst>
          </p:cNvPr>
          <p:cNvPicPr>
            <a:picLocks noChangeAspect="1"/>
          </p:cNvPicPr>
          <p:nvPr/>
        </p:nvPicPr>
        <p:blipFill rotWithShape="1">
          <a:blip r:embed="rId3"/>
          <a:srcRect l="5527" r="4876"/>
          <a:stretch/>
        </p:blipFill>
        <p:spPr>
          <a:xfrm>
            <a:off x="8729666" y="1910672"/>
            <a:ext cx="5557837" cy="3418565"/>
          </a:xfrm>
          <a:prstGeom prst="rect">
            <a:avLst/>
          </a:prstGeom>
        </p:spPr>
      </p:pic>
    </p:spTree>
    <p:extLst>
      <p:ext uri="{BB962C8B-B14F-4D97-AF65-F5344CB8AC3E}">
        <p14:creationId xmlns:p14="http://schemas.microsoft.com/office/powerpoint/2010/main" val="419362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C4EBE-76C1-B474-5FA0-8D68CFD0D87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09044A-1C7F-DCCA-EFF1-F00A1CF08DA8}"/>
              </a:ext>
            </a:extLst>
          </p:cNvPr>
          <p:cNvSpPr>
            <a:spLocks noGrp="1"/>
          </p:cNvSpPr>
          <p:nvPr>
            <p:ph type="sldNum" sz="quarter" idx="12"/>
          </p:nvPr>
        </p:nvSpPr>
        <p:spPr/>
        <p:txBody>
          <a:bodyPr/>
          <a:lstStyle/>
          <a:p>
            <a:fld id="{FE7A4BB3-E848-5A44-82DF-322201952CD8}" type="slidenum">
              <a:rPr lang="en-US" smtClean="0"/>
              <a:pPr/>
              <a:t>29</a:t>
            </a:fld>
            <a:endParaRPr lang="en-US"/>
          </a:p>
        </p:txBody>
      </p:sp>
      <p:sp>
        <p:nvSpPr>
          <p:cNvPr id="3" name="Title 2">
            <a:extLst>
              <a:ext uri="{FF2B5EF4-FFF2-40B4-BE49-F238E27FC236}">
                <a16:creationId xmlns:a16="http://schemas.microsoft.com/office/drawing/2014/main" id="{960D2790-BF72-86E0-E672-A15A0B447A42}"/>
              </a:ext>
            </a:extLst>
          </p:cNvPr>
          <p:cNvSpPr>
            <a:spLocks noGrp="1"/>
          </p:cNvSpPr>
          <p:nvPr>
            <p:ph type="title"/>
          </p:nvPr>
        </p:nvSpPr>
        <p:spPr>
          <a:xfrm>
            <a:off x="3200400" y="270933"/>
            <a:ext cx="7936787" cy="1310979"/>
          </a:xfrm>
        </p:spPr>
        <p:txBody>
          <a:bodyPr anchor="ctr"/>
          <a:lstStyle/>
          <a:p>
            <a:r>
              <a:rPr lang="en-US" sz="3200" dirty="0">
                <a:solidFill>
                  <a:schemeClr val="tx1"/>
                </a:solidFill>
              </a:rPr>
              <a:t>Highway Risk-Informed Transportation Package Approval Process</a:t>
            </a:r>
          </a:p>
        </p:txBody>
      </p:sp>
      <p:sp>
        <p:nvSpPr>
          <p:cNvPr id="4" name="Content Placeholder 3">
            <a:extLst>
              <a:ext uri="{FF2B5EF4-FFF2-40B4-BE49-F238E27FC236}">
                <a16:creationId xmlns:a16="http://schemas.microsoft.com/office/drawing/2014/main" id="{B67CEE47-B77C-3DA0-6063-0E8D610A762B}"/>
              </a:ext>
            </a:extLst>
          </p:cNvPr>
          <p:cNvSpPr>
            <a:spLocks noGrp="1"/>
          </p:cNvSpPr>
          <p:nvPr>
            <p:ph sz="quarter" idx="20"/>
          </p:nvPr>
        </p:nvSpPr>
        <p:spPr>
          <a:xfrm>
            <a:off x="1215265" y="2029481"/>
            <a:ext cx="7864867" cy="5486401"/>
          </a:xfrm>
        </p:spPr>
        <p:txBody>
          <a:bodyPr/>
          <a:lstStyle/>
          <a:p>
            <a:r>
              <a:rPr lang="en-US" sz="2600" dirty="0"/>
              <a:t>Risk-Informed Transportation Package Approval for Domestic Highway Shipment of a TNPP Methodology Document</a:t>
            </a:r>
          </a:p>
          <a:p>
            <a:pPr lvl="1">
              <a:buFont typeface="Courier New" panose="02070309020205020404" pitchFamily="49" charset="0"/>
              <a:buChar char="o"/>
            </a:pPr>
            <a:r>
              <a:rPr lang="en-US" sz="2000" dirty="0"/>
              <a:t>Final report published and docketed</a:t>
            </a:r>
          </a:p>
          <a:p>
            <a:pPr lvl="2">
              <a:buFont typeface="Courier New" panose="02070309020205020404" pitchFamily="49" charset="0"/>
              <a:buChar char="o"/>
            </a:pPr>
            <a:r>
              <a:rPr lang="en-US" sz="1600" dirty="0">
                <a:hlinkClick r:id="rId3">
                  <a:extLst>
                    <a:ext uri="{A12FA001-AC4F-418D-AE19-62706E023703}">
                      <ahyp:hlinkClr xmlns:ahyp="http://schemas.microsoft.com/office/drawing/2018/hyperlinkcolor" val="tx"/>
                    </a:ext>
                  </a:extLst>
                </a:hlinkClick>
              </a:rPr>
              <a:t>ML24268A101 - 1. PNNL-36380 Rev 1, "Development and Demonstration of a Risk Assessment Approach for Approval of a Transportation Package of a Transportable Nuclear Power Plant for Domestic Highway Shipment August 2024" (8/21/2024)</a:t>
            </a:r>
            <a:endParaRPr lang="en-US" sz="1600" dirty="0"/>
          </a:p>
          <a:p>
            <a:pPr lvl="2">
              <a:buFont typeface="Courier New" panose="02070309020205020404" pitchFamily="49" charset="0"/>
              <a:buChar char="o"/>
            </a:pPr>
            <a:r>
              <a:rPr lang="en-US" sz="1600" dirty="0">
                <a:hlinkClick r:id="rId4">
                  <a:extLst>
                    <a:ext uri="{A12FA001-AC4F-418D-AE19-62706E023703}">
                      <ahyp:hlinkClr xmlns:ahyp="http://schemas.microsoft.com/office/drawing/2018/hyperlinkcolor" val="tx"/>
                    </a:ext>
                  </a:extLst>
                </a:hlinkClick>
              </a:rPr>
              <a:t>ML24268A102 - 2. List of Updates to 2024 Version of Pele PRA Report (8/21/2024)</a:t>
            </a:r>
            <a:endParaRPr lang="en-US" sz="1600" dirty="0"/>
          </a:p>
          <a:p>
            <a:pPr lvl="1">
              <a:buFont typeface="Courier New" panose="02070309020205020404" pitchFamily="49" charset="0"/>
              <a:buChar char="o"/>
            </a:pPr>
            <a:r>
              <a:rPr lang="en-US" sz="2000" dirty="0"/>
              <a:t>Endorsement letter published and docketed</a:t>
            </a:r>
          </a:p>
          <a:p>
            <a:pPr lvl="2">
              <a:buFont typeface="Courier New" panose="02070309020205020404" pitchFamily="49" charset="0"/>
              <a:buChar char="o"/>
            </a:pPr>
            <a:r>
              <a:rPr lang="en-US" sz="1600" kern="0" dirty="0">
                <a:ea typeface="Calibri" panose="020F0502020204030204" pitchFamily="34" charset="0"/>
              </a:rPr>
              <a:t>Endorsement of the Risk Assessment Approach for Transportation Package Approval of the Project Pele Transportable Nuclear Power Plant for Domestic Highway Shipment. Docket No. 71-9396. U.S. Nuclear Regulatory Commission. Washington, D.C. October 7, 2024. </a:t>
            </a:r>
            <a:r>
              <a:rPr lang="en-US" sz="1600" kern="0" dirty="0">
                <a:ea typeface="Calibri" panose="020F0502020204030204" pitchFamily="34" charset="0"/>
                <a:hlinkClick r:id="rId5">
                  <a:extLst>
                    <a:ext uri="{A12FA001-AC4F-418D-AE19-62706E023703}">
                      <ahyp:hlinkClr xmlns:ahyp="http://schemas.microsoft.com/office/drawing/2018/hyperlinkcolor" val="tx"/>
                    </a:ext>
                  </a:extLst>
                </a:hlinkClick>
              </a:rPr>
              <a:t>https://www.nrc.gov/docs/ML2427/ML24271A054.pdf</a:t>
            </a:r>
            <a:endParaRPr lang="en-US" sz="2800" dirty="0"/>
          </a:p>
        </p:txBody>
      </p:sp>
      <p:pic>
        <p:nvPicPr>
          <p:cNvPr id="5" name="Picture 4">
            <a:extLst>
              <a:ext uri="{FF2B5EF4-FFF2-40B4-BE49-F238E27FC236}">
                <a16:creationId xmlns:a16="http://schemas.microsoft.com/office/drawing/2014/main" id="{E2D009E6-B562-3AFE-19C6-C820009D40B8}"/>
              </a:ext>
            </a:extLst>
          </p:cNvPr>
          <p:cNvPicPr>
            <a:picLocks noChangeAspect="1"/>
          </p:cNvPicPr>
          <p:nvPr/>
        </p:nvPicPr>
        <p:blipFill>
          <a:blip r:embed="rId6"/>
          <a:stretch>
            <a:fillRect/>
          </a:stretch>
        </p:blipFill>
        <p:spPr>
          <a:xfrm>
            <a:off x="11887200" y="270933"/>
            <a:ext cx="2743200" cy="3550725"/>
          </a:xfrm>
          <a:prstGeom prst="rect">
            <a:avLst/>
          </a:prstGeom>
          <a:ln w="38100">
            <a:solidFill>
              <a:schemeClr val="tx1">
                <a:lumMod val="50000"/>
              </a:schemeClr>
            </a:solidFill>
          </a:ln>
        </p:spPr>
      </p:pic>
      <p:pic>
        <p:nvPicPr>
          <p:cNvPr id="6" name="Picture 5">
            <a:extLst>
              <a:ext uri="{FF2B5EF4-FFF2-40B4-BE49-F238E27FC236}">
                <a16:creationId xmlns:a16="http://schemas.microsoft.com/office/drawing/2014/main" id="{1EC04DA2-BBC9-F4A8-4B2B-F554E98E95CD}"/>
              </a:ext>
            </a:extLst>
          </p:cNvPr>
          <p:cNvPicPr>
            <a:picLocks noChangeAspect="1"/>
          </p:cNvPicPr>
          <p:nvPr/>
        </p:nvPicPr>
        <p:blipFill>
          <a:blip r:embed="rId7"/>
          <a:stretch>
            <a:fillRect/>
          </a:stretch>
        </p:blipFill>
        <p:spPr>
          <a:xfrm>
            <a:off x="9507697" y="1579450"/>
            <a:ext cx="2743200" cy="3553392"/>
          </a:xfrm>
          <a:prstGeom prst="rect">
            <a:avLst/>
          </a:prstGeom>
          <a:ln w="38100">
            <a:solidFill>
              <a:schemeClr val="tx1">
                <a:lumMod val="50000"/>
              </a:schemeClr>
            </a:solidFill>
          </a:ln>
        </p:spPr>
      </p:pic>
      <p:pic>
        <p:nvPicPr>
          <p:cNvPr id="7" name="Picture 6">
            <a:extLst>
              <a:ext uri="{FF2B5EF4-FFF2-40B4-BE49-F238E27FC236}">
                <a16:creationId xmlns:a16="http://schemas.microsoft.com/office/drawing/2014/main" id="{2293F065-95AA-CAA9-AF4B-8780DF5A3D8C}"/>
              </a:ext>
            </a:extLst>
          </p:cNvPr>
          <p:cNvPicPr>
            <a:picLocks noChangeAspect="1"/>
          </p:cNvPicPr>
          <p:nvPr/>
        </p:nvPicPr>
        <p:blipFill>
          <a:blip r:embed="rId8"/>
          <a:stretch>
            <a:fillRect/>
          </a:stretch>
        </p:blipFill>
        <p:spPr>
          <a:xfrm>
            <a:off x="11887200" y="3962490"/>
            <a:ext cx="2743200" cy="3553392"/>
          </a:xfrm>
          <a:prstGeom prst="rect">
            <a:avLst/>
          </a:prstGeom>
          <a:ln w="38100">
            <a:solidFill>
              <a:schemeClr val="tx1">
                <a:lumMod val="50000"/>
              </a:schemeClr>
            </a:solidFill>
          </a:ln>
        </p:spPr>
      </p:pic>
      <p:pic>
        <p:nvPicPr>
          <p:cNvPr id="8" name="Picture 7">
            <a:extLst>
              <a:ext uri="{FF2B5EF4-FFF2-40B4-BE49-F238E27FC236}">
                <a16:creationId xmlns:a16="http://schemas.microsoft.com/office/drawing/2014/main" id="{C11BB576-FF3C-A947-E015-4A71F2F71757}"/>
              </a:ext>
            </a:extLst>
          </p:cNvPr>
          <p:cNvPicPr>
            <a:picLocks noChangeAspect="1"/>
          </p:cNvPicPr>
          <p:nvPr/>
        </p:nvPicPr>
        <p:blipFill>
          <a:blip r:embed="rId9"/>
          <a:stretch>
            <a:fillRect/>
          </a:stretch>
        </p:blipFill>
        <p:spPr>
          <a:xfrm>
            <a:off x="9222654" y="4594322"/>
            <a:ext cx="2743200" cy="3553391"/>
          </a:xfrm>
          <a:prstGeom prst="rect">
            <a:avLst/>
          </a:prstGeom>
          <a:ln w="38100">
            <a:solidFill>
              <a:srgbClr val="000000"/>
            </a:solidFill>
          </a:ln>
        </p:spPr>
      </p:pic>
    </p:spTree>
    <p:extLst>
      <p:ext uri="{BB962C8B-B14F-4D97-AF65-F5344CB8AC3E}">
        <p14:creationId xmlns:p14="http://schemas.microsoft.com/office/powerpoint/2010/main" val="10426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FBDC0A-6502-4104-8557-DF10A5F664F5}"/>
              </a:ext>
            </a:extLst>
          </p:cNvPr>
          <p:cNvSpPr>
            <a:spLocks noGrp="1"/>
          </p:cNvSpPr>
          <p:nvPr>
            <p:ph type="sldNum" sz="quarter" idx="12"/>
          </p:nvPr>
        </p:nvSpPr>
        <p:spPr/>
        <p:txBody>
          <a:bodyPr/>
          <a:lstStyle/>
          <a:p>
            <a:fld id="{82B577FA-F7D9-2C48-919F-F962E3BF952F}" type="slidenum">
              <a:rPr lang="en-US" smtClean="0"/>
              <a:t>3</a:t>
            </a:fld>
            <a:endParaRPr lang="en-US" dirty="0"/>
          </a:p>
        </p:txBody>
      </p:sp>
      <p:sp>
        <p:nvSpPr>
          <p:cNvPr id="2" name="Title 1">
            <a:extLst>
              <a:ext uri="{FF2B5EF4-FFF2-40B4-BE49-F238E27FC236}">
                <a16:creationId xmlns:a16="http://schemas.microsoft.com/office/drawing/2014/main" id="{30516DC9-AD5B-FC6F-4BE7-D0B315A0655D}"/>
              </a:ext>
            </a:extLst>
          </p:cNvPr>
          <p:cNvSpPr>
            <a:spLocks noGrp="1"/>
          </p:cNvSpPr>
          <p:nvPr>
            <p:ph type="title" idx="4294967295"/>
          </p:nvPr>
        </p:nvSpPr>
        <p:spPr>
          <a:xfrm>
            <a:off x="3657600" y="271463"/>
            <a:ext cx="10972800" cy="1309687"/>
          </a:xfrm>
          <a:prstGeom prst="rect">
            <a:avLst/>
          </a:prstGeom>
        </p:spPr>
        <p:txBody>
          <a:bodyPr anchor="ctr"/>
          <a:lstStyle/>
          <a:p>
            <a:r>
              <a:rPr lang="en-US" b="1" dirty="0">
                <a:solidFill>
                  <a:schemeClr val="tx2"/>
                </a:solidFill>
              </a:rPr>
              <a:t>What Are Microreactors?</a:t>
            </a:r>
          </a:p>
        </p:txBody>
      </p:sp>
      <p:sp>
        <p:nvSpPr>
          <p:cNvPr id="3" name="Content Placeholder 2">
            <a:extLst>
              <a:ext uri="{FF2B5EF4-FFF2-40B4-BE49-F238E27FC236}">
                <a16:creationId xmlns:a16="http://schemas.microsoft.com/office/drawing/2014/main" id="{5BA31701-D410-565D-3FE8-6FD323E7D551}"/>
              </a:ext>
            </a:extLst>
          </p:cNvPr>
          <p:cNvSpPr>
            <a:spLocks noGrp="1"/>
          </p:cNvSpPr>
          <p:nvPr>
            <p:ph sz="quarter" idx="4294967295"/>
          </p:nvPr>
        </p:nvSpPr>
        <p:spPr>
          <a:xfrm>
            <a:off x="1723696" y="3807537"/>
            <a:ext cx="6495394" cy="4150600"/>
          </a:xfrm>
          <a:prstGeom prst="rect">
            <a:avLst/>
          </a:prstGeom>
        </p:spPr>
        <p:txBody>
          <a:bodyPr/>
          <a:lstStyle/>
          <a:p>
            <a:pPr>
              <a:buSzPct val="120000"/>
            </a:pPr>
            <a:r>
              <a:rPr lang="en-US" sz="2160" dirty="0"/>
              <a:t>Electrical output up to 50 MWe</a:t>
            </a:r>
          </a:p>
          <a:p>
            <a:pPr lvl="1">
              <a:buFont typeface="Wingdings" panose="05000000000000000000" pitchFamily="2" charset="2"/>
              <a:buChar char="§"/>
            </a:pPr>
            <a:r>
              <a:rPr lang="en-US" sz="2160" dirty="0"/>
              <a:t>Transportable microreactors up to 20 MWe</a:t>
            </a:r>
          </a:p>
          <a:p>
            <a:pPr lvl="1">
              <a:buFont typeface="Wingdings" panose="05000000000000000000" pitchFamily="2" charset="2"/>
              <a:buChar char="§"/>
            </a:pPr>
            <a:r>
              <a:rPr lang="en-US" sz="2160" dirty="0"/>
              <a:t>Also known as Transportable Nuclear Power Plants (TNPPs)</a:t>
            </a:r>
          </a:p>
          <a:p>
            <a:pPr>
              <a:buSzPct val="120000"/>
            </a:pPr>
            <a:r>
              <a:rPr lang="en-US" sz="2160" dirty="0"/>
              <a:t>Much smaller and simpler than traditional nuclear power reactors</a:t>
            </a:r>
          </a:p>
          <a:p>
            <a:pPr>
              <a:buSzPct val="120000"/>
            </a:pPr>
            <a:r>
              <a:rPr lang="en-US" sz="2160" dirty="0">
                <a:latin typeface="Arial"/>
                <a:cs typeface="Arial"/>
              </a:rPr>
              <a:t>There are a variety of microreactor/advanced reactor designs, including gas, liquid-metal, molten-salt, and heat-pipe-cooled concepts</a:t>
            </a:r>
          </a:p>
          <a:p>
            <a:pPr>
              <a:buSzPct val="120000"/>
            </a:pPr>
            <a:r>
              <a:rPr lang="en-US" sz="2160" dirty="0">
                <a:latin typeface="Arial"/>
                <a:cs typeface="Arial"/>
              </a:rPr>
              <a:t>Refueling: 2-10 years</a:t>
            </a:r>
          </a:p>
          <a:p>
            <a:pPr>
              <a:buSzPct val="120000"/>
            </a:pPr>
            <a:r>
              <a:rPr lang="en-US" sz="2160" dirty="0">
                <a:latin typeface="Arial"/>
                <a:cs typeface="Arial"/>
              </a:rPr>
              <a:t>Operational Lifetime: 5-20 years</a:t>
            </a:r>
          </a:p>
        </p:txBody>
      </p:sp>
      <p:pic>
        <p:nvPicPr>
          <p:cNvPr id="5" name="Content Placeholder 9" descr="Graphical user interface&#10;&#10;AI-generated content may be incorrect.">
            <a:extLst>
              <a:ext uri="{FF2B5EF4-FFF2-40B4-BE49-F238E27FC236}">
                <a16:creationId xmlns:a16="http://schemas.microsoft.com/office/drawing/2014/main" id="{18F102C6-F489-E82F-3163-4DDF0B252665}"/>
              </a:ext>
            </a:extLst>
          </p:cNvPr>
          <p:cNvPicPr>
            <a:picLocks noChangeAspect="1"/>
          </p:cNvPicPr>
          <p:nvPr/>
        </p:nvPicPr>
        <p:blipFill>
          <a:blip r:embed="rId3"/>
          <a:stretch>
            <a:fillRect/>
          </a:stretch>
        </p:blipFill>
        <p:spPr>
          <a:xfrm>
            <a:off x="1928355" y="1581150"/>
            <a:ext cx="4015042" cy="2103120"/>
          </a:xfrm>
          <a:prstGeom prst="rect">
            <a:avLst/>
          </a:prstGeom>
        </p:spPr>
      </p:pic>
      <p:pic>
        <p:nvPicPr>
          <p:cNvPr id="6" name="Picture 5" descr="A picture containing diagram&#10;&#10;AI-generated content may be incorrect.">
            <a:extLst>
              <a:ext uri="{FF2B5EF4-FFF2-40B4-BE49-F238E27FC236}">
                <a16:creationId xmlns:a16="http://schemas.microsoft.com/office/drawing/2014/main" id="{AF2D98B3-8CD5-9872-43F9-494244C4033A}"/>
              </a:ext>
            </a:extLst>
          </p:cNvPr>
          <p:cNvPicPr>
            <a:picLocks noChangeAspect="1"/>
          </p:cNvPicPr>
          <p:nvPr/>
        </p:nvPicPr>
        <p:blipFill>
          <a:blip r:embed="rId4"/>
          <a:stretch>
            <a:fillRect/>
          </a:stretch>
        </p:blipFill>
        <p:spPr>
          <a:xfrm>
            <a:off x="6069521" y="1581150"/>
            <a:ext cx="8151386" cy="1920240"/>
          </a:xfrm>
          <a:prstGeom prst="rect">
            <a:avLst/>
          </a:prstGeom>
        </p:spPr>
      </p:pic>
      <p:sp>
        <p:nvSpPr>
          <p:cNvPr id="7" name="Content Placeholder 2">
            <a:extLst>
              <a:ext uri="{FF2B5EF4-FFF2-40B4-BE49-F238E27FC236}">
                <a16:creationId xmlns:a16="http://schemas.microsoft.com/office/drawing/2014/main" id="{26A77B61-60A7-FF3A-ACD8-6139B700DE0D}"/>
              </a:ext>
            </a:extLst>
          </p:cNvPr>
          <p:cNvSpPr txBox="1">
            <a:spLocks/>
          </p:cNvSpPr>
          <p:nvPr/>
        </p:nvSpPr>
        <p:spPr>
          <a:xfrm>
            <a:off x="8519118" y="3807537"/>
            <a:ext cx="6071278" cy="4422063"/>
          </a:xfrm>
          <a:prstGeom prst="rect">
            <a:avLst/>
          </a:prstGeom>
        </p:spPr>
        <p:txBody>
          <a:bodyPr vert="horz" lIns="0" tIns="0" rIns="109728" bIns="54864" rtlCol="0">
            <a:noAutofit/>
          </a:bodyPr>
          <a:lstStyle>
            <a:lvl1pPr marL="342900" indent="-342900" algn="l" defTabSz="914286" rtl="0" eaLnBrk="1" latinLnBrk="0" hangingPunct="1">
              <a:lnSpc>
                <a:spcPct val="90000"/>
              </a:lnSpc>
              <a:spcBef>
                <a:spcPts val="1000"/>
              </a:spcBef>
              <a:buClr>
                <a:schemeClr val="accent4"/>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SzPct val="120000"/>
            </a:pPr>
            <a:r>
              <a:rPr lang="en-US" sz="2160" dirty="0">
                <a:solidFill>
                  <a:schemeClr val="tx1"/>
                </a:solidFill>
                <a:latin typeface="Arial"/>
                <a:cs typeface="Arial"/>
              </a:rPr>
              <a:t>Potential microreactor applications are:</a:t>
            </a:r>
          </a:p>
          <a:p>
            <a:pPr marL="891540" lvl="1" indent="-342900">
              <a:buClr>
                <a:schemeClr val="tx1"/>
              </a:buClr>
              <a:buFont typeface="Wingdings" panose="05000000000000000000" pitchFamily="2" charset="2"/>
              <a:buChar char="§"/>
            </a:pPr>
            <a:r>
              <a:rPr lang="en-US" sz="2160" dirty="0">
                <a:solidFill>
                  <a:schemeClr val="tx1"/>
                </a:solidFill>
                <a:latin typeface="Arial"/>
                <a:cs typeface="Arial"/>
              </a:rPr>
              <a:t>Data Centers</a:t>
            </a:r>
          </a:p>
          <a:p>
            <a:pPr marL="891540" lvl="1" indent="-342900">
              <a:buClr>
                <a:schemeClr val="tx1"/>
              </a:buClr>
              <a:buFont typeface="Wingdings" panose="05000000000000000000" pitchFamily="2" charset="2"/>
              <a:buChar char="§"/>
            </a:pPr>
            <a:r>
              <a:rPr lang="en-US" sz="2160" dirty="0">
                <a:solidFill>
                  <a:schemeClr val="tx1"/>
                </a:solidFill>
                <a:latin typeface="Arial"/>
                <a:cs typeface="Arial"/>
              </a:rPr>
              <a:t>Remote communities</a:t>
            </a:r>
          </a:p>
          <a:p>
            <a:pPr marL="891540" lvl="1" indent="-342900">
              <a:buClr>
                <a:schemeClr val="tx1"/>
              </a:buClr>
              <a:buFont typeface="Wingdings" panose="05000000000000000000" pitchFamily="2" charset="2"/>
              <a:buChar char="§"/>
            </a:pPr>
            <a:r>
              <a:rPr lang="en-US" sz="2160" dirty="0">
                <a:solidFill>
                  <a:schemeClr val="tx1"/>
                </a:solidFill>
                <a:latin typeface="Arial"/>
                <a:cs typeface="Arial"/>
              </a:rPr>
              <a:t>Mining sites</a:t>
            </a:r>
          </a:p>
          <a:p>
            <a:pPr marL="891540" lvl="1" indent="-342900">
              <a:buClr>
                <a:schemeClr val="tx1"/>
              </a:buClr>
              <a:buFont typeface="Wingdings" panose="05000000000000000000" pitchFamily="2" charset="2"/>
              <a:buChar char="§"/>
            </a:pPr>
            <a:r>
              <a:rPr lang="en-US" sz="2160" dirty="0">
                <a:solidFill>
                  <a:schemeClr val="tx1"/>
                </a:solidFill>
                <a:latin typeface="Arial"/>
                <a:cs typeface="Arial"/>
              </a:rPr>
              <a:t>Remote defense bases</a:t>
            </a:r>
          </a:p>
          <a:p>
            <a:pPr marL="891540" lvl="1" indent="-342900">
              <a:buClr>
                <a:schemeClr val="tx1"/>
              </a:buClr>
              <a:buFont typeface="Wingdings" panose="05000000000000000000" pitchFamily="2" charset="2"/>
              <a:buChar char="§"/>
            </a:pPr>
            <a:r>
              <a:rPr lang="en-US" sz="2160" dirty="0">
                <a:solidFill>
                  <a:schemeClr val="tx1"/>
                </a:solidFill>
                <a:latin typeface="Arial"/>
                <a:cs typeface="Arial"/>
              </a:rPr>
              <a:t>Back-up generation for power plants</a:t>
            </a:r>
          </a:p>
          <a:p>
            <a:pPr marL="891540" lvl="1" indent="-342900">
              <a:buClr>
                <a:schemeClr val="tx1"/>
              </a:buClr>
              <a:buFont typeface="Wingdings" panose="05000000000000000000" pitchFamily="2" charset="2"/>
              <a:buChar char="§"/>
            </a:pPr>
            <a:r>
              <a:rPr lang="en-US" sz="2160" dirty="0">
                <a:solidFill>
                  <a:schemeClr val="tx1"/>
                </a:solidFill>
                <a:latin typeface="Arial"/>
                <a:cs typeface="Arial"/>
              </a:rPr>
              <a:t>Humanitarian aid and disaster relief (HADR) missions</a:t>
            </a:r>
          </a:p>
        </p:txBody>
      </p:sp>
    </p:spTree>
    <p:extLst>
      <p:ext uri="{BB962C8B-B14F-4D97-AF65-F5344CB8AC3E}">
        <p14:creationId xmlns:p14="http://schemas.microsoft.com/office/powerpoint/2010/main" val="141070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98D498-6EC2-FE30-7703-10FCC4074069}"/>
              </a:ext>
            </a:extLst>
          </p:cNvPr>
          <p:cNvSpPr>
            <a:spLocks noGrp="1"/>
          </p:cNvSpPr>
          <p:nvPr>
            <p:ph type="sldNum" sz="quarter" idx="12"/>
          </p:nvPr>
        </p:nvSpPr>
        <p:spPr/>
        <p:txBody>
          <a:bodyPr/>
          <a:lstStyle/>
          <a:p>
            <a:fld id="{FE7A4BB3-E848-5A44-82DF-322201952CD8}" type="slidenum">
              <a:rPr lang="en-US" smtClean="0"/>
              <a:pPr/>
              <a:t>30</a:t>
            </a:fld>
            <a:endParaRPr lang="en-US"/>
          </a:p>
        </p:txBody>
      </p:sp>
      <p:sp>
        <p:nvSpPr>
          <p:cNvPr id="3" name="Title 2">
            <a:extLst>
              <a:ext uri="{FF2B5EF4-FFF2-40B4-BE49-F238E27FC236}">
                <a16:creationId xmlns:a16="http://schemas.microsoft.com/office/drawing/2014/main" id="{9FBC433C-FA92-864E-4ABE-FAA073F51A6B}"/>
              </a:ext>
            </a:extLst>
          </p:cNvPr>
          <p:cNvSpPr>
            <a:spLocks noGrp="1"/>
          </p:cNvSpPr>
          <p:nvPr>
            <p:ph type="title"/>
          </p:nvPr>
        </p:nvSpPr>
        <p:spPr>
          <a:xfrm>
            <a:off x="3200400" y="270933"/>
            <a:ext cx="8717622" cy="1310979"/>
          </a:xfrm>
        </p:spPr>
        <p:txBody>
          <a:bodyPr anchor="ctr"/>
          <a:lstStyle/>
          <a:p>
            <a:r>
              <a:rPr lang="en-US" dirty="0">
                <a:solidFill>
                  <a:schemeClr val="tx1"/>
                </a:solidFill>
              </a:rPr>
              <a:t>Maritime Risk-Informed Transportation Package Approval Scoping Study</a:t>
            </a:r>
          </a:p>
        </p:txBody>
      </p:sp>
      <p:sp>
        <p:nvSpPr>
          <p:cNvPr id="4" name="Content Placeholder 3">
            <a:extLst>
              <a:ext uri="{FF2B5EF4-FFF2-40B4-BE49-F238E27FC236}">
                <a16:creationId xmlns:a16="http://schemas.microsoft.com/office/drawing/2014/main" id="{C0431F69-BC39-8A95-DA07-ABD94574A71F}"/>
              </a:ext>
            </a:extLst>
          </p:cNvPr>
          <p:cNvSpPr>
            <a:spLocks noGrp="1"/>
          </p:cNvSpPr>
          <p:nvPr>
            <p:ph sz="quarter" idx="20"/>
          </p:nvPr>
        </p:nvSpPr>
        <p:spPr>
          <a:xfrm>
            <a:off x="1371599" y="1604435"/>
            <a:ext cx="9829801" cy="6354232"/>
          </a:xfrm>
        </p:spPr>
        <p:txBody>
          <a:bodyPr/>
          <a:lstStyle/>
          <a:p>
            <a:r>
              <a:rPr lang="en-US" sz="2600" dirty="0"/>
              <a:t>Risk-Informed Transportation Package Approval for OCONUS Maritime Shipment of a TNPP Methodology Document</a:t>
            </a:r>
          </a:p>
          <a:p>
            <a:pPr lvl="1">
              <a:buFont typeface="Courier New" panose="02070309020205020404" pitchFamily="49" charset="0"/>
              <a:buChar char="o"/>
            </a:pPr>
            <a:r>
              <a:rPr lang="en-US" sz="2200" dirty="0"/>
              <a:t>Completed draft document and submitted to NRC on 8/18/2025 for review</a:t>
            </a:r>
          </a:p>
          <a:p>
            <a:pPr lvl="1">
              <a:buFont typeface="Courier New" panose="02070309020205020404" pitchFamily="49" charset="0"/>
              <a:buChar char="o"/>
            </a:pPr>
            <a:r>
              <a:rPr lang="en-US" sz="2200" dirty="0"/>
              <a:t>Engagement meetings with NRC commenced in March</a:t>
            </a:r>
          </a:p>
          <a:p>
            <a:pPr lvl="1">
              <a:buFont typeface="Courier New" panose="02070309020205020404" pitchFamily="49" charset="0"/>
              <a:buChar char="o"/>
            </a:pPr>
            <a:r>
              <a:rPr lang="en-US" sz="2200" dirty="0"/>
              <a:t>Applied concepts and lessons learned from the domestic highway study to maritime shipment with input from X-Energy on TNPP design and Nuclear Transport Solutions on transport ship design and on accident data to support viability of an endorsed approach for approval of maritime shipment of a TNPP package</a:t>
            </a:r>
          </a:p>
          <a:p>
            <a:pPr lvl="2"/>
            <a:r>
              <a:rPr lang="en-US" sz="1720" dirty="0"/>
              <a:t>Revamped a Next Generation Nuclear Plant (NGNP) model to perform MAR predictive evaluations with X-Energy (featured in a topical submitted to NRC to support installation energy initiatives)</a:t>
            </a:r>
          </a:p>
          <a:p>
            <a:pPr lvl="1">
              <a:buFont typeface="Courier New" panose="02070309020205020404" pitchFamily="49" charset="0"/>
              <a:buChar char="o"/>
            </a:pPr>
            <a:r>
              <a:rPr lang="en-US" sz="2200" dirty="0"/>
              <a:t>Endorsement targeted for end of CY26</a:t>
            </a:r>
          </a:p>
          <a:p>
            <a:pPr lvl="1">
              <a:buFont typeface="Courier New" panose="02070309020205020404" pitchFamily="49" charset="0"/>
              <a:buChar char="o"/>
            </a:pPr>
            <a:r>
              <a:rPr lang="en-US" sz="2200" dirty="0"/>
              <a:t>Documents available at</a:t>
            </a:r>
          </a:p>
          <a:p>
            <a:pPr lvl="2"/>
            <a:r>
              <a:rPr lang="en-US" dirty="0"/>
              <a:t>https://www.nrc.gov/docs/ML2607/ML26078A347.html</a:t>
            </a:r>
          </a:p>
          <a:p>
            <a:pPr lvl="2"/>
            <a:r>
              <a:rPr lang="en-US" dirty="0"/>
              <a:t>http://www.pnnl.gov/main/publications/external/technical_reports/PNNL-34962Rev1.pdf</a:t>
            </a:r>
            <a:endParaRPr lang="en-US" sz="2800" dirty="0"/>
          </a:p>
        </p:txBody>
      </p:sp>
      <p:pic>
        <p:nvPicPr>
          <p:cNvPr id="7" name="Picture 6">
            <a:extLst>
              <a:ext uri="{FF2B5EF4-FFF2-40B4-BE49-F238E27FC236}">
                <a16:creationId xmlns:a16="http://schemas.microsoft.com/office/drawing/2014/main" id="{B761ABDB-A145-685E-2672-DA4E0CF1FE9F}"/>
              </a:ext>
            </a:extLst>
          </p:cNvPr>
          <p:cNvPicPr>
            <a:picLocks noChangeAspect="1"/>
          </p:cNvPicPr>
          <p:nvPr/>
        </p:nvPicPr>
        <p:blipFill>
          <a:blip r:embed="rId3"/>
          <a:stretch>
            <a:fillRect/>
          </a:stretch>
        </p:blipFill>
        <p:spPr>
          <a:xfrm>
            <a:off x="11766175" y="1103087"/>
            <a:ext cx="2743200" cy="3550023"/>
          </a:xfrm>
          <a:prstGeom prst="rect">
            <a:avLst/>
          </a:prstGeom>
          <a:ln w="38100">
            <a:solidFill>
              <a:schemeClr val="tx1">
                <a:lumMod val="50000"/>
              </a:schemeClr>
            </a:solidFill>
          </a:ln>
        </p:spPr>
      </p:pic>
      <p:pic>
        <p:nvPicPr>
          <p:cNvPr id="9" name="Picture 8">
            <a:extLst>
              <a:ext uri="{FF2B5EF4-FFF2-40B4-BE49-F238E27FC236}">
                <a16:creationId xmlns:a16="http://schemas.microsoft.com/office/drawing/2014/main" id="{F83A03E5-C766-E63A-13D6-A250F811EF4E}"/>
              </a:ext>
            </a:extLst>
          </p:cNvPr>
          <p:cNvPicPr>
            <a:picLocks noChangeAspect="1"/>
          </p:cNvPicPr>
          <p:nvPr/>
        </p:nvPicPr>
        <p:blipFill>
          <a:blip r:embed="rId4"/>
          <a:stretch>
            <a:fillRect/>
          </a:stretch>
        </p:blipFill>
        <p:spPr>
          <a:xfrm>
            <a:off x="11343202" y="4214309"/>
            <a:ext cx="2743200" cy="3550023"/>
          </a:xfrm>
          <a:prstGeom prst="rect">
            <a:avLst/>
          </a:prstGeom>
          <a:ln w="38100">
            <a:solidFill>
              <a:schemeClr val="tx1">
                <a:lumMod val="50000"/>
              </a:schemeClr>
            </a:solidFill>
          </a:ln>
        </p:spPr>
      </p:pic>
    </p:spTree>
    <p:extLst>
      <p:ext uri="{BB962C8B-B14F-4D97-AF65-F5344CB8AC3E}">
        <p14:creationId xmlns:p14="http://schemas.microsoft.com/office/powerpoint/2010/main" val="146833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C83219-7A53-5B45-A3A4-2EE559F3DB4A}"/>
              </a:ext>
            </a:extLst>
          </p:cNvPr>
          <p:cNvSpPr txBox="1"/>
          <p:nvPr/>
        </p:nvSpPr>
        <p:spPr>
          <a:xfrm>
            <a:off x="1422399" y="2573867"/>
            <a:ext cx="4402667" cy="2308324"/>
          </a:xfrm>
          <a:prstGeom prst="rect">
            <a:avLst/>
          </a:prstGeom>
          <a:noFill/>
        </p:spPr>
        <p:txBody>
          <a:bodyPr wrap="square" rtlCol="0">
            <a:spAutoFit/>
          </a:bodyPr>
          <a:lstStyle/>
          <a:p>
            <a:pPr algn="ctr"/>
            <a:r>
              <a:rPr lang="en-US" sz="4800" b="1" dirty="0">
                <a:solidFill>
                  <a:schemeClr val="tx2"/>
                </a:solidFill>
              </a:rPr>
              <a:t>Questions </a:t>
            </a:r>
          </a:p>
          <a:p>
            <a:pPr algn="ctr"/>
            <a:r>
              <a:rPr lang="en-US" sz="4800" b="1" dirty="0">
                <a:solidFill>
                  <a:schemeClr val="tx2"/>
                </a:solidFill>
              </a:rPr>
              <a:t>&amp; </a:t>
            </a:r>
          </a:p>
          <a:p>
            <a:pPr algn="ctr"/>
            <a:r>
              <a:rPr lang="en-US" sz="4800" b="1" dirty="0">
                <a:solidFill>
                  <a:schemeClr val="tx2"/>
                </a:solidFill>
              </a:rPr>
              <a:t>Discussion</a:t>
            </a:r>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964596-BDF1-74AD-B26F-11F4A690BC6B}"/>
              </a:ext>
            </a:extLst>
          </p:cNvPr>
          <p:cNvSpPr>
            <a:spLocks noGrp="1"/>
          </p:cNvSpPr>
          <p:nvPr>
            <p:ph type="sldNum" sz="quarter" idx="12"/>
          </p:nvPr>
        </p:nvSpPr>
        <p:spPr/>
        <p:txBody>
          <a:bodyPr/>
          <a:lstStyle/>
          <a:p>
            <a:fld id="{82B577FA-F7D9-2C48-919F-F962E3BF952F}" type="slidenum">
              <a:rPr lang="en-US" smtClean="0"/>
              <a:t>4</a:t>
            </a:fld>
            <a:endParaRPr lang="en-US" dirty="0"/>
          </a:p>
        </p:txBody>
      </p:sp>
      <p:sp>
        <p:nvSpPr>
          <p:cNvPr id="2" name="Title 1">
            <a:extLst>
              <a:ext uri="{FF2B5EF4-FFF2-40B4-BE49-F238E27FC236}">
                <a16:creationId xmlns:a16="http://schemas.microsoft.com/office/drawing/2014/main" id="{D5462C4D-7395-0569-C4E8-94129B6B06DF}"/>
              </a:ext>
            </a:extLst>
          </p:cNvPr>
          <p:cNvSpPr>
            <a:spLocks noGrp="1"/>
          </p:cNvSpPr>
          <p:nvPr>
            <p:ph type="title"/>
          </p:nvPr>
        </p:nvSpPr>
        <p:spPr/>
        <p:txBody>
          <a:bodyPr anchor="ctr"/>
          <a:lstStyle/>
          <a:p>
            <a:r>
              <a:rPr lang="en-US" sz="3600" dirty="0">
                <a:solidFill>
                  <a:schemeClr val="tx2"/>
                </a:solidFill>
              </a:rPr>
              <a:t>U.S.-Based Microreactor Developer Landscape </a:t>
            </a:r>
            <a:br>
              <a:rPr lang="en-US" sz="3600" dirty="0">
                <a:solidFill>
                  <a:schemeClr val="tx2"/>
                </a:solidFill>
              </a:rPr>
            </a:br>
            <a:r>
              <a:rPr lang="en-US" sz="3200" i="1" dirty="0">
                <a:solidFill>
                  <a:schemeClr val="tx2"/>
                </a:solidFill>
              </a:rPr>
              <a:t>Technology Diversity Snapshot (25+ Active Designs)</a:t>
            </a:r>
            <a:endParaRPr lang="en-US" sz="6600" i="1" dirty="0">
              <a:solidFill>
                <a:schemeClr val="tx2"/>
              </a:solidFill>
            </a:endParaRPr>
          </a:p>
        </p:txBody>
      </p:sp>
      <p:graphicFrame>
        <p:nvGraphicFramePr>
          <p:cNvPr id="3" name="Content Placeholder 2">
            <a:extLst>
              <a:ext uri="{FF2B5EF4-FFF2-40B4-BE49-F238E27FC236}">
                <a16:creationId xmlns:a16="http://schemas.microsoft.com/office/drawing/2014/main" id="{4DDA5764-92FA-027B-F07D-7C5BDF7EEE71}"/>
              </a:ext>
            </a:extLst>
          </p:cNvPr>
          <p:cNvGraphicFramePr>
            <a:graphicFrameLocks noGrp="1"/>
          </p:cNvGraphicFramePr>
          <p:nvPr>
            <p:ph sz="quarter" idx="20"/>
          </p:nvPr>
        </p:nvGraphicFramePr>
        <p:xfrm>
          <a:off x="1381759" y="1770856"/>
          <a:ext cx="6400800" cy="5303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a:extLst>
              <a:ext uri="{FF2B5EF4-FFF2-40B4-BE49-F238E27FC236}">
                <a16:creationId xmlns:a16="http://schemas.microsoft.com/office/drawing/2014/main" id="{96C0786F-C77D-BF0E-FCE1-56C574F8AF38}"/>
              </a:ext>
            </a:extLst>
          </p:cNvPr>
          <p:cNvGraphicFramePr>
            <a:graphicFrameLocks noGrp="1"/>
          </p:cNvGraphicFramePr>
          <p:nvPr>
            <p:ph sz="half" idx="4294967295"/>
          </p:nvPr>
        </p:nvGraphicFramePr>
        <p:xfrm>
          <a:off x="8321040" y="1770856"/>
          <a:ext cx="5852160" cy="530352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ED6475E9-7756-F057-F302-02E117029026}"/>
              </a:ext>
            </a:extLst>
          </p:cNvPr>
          <p:cNvSpPr txBox="1"/>
          <p:nvPr/>
        </p:nvSpPr>
        <p:spPr>
          <a:xfrm>
            <a:off x="1381759" y="7124711"/>
            <a:ext cx="5179739" cy="978729"/>
          </a:xfrm>
          <a:prstGeom prst="rect">
            <a:avLst/>
          </a:prstGeom>
          <a:noFill/>
        </p:spPr>
        <p:txBody>
          <a:bodyPr wrap="square" rtlCol="0">
            <a:spAutoFit/>
          </a:bodyPr>
          <a:lstStyle/>
          <a:p>
            <a:r>
              <a:rPr lang="en-US" sz="1440" dirty="0"/>
              <a:t>HTGR= High Temperature Gas-Cooled Reactor</a:t>
            </a:r>
          </a:p>
          <a:p>
            <a:r>
              <a:rPr lang="en-US" sz="1440" dirty="0"/>
              <a:t>MSR= Molten Salt Reactor</a:t>
            </a:r>
          </a:p>
          <a:p>
            <a:r>
              <a:rPr lang="en-US" sz="1440" dirty="0"/>
              <a:t>LWR= Light Water Reactor</a:t>
            </a:r>
          </a:p>
          <a:p>
            <a:r>
              <a:rPr lang="en-US" sz="1440" dirty="0"/>
              <a:t>TRISO= tri-structural isotropic</a:t>
            </a:r>
          </a:p>
        </p:txBody>
      </p:sp>
    </p:spTree>
    <p:extLst>
      <p:ext uri="{BB962C8B-B14F-4D97-AF65-F5344CB8AC3E}">
        <p14:creationId xmlns:p14="http://schemas.microsoft.com/office/powerpoint/2010/main" val="301868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CAF680-2667-7683-E6D8-C387DAE9BF56}"/>
              </a:ext>
            </a:extLst>
          </p:cNvPr>
          <p:cNvSpPr>
            <a:spLocks noGrp="1"/>
          </p:cNvSpPr>
          <p:nvPr>
            <p:ph type="sldNum" sz="quarter" idx="12"/>
          </p:nvPr>
        </p:nvSpPr>
        <p:spPr/>
        <p:txBody>
          <a:bodyPr/>
          <a:lstStyle/>
          <a:p>
            <a:fld id="{82B577FA-F7D9-2C48-919F-F962E3BF952F}" type="slidenum">
              <a:rPr lang="en-US" smtClean="0"/>
              <a:t>5</a:t>
            </a:fld>
            <a:endParaRPr lang="en-US"/>
          </a:p>
        </p:txBody>
      </p:sp>
      <p:sp>
        <p:nvSpPr>
          <p:cNvPr id="2" name="Title 1">
            <a:extLst>
              <a:ext uri="{FF2B5EF4-FFF2-40B4-BE49-F238E27FC236}">
                <a16:creationId xmlns:a16="http://schemas.microsoft.com/office/drawing/2014/main" id="{EB18D5CF-B64E-36D3-02C1-F15442C04F1E}"/>
              </a:ext>
            </a:extLst>
          </p:cNvPr>
          <p:cNvSpPr>
            <a:spLocks noGrp="1"/>
          </p:cNvSpPr>
          <p:nvPr>
            <p:ph type="title"/>
          </p:nvPr>
        </p:nvSpPr>
        <p:spPr/>
        <p:txBody>
          <a:bodyPr anchor="ctr"/>
          <a:lstStyle/>
          <a:p>
            <a:r>
              <a:rPr lang="en-US" dirty="0">
                <a:solidFill>
                  <a:schemeClr val="tx2"/>
                </a:solidFill>
              </a:rPr>
              <a:t>Microreactor Transportation</a:t>
            </a:r>
          </a:p>
        </p:txBody>
      </p:sp>
      <p:sp>
        <p:nvSpPr>
          <p:cNvPr id="3" name="Content Placeholder 2">
            <a:extLst>
              <a:ext uri="{FF2B5EF4-FFF2-40B4-BE49-F238E27FC236}">
                <a16:creationId xmlns:a16="http://schemas.microsoft.com/office/drawing/2014/main" id="{6E2264DF-6D22-D22E-318C-36826B3CE3BB}"/>
              </a:ext>
            </a:extLst>
          </p:cNvPr>
          <p:cNvSpPr>
            <a:spLocks noGrp="1"/>
          </p:cNvSpPr>
          <p:nvPr>
            <p:ph sz="quarter" idx="20"/>
          </p:nvPr>
        </p:nvSpPr>
        <p:spPr>
          <a:xfrm>
            <a:off x="1371600" y="1705709"/>
            <a:ext cx="7772400" cy="5914291"/>
          </a:xfrm>
        </p:spPr>
        <p:txBody>
          <a:bodyPr/>
          <a:lstStyle/>
          <a:p>
            <a:r>
              <a:rPr lang="en-US" sz="2880" dirty="0"/>
              <a:t>Current microreactor concepts include transporting a microreactor containing its unirradiated or irradiated fuel</a:t>
            </a:r>
          </a:p>
          <a:p>
            <a:r>
              <a:rPr lang="en-US" sz="2880" dirty="0"/>
              <a:t>A microreactor containing its unirradiated fuel or irradiated fuel is unlikely to meet the entire suite of regulatory requirements in U.S. Nuclear Regulatory Commission (NRC) transportation regulations (10 CFR Part 71)</a:t>
            </a:r>
          </a:p>
          <a:p>
            <a:r>
              <a:rPr lang="en-US" sz="2880" dirty="0"/>
              <a:t>A risk-informed process may be used for NRC transportation package approval</a:t>
            </a:r>
          </a:p>
          <a:p>
            <a:pPr lvl="1"/>
            <a:r>
              <a:rPr lang="en-US" dirty="0"/>
              <a:t>Demonstrate equivalent safety and that the risk to the public is low</a:t>
            </a:r>
          </a:p>
          <a:p>
            <a:pPr lvl="1"/>
            <a:r>
              <a:rPr lang="en-US" dirty="0"/>
              <a:t>This may require the use of compensatory measures</a:t>
            </a:r>
          </a:p>
        </p:txBody>
      </p:sp>
      <p:pic>
        <p:nvPicPr>
          <p:cNvPr id="5" name="Picture 4" descr="Diagram&#10;&#10;Description automatically generated">
            <a:extLst>
              <a:ext uri="{FF2B5EF4-FFF2-40B4-BE49-F238E27FC236}">
                <a16:creationId xmlns:a16="http://schemas.microsoft.com/office/drawing/2014/main" id="{86E1BED0-694E-0318-F4B0-4CBF6D5A4784}"/>
              </a:ext>
            </a:extLst>
          </p:cNvPr>
          <p:cNvPicPr>
            <a:picLocks noChangeAspect="1"/>
          </p:cNvPicPr>
          <p:nvPr/>
        </p:nvPicPr>
        <p:blipFill>
          <a:blip r:embed="rId3"/>
          <a:stretch>
            <a:fillRect/>
          </a:stretch>
        </p:blipFill>
        <p:spPr>
          <a:xfrm>
            <a:off x="9235439" y="2057399"/>
            <a:ext cx="5212080" cy="3226530"/>
          </a:xfrm>
          <a:prstGeom prst="rect">
            <a:avLst/>
          </a:prstGeom>
        </p:spPr>
      </p:pic>
    </p:spTree>
    <p:extLst>
      <p:ext uri="{BB962C8B-B14F-4D97-AF65-F5344CB8AC3E}">
        <p14:creationId xmlns:p14="http://schemas.microsoft.com/office/powerpoint/2010/main" val="405369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A33D96-7B8A-616D-F6E6-CA650B85EFC6}"/>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F179C9CB-10F8-A5C9-CAAE-90B3B62F63B7}"/>
              </a:ext>
            </a:extLst>
          </p:cNvPr>
          <p:cNvSpPr>
            <a:spLocks noGrp="1"/>
          </p:cNvSpPr>
          <p:nvPr>
            <p:ph type="title"/>
          </p:nvPr>
        </p:nvSpPr>
        <p:spPr/>
        <p:txBody>
          <a:bodyPr anchor="ctr"/>
          <a:lstStyle/>
          <a:p>
            <a:r>
              <a:rPr lang="en-US" dirty="0">
                <a:solidFill>
                  <a:schemeClr val="tx2"/>
                </a:solidFill>
              </a:rPr>
              <a:t>Potential Compensatory Measures Include</a:t>
            </a:r>
          </a:p>
        </p:txBody>
      </p:sp>
      <p:sp>
        <p:nvSpPr>
          <p:cNvPr id="4" name="Content Placeholder 3">
            <a:extLst>
              <a:ext uri="{FF2B5EF4-FFF2-40B4-BE49-F238E27FC236}">
                <a16:creationId xmlns:a16="http://schemas.microsoft.com/office/drawing/2014/main" id="{09A4201C-D579-8A11-265D-E0105CF8A305}"/>
              </a:ext>
            </a:extLst>
          </p:cNvPr>
          <p:cNvSpPr>
            <a:spLocks noGrp="1"/>
          </p:cNvSpPr>
          <p:nvPr>
            <p:ph sz="quarter" idx="20"/>
          </p:nvPr>
        </p:nvSpPr>
        <p:spPr>
          <a:xfrm>
            <a:off x="1371600" y="1928092"/>
            <a:ext cx="6142892" cy="5486401"/>
          </a:xfrm>
        </p:spPr>
        <p:txBody>
          <a:bodyPr/>
          <a:lstStyle/>
          <a:p>
            <a:r>
              <a:rPr lang="en-US" dirty="0"/>
              <a:t>Transportation routing</a:t>
            </a:r>
          </a:p>
          <a:p>
            <a:r>
              <a:rPr lang="en-US" dirty="0"/>
              <a:t>Heavy haul truck or superload permit requirements</a:t>
            </a:r>
          </a:p>
          <a:p>
            <a:r>
              <a:rPr lang="en-US" dirty="0"/>
              <a:t>Establishment of an exclusion zone around reactor</a:t>
            </a:r>
          </a:p>
          <a:p>
            <a:r>
              <a:rPr lang="en-US" dirty="0"/>
              <a:t>Realtime health/fitness onboard monitoring</a:t>
            </a:r>
          </a:p>
          <a:p>
            <a:r>
              <a:rPr lang="en-US" dirty="0"/>
              <a:t>Escorting of the microreactor shipment</a:t>
            </a:r>
          </a:p>
          <a:p>
            <a:r>
              <a:rPr lang="en-US" dirty="0"/>
              <a:t>Rolling road closures</a:t>
            </a:r>
          </a:p>
        </p:txBody>
      </p:sp>
      <p:sp>
        <p:nvSpPr>
          <p:cNvPr id="5" name="Content Placeholder 3">
            <a:extLst>
              <a:ext uri="{FF2B5EF4-FFF2-40B4-BE49-F238E27FC236}">
                <a16:creationId xmlns:a16="http://schemas.microsoft.com/office/drawing/2014/main" id="{5FF2C78B-F036-F9F9-D3EE-599395AF11DC}"/>
              </a:ext>
            </a:extLst>
          </p:cNvPr>
          <p:cNvSpPr txBox="1">
            <a:spLocks/>
          </p:cNvSpPr>
          <p:nvPr/>
        </p:nvSpPr>
        <p:spPr>
          <a:xfrm>
            <a:off x="7666892" y="1928091"/>
            <a:ext cx="6142892" cy="548640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Avoiding bodies of water</a:t>
            </a:r>
          </a:p>
          <a:p>
            <a:r>
              <a:rPr lang="en-US" dirty="0"/>
              <a:t>Bridge controls</a:t>
            </a:r>
          </a:p>
          <a:p>
            <a:r>
              <a:rPr lang="en-US" dirty="0"/>
              <a:t>Time-of-day and day-of-week restrictions</a:t>
            </a:r>
          </a:p>
          <a:p>
            <a:r>
              <a:rPr lang="en-US" dirty="0"/>
              <a:t>Avoiding severe weather</a:t>
            </a:r>
          </a:p>
          <a:p>
            <a:r>
              <a:rPr lang="en-US" dirty="0"/>
              <a:t>Training for emergency responders</a:t>
            </a:r>
          </a:p>
        </p:txBody>
      </p:sp>
    </p:spTree>
    <p:extLst>
      <p:ext uri="{BB962C8B-B14F-4D97-AF65-F5344CB8AC3E}">
        <p14:creationId xmlns:p14="http://schemas.microsoft.com/office/powerpoint/2010/main" val="378395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F297DB-C0BE-CCFD-62C5-B4F2CC791341}"/>
              </a:ext>
            </a:extLst>
          </p:cNvPr>
          <p:cNvSpPr>
            <a:spLocks noGrp="1"/>
          </p:cNvSpPr>
          <p:nvPr>
            <p:ph type="sldNum" sz="quarter" idx="12"/>
          </p:nvPr>
        </p:nvSpPr>
        <p:spPr/>
        <p:txBody>
          <a:bodyPr/>
          <a:lstStyle/>
          <a:p>
            <a:fld id="{82B577FA-F7D9-2C48-919F-F962E3BF952F}" type="slidenum">
              <a:rPr lang="en-US" smtClean="0"/>
              <a:t>7</a:t>
            </a:fld>
            <a:endParaRPr lang="en-US"/>
          </a:p>
        </p:txBody>
      </p:sp>
      <p:sp>
        <p:nvSpPr>
          <p:cNvPr id="2" name="Title 1">
            <a:extLst>
              <a:ext uri="{FF2B5EF4-FFF2-40B4-BE49-F238E27FC236}">
                <a16:creationId xmlns:a16="http://schemas.microsoft.com/office/drawing/2014/main" id="{40AEB5BD-FBE7-5356-A1DA-CC509F014753}"/>
              </a:ext>
            </a:extLst>
          </p:cNvPr>
          <p:cNvSpPr>
            <a:spLocks noGrp="1"/>
          </p:cNvSpPr>
          <p:nvPr>
            <p:ph type="title"/>
          </p:nvPr>
        </p:nvSpPr>
        <p:spPr/>
        <p:txBody>
          <a:bodyPr anchor="ctr"/>
          <a:lstStyle/>
          <a:p>
            <a:r>
              <a:rPr lang="en-US" dirty="0">
                <a:solidFill>
                  <a:schemeClr val="tx2"/>
                </a:solidFill>
              </a:rPr>
              <a:t>Current Domestic Transportation Approach</a:t>
            </a:r>
          </a:p>
        </p:txBody>
      </p:sp>
      <p:sp>
        <p:nvSpPr>
          <p:cNvPr id="3" name="Content Placeholder 2">
            <a:extLst>
              <a:ext uri="{FF2B5EF4-FFF2-40B4-BE49-F238E27FC236}">
                <a16:creationId xmlns:a16="http://schemas.microsoft.com/office/drawing/2014/main" id="{08F26613-61F1-795B-484D-B176B8484F68}"/>
              </a:ext>
            </a:extLst>
          </p:cNvPr>
          <p:cNvSpPr>
            <a:spLocks noGrp="1"/>
          </p:cNvSpPr>
          <p:nvPr>
            <p:ph sz="quarter" idx="20"/>
          </p:nvPr>
        </p:nvSpPr>
        <p:spPr>
          <a:xfrm>
            <a:off x="1371600" y="1487016"/>
            <a:ext cx="12801600" cy="5486401"/>
          </a:xfrm>
        </p:spPr>
        <p:txBody>
          <a:bodyPr/>
          <a:lstStyle/>
          <a:p>
            <a:r>
              <a:rPr lang="en-US" sz="2000" dirty="0"/>
              <a:t>The microreactor shipment would be a commercial shipment and would require transportation package approval from the NRC, likely through the application of a risk-informed approach	</a:t>
            </a:r>
          </a:p>
          <a:p>
            <a:pPr lvl="1"/>
            <a:r>
              <a:rPr lang="en-US" sz="1800" dirty="0"/>
              <a:t>Highway risk-informed methodology received NRC endorsement in October 2024</a:t>
            </a:r>
          </a:p>
          <a:p>
            <a:pPr lvl="1"/>
            <a:r>
              <a:rPr lang="en-US" sz="1800" dirty="0"/>
              <a:t>Maritime risk-informed methodology under review by NRC (submitted August 2025)</a:t>
            </a:r>
          </a:p>
          <a:p>
            <a:r>
              <a:rPr lang="en-US" sz="2000" dirty="0"/>
              <a:t>Strategy is Crawl-Walk-Run</a:t>
            </a:r>
          </a:p>
          <a:p>
            <a:pPr lvl="1"/>
            <a:r>
              <a:rPr lang="en-US" sz="1800" dirty="0"/>
              <a:t>Concentrate on highway transport first</a:t>
            </a:r>
          </a:p>
          <a:p>
            <a:pPr lvl="1"/>
            <a:r>
              <a:rPr lang="en-US" sz="1800" dirty="0"/>
              <a:t>Then other surface modes (rail and barge/ship) – evaluation of transport by vessel has just started</a:t>
            </a:r>
          </a:p>
          <a:p>
            <a:pPr lvl="1"/>
            <a:r>
              <a:rPr lang="en-US" sz="1800" dirty="0"/>
              <a:t>Finally, air transport</a:t>
            </a:r>
          </a:p>
          <a:p>
            <a:r>
              <a:rPr lang="en-US" sz="2000" dirty="0"/>
              <a:t>The microreactor containing its irradiated fuel would contain a </a:t>
            </a:r>
            <a:r>
              <a:rPr lang="en-US" sz="2000" i="1" dirty="0"/>
              <a:t>highway route-controlled quantity (HRCQ)</a:t>
            </a:r>
            <a:r>
              <a:rPr lang="en-US" sz="2000" dirty="0"/>
              <a:t> of radioactive material (i.e., &gt; 3000 A</a:t>
            </a:r>
            <a:r>
              <a:rPr lang="en-US" sz="2000" baseline="-25000" dirty="0"/>
              <a:t>2</a:t>
            </a:r>
            <a:r>
              <a:rPr lang="en-US" sz="2000" dirty="0"/>
              <a:t>)</a:t>
            </a:r>
          </a:p>
          <a:p>
            <a:pPr lvl="1"/>
            <a:r>
              <a:rPr lang="en-US" sz="1800" dirty="0"/>
              <a:t>For truck shipments this means that a Commercial Vehicle Safety Alliance (CVSA) Level VI inspection and safety permit would be required (see 49 CFR Part 385 and 49 CFR Part 397)</a:t>
            </a:r>
          </a:p>
          <a:p>
            <a:pPr lvl="1"/>
            <a:r>
              <a:rPr lang="en-US" sz="1800" dirty="0"/>
              <a:t>For rail shipments this means that the transportation planning requirements in 49 CFR 172.820 would apply</a:t>
            </a:r>
          </a:p>
          <a:p>
            <a:r>
              <a:rPr lang="en-US" sz="2000" dirty="0"/>
              <a:t>The microreactor would be fueled by LEU or HALEU (not HEU)</a:t>
            </a:r>
          </a:p>
          <a:p>
            <a:r>
              <a:rPr lang="en-US" sz="2000" dirty="0"/>
              <a:t>For rail shipments, transport would be via Association of American Railroads (AAR) Standard S-2043 railcars</a:t>
            </a:r>
          </a:p>
          <a:p>
            <a:r>
              <a:rPr lang="en-US" sz="2000" dirty="0"/>
              <a:t>Marine shipments would be via a Class INF-2 or INF-3 ship</a:t>
            </a:r>
            <a:endParaRPr lang="en-US" sz="2400" dirty="0"/>
          </a:p>
        </p:txBody>
      </p:sp>
      <p:sp>
        <p:nvSpPr>
          <p:cNvPr id="5" name="TextBox 4">
            <a:extLst>
              <a:ext uri="{FF2B5EF4-FFF2-40B4-BE49-F238E27FC236}">
                <a16:creationId xmlns:a16="http://schemas.microsoft.com/office/drawing/2014/main" id="{7AADC8FD-44FB-EEC1-E898-8FAB5B0B60C8}"/>
              </a:ext>
            </a:extLst>
          </p:cNvPr>
          <p:cNvSpPr txBox="1"/>
          <p:nvPr/>
        </p:nvSpPr>
        <p:spPr>
          <a:xfrm>
            <a:off x="1381759" y="7281466"/>
            <a:ext cx="5179739" cy="757130"/>
          </a:xfrm>
          <a:prstGeom prst="rect">
            <a:avLst/>
          </a:prstGeom>
          <a:noFill/>
        </p:spPr>
        <p:txBody>
          <a:bodyPr wrap="square" rtlCol="0">
            <a:spAutoFit/>
          </a:bodyPr>
          <a:lstStyle/>
          <a:p>
            <a:r>
              <a:rPr lang="en-US" sz="1440" dirty="0"/>
              <a:t>LEU= Low Enriched Uranium (&lt; 5 % U-235)</a:t>
            </a:r>
          </a:p>
          <a:p>
            <a:r>
              <a:rPr lang="en-US" sz="1440" dirty="0"/>
              <a:t>HALEU= High Assay Low Enriched Uranium (5-20 % U-235)</a:t>
            </a:r>
          </a:p>
          <a:p>
            <a:r>
              <a:rPr lang="en-US" sz="1440" dirty="0"/>
              <a:t>HEU= High Enriched Uranium (&gt; 20% U-235)</a:t>
            </a:r>
          </a:p>
        </p:txBody>
      </p:sp>
    </p:spTree>
    <p:extLst>
      <p:ext uri="{BB962C8B-B14F-4D97-AF65-F5344CB8AC3E}">
        <p14:creationId xmlns:p14="http://schemas.microsoft.com/office/powerpoint/2010/main" val="245482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97F70E-9242-F392-9D17-74FAE0E02D9F}"/>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4C712F40-573F-6DB7-1079-3BDAEE9DB735}"/>
              </a:ext>
            </a:extLst>
          </p:cNvPr>
          <p:cNvSpPr>
            <a:spLocks noGrp="1"/>
          </p:cNvSpPr>
          <p:nvPr>
            <p:ph type="title"/>
          </p:nvPr>
        </p:nvSpPr>
        <p:spPr>
          <a:xfrm>
            <a:off x="2832538" y="321225"/>
            <a:ext cx="10972800" cy="1310980"/>
          </a:xfrm>
        </p:spPr>
        <p:txBody>
          <a:bodyPr anchor="ctr"/>
          <a:lstStyle/>
          <a:p>
            <a:r>
              <a:rPr lang="en-US" dirty="0">
                <a:solidFill>
                  <a:schemeClr val="tx2"/>
                </a:solidFill>
              </a:rPr>
              <a:t>Unique Elements Associated with Microreactor Designs and Domestic Transport</a:t>
            </a:r>
          </a:p>
        </p:txBody>
      </p:sp>
      <p:sp>
        <p:nvSpPr>
          <p:cNvPr id="4" name="Content Placeholder 3">
            <a:extLst>
              <a:ext uri="{FF2B5EF4-FFF2-40B4-BE49-F238E27FC236}">
                <a16:creationId xmlns:a16="http://schemas.microsoft.com/office/drawing/2014/main" id="{08860B0C-57C2-4ABF-04FE-08860B7E0A2D}"/>
              </a:ext>
            </a:extLst>
          </p:cNvPr>
          <p:cNvSpPr>
            <a:spLocks noGrp="1"/>
          </p:cNvSpPr>
          <p:nvPr>
            <p:ph sz="quarter" idx="20"/>
          </p:nvPr>
        </p:nvSpPr>
        <p:spPr/>
        <p:txBody>
          <a:bodyPr/>
          <a:lstStyle/>
          <a:p>
            <a:r>
              <a:rPr lang="en-US" dirty="0"/>
              <a:t>Unusual nature of microreactor designs</a:t>
            </a:r>
          </a:p>
          <a:p>
            <a:pPr lvl="1"/>
            <a:r>
              <a:rPr lang="en-US" dirty="0"/>
              <a:t>Increased time may be required for transportation planning</a:t>
            </a:r>
          </a:p>
          <a:p>
            <a:pPr lvl="1"/>
            <a:r>
              <a:rPr lang="en-US" dirty="0"/>
              <a:t>Increased coordination with States and Tribes along transportation routes may be required</a:t>
            </a:r>
          </a:p>
          <a:p>
            <a:pPr lvl="1"/>
            <a:r>
              <a:rPr lang="en-US" dirty="0"/>
              <a:t>Due to the unusual nature of the microreactor designs, there may be the desire to perform an increased number of en route inspections</a:t>
            </a:r>
          </a:p>
          <a:p>
            <a:pPr lvl="1"/>
            <a:r>
              <a:rPr lang="en-US" dirty="0"/>
              <a:t>Due to the unusual nature of the microreactor designs, there may be an increased need for public information and communications regarding microreactor transport</a:t>
            </a:r>
          </a:p>
          <a:p>
            <a:pPr lvl="1"/>
            <a:r>
              <a:rPr lang="en-US" dirty="0"/>
              <a:t>There may be calls for increased microreactor-specific training for emergency responders, and there may be additional microreactor-specific training modules that are required. These training modules may be design-specific</a:t>
            </a:r>
          </a:p>
          <a:p>
            <a:pPr lvl="1"/>
            <a:r>
              <a:rPr lang="en-US" dirty="0"/>
              <a:t>Microreactor designs that contain other hazardous materials such as beryllium or sodium could affect the content of emergency response plans and procedures</a:t>
            </a:r>
          </a:p>
          <a:p>
            <a:endParaRPr lang="en-US" dirty="0"/>
          </a:p>
        </p:txBody>
      </p:sp>
    </p:spTree>
    <p:extLst>
      <p:ext uri="{BB962C8B-B14F-4D97-AF65-F5344CB8AC3E}">
        <p14:creationId xmlns:p14="http://schemas.microsoft.com/office/powerpoint/2010/main" val="35772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E0F275-645D-BFBB-72E0-19787670DB35}"/>
              </a:ext>
            </a:extLst>
          </p:cNvPr>
          <p:cNvSpPr>
            <a:spLocks noGrp="1"/>
          </p:cNvSpPr>
          <p:nvPr>
            <p:ph type="sldNum" sz="quarter" idx="12"/>
          </p:nvPr>
        </p:nvSpPr>
        <p:spPr/>
        <p:txBody>
          <a:bodyPr/>
          <a:lstStyle/>
          <a:p>
            <a:fld id="{FE7A4BB3-E848-5A44-82DF-322201952CD8}" type="slidenum">
              <a:rPr lang="en-US" smtClean="0"/>
              <a:pPr/>
              <a:t>9</a:t>
            </a:fld>
            <a:endParaRPr lang="en-US"/>
          </a:p>
        </p:txBody>
      </p:sp>
      <p:sp>
        <p:nvSpPr>
          <p:cNvPr id="3" name="Title 2">
            <a:extLst>
              <a:ext uri="{FF2B5EF4-FFF2-40B4-BE49-F238E27FC236}">
                <a16:creationId xmlns:a16="http://schemas.microsoft.com/office/drawing/2014/main" id="{818A6079-F0A6-F67F-1D5E-0528306E03B4}"/>
              </a:ext>
            </a:extLst>
          </p:cNvPr>
          <p:cNvSpPr>
            <a:spLocks noGrp="1"/>
          </p:cNvSpPr>
          <p:nvPr>
            <p:ph type="title"/>
          </p:nvPr>
        </p:nvSpPr>
        <p:spPr>
          <a:xfrm>
            <a:off x="3200400" y="155323"/>
            <a:ext cx="10972800" cy="1310979"/>
          </a:xfrm>
        </p:spPr>
        <p:txBody>
          <a:bodyPr anchor="ctr"/>
          <a:lstStyle/>
          <a:p>
            <a:r>
              <a:rPr lang="en-US" dirty="0">
                <a:solidFill>
                  <a:schemeClr val="tx2"/>
                </a:solidFill>
              </a:rPr>
              <a:t>DOE Microreactor Program Transportation Activities</a:t>
            </a:r>
          </a:p>
        </p:txBody>
      </p:sp>
      <p:sp>
        <p:nvSpPr>
          <p:cNvPr id="4" name="Content Placeholder 3">
            <a:extLst>
              <a:ext uri="{FF2B5EF4-FFF2-40B4-BE49-F238E27FC236}">
                <a16:creationId xmlns:a16="http://schemas.microsoft.com/office/drawing/2014/main" id="{8D5A9CFB-B0E8-B6C7-2B16-A2BF15C35213}"/>
              </a:ext>
            </a:extLst>
          </p:cNvPr>
          <p:cNvSpPr>
            <a:spLocks noGrp="1"/>
          </p:cNvSpPr>
          <p:nvPr>
            <p:ph sz="quarter" idx="20"/>
          </p:nvPr>
        </p:nvSpPr>
        <p:spPr>
          <a:xfrm>
            <a:off x="1371601" y="1573926"/>
            <a:ext cx="5045278" cy="6500351"/>
          </a:xfrm>
        </p:spPr>
        <p:txBody>
          <a:bodyPr/>
          <a:lstStyle/>
          <a:p>
            <a:r>
              <a:rPr lang="en-US" sz="1600" dirty="0"/>
              <a:t>Microreactor Transportation Emergency Planning Challenges</a:t>
            </a:r>
          </a:p>
          <a:p>
            <a:r>
              <a:rPr lang="en-US" sz="1600" dirty="0"/>
              <a:t>Prototype Microreactor Transportation Safety Program</a:t>
            </a:r>
          </a:p>
          <a:p>
            <a:r>
              <a:rPr lang="en-US" sz="1600" dirty="0"/>
              <a:t>Recommendations for Revising ANSI N14.24, American National Standard for Highway Route Controlled Quantities of Radioactive Material – Domestic Barge Transport</a:t>
            </a:r>
          </a:p>
          <a:p>
            <a:r>
              <a:rPr lang="en-US" sz="1600" dirty="0"/>
              <a:t>Use of AI to streamline the preparation of Transportation Safety Analysis Reports</a:t>
            </a:r>
          </a:p>
          <a:p>
            <a:r>
              <a:rPr lang="en-US" sz="1600" dirty="0"/>
              <a:t>Transportation Shock and Vibration testing associated with shipping the MARVEL microreactor</a:t>
            </a:r>
          </a:p>
          <a:p>
            <a:r>
              <a:rPr lang="en-US" sz="1600" dirty="0"/>
              <a:t>Cost analyses for shipping microreactors</a:t>
            </a:r>
          </a:p>
          <a:p>
            <a:r>
              <a:rPr lang="en-US" sz="1600" dirty="0"/>
              <a:t>Gaps in codes and standards</a:t>
            </a:r>
          </a:p>
          <a:p>
            <a:r>
              <a:rPr lang="en-US" sz="1600" dirty="0"/>
              <a:t>Much of this work is applicable to the transport of a microreactor containing its unirradiated fuel (front-end) or irradiated fuel (back-end)</a:t>
            </a:r>
          </a:p>
          <a:p>
            <a:r>
              <a:rPr lang="en-US" sz="1600" dirty="0"/>
              <a:t>Available at </a:t>
            </a:r>
            <a:r>
              <a:rPr lang="en-US" sz="1600" dirty="0">
                <a:hlinkClick r:id="rId3"/>
              </a:rPr>
              <a:t>https://gain.inl.gov/doe-microreactor-program/technical-reports-doe-microreactor-program-2/</a:t>
            </a:r>
            <a:endParaRPr lang="en-US" sz="1600" dirty="0"/>
          </a:p>
        </p:txBody>
      </p:sp>
      <p:pic>
        <p:nvPicPr>
          <p:cNvPr id="5" name="Picture 4">
            <a:extLst>
              <a:ext uri="{FF2B5EF4-FFF2-40B4-BE49-F238E27FC236}">
                <a16:creationId xmlns:a16="http://schemas.microsoft.com/office/drawing/2014/main" id="{5B831AA7-5C1E-C966-3A48-C377E01239A7}"/>
              </a:ext>
            </a:extLst>
          </p:cNvPr>
          <p:cNvPicPr>
            <a:picLocks noChangeAspect="1"/>
          </p:cNvPicPr>
          <p:nvPr/>
        </p:nvPicPr>
        <p:blipFill>
          <a:blip r:embed="rId4"/>
          <a:stretch>
            <a:fillRect/>
          </a:stretch>
        </p:blipFill>
        <p:spPr>
          <a:xfrm>
            <a:off x="6471833" y="1002913"/>
            <a:ext cx="2743200" cy="3553395"/>
          </a:xfrm>
          <a:prstGeom prst="rect">
            <a:avLst/>
          </a:prstGeom>
          <a:ln w="38100">
            <a:solidFill>
              <a:schemeClr val="tx1">
                <a:lumMod val="50000"/>
              </a:schemeClr>
            </a:solidFill>
          </a:ln>
        </p:spPr>
      </p:pic>
      <p:pic>
        <p:nvPicPr>
          <p:cNvPr id="6" name="Picture 5">
            <a:extLst>
              <a:ext uri="{FF2B5EF4-FFF2-40B4-BE49-F238E27FC236}">
                <a16:creationId xmlns:a16="http://schemas.microsoft.com/office/drawing/2014/main" id="{6AEBDDC3-B68D-0DE4-CCB6-92E4CDA6CFEF}"/>
              </a:ext>
            </a:extLst>
          </p:cNvPr>
          <p:cNvPicPr>
            <a:picLocks noChangeAspect="1"/>
          </p:cNvPicPr>
          <p:nvPr/>
        </p:nvPicPr>
        <p:blipFill>
          <a:blip r:embed="rId5"/>
          <a:stretch>
            <a:fillRect/>
          </a:stretch>
        </p:blipFill>
        <p:spPr>
          <a:xfrm>
            <a:off x="9004641" y="1118876"/>
            <a:ext cx="2743200" cy="3549336"/>
          </a:xfrm>
          <a:prstGeom prst="rect">
            <a:avLst/>
          </a:prstGeom>
          <a:ln w="38100">
            <a:solidFill>
              <a:srgbClr val="000000"/>
            </a:solidFill>
          </a:ln>
        </p:spPr>
      </p:pic>
      <p:pic>
        <p:nvPicPr>
          <p:cNvPr id="21" name="Picture 20">
            <a:extLst>
              <a:ext uri="{FF2B5EF4-FFF2-40B4-BE49-F238E27FC236}">
                <a16:creationId xmlns:a16="http://schemas.microsoft.com/office/drawing/2014/main" id="{3DB91030-A025-C161-5FA8-4A4B30CC85FB}"/>
              </a:ext>
            </a:extLst>
          </p:cNvPr>
          <p:cNvPicPr>
            <a:picLocks noChangeAspect="1"/>
          </p:cNvPicPr>
          <p:nvPr/>
        </p:nvPicPr>
        <p:blipFill>
          <a:blip r:embed="rId6"/>
          <a:stretch>
            <a:fillRect/>
          </a:stretch>
        </p:blipFill>
        <p:spPr>
          <a:xfrm>
            <a:off x="11555816" y="1231384"/>
            <a:ext cx="2743200" cy="3549333"/>
          </a:xfrm>
          <a:prstGeom prst="rect">
            <a:avLst/>
          </a:prstGeom>
          <a:ln w="38100">
            <a:solidFill>
              <a:schemeClr val="tx1">
                <a:lumMod val="50000"/>
              </a:schemeClr>
            </a:solidFill>
          </a:ln>
        </p:spPr>
      </p:pic>
      <p:pic>
        <p:nvPicPr>
          <p:cNvPr id="10" name="Picture 9">
            <a:extLst>
              <a:ext uri="{FF2B5EF4-FFF2-40B4-BE49-F238E27FC236}">
                <a16:creationId xmlns:a16="http://schemas.microsoft.com/office/drawing/2014/main" id="{46FC68F3-2F18-E549-C0DB-9484814AD341}"/>
              </a:ext>
            </a:extLst>
          </p:cNvPr>
          <p:cNvPicPr>
            <a:picLocks noChangeAspect="1"/>
          </p:cNvPicPr>
          <p:nvPr/>
        </p:nvPicPr>
        <p:blipFill>
          <a:blip r:embed="rId7"/>
          <a:stretch>
            <a:fillRect/>
          </a:stretch>
        </p:blipFill>
        <p:spPr>
          <a:xfrm>
            <a:off x="6579282" y="4047932"/>
            <a:ext cx="2743200" cy="3598348"/>
          </a:xfrm>
          <a:prstGeom prst="rect">
            <a:avLst/>
          </a:prstGeom>
          <a:ln w="38100">
            <a:solidFill>
              <a:srgbClr val="000000"/>
            </a:solidFill>
          </a:ln>
        </p:spPr>
      </p:pic>
      <p:pic>
        <p:nvPicPr>
          <p:cNvPr id="8" name="Picture 7">
            <a:extLst>
              <a:ext uri="{FF2B5EF4-FFF2-40B4-BE49-F238E27FC236}">
                <a16:creationId xmlns:a16="http://schemas.microsoft.com/office/drawing/2014/main" id="{0FBB667B-F647-D7D6-5A7B-D539F7465DCE}"/>
              </a:ext>
            </a:extLst>
          </p:cNvPr>
          <p:cNvPicPr>
            <a:picLocks noChangeAspect="1"/>
          </p:cNvPicPr>
          <p:nvPr/>
        </p:nvPicPr>
        <p:blipFill>
          <a:blip r:embed="rId8"/>
          <a:stretch>
            <a:fillRect/>
          </a:stretch>
        </p:blipFill>
        <p:spPr>
          <a:xfrm>
            <a:off x="9186495" y="4152113"/>
            <a:ext cx="2743200" cy="3588738"/>
          </a:xfrm>
          <a:prstGeom prst="rect">
            <a:avLst/>
          </a:prstGeom>
          <a:ln w="38100">
            <a:solidFill>
              <a:srgbClr val="000000"/>
            </a:solidFill>
          </a:ln>
        </p:spPr>
      </p:pic>
      <p:pic>
        <p:nvPicPr>
          <p:cNvPr id="15" name="Picture 14">
            <a:extLst>
              <a:ext uri="{FF2B5EF4-FFF2-40B4-BE49-F238E27FC236}">
                <a16:creationId xmlns:a16="http://schemas.microsoft.com/office/drawing/2014/main" id="{B40C06A8-3098-CE05-E5F8-F441B700A92E}"/>
              </a:ext>
            </a:extLst>
          </p:cNvPr>
          <p:cNvPicPr>
            <a:picLocks noChangeAspect="1"/>
          </p:cNvPicPr>
          <p:nvPr/>
        </p:nvPicPr>
        <p:blipFill>
          <a:blip r:embed="rId9"/>
          <a:stretch>
            <a:fillRect/>
          </a:stretch>
        </p:blipFill>
        <p:spPr>
          <a:xfrm>
            <a:off x="11717636" y="4273432"/>
            <a:ext cx="2743200" cy="3550024"/>
          </a:xfrm>
          <a:prstGeom prst="rect">
            <a:avLst/>
          </a:prstGeom>
          <a:ln w="38100">
            <a:solidFill>
              <a:srgbClr val="000000"/>
            </a:solidFill>
          </a:ln>
        </p:spPr>
      </p:pic>
    </p:spTree>
    <p:extLst>
      <p:ext uri="{BB962C8B-B14F-4D97-AF65-F5344CB8AC3E}">
        <p14:creationId xmlns:p14="http://schemas.microsoft.com/office/powerpoint/2010/main" val="232984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Plain.potx" id="{0782FAF7-70BE-4A7B-A9AB-04CE0CD8A8DE}" vid="{2CD97732-1318-4B64-80C1-95496D5ABA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PNNL_Option_4</Template>
  <TotalTime>3999</TotalTime>
  <Words>3574</Words>
  <Application>Microsoft Office PowerPoint</Application>
  <PresentationFormat>Custom</PresentationFormat>
  <Paragraphs>465</Paragraphs>
  <Slides>31</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Cambria</vt:lpstr>
      <vt:lpstr>Courier New</vt:lpstr>
      <vt:lpstr>Symbol</vt:lpstr>
      <vt:lpstr>Times New Roman</vt:lpstr>
      <vt:lpstr>Wingdings</vt:lpstr>
      <vt:lpstr>PNNL_Option_4</vt:lpstr>
      <vt:lpstr>Microreactor Risk-Informed Transportation Package Approval Methodology</vt:lpstr>
      <vt:lpstr>Topics</vt:lpstr>
      <vt:lpstr>What Are Microreactors?</vt:lpstr>
      <vt:lpstr>U.S.-Based Microreactor Developer Landscape  Technology Diversity Snapshot (25+ Active Designs)</vt:lpstr>
      <vt:lpstr>Microreactor Transportation</vt:lpstr>
      <vt:lpstr>Potential Compensatory Measures Include</vt:lpstr>
      <vt:lpstr>Current Domestic Transportation Approach</vt:lpstr>
      <vt:lpstr>Unique Elements Associated with Microreactor Designs and Domestic Transport</vt:lpstr>
      <vt:lpstr>DOE Microreactor Program Transportation Activities</vt:lpstr>
      <vt:lpstr>Exclusion Zone/Dose Rate Study</vt:lpstr>
      <vt:lpstr>DoD/DoW Operational Energy Capability Improvement Fund (OECIF)</vt:lpstr>
      <vt:lpstr>Microreactor Incident-Free Transportation Radiation Dose Assessment (NRC)</vt:lpstr>
      <vt:lpstr>Rulemaking Changes</vt:lpstr>
      <vt:lpstr>PowerPoint Presentation</vt:lpstr>
      <vt:lpstr>Background</vt:lpstr>
      <vt:lpstr>Major Pele Performers</vt:lpstr>
      <vt:lpstr>Transportable Nuclear Power Plant (TNPP) Package</vt:lpstr>
      <vt:lpstr>Risk-Informed Process</vt:lpstr>
      <vt:lpstr>Proposed Risk Evaluation Guidelines</vt:lpstr>
      <vt:lpstr>Integrated Risk Assessment Process</vt:lpstr>
      <vt:lpstr>Step 1 – Compile TNPP and Shipment Route Information and Step 2 - Identify Package Safety Functions</vt:lpstr>
      <vt:lpstr>Step 3 – Identify Shipment Hazards</vt:lpstr>
      <vt:lpstr>Step 4 – Select Bounding Accident Scenarios (BAs) for Each Accident Phenomena Group</vt:lpstr>
      <vt:lpstr>Step 5 – Develop Bounding Likelihood for Each BA</vt:lpstr>
      <vt:lpstr>Step 6 – Develop Bounding Consequence for Each BA</vt:lpstr>
      <vt:lpstr>Step 7 – Compare Risk Results to Proposed Risk Evaluation Guidelines</vt:lpstr>
      <vt:lpstr>Step 8 – Assess Sensitivities to Model Uncertainties</vt:lpstr>
      <vt:lpstr>Step 9 – Assess Defense-in-Depth Step 10 – Assess Adequacy of Safety Margins</vt:lpstr>
      <vt:lpstr>Highway Risk-Informed Transportation Package Approval Process</vt:lpstr>
      <vt:lpstr>Maritime Risk-Informed Transportation Package Approval Scoping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Perdue, Melissa O</dc:creator>
  <cp:lastModifiedBy>Uldis Vanags</cp:lastModifiedBy>
  <cp:revision>35</cp:revision>
  <dcterms:created xsi:type="dcterms:W3CDTF">2018-10-17T21:15:35Z</dcterms:created>
  <dcterms:modified xsi:type="dcterms:W3CDTF">2026-07-08T12:35:53Z</dcterms:modified>
</cp:coreProperties>
</file>