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4" r:id="rId10"/>
    <p:sldId id="267" r:id="rId11"/>
    <p:sldId id="268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5850" autoAdjust="0"/>
  </p:normalViewPr>
  <p:slideViewPr>
    <p:cSldViewPr snapToGrid="0">
      <p:cViewPr varScale="1">
        <p:scale>
          <a:sx n="59" d="100"/>
          <a:sy n="59" d="100"/>
        </p:scale>
        <p:origin x="132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670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93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BCBA2-A220-507C-E279-FA472B56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8DF41-5C75-707C-AC6C-60293F7C0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89CD2-B65B-AD30-9F33-78263CEB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9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CCF54-A6CE-5528-412A-9B6CDB0B0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04059-1FB0-1BB9-3430-06FCB45D6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1E631-C694-8D73-469F-8D465A2C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8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0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1E85-B60A-EEA2-5AEC-323AC9AE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BEB7A-CE46-F524-835F-0835DA65F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D5E83-6381-4639-D69A-F1427D3E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3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8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 from EEI.png"/>
          <p:cNvPicPr>
            <a:picLocks noChangeAspect="1"/>
          </p:cNvPicPr>
          <p:nvPr userDrawn="1"/>
        </p:nvPicPr>
        <p:blipFill>
          <a:blip r:embed="rId2" cstate="print">
            <a:lum bright="80000" contrast="-90000"/>
          </a:blip>
          <a:stretch>
            <a:fillRect/>
          </a:stretch>
        </p:blipFill>
        <p:spPr>
          <a:xfrm>
            <a:off x="3147060" y="754795"/>
            <a:ext cx="5897880" cy="589705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03756"/>
            <a:ext cx="10363200" cy="877570"/>
          </a:xfrm>
          <a:solidFill>
            <a:schemeClr val="accent3">
              <a:lumMod val="65000"/>
              <a:alpha val="50000"/>
            </a:schemeClr>
          </a:solidFill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609600" y="741680"/>
            <a:ext cx="109728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6324F1-8E0A-4DCA-A7C7-07EAEFEE26B5}"/>
              </a:ext>
            </a:extLst>
          </p:cNvPr>
          <p:cNvGrpSpPr/>
          <p:nvPr userDrawn="1"/>
        </p:nvGrpSpPr>
        <p:grpSpPr>
          <a:xfrm>
            <a:off x="9842296" y="589280"/>
            <a:ext cx="1219200" cy="394114"/>
            <a:chOff x="8661889" y="589280"/>
            <a:chExt cx="1219200" cy="394114"/>
          </a:xfrm>
        </p:grpSpPr>
        <p:sp>
          <p:nvSpPr>
            <p:cNvPr id="8" name="Text Box 7"/>
            <p:cNvSpPr txBox="1">
              <a:spLocks noChangeArrowheads="1"/>
            </p:cNvSpPr>
            <p:nvPr userDrawn="1"/>
          </p:nvSpPr>
          <p:spPr bwMode="auto">
            <a:xfrm>
              <a:off x="8699989" y="589280"/>
              <a:ext cx="1143000" cy="304800"/>
            </a:xfrm>
            <a:prstGeom prst="rect">
              <a:avLst/>
            </a:prstGeom>
            <a:solidFill>
              <a:schemeClr val="bg1">
                <a:alpha val="82001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 dirty="0">
                  <a:latin typeface="Arial" charset="0"/>
                </a:rPr>
                <a:t>NWTRB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 userDrawn="1"/>
          </p:nvSpPr>
          <p:spPr bwMode="auto">
            <a:xfrm>
              <a:off x="8661889" y="830994"/>
              <a:ext cx="1219200" cy="1524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2"/>
                  </a:solidFill>
                  <a:latin typeface="Arial" charset="0"/>
                </a:rPr>
                <a:t>www.nwtrb.gov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957187" y="817880"/>
            <a:ext cx="4673600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Arial" charset="0"/>
              </a:rPr>
              <a:t>U.S. Nuclear Waste Technical Review Board</a:t>
            </a: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9479" y="3596180"/>
            <a:ext cx="7857066" cy="381000"/>
          </a:xfrm>
        </p:spPr>
        <p:txBody>
          <a:bodyPr/>
          <a:lstStyle>
            <a:lvl1pPr>
              <a:buNone/>
              <a:defRPr sz="2400" b="1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26252" y="3265063"/>
            <a:ext cx="555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Presented to: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14400" y="4151528"/>
            <a:ext cx="555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>
                <a:latin typeface="+mj-lt"/>
              </a:rPr>
              <a:t>Presented</a:t>
            </a:r>
            <a:r>
              <a:rPr lang="en-US" sz="2400" dirty="0">
                <a:latin typeface="+mj-lt"/>
              </a:rPr>
              <a:t> By: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2021" y="4485944"/>
            <a:ext cx="7857067" cy="356235"/>
          </a:xfrm>
        </p:spPr>
        <p:txBody>
          <a:bodyPr/>
          <a:lstStyle>
            <a:lvl1pPr>
              <a:buFontTx/>
              <a:buNone/>
              <a:defRPr sz="2400" b="1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918795" y="5762294"/>
            <a:ext cx="5338233" cy="344805"/>
          </a:xfrm>
        </p:spPr>
        <p:txBody>
          <a:bodyPr/>
          <a:lstStyle>
            <a:lvl1pPr>
              <a:buFontTx/>
              <a:buNone/>
              <a:defRPr sz="1800" b="1" i="0" baseline="0"/>
            </a:lvl1pPr>
          </a:lstStyle>
          <a:p>
            <a:pPr lvl="0"/>
            <a:r>
              <a:rPr lang="en-US" dirty="0"/>
              <a:t>Click to add location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18641" y="5043703"/>
            <a:ext cx="5338233" cy="344805"/>
          </a:xfrm>
        </p:spPr>
        <p:txBody>
          <a:bodyPr/>
          <a:lstStyle>
            <a:lvl1pPr>
              <a:buFontTx/>
              <a:buNone/>
              <a:defRPr sz="1800" b="1" i="0" baseline="0"/>
            </a:lvl1pPr>
          </a:lstStyle>
          <a:p>
            <a:pPr lvl="0"/>
            <a:r>
              <a:rPr lang="en-US" dirty="0"/>
              <a:t>Click to add conference name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916948" y="5399303"/>
            <a:ext cx="5338233" cy="344805"/>
          </a:xfrm>
        </p:spPr>
        <p:txBody>
          <a:bodyPr/>
          <a:lstStyle>
            <a:lvl1pPr>
              <a:buFontTx/>
              <a:buNone/>
              <a:defRPr sz="1800" b="1" i="0" baseline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24"/>
          </p:nvPr>
        </p:nvSpPr>
        <p:spPr>
          <a:xfrm>
            <a:off x="936412" y="6365137"/>
            <a:ext cx="3860800" cy="219075"/>
          </a:xfrm>
        </p:spPr>
        <p:txBody>
          <a:bodyPr/>
          <a:lstStyle>
            <a:lvl1pPr algn="l"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Logo from EEI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890" y="200025"/>
            <a:ext cx="1088136" cy="1086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6226"/>
            <a:ext cx="105156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47751"/>
            <a:ext cx="10515600" cy="4905374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609600" y="63055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EA4A8-B239-462B-B4C8-EEB4BAF0A05E}"/>
              </a:ext>
            </a:extLst>
          </p:cNvPr>
          <p:cNvGrpSpPr/>
          <p:nvPr userDrawn="1"/>
        </p:nvGrpSpPr>
        <p:grpSpPr>
          <a:xfrm>
            <a:off x="9493134" y="6191250"/>
            <a:ext cx="1147772" cy="330236"/>
            <a:chOff x="9559638" y="6191250"/>
            <a:chExt cx="1147772" cy="330236"/>
          </a:xfrm>
        </p:grpSpPr>
        <p:sp>
          <p:nvSpPr>
            <p:cNvPr id="12" name="Text Box 10"/>
            <p:cNvSpPr txBox="1">
              <a:spLocks noChangeArrowheads="1"/>
            </p:cNvSpPr>
            <p:nvPr userDrawn="1"/>
          </p:nvSpPr>
          <p:spPr bwMode="auto">
            <a:xfrm>
              <a:off x="9676324" y="6191250"/>
              <a:ext cx="914400" cy="215444"/>
            </a:xfrm>
            <a:prstGeom prst="rect">
              <a:avLst/>
            </a:prstGeom>
            <a:solidFill>
              <a:schemeClr val="bg1">
                <a:alpha val="82001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latin typeface="Arial" charset="0"/>
                </a:rPr>
                <a:t>NWTRB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 userDrawn="1"/>
          </p:nvSpPr>
          <p:spPr bwMode="auto">
            <a:xfrm>
              <a:off x="9559638" y="6398375"/>
              <a:ext cx="1147772" cy="1231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accent2"/>
                  </a:solidFill>
                  <a:latin typeface="Arial" charset="0"/>
                </a:rPr>
                <a:t>www.nwtrb.gov</a:t>
              </a:r>
            </a:p>
          </p:txBody>
        </p:sp>
      </p:grpSp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1455191" y="6381750"/>
            <a:ext cx="4673600" cy="15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U.S. Nuclear Waste Technical Review Board</a:t>
            </a:r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609600" y="9334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10756900" y="6350034"/>
            <a:ext cx="571500" cy="314325"/>
          </a:xfrm>
        </p:spPr>
        <p:txBody>
          <a:bodyPr/>
          <a:lstStyle>
            <a:lvl1pPr>
              <a:defRPr sz="900" baseline="0"/>
            </a:lvl1pPr>
          </a:lstStyle>
          <a:p>
            <a:fld id="{969AC980-49A1-4F86-AD60-D3A741998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1455191" y="6564978"/>
            <a:ext cx="1371600" cy="209550"/>
          </a:xfrm>
        </p:spPr>
        <p:txBody>
          <a:bodyPr/>
          <a:lstStyle>
            <a:lvl1pPr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8" name="Picture 17" descr="Logo from EEI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774" y="6009212"/>
            <a:ext cx="621792" cy="620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065737"/>
            <a:ext cx="5120640" cy="4895850"/>
          </a:xfr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706" y="1065736"/>
            <a:ext cx="5120640" cy="4895851"/>
          </a:xfrm>
          <a:noFill/>
          <a:ln w="25400" cmpd="sng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76226"/>
            <a:ext cx="105156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609600" y="9334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58DE0AF-3BC7-4434-A27F-8807B6B55A4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3055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5DDC1F-91D4-48C2-BE61-4C7AE4C2F647}"/>
              </a:ext>
            </a:extLst>
          </p:cNvPr>
          <p:cNvGrpSpPr/>
          <p:nvPr userDrawn="1"/>
        </p:nvGrpSpPr>
        <p:grpSpPr>
          <a:xfrm>
            <a:off x="9493134" y="6191250"/>
            <a:ext cx="1147772" cy="330236"/>
            <a:chOff x="9559638" y="6191250"/>
            <a:chExt cx="1147772" cy="330236"/>
          </a:xfrm>
        </p:grpSpPr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2C4874D5-120D-4C6F-8B99-0DD570352F7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676324" y="6191250"/>
              <a:ext cx="914400" cy="215444"/>
            </a:xfrm>
            <a:prstGeom prst="rect">
              <a:avLst/>
            </a:prstGeom>
            <a:solidFill>
              <a:schemeClr val="bg1">
                <a:alpha val="82001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latin typeface="Arial" charset="0"/>
                </a:rPr>
                <a:t>NWTRB</a:t>
              </a: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D991CDD9-F20A-4B56-8812-FE661E444E5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559638" y="6398375"/>
              <a:ext cx="1147772" cy="1231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accent2"/>
                  </a:solidFill>
                  <a:latin typeface="Arial" charset="0"/>
                </a:rPr>
                <a:t>www.nwtrb.gov</a:t>
              </a:r>
            </a:p>
          </p:txBody>
        </p:sp>
      </p:grpSp>
      <p:sp>
        <p:nvSpPr>
          <p:cNvPr id="21" name="Text Box 13">
            <a:extLst>
              <a:ext uri="{FF2B5EF4-FFF2-40B4-BE49-F238E27FC236}">
                <a16:creationId xmlns:a16="http://schemas.microsoft.com/office/drawing/2014/main" id="{3BF64BFD-4BF9-4D00-9B6E-2880A90841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5191" y="6381750"/>
            <a:ext cx="4673600" cy="15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U.S. Nuclear Waste Technical Review Board</a:t>
            </a:r>
          </a:p>
        </p:txBody>
      </p:sp>
      <p:sp>
        <p:nvSpPr>
          <p:cNvPr id="22" name="Slide Number Placeholder 18">
            <a:extLst>
              <a:ext uri="{FF2B5EF4-FFF2-40B4-BE49-F238E27FC236}">
                <a16:creationId xmlns:a16="http://schemas.microsoft.com/office/drawing/2014/main" id="{59D7E8B5-86A3-420A-9E1F-F09D66FC4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6900" y="6350034"/>
            <a:ext cx="571500" cy="314325"/>
          </a:xfrm>
        </p:spPr>
        <p:txBody>
          <a:bodyPr/>
          <a:lstStyle>
            <a:lvl1pPr>
              <a:defRPr sz="900" baseline="0"/>
            </a:lvl1pPr>
          </a:lstStyle>
          <a:p>
            <a:fld id="{969AC980-49A1-4F86-AD60-D3A741998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19">
            <a:extLst>
              <a:ext uri="{FF2B5EF4-FFF2-40B4-BE49-F238E27FC236}">
                <a16:creationId xmlns:a16="http://schemas.microsoft.com/office/drawing/2014/main" id="{286685CC-8614-4DA3-A1CD-77BFC16F27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55191" y="6564978"/>
            <a:ext cx="1371600" cy="209550"/>
          </a:xfrm>
        </p:spPr>
        <p:txBody>
          <a:bodyPr/>
          <a:lstStyle>
            <a:lvl1pPr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4" name="Picture 23" descr="Logo from EEI.png">
            <a:extLst>
              <a:ext uri="{FF2B5EF4-FFF2-40B4-BE49-F238E27FC236}">
                <a16:creationId xmlns:a16="http://schemas.microsoft.com/office/drawing/2014/main" id="{D78F2346-09DA-421C-A513-B98AA99E4476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774" y="6009212"/>
            <a:ext cx="621792" cy="620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799" y="1137660"/>
            <a:ext cx="5486400" cy="639762"/>
          </a:xfr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799" y="1777422"/>
            <a:ext cx="5486400" cy="4121150"/>
          </a:xfrm>
          <a:ln w="25400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138872"/>
            <a:ext cx="5486400" cy="639762"/>
          </a:xfr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1778634"/>
            <a:ext cx="5486400" cy="4102100"/>
          </a:xfrm>
          <a:ln w="25400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76226"/>
            <a:ext cx="105156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609600" y="9334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4135F7EA-F24F-4507-9DB9-77C08C93151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3055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C5EE79-855E-439D-9ABD-D11A9AE598AF}"/>
              </a:ext>
            </a:extLst>
          </p:cNvPr>
          <p:cNvGrpSpPr/>
          <p:nvPr userDrawn="1"/>
        </p:nvGrpSpPr>
        <p:grpSpPr>
          <a:xfrm>
            <a:off x="9493134" y="6191250"/>
            <a:ext cx="1147772" cy="330236"/>
            <a:chOff x="9559638" y="6191250"/>
            <a:chExt cx="1147772" cy="330236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E35F2301-F7B1-40F2-B30C-DFD9D4B5B80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676324" y="6191250"/>
              <a:ext cx="914400" cy="215444"/>
            </a:xfrm>
            <a:prstGeom prst="rect">
              <a:avLst/>
            </a:prstGeom>
            <a:solidFill>
              <a:schemeClr val="bg1">
                <a:alpha val="82001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latin typeface="Arial" charset="0"/>
                </a:rPr>
                <a:t>NWTRB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1541762D-DCFE-4047-8C8C-26EF5C2DA60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559638" y="6398375"/>
              <a:ext cx="1147772" cy="1231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accent2"/>
                  </a:solidFill>
                  <a:latin typeface="Arial" charset="0"/>
                </a:rPr>
                <a:t>www.nwtrb.gov</a:t>
              </a:r>
            </a:p>
          </p:txBody>
        </p:sp>
      </p:grpSp>
      <p:sp>
        <p:nvSpPr>
          <p:cNvPr id="23" name="Text Box 13">
            <a:extLst>
              <a:ext uri="{FF2B5EF4-FFF2-40B4-BE49-F238E27FC236}">
                <a16:creationId xmlns:a16="http://schemas.microsoft.com/office/drawing/2014/main" id="{BE3CD16E-3B48-44D8-84DF-C46488423E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5191" y="6381750"/>
            <a:ext cx="4673600" cy="15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U.S. Nuclear Waste Technical Review Board</a:t>
            </a:r>
          </a:p>
        </p:txBody>
      </p:sp>
      <p:sp>
        <p:nvSpPr>
          <p:cNvPr id="24" name="Slide Number Placeholder 18">
            <a:extLst>
              <a:ext uri="{FF2B5EF4-FFF2-40B4-BE49-F238E27FC236}">
                <a16:creationId xmlns:a16="http://schemas.microsoft.com/office/drawing/2014/main" id="{19E4E93D-B465-4346-90C9-73368946C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6900" y="6350034"/>
            <a:ext cx="571500" cy="314325"/>
          </a:xfrm>
        </p:spPr>
        <p:txBody>
          <a:bodyPr/>
          <a:lstStyle>
            <a:lvl1pPr>
              <a:defRPr sz="900" baseline="0"/>
            </a:lvl1pPr>
          </a:lstStyle>
          <a:p>
            <a:fld id="{969AC980-49A1-4F86-AD60-D3A741998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19">
            <a:extLst>
              <a:ext uri="{FF2B5EF4-FFF2-40B4-BE49-F238E27FC236}">
                <a16:creationId xmlns:a16="http://schemas.microsoft.com/office/drawing/2014/main" id="{A892AFAE-7A00-4F58-B229-E9FCC22C88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55191" y="6564978"/>
            <a:ext cx="1371600" cy="209550"/>
          </a:xfrm>
        </p:spPr>
        <p:txBody>
          <a:bodyPr/>
          <a:lstStyle>
            <a:lvl1pPr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6" name="Picture 25" descr="Logo from EEI.png">
            <a:extLst>
              <a:ext uri="{FF2B5EF4-FFF2-40B4-BE49-F238E27FC236}">
                <a16:creationId xmlns:a16="http://schemas.microsoft.com/office/drawing/2014/main" id="{CF4D4773-3AD9-4E8C-96AB-8CF0AF4228C6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774" y="6009212"/>
            <a:ext cx="621792" cy="620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276226"/>
            <a:ext cx="105156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609600" y="9334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106F8FF9-D75C-43E8-A307-CC9808A83E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3055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525584-B48E-4545-8420-AC8BBFA62D94}"/>
              </a:ext>
            </a:extLst>
          </p:cNvPr>
          <p:cNvGrpSpPr/>
          <p:nvPr userDrawn="1"/>
        </p:nvGrpSpPr>
        <p:grpSpPr>
          <a:xfrm>
            <a:off x="9493134" y="6191250"/>
            <a:ext cx="1147772" cy="330236"/>
            <a:chOff x="9559638" y="6191250"/>
            <a:chExt cx="1147772" cy="330236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72AD9C36-61B6-43E5-BAEF-135D80A3E8F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676324" y="6191250"/>
              <a:ext cx="914400" cy="215444"/>
            </a:xfrm>
            <a:prstGeom prst="rect">
              <a:avLst/>
            </a:prstGeom>
            <a:solidFill>
              <a:schemeClr val="bg1">
                <a:alpha val="82001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latin typeface="Arial" charset="0"/>
                </a:rPr>
                <a:t>NWTRB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FBF6EFF9-9139-4A4B-A7D9-41C35A7C0F4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559638" y="6398375"/>
              <a:ext cx="1147772" cy="1231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accent2"/>
                  </a:solidFill>
                  <a:latin typeface="Arial" charset="0"/>
                </a:rPr>
                <a:t>www.nwtrb.gov</a:t>
              </a: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4F6B565F-6FE4-48ED-B987-1D3CAA4DF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5191" y="6381750"/>
            <a:ext cx="4673600" cy="15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U.S. Nuclear Waste Technical Review Board</a:t>
            </a:r>
          </a:p>
        </p:txBody>
      </p:sp>
      <p:sp>
        <p:nvSpPr>
          <p:cNvPr id="21" name="Slide Number Placeholder 18">
            <a:extLst>
              <a:ext uri="{FF2B5EF4-FFF2-40B4-BE49-F238E27FC236}">
                <a16:creationId xmlns:a16="http://schemas.microsoft.com/office/drawing/2014/main" id="{57CE3731-0C8D-4ADB-B55C-FCE178589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6900" y="6350034"/>
            <a:ext cx="571500" cy="314325"/>
          </a:xfrm>
        </p:spPr>
        <p:txBody>
          <a:bodyPr/>
          <a:lstStyle>
            <a:lvl1pPr>
              <a:defRPr sz="900" baseline="0"/>
            </a:lvl1pPr>
          </a:lstStyle>
          <a:p>
            <a:fld id="{969AC980-49A1-4F86-AD60-D3A741998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19">
            <a:extLst>
              <a:ext uri="{FF2B5EF4-FFF2-40B4-BE49-F238E27FC236}">
                <a16:creationId xmlns:a16="http://schemas.microsoft.com/office/drawing/2014/main" id="{3158EE17-A52D-45CC-80C7-FC0C397D45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55191" y="6564978"/>
            <a:ext cx="1371600" cy="209550"/>
          </a:xfrm>
        </p:spPr>
        <p:txBody>
          <a:bodyPr/>
          <a:lstStyle>
            <a:lvl1pPr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3" name="Picture 22" descr="Logo from EEI.png">
            <a:extLst>
              <a:ext uri="{FF2B5EF4-FFF2-40B4-BE49-F238E27FC236}">
                <a16:creationId xmlns:a16="http://schemas.microsoft.com/office/drawing/2014/main" id="{3EDF1F91-3373-48A7-AA53-02CF4EEEE5BB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774" y="6009212"/>
            <a:ext cx="621792" cy="620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>
            <a:extLst>
              <a:ext uri="{FF2B5EF4-FFF2-40B4-BE49-F238E27FC236}">
                <a16:creationId xmlns:a16="http://schemas.microsoft.com/office/drawing/2014/main" id="{02132AC0-18AC-41CE-8B3E-6DFF3C4086E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305550"/>
            <a:ext cx="1097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3CCBD-1063-4719-8428-324BA7A17CBF}"/>
              </a:ext>
            </a:extLst>
          </p:cNvPr>
          <p:cNvGrpSpPr/>
          <p:nvPr userDrawn="1"/>
        </p:nvGrpSpPr>
        <p:grpSpPr>
          <a:xfrm>
            <a:off x="9493134" y="6191250"/>
            <a:ext cx="1147772" cy="330236"/>
            <a:chOff x="9559638" y="6191250"/>
            <a:chExt cx="1147772" cy="330236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89CA59A-354F-4BC9-8A12-F82D2933759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676324" y="6191250"/>
              <a:ext cx="914400" cy="215444"/>
            </a:xfrm>
            <a:prstGeom prst="rect">
              <a:avLst/>
            </a:prstGeom>
            <a:solidFill>
              <a:schemeClr val="bg1">
                <a:alpha val="82001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latin typeface="Arial" charset="0"/>
                </a:rPr>
                <a:t>NWTRB</a:t>
              </a: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68BC0FD7-367B-4AAB-9364-C9625B82589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559638" y="6398375"/>
              <a:ext cx="1147772" cy="1231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dirty="0">
                  <a:solidFill>
                    <a:schemeClr val="accent2"/>
                  </a:solidFill>
                  <a:latin typeface="Arial" charset="0"/>
                </a:rPr>
                <a:t>www.nwtrb.gov</a:t>
              </a:r>
            </a:p>
          </p:txBody>
        </p:sp>
      </p:grpSp>
      <p:sp>
        <p:nvSpPr>
          <p:cNvPr id="16" name="Text Box 13">
            <a:extLst>
              <a:ext uri="{FF2B5EF4-FFF2-40B4-BE49-F238E27FC236}">
                <a16:creationId xmlns:a16="http://schemas.microsoft.com/office/drawing/2014/main" id="{50EE4DC7-AE0E-4A52-9698-0DB5D3C74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5191" y="6381750"/>
            <a:ext cx="4673600" cy="15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U.S. Nuclear Waste Technical Review Board</a:t>
            </a:r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69EE2079-9FEC-4E31-9E9D-F8AA77D05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6900" y="6350034"/>
            <a:ext cx="571500" cy="314325"/>
          </a:xfrm>
        </p:spPr>
        <p:txBody>
          <a:bodyPr/>
          <a:lstStyle>
            <a:lvl1pPr>
              <a:defRPr sz="900" baseline="0"/>
            </a:lvl1pPr>
          </a:lstStyle>
          <a:p>
            <a:fld id="{969AC980-49A1-4F86-AD60-D3A741998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9">
            <a:extLst>
              <a:ext uri="{FF2B5EF4-FFF2-40B4-BE49-F238E27FC236}">
                <a16:creationId xmlns:a16="http://schemas.microsoft.com/office/drawing/2014/main" id="{4D1DA2BB-3783-46F8-8F7E-907378A2C2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55191" y="6564978"/>
            <a:ext cx="1371600" cy="209550"/>
          </a:xfrm>
        </p:spPr>
        <p:txBody>
          <a:bodyPr/>
          <a:lstStyle>
            <a:lvl1pPr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Logo from EEI.png">
            <a:extLst>
              <a:ext uri="{FF2B5EF4-FFF2-40B4-BE49-F238E27FC236}">
                <a16:creationId xmlns:a16="http://schemas.microsoft.com/office/drawing/2014/main" id="{82482E13-FBB1-4835-BE97-FFB85B5E3B07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774" y="6009212"/>
            <a:ext cx="621792" cy="6202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fld id="{969AC980-49A1-4F86-AD60-D3A741998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trb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E62CCACF-41D4-49EC-95D7-411F26323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479" y="3596180"/>
            <a:ext cx="8056570" cy="362991"/>
          </a:xfrm>
        </p:spPr>
        <p:txBody>
          <a:bodyPr/>
          <a:lstStyle/>
          <a:p>
            <a:r>
              <a:rPr lang="en-US" dirty="0"/>
              <a:t>Council of State Governments–Northeast 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481E4B-871D-404A-8B4C-A80F079EC2A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May 21, 2025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68FF07-9D5E-4117-90B7-2633E49E61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eaLnBrk="1" hangingPunct="1"/>
            <a:r>
              <a:rPr lang="en-US" dirty="0"/>
              <a:t>Daniel Ogg, Executive Director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DACBAD2-ABAC-4BA1-B73B-42A82F49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948" y="1866122"/>
            <a:ext cx="10360652" cy="1172934"/>
          </a:xfrm>
        </p:spPr>
        <p:txBody>
          <a:bodyPr/>
          <a:lstStyle/>
          <a:p>
            <a:r>
              <a:rPr lang="en-US" sz="3600" b="1" dirty="0"/>
              <a:t>U.S. Nuclear Waste Technical Review Board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9CE0-7C95-0AEB-EA94-598566323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3A5C-771C-398A-1DF3-FA99399B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Board Letter of March 18, 2025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BD46-E0E5-5C15-5198-516EBB5C2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47750"/>
            <a:ext cx="10515600" cy="5048249"/>
          </a:xfrm>
        </p:spPr>
        <p:txBody>
          <a:bodyPr/>
          <a:lstStyle/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pc="-5" dirty="0">
                <a:latin typeface="Arial"/>
                <a:cs typeface="Arial"/>
              </a:rPr>
              <a:t>Addressed to the U.S. Congress and the Secretary of Energy</a:t>
            </a:r>
            <a:endParaRPr lang="en-US" spc="-5" dirty="0">
              <a:cs typeface="Arial"/>
            </a:endParaRP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dirty="0">
                <a:cs typeface="Arial"/>
              </a:rPr>
              <a:t>Includes a finding, two conclusions, and a recommendation regarding the nuclear waste management program in the U.S., and the need for a deep geologic repository for SNF and HLW</a:t>
            </a: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dirty="0">
                <a:cs typeface="Arial"/>
              </a:rPr>
              <a:t>The timing of the letter was motivated by the change of Administration, a new Congress, and a new Secretary of Energy</a:t>
            </a: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00D92-9A54-6A95-4812-3CFF543B5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D22B2-D92E-44CB-E254-AC376565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3B46-ADD6-B97F-FA60-0C49CE03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Board Letter (cont.)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9DC2-6C63-B085-1954-31C9B391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1047750"/>
            <a:ext cx="10803834" cy="5048249"/>
          </a:xfrm>
        </p:spPr>
        <p:txBody>
          <a:bodyPr/>
          <a:lstStyle/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b="1" spc="-5" dirty="0">
                <a:latin typeface="Arial"/>
                <a:cs typeface="Arial"/>
              </a:rPr>
              <a:t>Finding</a:t>
            </a:r>
            <a:r>
              <a:rPr lang="en-US" spc="-5" dirty="0">
                <a:latin typeface="Arial"/>
                <a:cs typeface="Arial"/>
              </a:rPr>
              <a:t>: </a:t>
            </a:r>
            <a:r>
              <a:rPr lang="en-US" sz="2200" i="1" dirty="0"/>
              <a:t>The nation needs one or more deep geologic repositories for permanent disposal of domestic spent nuclear fuel and high-level radioactive waste</a:t>
            </a:r>
            <a:r>
              <a:rPr lang="en-US" sz="2200" dirty="0"/>
              <a:t>.</a:t>
            </a:r>
            <a:endParaRPr lang="en-US" sz="2200" spc="-5" dirty="0">
              <a:latin typeface="Arial"/>
              <a:cs typeface="Arial"/>
            </a:endParaRP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b="1" dirty="0">
                <a:cs typeface="Arial"/>
              </a:rPr>
              <a:t>Conclusion 1</a:t>
            </a:r>
            <a:r>
              <a:rPr lang="en-US" dirty="0">
                <a:cs typeface="Arial"/>
              </a:rPr>
              <a:t>:  </a:t>
            </a:r>
            <a:r>
              <a:rPr lang="en-US" sz="2200" i="1" dirty="0"/>
              <a:t>The Department of Energy does not have an effective program, as of December 2024, that could lead to a deep geologic repository</a:t>
            </a:r>
            <a:r>
              <a:rPr lang="en-US" sz="2200" dirty="0"/>
              <a:t>.</a:t>
            </a:r>
            <a:endParaRPr lang="en-US" sz="2200" dirty="0">
              <a:cs typeface="Arial"/>
            </a:endParaRP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b="1" dirty="0">
                <a:cs typeface="Arial"/>
              </a:rPr>
              <a:t>Conclusion 2</a:t>
            </a:r>
            <a:r>
              <a:rPr lang="en-US" dirty="0">
                <a:cs typeface="Arial"/>
              </a:rPr>
              <a:t>:  </a:t>
            </a:r>
            <a:r>
              <a:rPr lang="en-US" sz="2200" i="1" dirty="0"/>
              <a:t>The lack of an effective repository program brings a high risk that ongoing efforts to site one or more federal interim storage facilities will ultimately be unsuccessful</a:t>
            </a:r>
            <a:r>
              <a:rPr lang="en-US" sz="2200" dirty="0"/>
              <a:t>.</a:t>
            </a:r>
            <a:endParaRPr lang="en-US" sz="2200" dirty="0">
              <a:cs typeface="Arial"/>
            </a:endParaRP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b="1" dirty="0">
                <a:cs typeface="Arial"/>
              </a:rPr>
              <a:t>Recommendation</a:t>
            </a:r>
            <a:r>
              <a:rPr lang="en-US" dirty="0">
                <a:cs typeface="Arial"/>
              </a:rPr>
              <a:t>:  </a:t>
            </a:r>
            <a:r>
              <a:rPr lang="en-US" sz="2200" i="1" dirty="0"/>
              <a:t>The Board recommends that the Department of Energy take the steps necessary, working with Congress as needed, to create a workable pathway to site, license, construct, and operate a geologic repository for the permanent disposal of spent nuclear fuel and high-level radioactive waste</a:t>
            </a:r>
            <a:r>
              <a:rPr lang="en-US" sz="2200" dirty="0"/>
              <a:t>.</a:t>
            </a:r>
            <a:endParaRPr lang="en-US" sz="2200" dirty="0">
              <a:cs typeface="Arial"/>
            </a:endParaRPr>
          </a:p>
          <a:p>
            <a:pPr marL="355600" marR="16827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B0A1D-CAE2-EEEC-D197-22DBA8D8E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B063-7E7F-4C81-B0F5-482228C2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Independent Federal Agency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51E6C-80CC-4812-86BD-422662E9C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8DA8A47-2909-4669-8805-6F3819E69829}"/>
              </a:ext>
            </a:extLst>
          </p:cNvPr>
          <p:cNvSpPr txBox="1"/>
          <p:nvPr/>
        </p:nvSpPr>
        <p:spPr>
          <a:xfrm>
            <a:off x="4305993" y="1335154"/>
            <a:ext cx="6725641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The U.S. Nuclear Waste Technical  Review Board (Board) was established by Congress as an independent  federal agency in the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1987  amendments to the Nuclear Waste Policy Act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(NWPA)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3256AD8-24DF-4FC0-A4C6-4BE616EC8A70}"/>
              </a:ext>
            </a:extLst>
          </p:cNvPr>
          <p:cNvSpPr/>
          <p:nvPr/>
        </p:nvSpPr>
        <p:spPr>
          <a:xfrm>
            <a:off x="1160366" y="1047751"/>
            <a:ext cx="2691383" cy="2719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53E0F8C-E877-454F-ADD1-8261AC24E4E9}"/>
              </a:ext>
            </a:extLst>
          </p:cNvPr>
          <p:cNvSpPr>
            <a:spLocks noChangeAspect="1"/>
          </p:cNvSpPr>
          <p:nvPr/>
        </p:nvSpPr>
        <p:spPr>
          <a:xfrm>
            <a:off x="1144104" y="4043920"/>
            <a:ext cx="9971241" cy="192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92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02AB-4F8A-4D19-8E5B-50176E2A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Board Mission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6626-5983-4CE9-8162-2FC44640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47750"/>
            <a:ext cx="10664825" cy="3036347"/>
          </a:xfrm>
        </p:spPr>
        <p:txBody>
          <a:bodyPr/>
          <a:lstStyle/>
          <a:p>
            <a:pPr marL="341630" indent="-328930">
              <a:lnSpc>
                <a:spcPct val="100000"/>
              </a:lnSpc>
              <a:buChar char="•"/>
              <a:tabLst>
                <a:tab pos="341630" algn="l"/>
                <a:tab pos="342265" algn="l"/>
              </a:tabLst>
            </a:pPr>
            <a:r>
              <a:rPr lang="en-US" spc="-5" dirty="0">
                <a:latin typeface="Arial"/>
                <a:cs typeface="Arial"/>
              </a:rPr>
              <a:t>The Board evaluates the “technical and scientific validity”</a:t>
            </a:r>
            <a:r>
              <a:rPr lang="en-US" spc="12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of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U.S. Department of Energy (DOE) activities related to implementing the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NWPA</a:t>
            </a:r>
            <a:endParaRPr lang="en-US" dirty="0">
              <a:latin typeface="Arial"/>
              <a:cs typeface="Arial"/>
            </a:endParaRPr>
          </a:p>
          <a:p>
            <a:pPr marL="341630" indent="-328930">
              <a:lnSpc>
                <a:spcPct val="100000"/>
              </a:lnSpc>
              <a:spcBef>
                <a:spcPts val="1805"/>
              </a:spcBef>
              <a:buChar char="•"/>
              <a:tabLst>
                <a:tab pos="341630" algn="l"/>
                <a:tab pos="342265" algn="l"/>
              </a:tabLst>
            </a:pPr>
            <a:r>
              <a:rPr lang="en-US" spc="-5" dirty="0">
                <a:latin typeface="Arial"/>
                <a:cs typeface="Arial"/>
              </a:rPr>
              <a:t>These DOE activities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include:</a:t>
            </a:r>
            <a:endParaRPr lang="en-US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6920" algn="l"/>
              </a:tabLst>
            </a:pPr>
            <a:r>
              <a:rPr lang="en-US" sz="2200" dirty="0">
                <a:latin typeface="Arial"/>
                <a:cs typeface="Arial"/>
              </a:rPr>
              <a:t>Packaging of spent nuclear fuel (SNF) and </a:t>
            </a:r>
            <a:r>
              <a:rPr lang="en-US" sz="2200" spc="-5" dirty="0">
                <a:latin typeface="Arial"/>
                <a:cs typeface="Arial"/>
              </a:rPr>
              <a:t>high-level  </a:t>
            </a:r>
            <a:r>
              <a:rPr lang="en-US" sz="2200" dirty="0">
                <a:latin typeface="Arial"/>
                <a:cs typeface="Arial"/>
              </a:rPr>
              <a:t>radioactive waste (HLW) and transportation of the wastes to</a:t>
            </a:r>
            <a:r>
              <a:rPr lang="en-US" sz="2200" spc="-2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 storage or disposal</a:t>
            </a:r>
            <a:r>
              <a:rPr lang="en-US" sz="2200" spc="-14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facility</a:t>
            </a:r>
          </a:p>
          <a:p>
            <a:pPr marL="756285" marR="36830" lvl="1" indent="-286385">
              <a:lnSpc>
                <a:spcPct val="100000"/>
              </a:lnSpc>
              <a:spcBef>
                <a:spcPts val="1195"/>
              </a:spcBef>
              <a:buFont typeface="Wingdings"/>
              <a:buChar char=""/>
              <a:tabLst>
                <a:tab pos="756920" algn="l"/>
              </a:tabLst>
            </a:pPr>
            <a:r>
              <a:rPr lang="en-US" sz="2200" dirty="0">
                <a:latin typeface="Arial"/>
                <a:cs typeface="Arial"/>
              </a:rPr>
              <a:t>Site characterization, design, and development of facilities</a:t>
            </a:r>
            <a:r>
              <a:rPr lang="en-US" sz="2200" spc="-1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 disposing of SNF or</a:t>
            </a:r>
            <a:r>
              <a:rPr lang="en-US" sz="2200" spc="-1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HLW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0D640-3907-4792-A09F-73A4060D4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9DA04-F77B-4995-9604-21BF8D8F9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2" y="4084098"/>
            <a:ext cx="980253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AEB6-8255-4011-8E08-2AD36D1A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Board Members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E368-4727-4118-8E7C-6131E88F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35" y="1047751"/>
            <a:ext cx="5652654" cy="4905374"/>
          </a:xfrm>
        </p:spPr>
        <p:txBody>
          <a:bodyPr/>
          <a:lstStyle/>
          <a:p>
            <a:pPr marL="0" marR="323215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pc="-5" dirty="0">
                <a:latin typeface="Arial"/>
                <a:cs typeface="Arial"/>
              </a:rPr>
              <a:t>At full strength, the Board has  eleven</a:t>
            </a:r>
            <a:r>
              <a:rPr lang="en-US" spc="-7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members:</a:t>
            </a:r>
            <a:endParaRPr lang="en-US" dirty="0">
              <a:latin typeface="Arial"/>
              <a:cs typeface="Arial"/>
            </a:endParaRPr>
          </a:p>
          <a:p>
            <a:pPr marR="32321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pc="15" dirty="0">
                <a:latin typeface="Arial"/>
                <a:cs typeface="Arial"/>
              </a:rPr>
              <a:t>Candidates </a:t>
            </a:r>
            <a:r>
              <a:rPr lang="en-US" sz="2200" dirty="0">
                <a:latin typeface="Arial"/>
                <a:cs typeface="Arial"/>
              </a:rPr>
              <a:t>nominated by National Academy of Sciences  solely on the basis of</a:t>
            </a:r>
            <a:r>
              <a:rPr lang="en-US" sz="2200" spc="-1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eminence and</a:t>
            </a:r>
            <a:r>
              <a:rPr lang="en-US" sz="2200" spc="-1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expertise</a:t>
            </a:r>
          </a:p>
          <a:p>
            <a:pPr marR="32321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pc="20" dirty="0">
                <a:latin typeface="Arial"/>
                <a:cs typeface="Arial"/>
              </a:rPr>
              <a:t>Appointed </a:t>
            </a:r>
            <a:r>
              <a:rPr lang="en-US" sz="2200" dirty="0">
                <a:latin typeface="Arial"/>
                <a:cs typeface="Arial"/>
              </a:rPr>
              <a:t>by the</a:t>
            </a:r>
            <a:r>
              <a:rPr lang="en-US" sz="2200" spc="-1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President</a:t>
            </a:r>
          </a:p>
          <a:p>
            <a:pPr marR="32321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pc="30" dirty="0">
                <a:latin typeface="Arial"/>
                <a:cs typeface="Arial"/>
              </a:rPr>
              <a:t>Serve </a:t>
            </a:r>
            <a:r>
              <a:rPr lang="en-US" sz="2200" dirty="0">
                <a:latin typeface="Arial"/>
                <a:cs typeface="Arial"/>
              </a:rPr>
              <a:t>part </a:t>
            </a:r>
            <a:r>
              <a:rPr lang="en-US" sz="2200" spc="-5" dirty="0">
                <a:latin typeface="Arial"/>
                <a:cs typeface="Arial"/>
              </a:rPr>
              <a:t>time for</a:t>
            </a:r>
            <a:r>
              <a:rPr lang="en-US" sz="2200" spc="-10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four-year,  </a:t>
            </a:r>
            <a:r>
              <a:rPr lang="en-US" sz="2200" dirty="0">
                <a:latin typeface="Arial"/>
                <a:cs typeface="Arial"/>
              </a:rPr>
              <a:t>staggered</a:t>
            </a:r>
            <a:r>
              <a:rPr lang="en-US" sz="2200" spc="-1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terms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pc="50" dirty="0">
                <a:latin typeface="Arial"/>
                <a:cs typeface="Arial"/>
              </a:rPr>
              <a:t>May </a:t>
            </a:r>
            <a:r>
              <a:rPr lang="en-US" sz="2200" dirty="0">
                <a:latin typeface="Arial"/>
                <a:cs typeface="Arial"/>
              </a:rPr>
              <a:t>serve </a:t>
            </a:r>
            <a:r>
              <a:rPr lang="en-US" sz="2200" spc="-5" dirty="0">
                <a:latin typeface="Arial"/>
                <a:cs typeface="Arial"/>
              </a:rPr>
              <a:t>until</a:t>
            </a:r>
            <a:r>
              <a:rPr lang="en-US" sz="2200" spc="-14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replaced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pc="20" dirty="0">
                <a:latin typeface="Arial"/>
                <a:cs typeface="Arial"/>
              </a:rPr>
              <a:t>Supported </a:t>
            </a:r>
            <a:r>
              <a:rPr lang="en-US" sz="2200" dirty="0">
                <a:latin typeface="Arial"/>
                <a:cs typeface="Arial"/>
              </a:rPr>
              <a:t>by permanent,</a:t>
            </a:r>
            <a:r>
              <a:rPr lang="en-US" sz="2200" spc="-17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full-time</a:t>
            </a:r>
            <a:r>
              <a:rPr lang="en-US" sz="2200" spc="-10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staff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531E5-3D47-40EC-97EF-ECB369FC2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84D0A-4A9E-4242-BA7F-3C46C25A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96" y="1254236"/>
            <a:ext cx="3646842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0076C-96D7-4465-9762-0A0E809F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00" y="3764614"/>
            <a:ext cx="328371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EED7D-F919-A3F6-E2D7-176FDAA03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E250-AAB0-238E-B2B1-143BCB10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Current Board Members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CE552-97FC-88B1-905B-02DDD8A91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130B-9C20-B452-E435-FED7FFBA861C}"/>
              </a:ext>
            </a:extLst>
          </p:cNvPr>
          <p:cNvSpPr txBox="1"/>
          <p:nvPr/>
        </p:nvSpPr>
        <p:spPr>
          <a:xfrm>
            <a:off x="695325" y="1038224"/>
            <a:ext cx="107346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en-US" sz="1200" b="0" i="0" u="none" strike="noStrike" baseline="0" dirty="0">
              <a:latin typeface="Wingdings" panose="05000000000000000000" pitchFamily="2" charset="2"/>
            </a:endParaRPr>
          </a:p>
          <a:p>
            <a:pPr marL="342900" marR="323215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spc="30" dirty="0">
                <a:latin typeface="Arial"/>
                <a:cs typeface="Arial"/>
              </a:rPr>
              <a:t>Peter Swift</a:t>
            </a:r>
            <a:r>
              <a:rPr lang="en-US" sz="2200" spc="30" dirty="0">
                <a:latin typeface="Arial"/>
                <a:cs typeface="Arial"/>
              </a:rPr>
              <a:t>, Ph.D., Chair – Consultant, Risk Assessment</a:t>
            </a:r>
          </a:p>
          <a:p>
            <a:pPr marL="342900" marR="323215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spc="30" dirty="0">
              <a:latin typeface="Arial"/>
              <a:cs typeface="Arial"/>
            </a:endParaRPr>
          </a:p>
          <a:p>
            <a:pPr marL="342900" marR="323215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30" dirty="0">
                <a:latin typeface="Arial"/>
                <a:cs typeface="Arial"/>
              </a:rPr>
              <a:t>Other members were asked to resign effective January 23, 2025, by the incoming Administration; official status of these Board members has not yet been confirmed</a:t>
            </a:r>
          </a:p>
          <a:p>
            <a:pPr marL="342900" marR="323215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spc="30" dirty="0">
              <a:latin typeface="Arial"/>
              <a:cs typeface="Arial"/>
            </a:endParaRPr>
          </a:p>
          <a:p>
            <a:pPr marL="342900" marR="323215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30" dirty="0">
                <a:latin typeface="Arial"/>
                <a:cs typeface="Arial"/>
              </a:rPr>
              <a:t>[two vacant positions] </a:t>
            </a:r>
          </a:p>
        </p:txBody>
      </p:sp>
    </p:spTree>
    <p:extLst>
      <p:ext uri="{BB962C8B-B14F-4D97-AF65-F5344CB8AC3E}">
        <p14:creationId xmlns:p14="http://schemas.microsoft.com/office/powerpoint/2010/main" val="208226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68B7-E791-489D-9495-B774FABF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0" dirty="0"/>
              <a:t>About </a:t>
            </a:r>
            <a:r>
              <a:rPr lang="en-US" b="1" spc="-5" dirty="0"/>
              <a:t>the</a:t>
            </a:r>
            <a:r>
              <a:rPr lang="en-US" b="1" spc="-35" dirty="0"/>
              <a:t> </a:t>
            </a:r>
            <a:r>
              <a:rPr lang="en-US" b="1" spc="-5" dirty="0"/>
              <a:t>Board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7BD3E-491E-4486-B592-A264AF892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7750"/>
            <a:ext cx="5508396" cy="50371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</a:rPr>
              <a:t>Conducts independent and objective peer review of DOE activities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Required to report its findings,  conclusions, and recommendations to the U.S. Congress and the Secretary of Energy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By law, has access to draft DOE  documents – allows Board  recommendations to be made  during decision-making, not after the fact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Provides congressional testimony at the invitation of Congress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8DF33-860E-4C4C-B68B-521D01370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868A0-C93A-4E62-81D9-27B73CC49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963" y="1213321"/>
            <a:ext cx="2155973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33560-13C0-4630-92A6-7BEC13958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6" y="2055415"/>
            <a:ext cx="2421332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CD07F-8802-41DA-834B-2F430D6B3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283" y="4710513"/>
            <a:ext cx="4396742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2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8141-4874-48FD-B6E6-A6FD590B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0" dirty="0"/>
              <a:t>About </a:t>
            </a:r>
            <a:r>
              <a:rPr lang="en-US" b="1" spc="-5" dirty="0"/>
              <a:t>the</a:t>
            </a:r>
            <a:r>
              <a:rPr lang="en-US" b="1" spc="-35" dirty="0"/>
              <a:t> </a:t>
            </a:r>
            <a:r>
              <a:rPr lang="en-US" b="1" spc="-5" dirty="0"/>
              <a:t>Board (cont.)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73D5-8275-4344-9818-292D1C47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033" y="1047751"/>
            <a:ext cx="5735782" cy="49706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Holds public meetings several  times per year in different geographic locations in the United States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The meetings are webcast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Provides technical and scientific  comments in letters or reports to DOE following public meetings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Makes all official documents (meeting transcripts and materials, reports,  correspondence, congressional  testimony, etc.) available on its  website: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www.nwtrb.gov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4CC93-DBCD-449D-A710-18F8D0F34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4565B-B9B7-407A-BC80-1B52D9C437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72" b="9623"/>
          <a:stretch/>
        </p:blipFill>
        <p:spPr>
          <a:xfrm>
            <a:off x="1351493" y="1167138"/>
            <a:ext cx="3863004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FA2A3-CECE-4702-B5A7-8224330F9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23" y="3743777"/>
            <a:ext cx="2446109" cy="2194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473BB-EE11-40FC-915C-778EF31C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828" y="3021073"/>
            <a:ext cx="26846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CE93-66EB-42C9-A4D6-16FA8E37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Board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0FC17-51AD-45B1-AAA8-275B771C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76" y="1047750"/>
            <a:ext cx="10852674" cy="5048249"/>
          </a:xfrm>
        </p:spPr>
        <p:txBody>
          <a:bodyPr/>
          <a:lstStyle/>
          <a:p>
            <a:pPr marL="0" indent="0">
              <a:buNone/>
            </a:pP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marR="0" algn="l"/>
            <a:r>
              <a:rPr lang="en-US" b="0" i="0" u="none" strike="noStrike" baseline="0" dirty="0">
                <a:latin typeface="Arial" panose="020B0604020202020204" pitchFamily="34" charset="0"/>
              </a:rPr>
              <a:t>Spring 2024 Meeting – May 21-22,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Arial" panose="020B0604020202020204" pitchFamily="34" charset="0"/>
              </a:rPr>
              <a:t>Location: Knoxville, Tennessee / Hybrid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Arial" panose="020B0604020202020204" pitchFamily="34" charset="0"/>
              </a:rPr>
              <a:t>Topic: DOE non-site-specific R&amp;D on waste disposal in crystalline rock types and R&amp;D on fuel degradation after disposal</a:t>
            </a: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7472" lvl="1" indent="-347472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+mn-ea"/>
                <a:cs typeface="+mn-cs"/>
              </a:rPr>
              <a:t>Summer 2024 Meeting – August 29,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Arial" panose="020B0604020202020204" pitchFamily="34" charset="0"/>
              </a:rPr>
              <a:t>Location: North Augusta, South Carolina / Hybrid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Arial" panose="020B0604020202020204" pitchFamily="34" charset="0"/>
              </a:rPr>
              <a:t>Topic: DOE management and plans for disposal of DOE spent nuclear fuel (SNF) </a:t>
            </a:r>
          </a:p>
          <a:p>
            <a:pPr marL="0" marR="0" indent="0" algn="l">
              <a:buNone/>
            </a:pPr>
            <a:endParaRPr lang="en-US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C0151-488C-4401-98C6-489E3A51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5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A946-39B5-47D9-8CDE-FD7B45F1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Recent Board</a:t>
            </a:r>
            <a:r>
              <a:rPr lang="en-US" b="1" spc="-50" dirty="0"/>
              <a:t> </a:t>
            </a:r>
            <a:r>
              <a:rPr lang="en-US" b="1" spc="-5" dirty="0"/>
              <a:t>Reports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0EF3-AAB5-4601-8732-D0841EEC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026" y="1047750"/>
            <a:ext cx="6610350" cy="5048249"/>
          </a:xfrm>
        </p:spPr>
        <p:txBody>
          <a:bodyPr/>
          <a:lstStyle/>
          <a:p>
            <a:pPr marL="299085" marR="168275" indent="-286385">
              <a:spcBef>
                <a:spcPts val="0"/>
              </a:spcBef>
              <a:spcAft>
                <a:spcPts val="1500"/>
              </a:spcAft>
              <a:buFont typeface="Wingdings"/>
              <a:buChar char=""/>
              <a:tabLst>
                <a:tab pos="299720" algn="l"/>
              </a:tabLst>
            </a:pPr>
            <a:r>
              <a:rPr lang="en-US" sz="2000" i="1" spc="-5" dirty="0">
                <a:latin typeface="Arial"/>
                <a:cs typeface="Arial"/>
              </a:rPr>
              <a:t>Survey of National Programs for Managing High-Level Radioactive Waste and Spent </a:t>
            </a:r>
            <a:r>
              <a:rPr lang="en-US" sz="2000" i="1" spc="-5" dirty="0">
                <a:cs typeface="Arial"/>
              </a:rPr>
              <a:t>Nuclear Fuel: 2022 Update – July 2022</a:t>
            </a:r>
          </a:p>
          <a:p>
            <a:pPr marL="299085" marR="168275" indent="-286385">
              <a:spcBef>
                <a:spcPts val="0"/>
              </a:spcBef>
              <a:spcAft>
                <a:spcPts val="1500"/>
              </a:spcAft>
              <a:buFont typeface="Wingdings"/>
              <a:buChar char=""/>
              <a:tabLst>
                <a:tab pos="299720" algn="l"/>
              </a:tabLst>
            </a:pPr>
            <a:r>
              <a:rPr lang="en-US" sz="2000" i="1" dirty="0">
                <a:cs typeface="Arial"/>
              </a:rPr>
              <a:t>Report to the U.S. Congress and the Secretary of Energy: Board Activities for the Period January 1, 2019 - December 31, 2021 – November 2022</a:t>
            </a:r>
          </a:p>
          <a:p>
            <a:pPr marL="299085" marR="168275" indent="-286385">
              <a:spcBef>
                <a:spcPts val="0"/>
              </a:spcBef>
              <a:spcAft>
                <a:spcPts val="1500"/>
              </a:spcAft>
              <a:buFont typeface="Wingdings"/>
              <a:buChar char=""/>
              <a:tabLst>
                <a:tab pos="299720" algn="l"/>
              </a:tabLst>
            </a:pPr>
            <a:r>
              <a:rPr lang="en-US" sz="2000" dirty="0"/>
              <a:t>Evaluation Of The U.S. Department Of Energy Research And Development Activities On The Disposition Of Commercial Spent Nuclear Fuel In Dual-Purpose Canisters – February 2024</a:t>
            </a:r>
          </a:p>
          <a:p>
            <a:pPr marL="299085" marR="168275" indent="-286385">
              <a:spcBef>
                <a:spcPts val="0"/>
              </a:spcBef>
              <a:spcAft>
                <a:spcPts val="1500"/>
              </a:spcAft>
              <a:buFont typeface="Wingdings"/>
              <a:buChar char=""/>
              <a:tabLst>
                <a:tab pos="299720" algn="l"/>
              </a:tabLst>
            </a:pPr>
            <a:r>
              <a:rPr lang="en-US" sz="2000" dirty="0"/>
              <a:t>Proceedings of the Board 2023 International Workshop of Siting of Radioactive Waste Facilities – September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7F224-976A-445F-861B-A2C0DE252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AC980-49A1-4F86-AD60-D3A7419989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416B3-690F-E216-CC95-78DD7D03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903" y="1152686"/>
            <a:ext cx="1792562" cy="2298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4A5474-4B58-D5CF-7EC7-B013A960B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48" y="1152686"/>
            <a:ext cx="1777187" cy="22941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D8E79D-6C16-7595-D7C6-6A754E3D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904" y="3625803"/>
            <a:ext cx="1776978" cy="23177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022756-68CA-EB6D-73F4-9B0681822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94" y="3630402"/>
            <a:ext cx="1766267" cy="22941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0415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eal Blank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al 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l 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al 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l 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l 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l 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l 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688</TotalTime>
  <Words>765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Blank</vt:lpstr>
      <vt:lpstr>U.S. Nuclear Waste Technical Review Board</vt:lpstr>
      <vt:lpstr>Independent Federal Agency</vt:lpstr>
      <vt:lpstr>Board Mission</vt:lpstr>
      <vt:lpstr>Board Members</vt:lpstr>
      <vt:lpstr>Current Board Members</vt:lpstr>
      <vt:lpstr>About the Board</vt:lpstr>
      <vt:lpstr>About the Board (cont.)</vt:lpstr>
      <vt:lpstr>Recent Board Meetings</vt:lpstr>
      <vt:lpstr>Recent Board Reports</vt:lpstr>
      <vt:lpstr>Board Letter of March 18, 2025</vt:lpstr>
      <vt:lpstr>Board Letter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ShareFile</dc:title>
  <dc:creator>Dickson, Debra</dc:creator>
  <cp:lastModifiedBy>Uldis Vanags</cp:lastModifiedBy>
  <cp:revision>37</cp:revision>
  <cp:lastPrinted>2023-10-11T14:06:03Z</cp:lastPrinted>
  <dcterms:created xsi:type="dcterms:W3CDTF">2017-01-26T18:38:39Z</dcterms:created>
  <dcterms:modified xsi:type="dcterms:W3CDTF">2025-05-21T21:48:24Z</dcterms:modified>
</cp:coreProperties>
</file>