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4"/>
    <p:sldMasterId id="2147483812" r:id="rId5"/>
    <p:sldMasterId id="2147483824" r:id="rId6"/>
    <p:sldMasterId id="2147483836" r:id="rId7"/>
    <p:sldMasterId id="2147483848" r:id="rId8"/>
  </p:sldMasterIdLst>
  <p:notesMasterIdLst>
    <p:notesMasterId r:id="rId57"/>
  </p:notesMasterIdLst>
  <p:sldIdLst>
    <p:sldId id="256" r:id="rId9"/>
    <p:sldId id="602" r:id="rId10"/>
    <p:sldId id="838" r:id="rId11"/>
    <p:sldId id="770" r:id="rId12"/>
    <p:sldId id="744" r:id="rId13"/>
    <p:sldId id="731" r:id="rId14"/>
    <p:sldId id="741" r:id="rId15"/>
    <p:sldId id="742" r:id="rId16"/>
    <p:sldId id="477" r:id="rId17"/>
    <p:sldId id="257" r:id="rId18"/>
    <p:sldId id="261" r:id="rId19"/>
    <p:sldId id="787" r:id="rId20"/>
    <p:sldId id="850" r:id="rId21"/>
    <p:sldId id="745" r:id="rId22"/>
    <p:sldId id="801" r:id="rId23"/>
    <p:sldId id="775" r:id="rId24"/>
    <p:sldId id="551" r:id="rId25"/>
    <p:sldId id="747" r:id="rId26"/>
    <p:sldId id="712" r:id="rId27"/>
    <p:sldId id="816" r:id="rId28"/>
    <p:sldId id="713" r:id="rId29"/>
    <p:sldId id="559" r:id="rId30"/>
    <p:sldId id="818" r:id="rId31"/>
    <p:sldId id="751" r:id="rId32"/>
    <p:sldId id="819" r:id="rId33"/>
    <p:sldId id="828" r:id="rId34"/>
    <p:sldId id="805" r:id="rId35"/>
    <p:sldId id="830" r:id="rId36"/>
    <p:sldId id="831" r:id="rId37"/>
    <p:sldId id="845" r:id="rId38"/>
    <p:sldId id="846" r:id="rId39"/>
    <p:sldId id="793" r:id="rId40"/>
    <p:sldId id="259" r:id="rId41"/>
    <p:sldId id="262" r:id="rId42"/>
    <p:sldId id="260" r:id="rId43"/>
    <p:sldId id="263" r:id="rId44"/>
    <p:sldId id="268" r:id="rId45"/>
    <p:sldId id="847" r:id="rId46"/>
    <p:sldId id="826" r:id="rId47"/>
    <p:sldId id="827" r:id="rId48"/>
    <p:sldId id="807" r:id="rId49"/>
    <p:sldId id="802" r:id="rId50"/>
    <p:sldId id="769" r:id="rId51"/>
    <p:sldId id="848" r:id="rId52"/>
    <p:sldId id="711" r:id="rId53"/>
    <p:sldId id="806" r:id="rId54"/>
    <p:sldId id="730" r:id="rId55"/>
    <p:sldId id="803" r:id="rId5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917A21-4944-7B4B-3AA6-413DC43BA682}" name="Kaitlyn Goode" initials="KG" userId="S::kgoode@rural.pa.gov::d8509078-4ac2-4202-b9d2-f645bc0c9668" providerId="AD"/>
  <p188:author id="{6D983480-04BD-0A9D-2026-1E6C781A885A}" name="Michaela Miller" initials="MM" userId="S::mmiller@rural.pa.gov::5713c40c-07d7-41ad-976a-2b5760689d0f" providerId="AD"/>
  <p188:author id="{E46D93A3-402F-F41C-758F-C6630E700668}" name="Kyle Kopko" initials="KK" userId="S::kkopko@rural.pa.gov::6215e125-5973-46c2-9041-ef484d5e28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0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alegis.sharepoint.com/sites/CFRPA-ALLStaff/Shared%20Documents/General/Public/Jonathan/Zee/Presentations/2024%20Presentations/DCNR%20Forest%20Feb%202024/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alegis.sharepoint.com/sites/CFRPA-ALLStaff/Shared%20Documents/General/Public/Jonathan/Zee/Presentations/2024%20Presentations/DCNR%20Forest%20Feb%202024/DCNR%20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palegis.sharepoint.com/sites/CFRPA-ALLStaff/Shared%20Documents/General/Public/Kaitlyn/Data/Health%20Care/Births%20and%20Deaths/Births%20and%20Deaths%201990%20to%20202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palegis.sharepoint.com/sites/CFRPA-ALLStaff/Shared%20Documents/General/Public/Kaitlyn/Data/Health%20Care/Births%20and%20Deaths/Births%20and%20Deaths%201990%20to%20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palegis.sharepoint.com/sites/CFRPA-ALLStaff/Shared%20Documents/General/Public/Jonathan/Zee/Presentations/2023%20Presentations/Senate%20Caucus%20Meeting%20October%202023/south%20east%20p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200954279735946E-2"/>
          <c:y val="2.1344169514217099E-2"/>
          <c:w val="0.9635607267641062"/>
          <c:h val="0.949814719239375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Sheet1!$B$20</c:f>
              <c:strCache>
                <c:ptCount val="1"/>
                <c:pt idx="0">
                  <c:v>pop</c:v>
                </c:pt>
              </c:strCache>
            </c:strRef>
          </c:tx>
          <c:spPr>
            <a:solidFill>
              <a:srgbClr val="76BC43"/>
            </a:solidFill>
            <a:ln w="25400">
              <a:solidFill>
                <a:srgbClr val="004C46"/>
              </a:solidFill>
            </a:ln>
            <a:effectLst/>
          </c:spPr>
          <c:invertIfNegative val="0"/>
          <c:dPt>
            <c:idx val="11"/>
            <c:invertIfNegative val="0"/>
            <c:bubble3D val="0"/>
            <c:spPr>
              <a:pattFill prst="pct70">
                <a:fgClr>
                  <a:srgbClr val="76BC43"/>
                </a:fgClr>
                <a:bgClr>
                  <a:schemeClr val="bg1"/>
                </a:bgClr>
              </a:pattFill>
              <a:ln w="25400">
                <a:solidFill>
                  <a:srgbClr val="004C4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F0-4128-841C-3F36D2C04845}"/>
              </c:ext>
            </c:extLst>
          </c:dPt>
          <c:dPt>
            <c:idx val="12"/>
            <c:invertIfNegative val="0"/>
            <c:bubble3D val="0"/>
            <c:spPr>
              <a:pattFill prst="pct70">
                <a:fgClr>
                  <a:srgbClr val="76BC43"/>
                </a:fgClr>
                <a:bgClr>
                  <a:schemeClr val="bg1"/>
                </a:bgClr>
              </a:pattFill>
              <a:ln w="25400">
                <a:solidFill>
                  <a:srgbClr val="004C4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1F0-4128-841C-3F36D2C04845}"/>
              </c:ext>
            </c:extLst>
          </c:dPt>
          <c:dPt>
            <c:idx val="13"/>
            <c:invertIfNegative val="0"/>
            <c:bubble3D val="0"/>
            <c:spPr>
              <a:pattFill prst="pct70">
                <a:fgClr>
                  <a:srgbClr val="76BC43"/>
                </a:fgClr>
                <a:bgClr>
                  <a:schemeClr val="bg1"/>
                </a:bgClr>
              </a:pattFill>
              <a:ln w="25400">
                <a:solidFill>
                  <a:srgbClr val="004C4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F0-4128-841C-3F36D2C048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Sheet1!$A$21:$A$34</c:f>
              <c:strCache>
                <c:ptCount val="14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  <c:pt idx="10">
                  <c:v>2020</c:v>
                </c:pt>
                <c:pt idx="11">
                  <c:v>2030
 (Proj.)</c:v>
                </c:pt>
                <c:pt idx="12">
                  <c:v>2040
 (Proj.)</c:v>
                </c:pt>
                <c:pt idx="13">
                  <c:v>2050
 (Proj.)</c:v>
                </c:pt>
              </c:strCache>
            </c:strRef>
          </c:cat>
          <c:val>
            <c:numRef>
              <c:f>Sheet1!$B$21:$B$34</c:f>
              <c:numCache>
                <c:formatCode>#,##0.00</c:formatCode>
                <c:ptCount val="14"/>
                <c:pt idx="0">
                  <c:v>8.7200170000000004</c:v>
                </c:pt>
                <c:pt idx="1">
                  <c:v>9.6313499999999994</c:v>
                </c:pt>
                <c:pt idx="2">
                  <c:v>9.9001800000000006</c:v>
                </c:pt>
                <c:pt idx="3">
                  <c:v>10.498011999999999</c:v>
                </c:pt>
                <c:pt idx="4">
                  <c:v>11.319366</c:v>
                </c:pt>
                <c:pt idx="5">
                  <c:v>11.793908999999999</c:v>
                </c:pt>
                <c:pt idx="6">
                  <c:v>11.863894999999999</c:v>
                </c:pt>
                <c:pt idx="7">
                  <c:v>11.881643</c:v>
                </c:pt>
                <c:pt idx="8">
                  <c:v>12.281053999999999</c:v>
                </c:pt>
                <c:pt idx="9">
                  <c:v>12.702379000000001</c:v>
                </c:pt>
                <c:pt idx="10">
                  <c:v>13.002700000000001</c:v>
                </c:pt>
                <c:pt idx="11">
                  <c:v>13.18554</c:v>
                </c:pt>
                <c:pt idx="12">
                  <c:v>13.226568</c:v>
                </c:pt>
                <c:pt idx="13">
                  <c:v>13.195897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F0-4128-841C-3F36D2C048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1297924703"/>
        <c:axId val="1121315551"/>
      </c:barChart>
      <c:catAx>
        <c:axId val="12979247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21315551"/>
        <c:crosses val="autoZero"/>
        <c:auto val="1"/>
        <c:lblAlgn val="ctr"/>
        <c:lblOffset val="100"/>
        <c:noMultiLvlLbl val="0"/>
      </c:catAx>
      <c:valAx>
        <c:axId val="1121315551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297924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  <a:ln w="47625">
              <a:solidFill>
                <a:schemeClr val="tx2"/>
              </a:solidFill>
            </a:ln>
            <a:effectLst/>
          </c:spPr>
          <c:cat>
            <c:strRef>
              <c:f>'[Generations 2020.xlsx]PA Graph'!$C$1:$C$101</c:f>
              <c:strCache>
                <c:ptCount val="101"/>
                <c:pt idx="0">
                  <c:v> 100+ Years</c:v>
                </c:pt>
                <c:pt idx="1">
                  <c:v> 99 Years</c:v>
                </c:pt>
                <c:pt idx="2">
                  <c:v> 98 Years</c:v>
                </c:pt>
                <c:pt idx="3">
                  <c:v> 97 Years</c:v>
                </c:pt>
                <c:pt idx="4">
                  <c:v> 96 Years</c:v>
                </c:pt>
                <c:pt idx="5">
                  <c:v> 95 Years</c:v>
                </c:pt>
                <c:pt idx="6">
                  <c:v> 94 Years</c:v>
                </c:pt>
                <c:pt idx="7">
                  <c:v> 93 Years</c:v>
                </c:pt>
                <c:pt idx="8">
                  <c:v> 92 Years</c:v>
                </c:pt>
                <c:pt idx="9">
                  <c:v> 91 Years</c:v>
                </c:pt>
                <c:pt idx="10">
                  <c:v> 90 Years</c:v>
                </c:pt>
                <c:pt idx="11">
                  <c:v> 89 Years</c:v>
                </c:pt>
                <c:pt idx="12">
                  <c:v> 88 Years</c:v>
                </c:pt>
                <c:pt idx="13">
                  <c:v> 87 Years</c:v>
                </c:pt>
                <c:pt idx="14">
                  <c:v> 86 Years</c:v>
                </c:pt>
                <c:pt idx="15">
                  <c:v> 85 Years</c:v>
                </c:pt>
                <c:pt idx="16">
                  <c:v> 84 Years</c:v>
                </c:pt>
                <c:pt idx="17">
                  <c:v> 83 Years</c:v>
                </c:pt>
                <c:pt idx="18">
                  <c:v> 82 Years</c:v>
                </c:pt>
                <c:pt idx="19">
                  <c:v> 81 Years</c:v>
                </c:pt>
                <c:pt idx="20">
                  <c:v> 80 Years</c:v>
                </c:pt>
                <c:pt idx="21">
                  <c:v> 79 Years</c:v>
                </c:pt>
                <c:pt idx="22">
                  <c:v> 78 Years</c:v>
                </c:pt>
                <c:pt idx="23">
                  <c:v> 77 Years</c:v>
                </c:pt>
                <c:pt idx="24">
                  <c:v> 76 Years</c:v>
                </c:pt>
                <c:pt idx="25">
                  <c:v> 75 Years</c:v>
                </c:pt>
                <c:pt idx="26">
                  <c:v> 74 Years</c:v>
                </c:pt>
                <c:pt idx="27">
                  <c:v> 73 Years</c:v>
                </c:pt>
                <c:pt idx="28">
                  <c:v> 72 Years</c:v>
                </c:pt>
                <c:pt idx="29">
                  <c:v> 71 Years</c:v>
                </c:pt>
                <c:pt idx="30">
                  <c:v> 70 Years</c:v>
                </c:pt>
                <c:pt idx="31">
                  <c:v> 69 Years</c:v>
                </c:pt>
                <c:pt idx="32">
                  <c:v> 68 Years</c:v>
                </c:pt>
                <c:pt idx="33">
                  <c:v> 67 Years</c:v>
                </c:pt>
                <c:pt idx="34">
                  <c:v> 66 Years</c:v>
                </c:pt>
                <c:pt idx="35">
                  <c:v> 65 Years</c:v>
                </c:pt>
                <c:pt idx="36">
                  <c:v> 64 Years</c:v>
                </c:pt>
                <c:pt idx="37">
                  <c:v> 63 Years</c:v>
                </c:pt>
                <c:pt idx="38">
                  <c:v> 62 Years</c:v>
                </c:pt>
                <c:pt idx="39">
                  <c:v> 61 Years</c:v>
                </c:pt>
                <c:pt idx="40">
                  <c:v> 60 Years</c:v>
                </c:pt>
                <c:pt idx="41">
                  <c:v> 59 Years</c:v>
                </c:pt>
                <c:pt idx="42">
                  <c:v> 58 Years</c:v>
                </c:pt>
                <c:pt idx="43">
                  <c:v> 57 Years</c:v>
                </c:pt>
                <c:pt idx="44">
                  <c:v> 56 Years</c:v>
                </c:pt>
                <c:pt idx="45">
                  <c:v> 55 Years</c:v>
                </c:pt>
                <c:pt idx="46">
                  <c:v> 54 Years</c:v>
                </c:pt>
                <c:pt idx="47">
                  <c:v> 53 Years</c:v>
                </c:pt>
                <c:pt idx="48">
                  <c:v> 52 Years</c:v>
                </c:pt>
                <c:pt idx="49">
                  <c:v> 51 Years</c:v>
                </c:pt>
                <c:pt idx="50">
                  <c:v> 50 Years</c:v>
                </c:pt>
                <c:pt idx="51">
                  <c:v> 49 Years</c:v>
                </c:pt>
                <c:pt idx="52">
                  <c:v> 48 Years</c:v>
                </c:pt>
                <c:pt idx="53">
                  <c:v> 47 Years</c:v>
                </c:pt>
                <c:pt idx="54">
                  <c:v> 46 Years</c:v>
                </c:pt>
                <c:pt idx="55">
                  <c:v> 45 Years</c:v>
                </c:pt>
                <c:pt idx="56">
                  <c:v> 44 Years</c:v>
                </c:pt>
                <c:pt idx="57">
                  <c:v> 43 Years</c:v>
                </c:pt>
                <c:pt idx="58">
                  <c:v> 42 Years</c:v>
                </c:pt>
                <c:pt idx="59">
                  <c:v> 41 Years</c:v>
                </c:pt>
                <c:pt idx="60">
                  <c:v> 40 Years</c:v>
                </c:pt>
                <c:pt idx="61">
                  <c:v> 39 Years</c:v>
                </c:pt>
                <c:pt idx="62">
                  <c:v> 38 Years</c:v>
                </c:pt>
                <c:pt idx="63">
                  <c:v> 37 Years</c:v>
                </c:pt>
                <c:pt idx="64">
                  <c:v> 36 Years</c:v>
                </c:pt>
                <c:pt idx="65">
                  <c:v> 35 Years</c:v>
                </c:pt>
                <c:pt idx="66">
                  <c:v> 34 Years</c:v>
                </c:pt>
                <c:pt idx="67">
                  <c:v> 33 Years</c:v>
                </c:pt>
                <c:pt idx="68">
                  <c:v> 32 Years</c:v>
                </c:pt>
                <c:pt idx="69">
                  <c:v> 31 Years</c:v>
                </c:pt>
                <c:pt idx="70">
                  <c:v> 30 Years</c:v>
                </c:pt>
                <c:pt idx="71">
                  <c:v> 29 Years</c:v>
                </c:pt>
                <c:pt idx="72">
                  <c:v> 28 Years</c:v>
                </c:pt>
                <c:pt idx="73">
                  <c:v> 27 Years</c:v>
                </c:pt>
                <c:pt idx="74">
                  <c:v> 26 Years</c:v>
                </c:pt>
                <c:pt idx="75">
                  <c:v> 25 Years</c:v>
                </c:pt>
                <c:pt idx="76">
                  <c:v> 24 Years</c:v>
                </c:pt>
                <c:pt idx="77">
                  <c:v> 23 Years</c:v>
                </c:pt>
                <c:pt idx="78">
                  <c:v> 22 Years</c:v>
                </c:pt>
                <c:pt idx="79">
                  <c:v> 21 Years</c:v>
                </c:pt>
                <c:pt idx="80">
                  <c:v> 20 Years</c:v>
                </c:pt>
                <c:pt idx="81">
                  <c:v> 19 Years</c:v>
                </c:pt>
                <c:pt idx="82">
                  <c:v> 18 Years</c:v>
                </c:pt>
                <c:pt idx="83">
                  <c:v> 17 Years</c:v>
                </c:pt>
                <c:pt idx="84">
                  <c:v> 16 Years</c:v>
                </c:pt>
                <c:pt idx="85">
                  <c:v> 15 Years</c:v>
                </c:pt>
                <c:pt idx="86">
                  <c:v> 14 Years</c:v>
                </c:pt>
                <c:pt idx="87">
                  <c:v> 13 Years</c:v>
                </c:pt>
                <c:pt idx="88">
                  <c:v> 12 Years</c:v>
                </c:pt>
                <c:pt idx="89">
                  <c:v> 11 Years</c:v>
                </c:pt>
                <c:pt idx="90">
                  <c:v> 10 Years</c:v>
                </c:pt>
                <c:pt idx="91">
                  <c:v> 9 Years</c:v>
                </c:pt>
                <c:pt idx="92">
                  <c:v> 8 Years</c:v>
                </c:pt>
                <c:pt idx="93">
                  <c:v> 7 Years</c:v>
                </c:pt>
                <c:pt idx="94">
                  <c:v> 6 Years</c:v>
                </c:pt>
                <c:pt idx="95">
                  <c:v> 5 Years</c:v>
                </c:pt>
                <c:pt idx="96">
                  <c:v> 4 Years</c:v>
                </c:pt>
                <c:pt idx="97">
                  <c:v> 3 Years</c:v>
                </c:pt>
                <c:pt idx="98">
                  <c:v> 2 Years</c:v>
                </c:pt>
                <c:pt idx="99">
                  <c:v> 1 year</c:v>
                </c:pt>
                <c:pt idx="100">
                  <c:v> Under 1 Year</c:v>
                </c:pt>
              </c:strCache>
            </c:strRef>
          </c:cat>
          <c:val>
            <c:numRef>
              <c:f>'[Generations 2020.xlsx]PA Graph'!$D$1:$D$101</c:f>
              <c:numCache>
                <c:formatCode>_(* #,##0_);_(* \(#,##0\);_(* "-"??_);_(@_)</c:formatCode>
                <c:ptCount val="101"/>
                <c:pt idx="0">
                  <c:v>3931</c:v>
                </c:pt>
                <c:pt idx="1">
                  <c:v>2404</c:v>
                </c:pt>
                <c:pt idx="2">
                  <c:v>3636</c:v>
                </c:pt>
                <c:pt idx="3">
                  <c:v>5215</c:v>
                </c:pt>
                <c:pt idx="4">
                  <c:v>7315</c:v>
                </c:pt>
                <c:pt idx="5">
                  <c:v>9954</c:v>
                </c:pt>
                <c:pt idx="6">
                  <c:v>12798</c:v>
                </c:pt>
                <c:pt idx="7">
                  <c:v>15967</c:v>
                </c:pt>
                <c:pt idx="8">
                  <c:v>20122</c:v>
                </c:pt>
                <c:pt idx="9">
                  <c:v>22902</c:v>
                </c:pt>
                <c:pt idx="10">
                  <c:v>27184</c:v>
                </c:pt>
                <c:pt idx="11">
                  <c:v>31684</c:v>
                </c:pt>
                <c:pt idx="12">
                  <c:v>34411</c:v>
                </c:pt>
                <c:pt idx="13">
                  <c:v>37296</c:v>
                </c:pt>
                <c:pt idx="14">
                  <c:v>39218</c:v>
                </c:pt>
                <c:pt idx="15">
                  <c:v>45863</c:v>
                </c:pt>
                <c:pt idx="16">
                  <c:v>49749</c:v>
                </c:pt>
                <c:pt idx="17">
                  <c:v>53287</c:v>
                </c:pt>
                <c:pt idx="18">
                  <c:v>59024</c:v>
                </c:pt>
                <c:pt idx="19">
                  <c:v>62865</c:v>
                </c:pt>
                <c:pt idx="20">
                  <c:v>66736</c:v>
                </c:pt>
                <c:pt idx="21">
                  <c:v>72021</c:v>
                </c:pt>
                <c:pt idx="22">
                  <c:v>79968</c:v>
                </c:pt>
                <c:pt idx="23">
                  <c:v>95185</c:v>
                </c:pt>
                <c:pt idx="24">
                  <c:v>93316</c:v>
                </c:pt>
                <c:pt idx="25">
                  <c:v>93568</c:v>
                </c:pt>
                <c:pt idx="26">
                  <c:v>93518</c:v>
                </c:pt>
                <c:pt idx="27">
                  <c:v>133203</c:v>
                </c:pt>
                <c:pt idx="28">
                  <c:v>137275</c:v>
                </c:pt>
                <c:pt idx="29">
                  <c:v>133428</c:v>
                </c:pt>
                <c:pt idx="30">
                  <c:v>140891</c:v>
                </c:pt>
                <c:pt idx="31">
                  <c:v>142354</c:v>
                </c:pt>
                <c:pt idx="32">
                  <c:v>154378</c:v>
                </c:pt>
                <c:pt idx="33">
                  <c:v>160975</c:v>
                </c:pt>
                <c:pt idx="34">
                  <c:v>164560</c:v>
                </c:pt>
                <c:pt idx="35">
                  <c:v>176853</c:v>
                </c:pt>
                <c:pt idx="36">
                  <c:v>176383</c:v>
                </c:pt>
                <c:pt idx="37">
                  <c:v>182321</c:v>
                </c:pt>
                <c:pt idx="38">
                  <c:v>188888</c:v>
                </c:pt>
                <c:pt idx="39">
                  <c:v>186772</c:v>
                </c:pt>
                <c:pt idx="40">
                  <c:v>192666</c:v>
                </c:pt>
                <c:pt idx="41">
                  <c:v>188161</c:v>
                </c:pt>
                <c:pt idx="42">
                  <c:v>185052</c:v>
                </c:pt>
                <c:pt idx="43">
                  <c:v>180750</c:v>
                </c:pt>
                <c:pt idx="44">
                  <c:v>181946</c:v>
                </c:pt>
                <c:pt idx="45">
                  <c:v>185534</c:v>
                </c:pt>
                <c:pt idx="46">
                  <c:v>171445</c:v>
                </c:pt>
                <c:pt idx="47">
                  <c:v>166307</c:v>
                </c:pt>
                <c:pt idx="48">
                  <c:v>162847</c:v>
                </c:pt>
                <c:pt idx="49">
                  <c:v>162034</c:v>
                </c:pt>
                <c:pt idx="50">
                  <c:v>175145</c:v>
                </c:pt>
                <c:pt idx="51">
                  <c:v>168106</c:v>
                </c:pt>
                <c:pt idx="52">
                  <c:v>157779</c:v>
                </c:pt>
                <c:pt idx="53">
                  <c:v>145657</c:v>
                </c:pt>
                <c:pt idx="54">
                  <c:v>139771</c:v>
                </c:pt>
                <c:pt idx="55">
                  <c:v>148845</c:v>
                </c:pt>
                <c:pt idx="56">
                  <c:v>139178</c:v>
                </c:pt>
                <c:pt idx="57">
                  <c:v>141182</c:v>
                </c:pt>
                <c:pt idx="58">
                  <c:v>147121</c:v>
                </c:pt>
                <c:pt idx="59">
                  <c:v>146622</c:v>
                </c:pt>
                <c:pt idx="60">
                  <c:v>165964</c:v>
                </c:pt>
                <c:pt idx="61">
                  <c:v>155101</c:v>
                </c:pt>
                <c:pt idx="62">
                  <c:v>158003</c:v>
                </c:pt>
                <c:pt idx="63">
                  <c:v>159803</c:v>
                </c:pt>
                <c:pt idx="64">
                  <c:v>157167</c:v>
                </c:pt>
                <c:pt idx="65">
                  <c:v>172198</c:v>
                </c:pt>
                <c:pt idx="66">
                  <c:v>164523</c:v>
                </c:pt>
                <c:pt idx="67">
                  <c:v>164469</c:v>
                </c:pt>
                <c:pt idx="68">
                  <c:v>168102</c:v>
                </c:pt>
                <c:pt idx="69">
                  <c:v>166163</c:v>
                </c:pt>
                <c:pt idx="70">
                  <c:v>185265</c:v>
                </c:pt>
                <c:pt idx="71">
                  <c:v>169806</c:v>
                </c:pt>
                <c:pt idx="72">
                  <c:v>168361</c:v>
                </c:pt>
                <c:pt idx="73">
                  <c:v>162787</c:v>
                </c:pt>
                <c:pt idx="74">
                  <c:v>159237</c:v>
                </c:pt>
                <c:pt idx="75">
                  <c:v>164455</c:v>
                </c:pt>
                <c:pt idx="76">
                  <c:v>155217</c:v>
                </c:pt>
                <c:pt idx="77">
                  <c:v>155845</c:v>
                </c:pt>
                <c:pt idx="78">
                  <c:v>169701</c:v>
                </c:pt>
                <c:pt idx="79">
                  <c:v>184454</c:v>
                </c:pt>
                <c:pt idx="80">
                  <c:v>191475</c:v>
                </c:pt>
                <c:pt idx="81">
                  <c:v>185235</c:v>
                </c:pt>
                <c:pt idx="82">
                  <c:v>166651</c:v>
                </c:pt>
                <c:pt idx="83">
                  <c:v>156380</c:v>
                </c:pt>
                <c:pt idx="84">
                  <c:v>158435</c:v>
                </c:pt>
                <c:pt idx="85">
                  <c:v>156238</c:v>
                </c:pt>
                <c:pt idx="86">
                  <c:v>155698</c:v>
                </c:pt>
                <c:pt idx="87">
                  <c:v>157321</c:v>
                </c:pt>
                <c:pt idx="88">
                  <c:v>158773</c:v>
                </c:pt>
                <c:pt idx="89">
                  <c:v>153185</c:v>
                </c:pt>
                <c:pt idx="90">
                  <c:v>153399</c:v>
                </c:pt>
                <c:pt idx="91">
                  <c:v>147836</c:v>
                </c:pt>
                <c:pt idx="92">
                  <c:v>148381</c:v>
                </c:pt>
                <c:pt idx="93">
                  <c:v>146636</c:v>
                </c:pt>
                <c:pt idx="94">
                  <c:v>144624</c:v>
                </c:pt>
                <c:pt idx="95">
                  <c:v>144430</c:v>
                </c:pt>
                <c:pt idx="96">
                  <c:v>141530</c:v>
                </c:pt>
                <c:pt idx="97">
                  <c:v>137453</c:v>
                </c:pt>
                <c:pt idx="98">
                  <c:v>134123</c:v>
                </c:pt>
                <c:pt idx="99">
                  <c:v>128837</c:v>
                </c:pt>
                <c:pt idx="100">
                  <c:v>125873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00-49A1-AFD7-DC56F75E2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7036896"/>
        <c:axId val="1407034496"/>
      </c:areaChart>
      <c:barChart>
        <c:barDir val="col"/>
        <c:grouping val="clustered"/>
        <c:varyColors val="0"/>
        <c:ser>
          <c:idx val="1"/>
          <c:order val="1"/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'[Generations 2020.xlsx]PA Graph'!$C$1:$C$101</c:f>
              <c:strCache>
                <c:ptCount val="101"/>
                <c:pt idx="0">
                  <c:v> 100+ Years</c:v>
                </c:pt>
                <c:pt idx="1">
                  <c:v> 99 Years</c:v>
                </c:pt>
                <c:pt idx="2">
                  <c:v> 98 Years</c:v>
                </c:pt>
                <c:pt idx="3">
                  <c:v> 97 Years</c:v>
                </c:pt>
                <c:pt idx="4">
                  <c:v> 96 Years</c:v>
                </c:pt>
                <c:pt idx="5">
                  <c:v> 95 Years</c:v>
                </c:pt>
                <c:pt idx="6">
                  <c:v> 94 Years</c:v>
                </c:pt>
                <c:pt idx="7">
                  <c:v> 93 Years</c:v>
                </c:pt>
                <c:pt idx="8">
                  <c:v> 92 Years</c:v>
                </c:pt>
                <c:pt idx="9">
                  <c:v> 91 Years</c:v>
                </c:pt>
                <c:pt idx="10">
                  <c:v> 90 Years</c:v>
                </c:pt>
                <c:pt idx="11">
                  <c:v> 89 Years</c:v>
                </c:pt>
                <c:pt idx="12">
                  <c:v> 88 Years</c:v>
                </c:pt>
                <c:pt idx="13">
                  <c:v> 87 Years</c:v>
                </c:pt>
                <c:pt idx="14">
                  <c:v> 86 Years</c:v>
                </c:pt>
                <c:pt idx="15">
                  <c:v> 85 Years</c:v>
                </c:pt>
                <c:pt idx="16">
                  <c:v> 84 Years</c:v>
                </c:pt>
                <c:pt idx="17">
                  <c:v> 83 Years</c:v>
                </c:pt>
                <c:pt idx="18">
                  <c:v> 82 Years</c:v>
                </c:pt>
                <c:pt idx="19">
                  <c:v> 81 Years</c:v>
                </c:pt>
                <c:pt idx="20">
                  <c:v> 80 Years</c:v>
                </c:pt>
                <c:pt idx="21">
                  <c:v> 79 Years</c:v>
                </c:pt>
                <c:pt idx="22">
                  <c:v> 78 Years</c:v>
                </c:pt>
                <c:pt idx="23">
                  <c:v> 77 Years</c:v>
                </c:pt>
                <c:pt idx="24">
                  <c:v> 76 Years</c:v>
                </c:pt>
                <c:pt idx="25">
                  <c:v> 75 Years</c:v>
                </c:pt>
                <c:pt idx="26">
                  <c:v> 74 Years</c:v>
                </c:pt>
                <c:pt idx="27">
                  <c:v> 73 Years</c:v>
                </c:pt>
                <c:pt idx="28">
                  <c:v> 72 Years</c:v>
                </c:pt>
                <c:pt idx="29">
                  <c:v> 71 Years</c:v>
                </c:pt>
                <c:pt idx="30">
                  <c:v> 70 Years</c:v>
                </c:pt>
                <c:pt idx="31">
                  <c:v> 69 Years</c:v>
                </c:pt>
                <c:pt idx="32">
                  <c:v> 68 Years</c:v>
                </c:pt>
                <c:pt idx="33">
                  <c:v> 67 Years</c:v>
                </c:pt>
                <c:pt idx="34">
                  <c:v> 66 Years</c:v>
                </c:pt>
                <c:pt idx="35">
                  <c:v> 65 Years</c:v>
                </c:pt>
                <c:pt idx="36">
                  <c:v> 64 Years</c:v>
                </c:pt>
                <c:pt idx="37">
                  <c:v> 63 Years</c:v>
                </c:pt>
                <c:pt idx="38">
                  <c:v> 62 Years</c:v>
                </c:pt>
                <c:pt idx="39">
                  <c:v> 61 Years</c:v>
                </c:pt>
                <c:pt idx="40">
                  <c:v> 60 Years</c:v>
                </c:pt>
                <c:pt idx="41">
                  <c:v> 59 Years</c:v>
                </c:pt>
                <c:pt idx="42">
                  <c:v> 58 Years</c:v>
                </c:pt>
                <c:pt idx="43">
                  <c:v> 57 Years</c:v>
                </c:pt>
                <c:pt idx="44">
                  <c:v> 56 Years</c:v>
                </c:pt>
                <c:pt idx="45">
                  <c:v> 55 Years</c:v>
                </c:pt>
                <c:pt idx="46">
                  <c:v> 54 Years</c:v>
                </c:pt>
                <c:pt idx="47">
                  <c:v> 53 Years</c:v>
                </c:pt>
                <c:pt idx="48">
                  <c:v> 52 Years</c:v>
                </c:pt>
                <c:pt idx="49">
                  <c:v> 51 Years</c:v>
                </c:pt>
                <c:pt idx="50">
                  <c:v> 50 Years</c:v>
                </c:pt>
                <c:pt idx="51">
                  <c:v> 49 Years</c:v>
                </c:pt>
                <c:pt idx="52">
                  <c:v> 48 Years</c:v>
                </c:pt>
                <c:pt idx="53">
                  <c:v> 47 Years</c:v>
                </c:pt>
                <c:pt idx="54">
                  <c:v> 46 Years</c:v>
                </c:pt>
                <c:pt idx="55">
                  <c:v> 45 Years</c:v>
                </c:pt>
                <c:pt idx="56">
                  <c:v> 44 Years</c:v>
                </c:pt>
                <c:pt idx="57">
                  <c:v> 43 Years</c:v>
                </c:pt>
                <c:pt idx="58">
                  <c:v> 42 Years</c:v>
                </c:pt>
                <c:pt idx="59">
                  <c:v> 41 Years</c:v>
                </c:pt>
                <c:pt idx="60">
                  <c:v> 40 Years</c:v>
                </c:pt>
                <c:pt idx="61">
                  <c:v> 39 Years</c:v>
                </c:pt>
                <c:pt idx="62">
                  <c:v> 38 Years</c:v>
                </c:pt>
                <c:pt idx="63">
                  <c:v> 37 Years</c:v>
                </c:pt>
                <c:pt idx="64">
                  <c:v> 36 Years</c:v>
                </c:pt>
                <c:pt idx="65">
                  <c:v> 35 Years</c:v>
                </c:pt>
                <c:pt idx="66">
                  <c:v> 34 Years</c:v>
                </c:pt>
                <c:pt idx="67">
                  <c:v> 33 Years</c:v>
                </c:pt>
                <c:pt idx="68">
                  <c:v> 32 Years</c:v>
                </c:pt>
                <c:pt idx="69">
                  <c:v> 31 Years</c:v>
                </c:pt>
                <c:pt idx="70">
                  <c:v> 30 Years</c:v>
                </c:pt>
                <c:pt idx="71">
                  <c:v> 29 Years</c:v>
                </c:pt>
                <c:pt idx="72">
                  <c:v> 28 Years</c:v>
                </c:pt>
                <c:pt idx="73">
                  <c:v> 27 Years</c:v>
                </c:pt>
                <c:pt idx="74">
                  <c:v> 26 Years</c:v>
                </c:pt>
                <c:pt idx="75">
                  <c:v> 25 Years</c:v>
                </c:pt>
                <c:pt idx="76">
                  <c:v> 24 Years</c:v>
                </c:pt>
                <c:pt idx="77">
                  <c:v> 23 Years</c:v>
                </c:pt>
                <c:pt idx="78">
                  <c:v> 22 Years</c:v>
                </c:pt>
                <c:pt idx="79">
                  <c:v> 21 Years</c:v>
                </c:pt>
                <c:pt idx="80">
                  <c:v> 20 Years</c:v>
                </c:pt>
                <c:pt idx="81">
                  <c:v> 19 Years</c:v>
                </c:pt>
                <c:pt idx="82">
                  <c:v> 18 Years</c:v>
                </c:pt>
                <c:pt idx="83">
                  <c:v> 17 Years</c:v>
                </c:pt>
                <c:pt idx="84">
                  <c:v> 16 Years</c:v>
                </c:pt>
                <c:pt idx="85">
                  <c:v> 15 Years</c:v>
                </c:pt>
                <c:pt idx="86">
                  <c:v> 14 Years</c:v>
                </c:pt>
                <c:pt idx="87">
                  <c:v> 13 Years</c:v>
                </c:pt>
                <c:pt idx="88">
                  <c:v> 12 Years</c:v>
                </c:pt>
                <c:pt idx="89">
                  <c:v> 11 Years</c:v>
                </c:pt>
                <c:pt idx="90">
                  <c:v> 10 Years</c:v>
                </c:pt>
                <c:pt idx="91">
                  <c:v> 9 Years</c:v>
                </c:pt>
                <c:pt idx="92">
                  <c:v> 8 Years</c:v>
                </c:pt>
                <c:pt idx="93">
                  <c:v> 7 Years</c:v>
                </c:pt>
                <c:pt idx="94">
                  <c:v> 6 Years</c:v>
                </c:pt>
                <c:pt idx="95">
                  <c:v> 5 Years</c:v>
                </c:pt>
                <c:pt idx="96">
                  <c:v> 4 Years</c:v>
                </c:pt>
                <c:pt idx="97">
                  <c:v> 3 Years</c:v>
                </c:pt>
                <c:pt idx="98">
                  <c:v> 2 Years</c:v>
                </c:pt>
                <c:pt idx="99">
                  <c:v> 1 year</c:v>
                </c:pt>
                <c:pt idx="100">
                  <c:v> Under 1 Year</c:v>
                </c:pt>
              </c:strCache>
            </c:strRef>
          </c:cat>
          <c:val>
            <c:numRef>
              <c:f>'[Generations 2020.xlsx]PA Graph'!$E$1:$E$101</c:f>
              <c:numCache>
                <c:formatCode>General</c:formatCode>
                <c:ptCount val="101"/>
                <c:pt idx="26" formatCode="#,##0">
                  <c:v>200000</c:v>
                </c:pt>
                <c:pt idx="45" formatCode="#,##0">
                  <c:v>200000</c:v>
                </c:pt>
                <c:pt idx="61" formatCode="#,##0">
                  <c:v>200000</c:v>
                </c:pt>
                <c:pt idx="77" formatCode="#,##0">
                  <c:v>200000</c:v>
                </c:pt>
                <c:pt idx="92" formatCode="#,##0">
                  <c:v>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00-49A1-AFD7-DC56F75E2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07036896"/>
        <c:axId val="1407034496"/>
      </c:barChart>
      <c:catAx>
        <c:axId val="140703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7034496"/>
        <c:crosses val="autoZero"/>
        <c:auto val="1"/>
        <c:lblAlgn val="ctr"/>
        <c:lblOffset val="100"/>
        <c:noMultiLvlLbl val="0"/>
      </c:catAx>
      <c:valAx>
        <c:axId val="1407034496"/>
        <c:scaling>
          <c:orientation val="minMax"/>
          <c:max val="2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703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12913375760785"/>
          <c:y val="2.6084012927363773E-2"/>
          <c:w val="0.8694349703507307"/>
          <c:h val="0.82334401526876322"/>
        </c:manualLayout>
      </c:layout>
      <c:lineChart>
        <c:grouping val="standard"/>
        <c:varyColors val="0"/>
        <c:ser>
          <c:idx val="0"/>
          <c:order val="0"/>
          <c:tx>
            <c:strRef>
              <c:f>'[DCNR Graphs.xlsx]Sheet1'!$B$159</c:f>
              <c:strCache>
                <c:ptCount val="1"/>
                <c:pt idx="0">
                  <c:v>Population &lt;20 Years Old</c:v>
                </c:pt>
              </c:strCache>
            </c:strRef>
          </c:tx>
          <c:spPr>
            <a:ln w="76200" cap="rnd">
              <a:solidFill>
                <a:srgbClr val="76BC4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4C46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8"/>
            <c:marker>
              <c:symbol val="circle"/>
              <c:size val="5"/>
              <c:spPr>
                <a:solidFill>
                  <a:srgbClr val="004C4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76BC4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1A-4281-B54C-C12D9A06F98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4C4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76BC4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1A-4281-B54C-C12D9A06F986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4C4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76BC4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61A-4281-B54C-C12D9A06F986}"/>
              </c:ext>
            </c:extLst>
          </c:dPt>
          <c:cat>
            <c:strRef>
              <c:f>'[DCNR Graphs.xlsx]Sheet1'!$A$160:$A$170</c:f>
              <c:strCache>
                <c:ptCount val="11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  <c:pt idx="8">
                  <c:v>2030 
(Proj.)</c:v>
                </c:pt>
                <c:pt idx="9">
                  <c:v>2040 
(Proj.)</c:v>
                </c:pt>
                <c:pt idx="10">
                  <c:v>2050 
(Proj.)</c:v>
                </c:pt>
              </c:strCache>
            </c:strRef>
          </c:cat>
          <c:val>
            <c:numRef>
              <c:f>'[DCNR Graphs.xlsx]Sheet1'!$B$160:$B$170</c:f>
              <c:numCache>
                <c:formatCode>#,##0.00</c:formatCode>
                <c:ptCount val="11"/>
                <c:pt idx="0">
                  <c:v>3.3608820000000001</c:v>
                </c:pt>
                <c:pt idx="1">
                  <c:v>4.0946259999999999</c:v>
                </c:pt>
                <c:pt idx="2">
                  <c:v>4.2529260000000004</c:v>
                </c:pt>
                <c:pt idx="3">
                  <c:v>3.5638350000000001</c:v>
                </c:pt>
                <c:pt idx="4">
                  <c:v>3.1585779999999999</c:v>
                </c:pt>
                <c:pt idx="5">
                  <c:v>3.2705839999999999</c:v>
                </c:pt>
                <c:pt idx="6">
                  <c:v>3.1793900000000002</c:v>
                </c:pt>
                <c:pt idx="7">
                  <c:v>3.0351119999999998</c:v>
                </c:pt>
                <c:pt idx="8">
                  <c:v>2.9027880000000001</c:v>
                </c:pt>
                <c:pt idx="9">
                  <c:v>2.817205</c:v>
                </c:pt>
                <c:pt idx="10">
                  <c:v>2.827636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861A-4281-B54C-C12D9A06F986}"/>
            </c:ext>
          </c:extLst>
        </c:ser>
        <c:ser>
          <c:idx val="1"/>
          <c:order val="1"/>
          <c:tx>
            <c:strRef>
              <c:f>'[DCNR Graphs.xlsx]Sheet1'!$C$159</c:f>
              <c:strCache>
                <c:ptCount val="1"/>
                <c:pt idx="0">
                  <c:v>Population 65+ Years Old</c:v>
                </c:pt>
              </c:strCache>
            </c:strRef>
          </c:tx>
          <c:spPr>
            <a:ln w="76200" cap="rnd">
              <a:solidFill>
                <a:srgbClr val="A3BBC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4C46"/>
              </a:solidFill>
              <a:ln w="9525">
                <a:solidFill>
                  <a:srgbClr val="004C46"/>
                </a:solidFill>
              </a:ln>
              <a:effectLst/>
            </c:spPr>
          </c:marker>
          <c:dPt>
            <c:idx val="8"/>
            <c:marker>
              <c:symbol val="circle"/>
              <c:size val="5"/>
              <c:spPr>
                <a:solidFill>
                  <a:srgbClr val="004C46"/>
                </a:solidFill>
                <a:ln w="9525">
                  <a:solidFill>
                    <a:srgbClr val="004C46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A3BBC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61A-4281-B54C-C12D9A06F98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4C46"/>
                </a:solidFill>
                <a:ln w="9525">
                  <a:solidFill>
                    <a:srgbClr val="004C46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A3BBC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61A-4281-B54C-C12D9A06F986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4C46"/>
                </a:solidFill>
                <a:ln w="9525">
                  <a:solidFill>
                    <a:srgbClr val="004C46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A3BBC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1A-4281-B54C-C12D9A06F986}"/>
              </c:ext>
            </c:extLst>
          </c:dPt>
          <c:cat>
            <c:strRef>
              <c:f>'[DCNR Graphs.xlsx]Sheet1'!$A$160:$A$170</c:f>
              <c:strCache>
                <c:ptCount val="11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  <c:pt idx="8">
                  <c:v>2030 
(Proj.)</c:v>
                </c:pt>
                <c:pt idx="9">
                  <c:v>2040 
(Proj.)</c:v>
                </c:pt>
                <c:pt idx="10">
                  <c:v>2050 
(Proj.)</c:v>
                </c:pt>
              </c:strCache>
            </c:strRef>
          </c:cat>
          <c:val>
            <c:numRef>
              <c:f>'[DCNR Graphs.xlsx]Sheet1'!$C$160:$C$170</c:f>
              <c:numCache>
                <c:formatCode>#,##0.00</c:formatCode>
                <c:ptCount val="11"/>
                <c:pt idx="0">
                  <c:v>0.88883400000000001</c:v>
                </c:pt>
                <c:pt idx="1">
                  <c:v>1.128525</c:v>
                </c:pt>
                <c:pt idx="2">
                  <c:v>1.2721260000000001</c:v>
                </c:pt>
                <c:pt idx="3">
                  <c:v>1.5302070000000001</c:v>
                </c:pt>
                <c:pt idx="4">
                  <c:v>1.8291059999999999</c:v>
                </c:pt>
                <c:pt idx="5">
                  <c:v>1.919165</c:v>
                </c:pt>
                <c:pt idx="6">
                  <c:v>1.9593069999999999</c:v>
                </c:pt>
                <c:pt idx="7">
                  <c:v>2.4369900000000002</c:v>
                </c:pt>
                <c:pt idx="8">
                  <c:v>3.0323760000000002</c:v>
                </c:pt>
                <c:pt idx="9">
                  <c:v>3.110811</c:v>
                </c:pt>
                <c:pt idx="10">
                  <c:v>3.0447820000000001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861A-4281-B54C-C12D9A06F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4984144"/>
        <c:axId val="390492160"/>
      </c:lineChart>
      <c:catAx>
        <c:axId val="1664984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390492160"/>
        <c:crosses val="autoZero"/>
        <c:auto val="1"/>
        <c:lblAlgn val="ctr"/>
        <c:lblOffset val="100"/>
        <c:noMultiLvlLbl val="0"/>
      </c:catAx>
      <c:valAx>
        <c:axId val="39049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Population in Millions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98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669010310394274"/>
          <c:y val="0.60190829667661294"/>
          <c:w val="0.32974824740642172"/>
          <c:h val="0.13319260069628078"/>
        </c:manualLayout>
      </c:layout>
      <c:overlay val="0"/>
      <c:spPr>
        <a:solidFill>
          <a:schemeClr val="bg1"/>
        </a:solidFill>
        <a:ln>
          <a:solidFill>
            <a:srgbClr val="004C46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'Statewide Graph'!$A$3</c:f>
              <c:strCache>
                <c:ptCount val="1"/>
                <c:pt idx="0">
                  <c:v>Births</c:v>
                </c:pt>
              </c:strCache>
            </c:strRef>
          </c:tx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4C46"/>
              </a:solidFill>
              <a:ln w="19050">
                <a:solidFill>
                  <a:srgbClr val="004C4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9.7843006448743615E-3"/>
                  <c:y val="-4.7497885903292646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6"/>
                      </a:solidFill>
                      <a:latin typeface="Tenorite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4765"/>
                        <a:gd name="adj2" fmla="val 36820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9543-4498-901B-A53D653A43DF}"/>
                </c:ext>
              </c:extLst>
            </c:dLbl>
            <c:dLbl>
              <c:idx val="10"/>
              <c:layout>
                <c:manualLayout>
                  <c:x val="-2.1347565043362306E-2"/>
                  <c:y val="-7.8032241126837959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6"/>
                      </a:solidFill>
                      <a:latin typeface="Tenorite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467"/>
                        <a:gd name="adj2" fmla="val 4253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9543-4498-901B-A53D653A43DF}"/>
                </c:ext>
              </c:extLst>
            </c:dLbl>
            <c:dLbl>
              <c:idx val="20"/>
              <c:layout>
                <c:manualLayout>
                  <c:x val="-8.8948187680676003E-4"/>
                  <c:y val="-9.1603065670635822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6"/>
                      </a:solidFill>
                      <a:latin typeface="Tenorite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3356"/>
                        <a:gd name="adj2" fmla="val 38090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9543-4498-901B-A53D653A43DF}"/>
                </c:ext>
              </c:extLst>
            </c:dLbl>
            <c:dLbl>
              <c:idx val="30"/>
              <c:layout>
                <c:manualLayout>
                  <c:x val="-6.0484767622859814E-2"/>
                  <c:y val="7.6335888058863183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6"/>
                      </a:solidFill>
                      <a:latin typeface="Tenorite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492"/>
                        <a:gd name="adj2" fmla="val -4570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9543-4498-901B-A53D653A43DF}"/>
                </c:ext>
              </c:extLst>
            </c:dLbl>
            <c:dLbl>
              <c:idx val="33"/>
              <c:layout>
                <c:manualLayout>
                  <c:x val="-2.2375779188058734E-2"/>
                  <c:y val="9.58605828934148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6"/>
                      </a:solidFill>
                      <a:latin typeface="Tenorite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543-4498-901B-A53D653A43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6"/>
                    </a:solidFill>
                    <a:latin typeface="Tenorite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'Statewide Graph'!$B$1:$AI$1</c:f>
              <c:numCache>
                <c:formatCode>General</c:formatCode>
                <c:ptCount val="3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</c:numCache>
            </c:numRef>
          </c:cat>
          <c:val>
            <c:numRef>
              <c:f>'Statewide Graph'!$B$3:$AI$3</c:f>
              <c:numCache>
                <c:formatCode>#,##0</c:formatCode>
                <c:ptCount val="34"/>
                <c:pt idx="0">
                  <c:v>171532</c:v>
                </c:pt>
                <c:pt idx="1">
                  <c:v>167726</c:v>
                </c:pt>
                <c:pt idx="2">
                  <c:v>163523</c:v>
                </c:pt>
                <c:pt idx="3">
                  <c:v>159666</c:v>
                </c:pt>
                <c:pt idx="4">
                  <c:v>156431</c:v>
                </c:pt>
                <c:pt idx="5">
                  <c:v>150848</c:v>
                </c:pt>
                <c:pt idx="6">
                  <c:v>147890</c:v>
                </c:pt>
                <c:pt idx="7">
                  <c:v>143967</c:v>
                </c:pt>
                <c:pt idx="8">
                  <c:v>145606</c:v>
                </c:pt>
                <c:pt idx="9">
                  <c:v>144828</c:v>
                </c:pt>
                <c:pt idx="10">
                  <c:v>145874</c:v>
                </c:pt>
                <c:pt idx="11">
                  <c:v>143404</c:v>
                </c:pt>
                <c:pt idx="12">
                  <c:v>142380</c:v>
                </c:pt>
                <c:pt idx="13">
                  <c:v>145485</c:v>
                </c:pt>
                <c:pt idx="14">
                  <c:v>144194</c:v>
                </c:pt>
                <c:pt idx="15">
                  <c:v>145003</c:v>
                </c:pt>
                <c:pt idx="16">
                  <c:v>148706</c:v>
                </c:pt>
                <c:pt idx="17">
                  <c:v>150322</c:v>
                </c:pt>
                <c:pt idx="18">
                  <c:v>148934</c:v>
                </c:pt>
                <c:pt idx="19">
                  <c:v>145472</c:v>
                </c:pt>
                <c:pt idx="20">
                  <c:v>142370</c:v>
                </c:pt>
                <c:pt idx="21">
                  <c:v>142021</c:v>
                </c:pt>
                <c:pt idx="22">
                  <c:v>140873</c:v>
                </c:pt>
                <c:pt idx="23">
                  <c:v>140424</c:v>
                </c:pt>
                <c:pt idx="24">
                  <c:v>142113</c:v>
                </c:pt>
                <c:pt idx="25">
                  <c:v>140727</c:v>
                </c:pt>
                <c:pt idx="26">
                  <c:v>139356</c:v>
                </c:pt>
                <c:pt idx="27">
                  <c:v>137771</c:v>
                </c:pt>
                <c:pt idx="28">
                  <c:v>135677</c:v>
                </c:pt>
                <c:pt idx="29">
                  <c:v>134247</c:v>
                </c:pt>
                <c:pt idx="30">
                  <c:v>130730</c:v>
                </c:pt>
                <c:pt idx="31">
                  <c:v>132720</c:v>
                </c:pt>
                <c:pt idx="32">
                  <c:v>130302</c:v>
                </c:pt>
                <c:pt idx="33">
                  <c:v>127004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9543-4498-901B-A53D653A43DF}"/>
            </c:ext>
          </c:extLst>
        </c:ser>
        <c:ser>
          <c:idx val="0"/>
          <c:order val="1"/>
          <c:tx>
            <c:strRef>
              <c:f>'Statewide Graph'!$A$2</c:f>
              <c:strCache>
                <c:ptCount val="1"/>
                <c:pt idx="0">
                  <c:v>Deaths</c:v>
                </c:pt>
              </c:strCache>
            </c:strRef>
          </c:tx>
          <c:spPr>
            <a:ln w="53975" cap="rnd">
              <a:solidFill>
                <a:srgbClr val="004C4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B5C7CF"/>
              </a:solidFill>
              <a:ln w="22225">
                <a:solidFill>
                  <a:srgbClr val="B5C7C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474365667497911E-3"/>
                  <c:y val="0.10439422660551261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4C46"/>
                      </a:solidFill>
                      <a:latin typeface="Tenorite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6-9543-4498-901B-A53D653A43DF}"/>
                </c:ext>
              </c:extLst>
            </c:dLbl>
            <c:dLbl>
              <c:idx val="10"/>
              <c:layout>
                <c:manualLayout>
                  <c:x val="-2.4016010673782586E-2"/>
                  <c:y val="0.11535200862228215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4C46"/>
                      </a:solidFill>
                      <a:latin typeface="Tenorite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9543-4498-901B-A53D653A43DF}"/>
                </c:ext>
              </c:extLst>
            </c:dLbl>
            <c:dLbl>
              <c:idx val="20"/>
              <c:layout>
                <c:manualLayout>
                  <c:x val="1.33422281521014E-2"/>
                  <c:y val="6.106871044709055E-2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4C46"/>
                      </a:solidFill>
                      <a:latin typeface="Tenorite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8-9543-4498-901B-A53D653A43DF}"/>
                </c:ext>
              </c:extLst>
            </c:dLbl>
            <c:dLbl>
              <c:idx val="30"/>
              <c:layout>
                <c:manualLayout>
                  <c:x val="-6.9544525746823335E-2"/>
                  <c:y val="-6.6803051672383734E-2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4C46"/>
                      </a:solidFill>
                      <a:latin typeface="Tenorite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9543-4498-901B-A53D653A43DF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543-4498-901B-A53D653A43DF}"/>
                </c:ext>
              </c:extLst>
            </c:dLbl>
            <c:dLbl>
              <c:idx val="33"/>
              <c:layout>
                <c:manualLayout>
                  <c:x val="-1.3162223051799255E-2"/>
                  <c:y val="-0.25054470528960687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4C46"/>
                      </a:solidFill>
                      <a:latin typeface="Tenorite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543-4498-901B-A53D653A43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4C46"/>
                    </a:solidFill>
                    <a:latin typeface="Tenorite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
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'Statewide Graph'!$B$1:$AI$1</c:f>
              <c:numCache>
                <c:formatCode>General</c:formatCode>
                <c:ptCount val="3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</c:numCache>
            </c:numRef>
          </c:cat>
          <c:val>
            <c:numRef>
              <c:f>'Statewide Graph'!$B$2:$AI$2</c:f>
              <c:numCache>
                <c:formatCode>#,##0</c:formatCode>
                <c:ptCount val="34"/>
                <c:pt idx="0">
                  <c:v>121081</c:v>
                </c:pt>
                <c:pt idx="1">
                  <c:v>121581</c:v>
                </c:pt>
                <c:pt idx="2">
                  <c:v>122759</c:v>
                </c:pt>
                <c:pt idx="3">
                  <c:v>125595</c:v>
                </c:pt>
                <c:pt idx="4">
                  <c:v>126761</c:v>
                </c:pt>
                <c:pt idx="5">
                  <c:v>126524</c:v>
                </c:pt>
                <c:pt idx="6">
                  <c:v>128028</c:v>
                </c:pt>
                <c:pt idx="7">
                  <c:v>127414</c:v>
                </c:pt>
                <c:pt idx="8">
                  <c:v>126312</c:v>
                </c:pt>
                <c:pt idx="9">
                  <c:v>129430</c:v>
                </c:pt>
                <c:pt idx="10">
                  <c:v>130092</c:v>
                </c:pt>
                <c:pt idx="11">
                  <c:v>129648</c:v>
                </c:pt>
                <c:pt idx="12">
                  <c:v>129396</c:v>
                </c:pt>
                <c:pt idx="13">
                  <c:v>128890</c:v>
                </c:pt>
                <c:pt idx="14">
                  <c:v>126602</c:v>
                </c:pt>
                <c:pt idx="15">
                  <c:v>128447</c:v>
                </c:pt>
                <c:pt idx="16">
                  <c:v>124460</c:v>
                </c:pt>
                <c:pt idx="17">
                  <c:v>123967</c:v>
                </c:pt>
                <c:pt idx="18">
                  <c:v>126332</c:v>
                </c:pt>
                <c:pt idx="19">
                  <c:v>123924</c:v>
                </c:pt>
                <c:pt idx="20">
                  <c:v>123473</c:v>
                </c:pt>
                <c:pt idx="21">
                  <c:v>127122</c:v>
                </c:pt>
                <c:pt idx="22">
                  <c:v>125432</c:v>
                </c:pt>
                <c:pt idx="23">
                  <c:v>128704</c:v>
                </c:pt>
                <c:pt idx="24">
                  <c:v>127773</c:v>
                </c:pt>
                <c:pt idx="25">
                  <c:v>132278</c:v>
                </c:pt>
                <c:pt idx="26">
                  <c:v>132724</c:v>
                </c:pt>
                <c:pt idx="27">
                  <c:v>135577</c:v>
                </c:pt>
                <c:pt idx="28">
                  <c:v>134645</c:v>
                </c:pt>
                <c:pt idx="29">
                  <c:v>133932</c:v>
                </c:pt>
                <c:pt idx="30">
                  <c:v>155551</c:v>
                </c:pt>
                <c:pt idx="31">
                  <c:v>155457</c:v>
                </c:pt>
                <c:pt idx="32">
                  <c:v>147124</c:v>
                </c:pt>
                <c:pt idx="33">
                  <c:v>138018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9543-4498-901B-A53D653A4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502783"/>
        <c:axId val="25501823"/>
      </c:lineChart>
      <c:catAx>
        <c:axId val="25502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5501823"/>
        <c:crosses val="autoZero"/>
        <c:auto val="1"/>
        <c:lblAlgn val="ctr"/>
        <c:lblOffset val="100"/>
        <c:noMultiLvlLbl val="0"/>
      </c:catAx>
      <c:valAx>
        <c:axId val="25501823"/>
        <c:scaling>
          <c:orientation val="minMax"/>
          <c:min val="10000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5502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18707376049708E-2"/>
          <c:y val="0.39578712172762914"/>
          <c:w val="0.14493699351887179"/>
          <c:h val="0.13684471574891521"/>
        </c:manualLayout>
      </c:layout>
      <c:overlay val="0"/>
      <c:spPr>
        <a:solidFill>
          <a:sysClr val="window" lastClr="FFFF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enorite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enorite" panose="00000500000000000000" pitchFamily="2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9734109323291E-2"/>
          <c:y val="2.0599250936329586E-2"/>
          <c:w val="0.94061747891611724"/>
          <c:h val="0.93610811289038309"/>
        </c:manualLayout>
      </c:layout>
      <c:lineChart>
        <c:grouping val="standard"/>
        <c:varyColors val="0"/>
        <c:ser>
          <c:idx val="5"/>
          <c:order val="0"/>
          <c:tx>
            <c:strRef>
              <c:f>ruralvsurban!$A$7:$B$7</c:f>
              <c:strCache>
                <c:ptCount val="2"/>
                <c:pt idx="1">
                  <c:v> Births Urban 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64-4F7A-B3A5-63E006300FE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64-4F7A-B3A5-63E006300FE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64-4F7A-B3A5-63E006300FE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64-4F7A-B3A5-63E006300FE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64-4F7A-B3A5-63E006300FE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64-4F7A-B3A5-63E006300FE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064-4F7A-B3A5-63E006300FE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64-4F7A-B3A5-63E006300FE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064-4F7A-B3A5-63E006300FE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064-4F7A-B3A5-63E006300FE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064-4F7A-B3A5-63E006300FE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064-4F7A-B3A5-63E006300FE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064-4F7A-B3A5-63E006300FE8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064-4F7A-B3A5-63E006300FE8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064-4F7A-B3A5-63E006300FE8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064-4F7A-B3A5-63E006300FE8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064-4F7A-B3A5-63E006300FE8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064-4F7A-B3A5-63E006300FE8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064-4F7A-B3A5-63E006300FE8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064-4F7A-B3A5-63E006300FE8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064-4F7A-B3A5-63E006300FE8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064-4F7A-B3A5-63E006300FE8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064-4F7A-B3A5-63E006300FE8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064-4F7A-B3A5-63E006300FE8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064-4F7A-B3A5-63E006300FE8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064-4F7A-B3A5-63E006300FE8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064-4F7A-B3A5-63E006300FE8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064-4F7A-B3A5-63E006300FE8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064-4F7A-B3A5-63E006300FE8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064-4F7A-B3A5-63E006300FE8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064-4F7A-B3A5-63E006300FE8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064-4F7A-B3A5-63E006300FE8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064-4F7A-B3A5-63E006300FE8}"/>
                </c:ext>
              </c:extLst>
            </c:dLbl>
            <c:dLbl>
              <c:idx val="33"/>
              <c:layout>
                <c:manualLayout>
                  <c:x val="-3.3988829415871537E-2"/>
                  <c:y val="9.4283036800841213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064-4F7A-B3A5-63E006300F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ruralvsurban!$C$1:$AJ$1</c:f>
              <c:numCache>
                <c:formatCode>General</c:formatCode>
                <c:ptCount val="3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</c:numCache>
            </c:numRef>
          </c:cat>
          <c:val>
            <c:numRef>
              <c:f>ruralvsurban!$C$7:$AJ$7</c:f>
              <c:numCache>
                <c:formatCode>_(* #,##0_);_(* \(#,##0\);_(* "-"??_);_(@_)</c:formatCode>
                <c:ptCount val="34"/>
                <c:pt idx="0">
                  <c:v>130018</c:v>
                </c:pt>
                <c:pt idx="1">
                  <c:v>126885</c:v>
                </c:pt>
                <c:pt idx="2">
                  <c:v>123423</c:v>
                </c:pt>
                <c:pt idx="3">
                  <c:v>120600</c:v>
                </c:pt>
                <c:pt idx="4">
                  <c:v>117844</c:v>
                </c:pt>
                <c:pt idx="5">
                  <c:v>113015</c:v>
                </c:pt>
                <c:pt idx="6">
                  <c:v>110518</c:v>
                </c:pt>
                <c:pt idx="7">
                  <c:v>107911</c:v>
                </c:pt>
                <c:pt idx="8">
                  <c:v>109093</c:v>
                </c:pt>
                <c:pt idx="9">
                  <c:v>108320</c:v>
                </c:pt>
                <c:pt idx="10">
                  <c:v>109309</c:v>
                </c:pt>
                <c:pt idx="11">
                  <c:v>107316</c:v>
                </c:pt>
                <c:pt idx="12">
                  <c:v>107015</c:v>
                </c:pt>
                <c:pt idx="13">
                  <c:v>109418</c:v>
                </c:pt>
                <c:pt idx="14">
                  <c:v>108874</c:v>
                </c:pt>
                <c:pt idx="15">
                  <c:v>109319</c:v>
                </c:pt>
                <c:pt idx="16">
                  <c:v>112293</c:v>
                </c:pt>
                <c:pt idx="17">
                  <c:v>113860</c:v>
                </c:pt>
                <c:pt idx="18">
                  <c:v>113116</c:v>
                </c:pt>
                <c:pt idx="19">
                  <c:v>110708</c:v>
                </c:pt>
                <c:pt idx="20">
                  <c:v>108197</c:v>
                </c:pt>
                <c:pt idx="21">
                  <c:v>108042</c:v>
                </c:pt>
                <c:pt idx="22">
                  <c:v>107059</c:v>
                </c:pt>
                <c:pt idx="23">
                  <c:v>106750</c:v>
                </c:pt>
                <c:pt idx="24">
                  <c:v>108007</c:v>
                </c:pt>
                <c:pt idx="25">
                  <c:v>107014</c:v>
                </c:pt>
                <c:pt idx="26">
                  <c:v>105936</c:v>
                </c:pt>
                <c:pt idx="27">
                  <c:v>105120</c:v>
                </c:pt>
                <c:pt idx="28">
                  <c:v>103339</c:v>
                </c:pt>
                <c:pt idx="29">
                  <c:v>102643</c:v>
                </c:pt>
                <c:pt idx="30">
                  <c:v>99759</c:v>
                </c:pt>
                <c:pt idx="31">
                  <c:v>101793</c:v>
                </c:pt>
                <c:pt idx="32">
                  <c:v>99839</c:v>
                </c:pt>
                <c:pt idx="33">
                  <c:v>96911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2-B064-4F7A-B3A5-63E006300FE8}"/>
            </c:ext>
          </c:extLst>
        </c:ser>
        <c:ser>
          <c:idx val="1"/>
          <c:order val="1"/>
          <c:tx>
            <c:strRef>
              <c:f>ruralvsurban!$A$3:$B$3</c:f>
              <c:strCache>
                <c:ptCount val="2"/>
                <c:pt idx="1">
                  <c:v> Deaths Urban </c:v>
                </c:pt>
              </c:strCache>
            </c:strRef>
          </c:tx>
          <c:spPr>
            <a:ln w="508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95000"/>
                  <a:lumOff val="5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</c:marker>
          <c:dLbls>
            <c:dLbl>
              <c:idx val="33"/>
              <c:layout>
                <c:manualLayout>
                  <c:x val="-4.2855480567838132E-2"/>
                  <c:y val="-0.18131353230931005"/>
                </c:manualLayout>
              </c:layout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064-4F7A-B3A5-63E006300FE8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ruralvsurban!$C$1:$AJ$1</c:f>
              <c:numCache>
                <c:formatCode>General</c:formatCode>
                <c:ptCount val="3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</c:numCache>
            </c:numRef>
          </c:cat>
          <c:val>
            <c:numRef>
              <c:f>ruralvsurban!$C$3:$AJ$3</c:f>
              <c:numCache>
                <c:formatCode>_(* #,##0_);_(* \(#,##0\);_(* "-"??_);_(@_)</c:formatCode>
                <c:ptCount val="34"/>
                <c:pt idx="0">
                  <c:v>87512</c:v>
                </c:pt>
                <c:pt idx="1">
                  <c:v>87685</c:v>
                </c:pt>
                <c:pt idx="2">
                  <c:v>88267</c:v>
                </c:pt>
                <c:pt idx="3">
                  <c:v>91000</c:v>
                </c:pt>
                <c:pt idx="4">
                  <c:v>91298</c:v>
                </c:pt>
                <c:pt idx="5">
                  <c:v>91385</c:v>
                </c:pt>
                <c:pt idx="6">
                  <c:v>92456</c:v>
                </c:pt>
                <c:pt idx="7">
                  <c:v>91383</c:v>
                </c:pt>
                <c:pt idx="8">
                  <c:v>90498</c:v>
                </c:pt>
                <c:pt idx="9">
                  <c:v>92945</c:v>
                </c:pt>
                <c:pt idx="10">
                  <c:v>93205</c:v>
                </c:pt>
                <c:pt idx="11">
                  <c:v>92609</c:v>
                </c:pt>
                <c:pt idx="12">
                  <c:v>92081</c:v>
                </c:pt>
                <c:pt idx="13">
                  <c:v>91948</c:v>
                </c:pt>
                <c:pt idx="14">
                  <c:v>90004</c:v>
                </c:pt>
                <c:pt idx="15">
                  <c:v>91307</c:v>
                </c:pt>
                <c:pt idx="16">
                  <c:v>88340</c:v>
                </c:pt>
                <c:pt idx="17">
                  <c:v>88140</c:v>
                </c:pt>
                <c:pt idx="18">
                  <c:v>89116</c:v>
                </c:pt>
                <c:pt idx="19">
                  <c:v>87382</c:v>
                </c:pt>
                <c:pt idx="20">
                  <c:v>86950</c:v>
                </c:pt>
                <c:pt idx="21">
                  <c:v>89797</c:v>
                </c:pt>
                <c:pt idx="22">
                  <c:v>88567</c:v>
                </c:pt>
                <c:pt idx="23">
                  <c:v>90706</c:v>
                </c:pt>
                <c:pt idx="24">
                  <c:v>90328</c:v>
                </c:pt>
                <c:pt idx="25">
                  <c:v>93026</c:v>
                </c:pt>
                <c:pt idx="26">
                  <c:v>93737</c:v>
                </c:pt>
                <c:pt idx="27">
                  <c:v>95236</c:v>
                </c:pt>
                <c:pt idx="28">
                  <c:v>94842</c:v>
                </c:pt>
                <c:pt idx="29">
                  <c:v>93968</c:v>
                </c:pt>
                <c:pt idx="30">
                  <c:v>110243</c:v>
                </c:pt>
                <c:pt idx="31">
                  <c:v>107557</c:v>
                </c:pt>
                <c:pt idx="32">
                  <c:v>103204</c:v>
                </c:pt>
                <c:pt idx="33">
                  <c:v>96592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4-B064-4F7A-B3A5-63E006300FE8}"/>
            </c:ext>
          </c:extLst>
        </c:ser>
        <c:ser>
          <c:idx val="4"/>
          <c:order val="2"/>
          <c:tx>
            <c:strRef>
              <c:f>ruralvsurban!$A$6:$B$6</c:f>
              <c:strCache>
                <c:ptCount val="2"/>
                <c:pt idx="1">
                  <c:v> Births Rural 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4C46"/>
              </a:solidFill>
              <a:ln w="9525">
                <a:solidFill>
                  <a:srgbClr val="004C46"/>
                </a:solidFill>
              </a:ln>
              <a:effectLst/>
            </c:spPr>
          </c:marker>
          <c:dLbls>
            <c:dLbl>
              <c:idx val="33"/>
              <c:layout>
                <c:manualLayout>
                  <c:x val="-0.10639981382359785"/>
                  <c:y val="8.4612981744344687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064-4F7A-B3A5-63E006300F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ruralvsurban!$C$1:$AJ$1</c:f>
              <c:numCache>
                <c:formatCode>General</c:formatCode>
                <c:ptCount val="3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</c:numCache>
            </c:numRef>
          </c:cat>
          <c:val>
            <c:numRef>
              <c:f>ruralvsurban!$C$6:$AJ$6</c:f>
              <c:numCache>
                <c:formatCode>_(* #,##0_);_(* \(#,##0\);_(* "-"??_);_(@_)</c:formatCode>
                <c:ptCount val="34"/>
                <c:pt idx="0">
                  <c:v>41514</c:v>
                </c:pt>
                <c:pt idx="1">
                  <c:v>40841</c:v>
                </c:pt>
                <c:pt idx="2">
                  <c:v>40100</c:v>
                </c:pt>
                <c:pt idx="3">
                  <c:v>39066</c:v>
                </c:pt>
                <c:pt idx="4">
                  <c:v>38587</c:v>
                </c:pt>
                <c:pt idx="5">
                  <c:v>37833</c:v>
                </c:pt>
                <c:pt idx="6">
                  <c:v>37372</c:v>
                </c:pt>
                <c:pt idx="7">
                  <c:v>36056</c:v>
                </c:pt>
                <c:pt idx="8">
                  <c:v>36513</c:v>
                </c:pt>
                <c:pt idx="9">
                  <c:v>36508</c:v>
                </c:pt>
                <c:pt idx="10">
                  <c:v>36565</c:v>
                </c:pt>
                <c:pt idx="11">
                  <c:v>36088</c:v>
                </c:pt>
                <c:pt idx="12">
                  <c:v>35365</c:v>
                </c:pt>
                <c:pt idx="13">
                  <c:v>36067</c:v>
                </c:pt>
                <c:pt idx="14">
                  <c:v>35320</c:v>
                </c:pt>
                <c:pt idx="15">
                  <c:v>35714</c:v>
                </c:pt>
                <c:pt idx="16">
                  <c:v>36413</c:v>
                </c:pt>
                <c:pt idx="17">
                  <c:v>36462</c:v>
                </c:pt>
                <c:pt idx="18">
                  <c:v>35818</c:v>
                </c:pt>
                <c:pt idx="19">
                  <c:v>34764</c:v>
                </c:pt>
                <c:pt idx="20">
                  <c:v>34173</c:v>
                </c:pt>
                <c:pt idx="21">
                  <c:v>33979</c:v>
                </c:pt>
                <c:pt idx="22">
                  <c:v>33814</c:v>
                </c:pt>
                <c:pt idx="23">
                  <c:v>33674</c:v>
                </c:pt>
                <c:pt idx="24">
                  <c:v>34106</c:v>
                </c:pt>
                <c:pt idx="25">
                  <c:v>33713</c:v>
                </c:pt>
                <c:pt idx="26">
                  <c:v>33420</c:v>
                </c:pt>
                <c:pt idx="27">
                  <c:v>32651</c:v>
                </c:pt>
                <c:pt idx="28">
                  <c:v>32338</c:v>
                </c:pt>
                <c:pt idx="29">
                  <c:v>31604</c:v>
                </c:pt>
                <c:pt idx="30">
                  <c:v>30971</c:v>
                </c:pt>
                <c:pt idx="31">
                  <c:v>30927</c:v>
                </c:pt>
                <c:pt idx="32">
                  <c:v>30463</c:v>
                </c:pt>
                <c:pt idx="33">
                  <c:v>30093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6-B064-4F7A-B3A5-63E006300FE8}"/>
            </c:ext>
          </c:extLst>
        </c:ser>
        <c:ser>
          <c:idx val="0"/>
          <c:order val="3"/>
          <c:tx>
            <c:strRef>
              <c:f>ruralvsurban!$A$2:$B$2</c:f>
              <c:strCache>
                <c:ptCount val="2"/>
                <c:pt idx="1">
                  <c:v> Deaths Rural </c:v>
                </c:pt>
              </c:strCache>
            </c:strRef>
          </c:tx>
          <c:spPr>
            <a:ln w="508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</c:marker>
          <c:dLbls>
            <c:dLbl>
              <c:idx val="33"/>
              <c:layout>
                <c:manualLayout>
                  <c:x val="-9.90109378636259E-2"/>
                  <c:y val="-9.1865523036717175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064-4F7A-B3A5-63E006300F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ruralvsurban!$C$1:$AJ$1</c:f>
              <c:numCache>
                <c:formatCode>General</c:formatCode>
                <c:ptCount val="3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</c:numCache>
            </c:numRef>
          </c:cat>
          <c:val>
            <c:numRef>
              <c:f>ruralvsurban!$C$2:$AJ$2</c:f>
              <c:numCache>
                <c:formatCode>_(* #,##0_);_(* \(#,##0\);_(* "-"??_);_(@_)</c:formatCode>
                <c:ptCount val="34"/>
                <c:pt idx="0">
                  <c:v>33569</c:v>
                </c:pt>
                <c:pt idx="1">
                  <c:v>33896</c:v>
                </c:pt>
                <c:pt idx="2">
                  <c:v>34492</c:v>
                </c:pt>
                <c:pt idx="3">
                  <c:v>34595</c:v>
                </c:pt>
                <c:pt idx="4">
                  <c:v>35463</c:v>
                </c:pt>
                <c:pt idx="5">
                  <c:v>35139</c:v>
                </c:pt>
                <c:pt idx="6">
                  <c:v>35572</c:v>
                </c:pt>
                <c:pt idx="7">
                  <c:v>36031</c:v>
                </c:pt>
                <c:pt idx="8">
                  <c:v>35814</c:v>
                </c:pt>
                <c:pt idx="9">
                  <c:v>36485</c:v>
                </c:pt>
                <c:pt idx="10">
                  <c:v>36887</c:v>
                </c:pt>
                <c:pt idx="11">
                  <c:v>37039</c:v>
                </c:pt>
                <c:pt idx="12">
                  <c:v>37315</c:v>
                </c:pt>
                <c:pt idx="13">
                  <c:v>36942</c:v>
                </c:pt>
                <c:pt idx="14">
                  <c:v>36598</c:v>
                </c:pt>
                <c:pt idx="15">
                  <c:v>37140</c:v>
                </c:pt>
                <c:pt idx="16">
                  <c:v>36120</c:v>
                </c:pt>
                <c:pt idx="17">
                  <c:v>35827</c:v>
                </c:pt>
                <c:pt idx="18">
                  <c:v>37216</c:v>
                </c:pt>
                <c:pt idx="19">
                  <c:v>36542</c:v>
                </c:pt>
                <c:pt idx="20">
                  <c:v>36523</c:v>
                </c:pt>
                <c:pt idx="21">
                  <c:v>37325</c:v>
                </c:pt>
                <c:pt idx="22">
                  <c:v>36865</c:v>
                </c:pt>
                <c:pt idx="23">
                  <c:v>37998</c:v>
                </c:pt>
                <c:pt idx="24">
                  <c:v>37445</c:v>
                </c:pt>
                <c:pt idx="25">
                  <c:v>39252</c:v>
                </c:pt>
                <c:pt idx="26">
                  <c:v>38987</c:v>
                </c:pt>
                <c:pt idx="27">
                  <c:v>39970</c:v>
                </c:pt>
                <c:pt idx="28">
                  <c:v>39539</c:v>
                </c:pt>
                <c:pt idx="29">
                  <c:v>39135</c:v>
                </c:pt>
                <c:pt idx="30">
                  <c:v>45308</c:v>
                </c:pt>
                <c:pt idx="31">
                  <c:v>47900</c:v>
                </c:pt>
                <c:pt idx="32">
                  <c:v>43920</c:v>
                </c:pt>
                <c:pt idx="33">
                  <c:v>41426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8-B064-4F7A-B3A5-63E006300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8439552"/>
        <c:axId val="1608437632"/>
      </c:lineChart>
      <c:catAx>
        <c:axId val="160843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8437632"/>
        <c:crosses val="autoZero"/>
        <c:auto val="1"/>
        <c:lblAlgn val="ctr"/>
        <c:lblOffset val="100"/>
        <c:noMultiLvlLbl val="0"/>
      </c:catAx>
      <c:valAx>
        <c:axId val="160843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8439552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2085951826855946"/>
          <c:y val="0.39787898382949788"/>
          <c:w val="0.17457388875959973"/>
          <c:h val="0.23989122330193929"/>
        </c:manualLayout>
      </c:layout>
      <c:overlay val="0"/>
      <c:spPr>
        <a:solidFill>
          <a:sysClr val="window" lastClr="FFFFFF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678867953024232E-2"/>
          <c:y val="1.402847094747851E-2"/>
          <c:w val="0.93514357202928433"/>
          <c:h val="0.83376188733718148"/>
        </c:manualLayout>
      </c:layout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Southeastern Pennsylvania</c:v>
                </c:pt>
              </c:strCache>
            </c:strRef>
          </c:tx>
          <c:spPr>
            <a:ln w="63500" cap="rnd">
              <a:solidFill>
                <a:srgbClr val="76BC4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4C46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1"/>
            <c:marker>
              <c:symbol val="circle"/>
              <c:size val="5"/>
              <c:spPr>
                <a:solidFill>
                  <a:srgbClr val="004C4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63500" cap="rnd">
                <a:solidFill>
                  <a:srgbClr val="76BC4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98-498B-B97B-053EE8822F49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4C4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63500" cap="rnd">
                <a:solidFill>
                  <a:srgbClr val="76BC4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98-498B-B97B-053EE8822F49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rgbClr val="004C4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63500" cap="rnd">
                <a:solidFill>
                  <a:srgbClr val="76BC4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498-498B-B97B-053EE8822F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4C4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Sheet2!$A$2:$A$15</c:f>
              <c:strCache>
                <c:ptCount val="14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  <c:pt idx="10">
                  <c:v>2020</c:v>
                </c:pt>
                <c:pt idx="11">
                  <c:v>2030 
(Proj)</c:v>
                </c:pt>
                <c:pt idx="12">
                  <c:v>2040 
(Proj)</c:v>
                </c:pt>
                <c:pt idx="13">
                  <c:v>2050 
(Proj)</c:v>
                </c:pt>
              </c:strCache>
            </c:strRef>
          </c:cat>
          <c:val>
            <c:numRef>
              <c:f>Sheet2!$B$2:$B$15</c:f>
              <c:numCache>
                <c:formatCode>0.00</c:formatCode>
                <c:ptCount val="14"/>
                <c:pt idx="0">
                  <c:v>3.609127</c:v>
                </c:pt>
                <c:pt idx="1">
                  <c:v>4.0827679999999997</c:v>
                </c:pt>
                <c:pt idx="2">
                  <c:v>4.2104629999999998</c:v>
                </c:pt>
                <c:pt idx="3">
                  <c:v>4.7381419999999999</c:v>
                </c:pt>
                <c:pt idx="4">
                  <c:v>5.4151639999999999</c:v>
                </c:pt>
                <c:pt idx="5">
                  <c:v>5.8922210000000002</c:v>
                </c:pt>
                <c:pt idx="6">
                  <c:v>5.905373</c:v>
                </c:pt>
                <c:pt idx="7">
                  <c:v>6.1534050000000002</c:v>
                </c:pt>
                <c:pt idx="8">
                  <c:v>6.5048560000000002</c:v>
                </c:pt>
                <c:pt idx="9">
                  <c:v>6.9561529999999996</c:v>
                </c:pt>
                <c:pt idx="10">
                  <c:v>7.3358270000000001</c:v>
                </c:pt>
                <c:pt idx="11">
                  <c:v>7.5660920000000003</c:v>
                </c:pt>
                <c:pt idx="12">
                  <c:v>7.7115340000000003</c:v>
                </c:pt>
                <c:pt idx="13">
                  <c:v>7.7994459999999997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A498-498B-B97B-053EE8822F49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Rest of Pennsylvania</c:v>
                </c:pt>
              </c:strCache>
            </c:strRef>
          </c:tx>
          <c:spPr>
            <a:ln w="63500" cap="rnd">
              <a:solidFill>
                <a:srgbClr val="004C4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11"/>
            <c:marker>
              <c:symbol val="circle"/>
              <c:size val="5"/>
              <c:spPr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spPr>
              <a:ln w="63500" cap="rnd">
                <a:solidFill>
                  <a:srgbClr val="004C46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A498-498B-B97B-053EE8822F49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spPr>
              <a:ln w="63500" cap="rnd">
                <a:solidFill>
                  <a:srgbClr val="004C46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A498-498B-B97B-053EE8822F49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spPr>
              <a:ln w="63500" cap="rnd">
                <a:solidFill>
                  <a:srgbClr val="004C46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A498-498B-B97B-053EE8822F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4C4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Sheet2!$A$2:$A$15</c:f>
              <c:strCache>
                <c:ptCount val="14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  <c:pt idx="10">
                  <c:v>2020</c:v>
                </c:pt>
                <c:pt idx="11">
                  <c:v>2030 
(Proj)</c:v>
                </c:pt>
                <c:pt idx="12">
                  <c:v>2040 
(Proj)</c:v>
                </c:pt>
                <c:pt idx="13">
                  <c:v>2050 
(Proj)</c:v>
                </c:pt>
              </c:strCache>
            </c:strRef>
          </c:cat>
          <c:val>
            <c:numRef>
              <c:f>Sheet2!$C$2:$C$15</c:f>
              <c:numCache>
                <c:formatCode>0.00</c:formatCode>
                <c:ptCount val="14"/>
                <c:pt idx="0">
                  <c:v>5.1108900000000004</c:v>
                </c:pt>
                <c:pt idx="1">
                  <c:v>5.5485819999999997</c:v>
                </c:pt>
                <c:pt idx="2">
                  <c:v>5.6897169999999999</c:v>
                </c:pt>
                <c:pt idx="3">
                  <c:v>5.7598700000000003</c:v>
                </c:pt>
                <c:pt idx="4">
                  <c:v>5.9042019999999997</c:v>
                </c:pt>
                <c:pt idx="5">
                  <c:v>5.901688</c:v>
                </c:pt>
                <c:pt idx="6">
                  <c:v>5.9585220000000003</c:v>
                </c:pt>
                <c:pt idx="7">
                  <c:v>5.7282380000000002</c:v>
                </c:pt>
                <c:pt idx="8">
                  <c:v>5.7761979999999999</c:v>
                </c:pt>
                <c:pt idx="9">
                  <c:v>5.7462260000000001</c:v>
                </c:pt>
                <c:pt idx="10">
                  <c:v>5.6586129999999999</c:v>
                </c:pt>
                <c:pt idx="11">
                  <c:v>5.6194480000000002</c:v>
                </c:pt>
                <c:pt idx="12">
                  <c:v>5.515034</c:v>
                </c:pt>
                <c:pt idx="13">
                  <c:v>5.3964509999999999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A498-498B-B97B-053EE8822F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332303"/>
        <c:axId val="1666392480"/>
      </c:lineChart>
      <c:catAx>
        <c:axId val="208332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6392480"/>
        <c:crosses val="autoZero"/>
        <c:auto val="1"/>
        <c:lblAlgn val="ctr"/>
        <c:lblOffset val="100"/>
        <c:noMultiLvlLbl val="0"/>
      </c:catAx>
      <c:valAx>
        <c:axId val="1666392480"/>
        <c:scaling>
          <c:orientation val="minMax"/>
          <c:min val="3"/>
        </c:scaling>
        <c:delete val="1"/>
        <c:axPos val="l"/>
        <c:numFmt formatCode="0.00" sourceLinked="1"/>
        <c:majorTickMark val="none"/>
        <c:minorTickMark val="none"/>
        <c:tickLblPos val="nextTo"/>
        <c:crossAx val="208332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616379882384289"/>
          <c:y val="0.65080595222499282"/>
          <c:w val="0.26948985593721497"/>
          <c:h val="0.115272718998239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6BC43"/>
            </a:solidFill>
            <a:ln w="254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Sheet1!$A$7:$A$16</c:f>
              <c:strCache>
                <c:ptCount val="10"/>
                <c:pt idx="0">
                  <c:v>Dominican Republic ​</c:v>
                </c:pt>
                <c:pt idx="1">
                  <c:v>India ​</c:v>
                </c:pt>
                <c:pt idx="2">
                  <c:v>Ukraine ​</c:v>
                </c:pt>
                <c:pt idx="3">
                  <c:v>Eastern Europe ​</c:v>
                </c:pt>
                <c:pt idx="4">
                  <c:v>France ​</c:v>
                </c:pt>
                <c:pt idx="5">
                  <c:v>Puerto Rico ​</c:v>
                </c:pt>
                <c:pt idx="6">
                  <c:v>China*</c:v>
                </c:pt>
                <c:pt idx="7">
                  <c:v>Brazil ​</c:v>
                </c:pt>
                <c:pt idx="8">
                  <c:v>Peru ​</c:v>
                </c:pt>
                <c:pt idx="9">
                  <c:v>Canada ​</c:v>
                </c:pt>
              </c:strCache>
            </c:strRef>
          </c:cat>
          <c:val>
            <c:numRef>
              <c:f>Sheet1!$B$7:$B$16</c:f>
              <c:numCache>
                <c:formatCode>0.0%</c:formatCode>
                <c:ptCount val="10"/>
                <c:pt idx="0">
                  <c:v>0.10100000000000001</c:v>
                </c:pt>
                <c:pt idx="1">
                  <c:v>9.1999999999999998E-2</c:v>
                </c:pt>
                <c:pt idx="2">
                  <c:v>8.3000000000000004E-2</c:v>
                </c:pt>
                <c:pt idx="3">
                  <c:v>0.05</c:v>
                </c:pt>
                <c:pt idx="4">
                  <c:v>4.9000000000000002E-2</c:v>
                </c:pt>
                <c:pt idx="5">
                  <c:v>4.3999999999999997E-2</c:v>
                </c:pt>
                <c:pt idx="6">
                  <c:v>4.2999999999999997E-2</c:v>
                </c:pt>
                <c:pt idx="7">
                  <c:v>4.1000000000000002E-2</c:v>
                </c:pt>
                <c:pt idx="8">
                  <c:v>3.5000000000000003E-2</c:v>
                </c:pt>
                <c:pt idx="9">
                  <c:v>3.5000000000000003E-2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70-4A3E-B8D2-883E68197F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43217167"/>
        <c:axId val="843217647"/>
      </c:barChart>
      <c:catAx>
        <c:axId val="8432171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3217647"/>
        <c:crosses val="autoZero"/>
        <c:auto val="1"/>
        <c:lblAlgn val="ctr"/>
        <c:lblOffset val="100"/>
        <c:noMultiLvlLbl val="0"/>
      </c:catAx>
      <c:valAx>
        <c:axId val="84321764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843217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004C46"/>
            </a:solidFill>
            <a:ln w="63500"/>
          </c:spPr>
          <c:dPt>
            <c:idx val="0"/>
            <c:bubble3D val="0"/>
            <c:spPr>
              <a:solidFill>
                <a:srgbClr val="004C46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6B-4DCD-B21F-2A5FC8134141}"/>
              </c:ext>
            </c:extLst>
          </c:dPt>
          <c:dPt>
            <c:idx val="1"/>
            <c:bubble3D val="0"/>
            <c:spPr>
              <a:solidFill>
                <a:srgbClr val="004C46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6B-4DCD-B21F-2A5FC8134141}"/>
              </c:ext>
            </c:extLst>
          </c:dPt>
          <c:dLbls>
            <c:dLbl>
              <c:idx val="0"/>
              <c:layout>
                <c:manualLayout>
                  <c:x val="6.113906859862054E-2"/>
                  <c:y val="5.99887432882305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6B-4DCD-B21F-2A5FC8134141}"/>
                </c:ext>
              </c:extLst>
            </c:dLbl>
            <c:dLbl>
              <c:idx val="1"/>
              <c:layout>
                <c:manualLayout>
                  <c:x val="0.26205656846495212"/>
                  <c:y val="-0.1514947810335795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6B-4DCD-B21F-2A5FC81341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Sheet1!$B$45:$B$46</c:f>
              <c:strCache>
                <c:ptCount val="2"/>
                <c:pt idx="0">
                  <c:v>From Puerto Rico/U.S. Island Areas</c:v>
                </c:pt>
                <c:pt idx="1">
                  <c:v>From a Foreign Country</c:v>
                </c:pt>
              </c:strCache>
            </c:strRef>
          </c:cat>
          <c:val>
            <c:numRef>
              <c:f>Sheet1!$C$45:$C$46</c:f>
              <c:numCache>
                <c:formatCode>_(* #,##0_);_(* \(#,##0\);_(* "-"??_);_(@_)</c:formatCode>
                <c:ptCount val="2"/>
                <c:pt idx="0">
                  <c:v>3529</c:v>
                </c:pt>
                <c:pt idx="1">
                  <c:v>70342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6B-4DCD-B21F-2A5FC813414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8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FC73E4-8635-4DDC-9B02-1BB353FB8DF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08AD02-F54F-4815-9519-2A82F1D4395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Tenorite"/>
            </a:rPr>
            <a:t>Increasing participation in the Federal decennial census.</a:t>
          </a:r>
        </a:p>
      </dgm:t>
    </dgm:pt>
    <dgm:pt modelId="{AF3EA2BC-3DEF-4869-A13D-912D339ED7F3}" type="parTrans" cxnId="{5C6A8551-F6CF-4624-A46D-9707985B7BCD}">
      <dgm:prSet/>
      <dgm:spPr/>
      <dgm:t>
        <a:bodyPr/>
        <a:lstStyle/>
        <a:p>
          <a:endParaRPr lang="en-US" sz="2400"/>
        </a:p>
      </dgm:t>
    </dgm:pt>
    <dgm:pt modelId="{D8BD8B5F-C705-44F3-8AAA-1AF664A731E9}" type="sibTrans" cxnId="{5C6A8551-F6CF-4624-A46D-9707985B7BCD}">
      <dgm:prSet/>
      <dgm:spPr/>
      <dgm:t>
        <a:bodyPr/>
        <a:lstStyle/>
        <a:p>
          <a:endParaRPr lang="en-US" sz="2400"/>
        </a:p>
      </dgm:t>
    </dgm:pt>
    <dgm:pt modelId="{9CBBF530-EACF-4358-82CD-3AEF00EE893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Tenorite"/>
            </a:rPr>
            <a:t>Attracting and retaining residents in rural Pennsylvania.</a:t>
          </a:r>
        </a:p>
      </dgm:t>
    </dgm:pt>
    <dgm:pt modelId="{D4B65C44-28E7-477E-9B85-3AF19E7DA51E}" type="parTrans" cxnId="{CB104C7C-0967-4687-B552-93AE5D55C8B8}">
      <dgm:prSet/>
      <dgm:spPr/>
      <dgm:t>
        <a:bodyPr/>
        <a:lstStyle/>
        <a:p>
          <a:endParaRPr lang="en-US" sz="2400"/>
        </a:p>
      </dgm:t>
    </dgm:pt>
    <dgm:pt modelId="{928EE008-F1AD-43B1-BAA3-CFA8CBDDAEDC}" type="sibTrans" cxnId="{CB104C7C-0967-4687-B552-93AE5D55C8B8}">
      <dgm:prSet/>
      <dgm:spPr/>
      <dgm:t>
        <a:bodyPr/>
        <a:lstStyle/>
        <a:p>
          <a:endParaRPr lang="en-US" sz="2400"/>
        </a:p>
      </dgm:t>
    </dgm:pt>
    <dgm:pt modelId="{55C9FDBB-7D76-41D2-9314-BA1011C4668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Tenorite"/>
            </a:rPr>
            <a:t>Education and career opportunities.</a:t>
          </a:r>
        </a:p>
      </dgm:t>
    </dgm:pt>
    <dgm:pt modelId="{45F1B6DC-25A4-46B9-9A99-6E9103334FB8}" type="parTrans" cxnId="{A2E1F814-6D67-4740-888B-D224D561A8E9}">
      <dgm:prSet/>
      <dgm:spPr/>
      <dgm:t>
        <a:bodyPr/>
        <a:lstStyle/>
        <a:p>
          <a:endParaRPr lang="en-US" sz="2400"/>
        </a:p>
      </dgm:t>
    </dgm:pt>
    <dgm:pt modelId="{CD595020-92BC-490E-A56B-7906224581F1}" type="sibTrans" cxnId="{A2E1F814-6D67-4740-888B-D224D561A8E9}">
      <dgm:prSet/>
      <dgm:spPr/>
      <dgm:t>
        <a:bodyPr/>
        <a:lstStyle/>
        <a:p>
          <a:endParaRPr lang="en-US" sz="2400"/>
        </a:p>
      </dgm:t>
    </dgm:pt>
    <dgm:pt modelId="{C39560F2-6CE4-4588-8B07-766319B0F1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Tenorite"/>
            </a:rPr>
            <a:t>Access to health care.</a:t>
          </a:r>
        </a:p>
      </dgm:t>
    </dgm:pt>
    <dgm:pt modelId="{53C87F8E-B69C-497B-AE7E-21CFDA0B23F4}" type="parTrans" cxnId="{6B42D87F-3760-49E0-AADF-D2FE7AEF066A}">
      <dgm:prSet/>
      <dgm:spPr/>
      <dgm:t>
        <a:bodyPr/>
        <a:lstStyle/>
        <a:p>
          <a:endParaRPr lang="en-US" sz="2400"/>
        </a:p>
      </dgm:t>
    </dgm:pt>
    <dgm:pt modelId="{229D4CA9-5D5E-4E88-9123-8A4F20BBC26D}" type="sibTrans" cxnId="{6B42D87F-3760-49E0-AADF-D2FE7AEF066A}">
      <dgm:prSet/>
      <dgm:spPr/>
      <dgm:t>
        <a:bodyPr/>
        <a:lstStyle/>
        <a:p>
          <a:endParaRPr lang="en-US" sz="2400"/>
        </a:p>
      </dgm:t>
    </dgm:pt>
    <dgm:pt modelId="{DC2843F8-59F1-472B-8BBF-E7C978CD2D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Tenorite"/>
            </a:rPr>
            <a:t>Affordable housing</a:t>
          </a:r>
          <a:r>
            <a:rPr lang="en-US" sz="2000" b="1">
              <a:latin typeface="Tenorite"/>
            </a:rPr>
            <a:t>.</a:t>
          </a:r>
          <a:endParaRPr lang="en-US" sz="1800" b="1">
            <a:latin typeface="Tenorite"/>
          </a:endParaRPr>
        </a:p>
      </dgm:t>
    </dgm:pt>
    <dgm:pt modelId="{8EDE57C8-359E-4133-8684-78A410CA6C7D}" type="parTrans" cxnId="{79B6FED3-912D-49BF-B4C8-E9ECCEFC9FCD}">
      <dgm:prSet/>
      <dgm:spPr/>
      <dgm:t>
        <a:bodyPr/>
        <a:lstStyle/>
        <a:p>
          <a:endParaRPr lang="en-US" sz="2400"/>
        </a:p>
      </dgm:t>
    </dgm:pt>
    <dgm:pt modelId="{A2157015-1F0E-425F-9EE7-033EA3B6092F}" type="sibTrans" cxnId="{79B6FED3-912D-49BF-B4C8-E9ECCEFC9FCD}">
      <dgm:prSet/>
      <dgm:spPr/>
      <dgm:t>
        <a:bodyPr/>
        <a:lstStyle/>
        <a:p>
          <a:endParaRPr lang="en-US" sz="2400"/>
        </a:p>
      </dgm:t>
    </dgm:pt>
    <dgm:pt modelId="{BB478BEB-B23E-4C0E-8160-75C56A8EE4C1}" type="pres">
      <dgm:prSet presAssocID="{3BFC73E4-8635-4DDC-9B02-1BB353FB8DF4}" presName="root" presStyleCnt="0">
        <dgm:presLayoutVars>
          <dgm:dir/>
          <dgm:resizeHandles val="exact"/>
        </dgm:presLayoutVars>
      </dgm:prSet>
      <dgm:spPr/>
    </dgm:pt>
    <dgm:pt modelId="{EE9760CD-083A-4F2D-8977-CF213F215E3B}" type="pres">
      <dgm:prSet presAssocID="{CB08AD02-F54F-4815-9519-2A82F1D43955}" presName="compNode" presStyleCnt="0"/>
      <dgm:spPr/>
    </dgm:pt>
    <dgm:pt modelId="{B28EB896-64F5-4E19-9921-6064D4F1C4EF}" type="pres">
      <dgm:prSet presAssocID="{CB08AD02-F54F-4815-9519-2A82F1D4395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43B207FB-6969-45B4-915D-11610D56C52C}" type="pres">
      <dgm:prSet presAssocID="{CB08AD02-F54F-4815-9519-2A82F1D43955}" presName="spaceRect" presStyleCnt="0"/>
      <dgm:spPr/>
    </dgm:pt>
    <dgm:pt modelId="{4ADF229B-1A43-433D-BC6B-76C9F64F350D}" type="pres">
      <dgm:prSet presAssocID="{CB08AD02-F54F-4815-9519-2A82F1D43955}" presName="textRect" presStyleLbl="revTx" presStyleIdx="0" presStyleCnt="5">
        <dgm:presLayoutVars>
          <dgm:chMax val="1"/>
          <dgm:chPref val="1"/>
        </dgm:presLayoutVars>
      </dgm:prSet>
      <dgm:spPr/>
    </dgm:pt>
    <dgm:pt modelId="{BF457ECE-7260-42DC-977B-A81C51F9E0E4}" type="pres">
      <dgm:prSet presAssocID="{D8BD8B5F-C705-44F3-8AAA-1AF664A731E9}" presName="sibTrans" presStyleCnt="0"/>
      <dgm:spPr/>
    </dgm:pt>
    <dgm:pt modelId="{15C399C4-ACCF-474F-A646-F88485A6258C}" type="pres">
      <dgm:prSet presAssocID="{9CBBF530-EACF-4358-82CD-3AEF00EE8935}" presName="compNode" presStyleCnt="0"/>
      <dgm:spPr/>
    </dgm:pt>
    <dgm:pt modelId="{DA30E8C4-B9BC-4D5A-A343-64E5108E6711}" type="pres">
      <dgm:prSet presAssocID="{9CBBF530-EACF-4358-82CD-3AEF00EE893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success with solid fill"/>
        </a:ext>
      </dgm:extLst>
    </dgm:pt>
    <dgm:pt modelId="{C159405B-253E-4AA7-B446-40F06B9BA11E}" type="pres">
      <dgm:prSet presAssocID="{9CBBF530-EACF-4358-82CD-3AEF00EE8935}" presName="spaceRect" presStyleCnt="0"/>
      <dgm:spPr/>
    </dgm:pt>
    <dgm:pt modelId="{291F4A8A-7DD9-42FE-8209-C8A9A15FF305}" type="pres">
      <dgm:prSet presAssocID="{9CBBF530-EACF-4358-82CD-3AEF00EE8935}" presName="textRect" presStyleLbl="revTx" presStyleIdx="1" presStyleCnt="5">
        <dgm:presLayoutVars>
          <dgm:chMax val="1"/>
          <dgm:chPref val="1"/>
        </dgm:presLayoutVars>
      </dgm:prSet>
      <dgm:spPr/>
    </dgm:pt>
    <dgm:pt modelId="{1BA0FDAE-2EE7-491A-9B0C-22828D46B61A}" type="pres">
      <dgm:prSet presAssocID="{928EE008-F1AD-43B1-BAA3-CFA8CBDDAEDC}" presName="sibTrans" presStyleCnt="0"/>
      <dgm:spPr/>
    </dgm:pt>
    <dgm:pt modelId="{329369DA-516E-4BF6-B10B-1B395CD41AF9}" type="pres">
      <dgm:prSet presAssocID="{55C9FDBB-7D76-41D2-9314-BA1011C4668A}" presName="compNode" presStyleCnt="0"/>
      <dgm:spPr/>
    </dgm:pt>
    <dgm:pt modelId="{EAE0C180-674C-4C30-89E7-DA78B2CC2803}" type="pres">
      <dgm:prSet presAssocID="{55C9FDBB-7D76-41D2-9314-BA1011C4668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0A4E51A9-D253-400F-B3B2-17836067B9E5}" type="pres">
      <dgm:prSet presAssocID="{55C9FDBB-7D76-41D2-9314-BA1011C4668A}" presName="spaceRect" presStyleCnt="0"/>
      <dgm:spPr/>
    </dgm:pt>
    <dgm:pt modelId="{A66874FC-D236-46C6-9333-AFA9F539E588}" type="pres">
      <dgm:prSet presAssocID="{55C9FDBB-7D76-41D2-9314-BA1011C4668A}" presName="textRect" presStyleLbl="revTx" presStyleIdx="2" presStyleCnt="5">
        <dgm:presLayoutVars>
          <dgm:chMax val="1"/>
          <dgm:chPref val="1"/>
        </dgm:presLayoutVars>
      </dgm:prSet>
      <dgm:spPr/>
    </dgm:pt>
    <dgm:pt modelId="{3AB16819-2AC8-4A0C-B858-92D492B7D3CA}" type="pres">
      <dgm:prSet presAssocID="{CD595020-92BC-490E-A56B-7906224581F1}" presName="sibTrans" presStyleCnt="0"/>
      <dgm:spPr/>
    </dgm:pt>
    <dgm:pt modelId="{62EEA3EE-0DD9-4FA2-B7A6-BE95542911F7}" type="pres">
      <dgm:prSet presAssocID="{C39560F2-6CE4-4588-8B07-766319B0F184}" presName="compNode" presStyleCnt="0"/>
      <dgm:spPr/>
    </dgm:pt>
    <dgm:pt modelId="{8BC8D1A3-530C-44CB-AFC1-5B6DC7500463}" type="pres">
      <dgm:prSet presAssocID="{C39560F2-6CE4-4588-8B07-766319B0F18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39269841-36CF-4DA2-BCE4-62F1496F194C}" type="pres">
      <dgm:prSet presAssocID="{C39560F2-6CE4-4588-8B07-766319B0F184}" presName="spaceRect" presStyleCnt="0"/>
      <dgm:spPr/>
    </dgm:pt>
    <dgm:pt modelId="{67E1265A-D994-41E9-8FED-65554C374F2C}" type="pres">
      <dgm:prSet presAssocID="{C39560F2-6CE4-4588-8B07-766319B0F184}" presName="textRect" presStyleLbl="revTx" presStyleIdx="3" presStyleCnt="5">
        <dgm:presLayoutVars>
          <dgm:chMax val="1"/>
          <dgm:chPref val="1"/>
        </dgm:presLayoutVars>
      </dgm:prSet>
      <dgm:spPr/>
    </dgm:pt>
    <dgm:pt modelId="{28B1CC29-F4FB-4259-8A87-791A5DE3B6F9}" type="pres">
      <dgm:prSet presAssocID="{229D4CA9-5D5E-4E88-9123-8A4F20BBC26D}" presName="sibTrans" presStyleCnt="0"/>
      <dgm:spPr/>
    </dgm:pt>
    <dgm:pt modelId="{43E2D101-8EB3-43B0-BF19-DDC3AE0F6F2F}" type="pres">
      <dgm:prSet presAssocID="{DC2843F8-59F1-472B-8BBF-E7C978CD2DD3}" presName="compNode" presStyleCnt="0"/>
      <dgm:spPr/>
    </dgm:pt>
    <dgm:pt modelId="{B7A9201D-1A81-4423-909A-DECCC1A5CBDF}" type="pres">
      <dgm:prSet presAssocID="{DC2843F8-59F1-472B-8BBF-E7C978CD2DD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3EEA7138-574F-442B-A90E-3369271D09E5}" type="pres">
      <dgm:prSet presAssocID="{DC2843F8-59F1-472B-8BBF-E7C978CD2DD3}" presName="spaceRect" presStyleCnt="0"/>
      <dgm:spPr/>
    </dgm:pt>
    <dgm:pt modelId="{3EC659B5-C429-42CB-B5A6-AC47189D9FDB}" type="pres">
      <dgm:prSet presAssocID="{DC2843F8-59F1-472B-8BBF-E7C978CD2DD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0AA4306-203E-4908-BE23-EDB842BBBB28}" type="presOf" srcId="{55C9FDBB-7D76-41D2-9314-BA1011C4668A}" destId="{A66874FC-D236-46C6-9333-AFA9F539E588}" srcOrd="0" destOrd="0" presId="urn:microsoft.com/office/officeart/2018/2/layout/IconLabelList"/>
    <dgm:cxn modelId="{A2E1F814-6D67-4740-888B-D224D561A8E9}" srcId="{3BFC73E4-8635-4DDC-9B02-1BB353FB8DF4}" destId="{55C9FDBB-7D76-41D2-9314-BA1011C4668A}" srcOrd="2" destOrd="0" parTransId="{45F1B6DC-25A4-46B9-9A99-6E9103334FB8}" sibTransId="{CD595020-92BC-490E-A56B-7906224581F1}"/>
    <dgm:cxn modelId="{CC1B525B-7BEC-4D34-A69B-380BA027E1BC}" type="presOf" srcId="{9CBBF530-EACF-4358-82CD-3AEF00EE8935}" destId="{291F4A8A-7DD9-42FE-8209-C8A9A15FF305}" srcOrd="0" destOrd="0" presId="urn:microsoft.com/office/officeart/2018/2/layout/IconLabelList"/>
    <dgm:cxn modelId="{5C6A8551-F6CF-4624-A46D-9707985B7BCD}" srcId="{3BFC73E4-8635-4DDC-9B02-1BB353FB8DF4}" destId="{CB08AD02-F54F-4815-9519-2A82F1D43955}" srcOrd="0" destOrd="0" parTransId="{AF3EA2BC-3DEF-4869-A13D-912D339ED7F3}" sibTransId="{D8BD8B5F-C705-44F3-8AAA-1AF664A731E9}"/>
    <dgm:cxn modelId="{CB104C7C-0967-4687-B552-93AE5D55C8B8}" srcId="{3BFC73E4-8635-4DDC-9B02-1BB353FB8DF4}" destId="{9CBBF530-EACF-4358-82CD-3AEF00EE8935}" srcOrd="1" destOrd="0" parTransId="{D4B65C44-28E7-477E-9B85-3AF19E7DA51E}" sibTransId="{928EE008-F1AD-43B1-BAA3-CFA8CBDDAEDC}"/>
    <dgm:cxn modelId="{6B42D87F-3760-49E0-AADF-D2FE7AEF066A}" srcId="{3BFC73E4-8635-4DDC-9B02-1BB353FB8DF4}" destId="{C39560F2-6CE4-4588-8B07-766319B0F184}" srcOrd="3" destOrd="0" parTransId="{53C87F8E-B69C-497B-AE7E-21CFDA0B23F4}" sibTransId="{229D4CA9-5D5E-4E88-9123-8A4F20BBC26D}"/>
    <dgm:cxn modelId="{1DFEADA3-AABA-4A44-A5F4-BDE20BF527F0}" type="presOf" srcId="{C39560F2-6CE4-4588-8B07-766319B0F184}" destId="{67E1265A-D994-41E9-8FED-65554C374F2C}" srcOrd="0" destOrd="0" presId="urn:microsoft.com/office/officeart/2018/2/layout/IconLabelList"/>
    <dgm:cxn modelId="{03C455A5-7654-45C5-A206-6DAB477CB5FA}" type="presOf" srcId="{DC2843F8-59F1-472B-8BBF-E7C978CD2DD3}" destId="{3EC659B5-C429-42CB-B5A6-AC47189D9FDB}" srcOrd="0" destOrd="0" presId="urn:microsoft.com/office/officeart/2018/2/layout/IconLabelList"/>
    <dgm:cxn modelId="{07C97AC3-2B05-4062-B6B4-50C235E0E856}" type="presOf" srcId="{3BFC73E4-8635-4DDC-9B02-1BB353FB8DF4}" destId="{BB478BEB-B23E-4C0E-8160-75C56A8EE4C1}" srcOrd="0" destOrd="0" presId="urn:microsoft.com/office/officeart/2018/2/layout/IconLabelList"/>
    <dgm:cxn modelId="{79B6FED3-912D-49BF-B4C8-E9ECCEFC9FCD}" srcId="{3BFC73E4-8635-4DDC-9B02-1BB353FB8DF4}" destId="{DC2843F8-59F1-472B-8BBF-E7C978CD2DD3}" srcOrd="4" destOrd="0" parTransId="{8EDE57C8-359E-4133-8684-78A410CA6C7D}" sibTransId="{A2157015-1F0E-425F-9EE7-033EA3B6092F}"/>
    <dgm:cxn modelId="{561663ED-75D0-47CE-B1D3-3FA2D3C75179}" type="presOf" srcId="{CB08AD02-F54F-4815-9519-2A82F1D43955}" destId="{4ADF229B-1A43-433D-BC6B-76C9F64F350D}" srcOrd="0" destOrd="0" presId="urn:microsoft.com/office/officeart/2018/2/layout/IconLabelList"/>
    <dgm:cxn modelId="{4E85355A-D9A9-4445-860E-80540431C345}" type="presParOf" srcId="{BB478BEB-B23E-4C0E-8160-75C56A8EE4C1}" destId="{EE9760CD-083A-4F2D-8977-CF213F215E3B}" srcOrd="0" destOrd="0" presId="urn:microsoft.com/office/officeart/2018/2/layout/IconLabelList"/>
    <dgm:cxn modelId="{09FBE9BF-A7EC-4201-8D29-4679DF0B3D56}" type="presParOf" srcId="{EE9760CD-083A-4F2D-8977-CF213F215E3B}" destId="{B28EB896-64F5-4E19-9921-6064D4F1C4EF}" srcOrd="0" destOrd="0" presId="urn:microsoft.com/office/officeart/2018/2/layout/IconLabelList"/>
    <dgm:cxn modelId="{1CF35FC5-4CB1-4D26-BC2B-2C579BC72866}" type="presParOf" srcId="{EE9760CD-083A-4F2D-8977-CF213F215E3B}" destId="{43B207FB-6969-45B4-915D-11610D56C52C}" srcOrd="1" destOrd="0" presId="urn:microsoft.com/office/officeart/2018/2/layout/IconLabelList"/>
    <dgm:cxn modelId="{121F5F51-C8CA-441D-8AC7-5409ADBCDD76}" type="presParOf" srcId="{EE9760CD-083A-4F2D-8977-CF213F215E3B}" destId="{4ADF229B-1A43-433D-BC6B-76C9F64F350D}" srcOrd="2" destOrd="0" presId="urn:microsoft.com/office/officeart/2018/2/layout/IconLabelList"/>
    <dgm:cxn modelId="{5FA5CABB-1B49-48C4-9471-0D1986031021}" type="presParOf" srcId="{BB478BEB-B23E-4C0E-8160-75C56A8EE4C1}" destId="{BF457ECE-7260-42DC-977B-A81C51F9E0E4}" srcOrd="1" destOrd="0" presId="urn:microsoft.com/office/officeart/2018/2/layout/IconLabelList"/>
    <dgm:cxn modelId="{6D5EF053-3C1C-4647-A181-56CCC6862D39}" type="presParOf" srcId="{BB478BEB-B23E-4C0E-8160-75C56A8EE4C1}" destId="{15C399C4-ACCF-474F-A646-F88485A6258C}" srcOrd="2" destOrd="0" presId="urn:microsoft.com/office/officeart/2018/2/layout/IconLabelList"/>
    <dgm:cxn modelId="{A2413D4B-CBFD-49D4-AAE8-D7150DF9AF0F}" type="presParOf" srcId="{15C399C4-ACCF-474F-A646-F88485A6258C}" destId="{DA30E8C4-B9BC-4D5A-A343-64E5108E6711}" srcOrd="0" destOrd="0" presId="urn:microsoft.com/office/officeart/2018/2/layout/IconLabelList"/>
    <dgm:cxn modelId="{9120414C-1C5C-4761-9C89-F3901DEF521D}" type="presParOf" srcId="{15C399C4-ACCF-474F-A646-F88485A6258C}" destId="{C159405B-253E-4AA7-B446-40F06B9BA11E}" srcOrd="1" destOrd="0" presId="urn:microsoft.com/office/officeart/2018/2/layout/IconLabelList"/>
    <dgm:cxn modelId="{C209816E-E293-4EED-A45F-8DE648D07C2E}" type="presParOf" srcId="{15C399C4-ACCF-474F-A646-F88485A6258C}" destId="{291F4A8A-7DD9-42FE-8209-C8A9A15FF305}" srcOrd="2" destOrd="0" presId="urn:microsoft.com/office/officeart/2018/2/layout/IconLabelList"/>
    <dgm:cxn modelId="{B2088411-0649-4059-B61C-E3D412CFDF10}" type="presParOf" srcId="{BB478BEB-B23E-4C0E-8160-75C56A8EE4C1}" destId="{1BA0FDAE-2EE7-491A-9B0C-22828D46B61A}" srcOrd="3" destOrd="0" presId="urn:microsoft.com/office/officeart/2018/2/layout/IconLabelList"/>
    <dgm:cxn modelId="{F3DA68D1-1D49-4FED-A408-A595881EA680}" type="presParOf" srcId="{BB478BEB-B23E-4C0E-8160-75C56A8EE4C1}" destId="{329369DA-516E-4BF6-B10B-1B395CD41AF9}" srcOrd="4" destOrd="0" presId="urn:microsoft.com/office/officeart/2018/2/layout/IconLabelList"/>
    <dgm:cxn modelId="{94C31B65-090C-4C6B-8994-A4CCDA1460A7}" type="presParOf" srcId="{329369DA-516E-4BF6-B10B-1B395CD41AF9}" destId="{EAE0C180-674C-4C30-89E7-DA78B2CC2803}" srcOrd="0" destOrd="0" presId="urn:microsoft.com/office/officeart/2018/2/layout/IconLabelList"/>
    <dgm:cxn modelId="{D3F39688-D0A2-4A4F-BDC4-6E32FBA68015}" type="presParOf" srcId="{329369DA-516E-4BF6-B10B-1B395CD41AF9}" destId="{0A4E51A9-D253-400F-B3B2-17836067B9E5}" srcOrd="1" destOrd="0" presId="urn:microsoft.com/office/officeart/2018/2/layout/IconLabelList"/>
    <dgm:cxn modelId="{7206B9D7-D72B-401F-A2C9-4B38DB54D9DA}" type="presParOf" srcId="{329369DA-516E-4BF6-B10B-1B395CD41AF9}" destId="{A66874FC-D236-46C6-9333-AFA9F539E588}" srcOrd="2" destOrd="0" presId="urn:microsoft.com/office/officeart/2018/2/layout/IconLabelList"/>
    <dgm:cxn modelId="{A2B6567E-EE64-482D-9B7D-47F8005DB9F8}" type="presParOf" srcId="{BB478BEB-B23E-4C0E-8160-75C56A8EE4C1}" destId="{3AB16819-2AC8-4A0C-B858-92D492B7D3CA}" srcOrd="5" destOrd="0" presId="urn:microsoft.com/office/officeart/2018/2/layout/IconLabelList"/>
    <dgm:cxn modelId="{9A1AFC13-DF99-4DA3-92FB-6CA2A156BCD4}" type="presParOf" srcId="{BB478BEB-B23E-4C0E-8160-75C56A8EE4C1}" destId="{62EEA3EE-0DD9-4FA2-B7A6-BE95542911F7}" srcOrd="6" destOrd="0" presId="urn:microsoft.com/office/officeart/2018/2/layout/IconLabelList"/>
    <dgm:cxn modelId="{53E2DB54-0634-4B8B-9022-2FC5D54C627B}" type="presParOf" srcId="{62EEA3EE-0DD9-4FA2-B7A6-BE95542911F7}" destId="{8BC8D1A3-530C-44CB-AFC1-5B6DC7500463}" srcOrd="0" destOrd="0" presId="urn:microsoft.com/office/officeart/2018/2/layout/IconLabelList"/>
    <dgm:cxn modelId="{94FE70C7-C7FF-437A-AA99-4885EDCCB216}" type="presParOf" srcId="{62EEA3EE-0DD9-4FA2-B7A6-BE95542911F7}" destId="{39269841-36CF-4DA2-BCE4-62F1496F194C}" srcOrd="1" destOrd="0" presId="urn:microsoft.com/office/officeart/2018/2/layout/IconLabelList"/>
    <dgm:cxn modelId="{03A41214-D5CF-4EDE-A3ED-FBACF7576D4F}" type="presParOf" srcId="{62EEA3EE-0DD9-4FA2-B7A6-BE95542911F7}" destId="{67E1265A-D994-41E9-8FED-65554C374F2C}" srcOrd="2" destOrd="0" presId="urn:microsoft.com/office/officeart/2018/2/layout/IconLabelList"/>
    <dgm:cxn modelId="{FCDB1492-FB1E-4DE0-9178-42DA34A62E12}" type="presParOf" srcId="{BB478BEB-B23E-4C0E-8160-75C56A8EE4C1}" destId="{28B1CC29-F4FB-4259-8A87-791A5DE3B6F9}" srcOrd="7" destOrd="0" presId="urn:microsoft.com/office/officeart/2018/2/layout/IconLabelList"/>
    <dgm:cxn modelId="{9F7DB8AD-5D97-40A6-A786-2AB737C16B38}" type="presParOf" srcId="{BB478BEB-B23E-4C0E-8160-75C56A8EE4C1}" destId="{43E2D101-8EB3-43B0-BF19-DDC3AE0F6F2F}" srcOrd="8" destOrd="0" presId="urn:microsoft.com/office/officeart/2018/2/layout/IconLabelList"/>
    <dgm:cxn modelId="{47E23C9F-7269-4140-909B-2C00E4F930F3}" type="presParOf" srcId="{43E2D101-8EB3-43B0-BF19-DDC3AE0F6F2F}" destId="{B7A9201D-1A81-4423-909A-DECCC1A5CBDF}" srcOrd="0" destOrd="0" presId="urn:microsoft.com/office/officeart/2018/2/layout/IconLabelList"/>
    <dgm:cxn modelId="{EF6A95FF-BE6F-4D38-93D8-5E3932E533BD}" type="presParOf" srcId="{43E2D101-8EB3-43B0-BF19-DDC3AE0F6F2F}" destId="{3EEA7138-574F-442B-A90E-3369271D09E5}" srcOrd="1" destOrd="0" presId="urn:microsoft.com/office/officeart/2018/2/layout/IconLabelList"/>
    <dgm:cxn modelId="{C3536F8C-E4ED-4EEE-AA3E-C5FDDD2DF752}" type="presParOf" srcId="{43E2D101-8EB3-43B0-BF19-DDC3AE0F6F2F}" destId="{3EC659B5-C429-42CB-B5A6-AC47189D9FD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44515E-7C13-4CCE-8E42-F1599A87FB7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210C29-0DAC-40C5-AD78-46C3425B92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Tenorite"/>
            </a:rPr>
            <a:t>Access to social services.</a:t>
          </a:r>
        </a:p>
      </dgm:t>
    </dgm:pt>
    <dgm:pt modelId="{4F098238-7C1D-4C42-B8F9-3076659C709E}" type="parTrans" cxnId="{56AED8E6-1130-478D-BBBE-E355CF021B61}">
      <dgm:prSet/>
      <dgm:spPr/>
      <dgm:t>
        <a:bodyPr/>
        <a:lstStyle/>
        <a:p>
          <a:endParaRPr lang="en-US" sz="2400"/>
        </a:p>
      </dgm:t>
    </dgm:pt>
    <dgm:pt modelId="{43FCAB70-0BCD-4EA1-81D9-7D17C94C1967}" type="sibTrans" cxnId="{56AED8E6-1130-478D-BBBE-E355CF021B61}">
      <dgm:prSet/>
      <dgm:spPr/>
      <dgm:t>
        <a:bodyPr/>
        <a:lstStyle/>
        <a:p>
          <a:endParaRPr lang="en-US" sz="2400"/>
        </a:p>
      </dgm:t>
    </dgm:pt>
    <dgm:pt modelId="{D66937BC-7488-43F4-9B67-60B9951491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Tenorite"/>
            </a:rPr>
            <a:t>Current issues facing rural Pennsylvania.</a:t>
          </a:r>
        </a:p>
      </dgm:t>
    </dgm:pt>
    <dgm:pt modelId="{FB69B965-8F6B-4A6E-8099-E56F78953EE5}" type="parTrans" cxnId="{D724AF52-7267-448C-ABD7-36C6E0D78A74}">
      <dgm:prSet/>
      <dgm:spPr/>
      <dgm:t>
        <a:bodyPr/>
        <a:lstStyle/>
        <a:p>
          <a:endParaRPr lang="en-US" sz="2400"/>
        </a:p>
      </dgm:t>
    </dgm:pt>
    <dgm:pt modelId="{2E16EE76-96AF-4699-ABB6-3D9C3BAAB927}" type="sibTrans" cxnId="{D724AF52-7267-448C-ABD7-36C6E0D78A74}">
      <dgm:prSet/>
      <dgm:spPr/>
      <dgm:t>
        <a:bodyPr/>
        <a:lstStyle/>
        <a:p>
          <a:endParaRPr lang="en-US" sz="2400"/>
        </a:p>
      </dgm:t>
    </dgm:pt>
    <dgm:pt modelId="{47233D32-2F03-44D3-AF2A-C669FD84F9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Tenorite"/>
            </a:rPr>
            <a:t>Grant awards and tax credit opportunities for rural Pennsylvania residents and businesses.</a:t>
          </a:r>
        </a:p>
      </dgm:t>
    </dgm:pt>
    <dgm:pt modelId="{070D3CC9-581E-45B5-8C4A-9A339AAD3203}" type="parTrans" cxnId="{2C0F9807-4BFE-47B9-910D-7815DD847E0D}">
      <dgm:prSet/>
      <dgm:spPr/>
      <dgm:t>
        <a:bodyPr/>
        <a:lstStyle/>
        <a:p>
          <a:endParaRPr lang="en-US" sz="2400"/>
        </a:p>
      </dgm:t>
    </dgm:pt>
    <dgm:pt modelId="{3A48D6AA-1D27-4F89-9C8B-964D0BBAF3A9}" type="sibTrans" cxnId="{2C0F9807-4BFE-47B9-910D-7815DD847E0D}">
      <dgm:prSet/>
      <dgm:spPr/>
      <dgm:t>
        <a:bodyPr/>
        <a:lstStyle/>
        <a:p>
          <a:endParaRPr lang="en-US" sz="2400"/>
        </a:p>
      </dgm:t>
    </dgm:pt>
    <dgm:pt modelId="{52CBBC42-3BAA-421D-B2CC-5FFBBC9F82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Tenorite"/>
            </a:rPr>
            <a:t>Statutory and regulatory costs and impacts on rural municipal governments, businesses, and communities.</a:t>
          </a:r>
        </a:p>
      </dgm:t>
    </dgm:pt>
    <dgm:pt modelId="{7E6F376A-F7BF-41E1-83F3-4043A64002F7}" type="parTrans" cxnId="{5F7C18D3-FCAB-4BD1-9CEC-EB0CDD810B7A}">
      <dgm:prSet/>
      <dgm:spPr/>
      <dgm:t>
        <a:bodyPr/>
        <a:lstStyle/>
        <a:p>
          <a:endParaRPr lang="en-US" sz="2400"/>
        </a:p>
      </dgm:t>
    </dgm:pt>
    <dgm:pt modelId="{8D5228D6-77BD-496B-B15F-B21C92CAE4E5}" type="sibTrans" cxnId="{5F7C18D3-FCAB-4BD1-9CEC-EB0CDD810B7A}">
      <dgm:prSet/>
      <dgm:spPr/>
      <dgm:t>
        <a:bodyPr/>
        <a:lstStyle/>
        <a:p>
          <a:endParaRPr lang="en-US" sz="2400"/>
        </a:p>
      </dgm:t>
    </dgm:pt>
    <dgm:pt modelId="{B6BEC5FE-F9E4-4B21-8B93-333648ED19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Tenorite"/>
            </a:rPr>
            <a:t>Other issues facing rural Pennsylvania as identified by the Commission</a:t>
          </a:r>
          <a:r>
            <a:rPr lang="en-US" sz="2000" b="1"/>
            <a:t>.</a:t>
          </a:r>
        </a:p>
      </dgm:t>
    </dgm:pt>
    <dgm:pt modelId="{E7F93635-2952-497F-9DFD-7C3DE32BD54D}" type="parTrans" cxnId="{67FEB29B-ACF3-4F60-8EE0-84D78F12E2BD}">
      <dgm:prSet/>
      <dgm:spPr/>
      <dgm:t>
        <a:bodyPr/>
        <a:lstStyle/>
        <a:p>
          <a:endParaRPr lang="en-US" sz="2400"/>
        </a:p>
      </dgm:t>
    </dgm:pt>
    <dgm:pt modelId="{27659D78-F783-4188-905E-4B947BA1E1AE}" type="sibTrans" cxnId="{67FEB29B-ACF3-4F60-8EE0-84D78F12E2BD}">
      <dgm:prSet/>
      <dgm:spPr/>
      <dgm:t>
        <a:bodyPr/>
        <a:lstStyle/>
        <a:p>
          <a:endParaRPr lang="en-US" sz="2400"/>
        </a:p>
      </dgm:t>
    </dgm:pt>
    <dgm:pt modelId="{5BDB118F-C9E3-44E7-B5EA-4C8D5B38ADFC}" type="pres">
      <dgm:prSet presAssocID="{A244515E-7C13-4CCE-8E42-F1599A87FB76}" presName="root" presStyleCnt="0">
        <dgm:presLayoutVars>
          <dgm:dir/>
          <dgm:resizeHandles val="exact"/>
        </dgm:presLayoutVars>
      </dgm:prSet>
      <dgm:spPr/>
    </dgm:pt>
    <dgm:pt modelId="{450ADF71-9B49-400E-BD5E-107D03E34D41}" type="pres">
      <dgm:prSet presAssocID="{3A210C29-0DAC-40C5-AD78-46C3425B922A}" presName="compNode" presStyleCnt="0"/>
      <dgm:spPr/>
    </dgm:pt>
    <dgm:pt modelId="{DA120892-1763-439F-8490-4852E86D735A}" type="pres">
      <dgm:prSet presAssocID="{3A210C29-0DAC-40C5-AD78-46C3425B922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1EB0B232-AA1F-4EE8-A359-54826921F53D}" type="pres">
      <dgm:prSet presAssocID="{3A210C29-0DAC-40C5-AD78-46C3425B922A}" presName="spaceRect" presStyleCnt="0"/>
      <dgm:spPr/>
    </dgm:pt>
    <dgm:pt modelId="{6D049424-00FD-4D76-A38E-E1F7DF58DD3F}" type="pres">
      <dgm:prSet presAssocID="{3A210C29-0DAC-40C5-AD78-46C3425B922A}" presName="textRect" presStyleLbl="revTx" presStyleIdx="0" presStyleCnt="5">
        <dgm:presLayoutVars>
          <dgm:chMax val="1"/>
          <dgm:chPref val="1"/>
        </dgm:presLayoutVars>
      </dgm:prSet>
      <dgm:spPr/>
    </dgm:pt>
    <dgm:pt modelId="{56153590-A4A8-4A35-87C5-F5C51F5D4221}" type="pres">
      <dgm:prSet presAssocID="{43FCAB70-0BCD-4EA1-81D9-7D17C94C1967}" presName="sibTrans" presStyleCnt="0"/>
      <dgm:spPr/>
    </dgm:pt>
    <dgm:pt modelId="{8396CF08-BF12-41F8-8E31-9705A7CAACFC}" type="pres">
      <dgm:prSet presAssocID="{D66937BC-7488-43F4-9B67-60B995149198}" presName="compNode" presStyleCnt="0"/>
      <dgm:spPr/>
    </dgm:pt>
    <dgm:pt modelId="{C793A241-6BBB-429C-82C6-B8D86BFEEE94}" type="pres">
      <dgm:prSet presAssocID="{D66937BC-7488-43F4-9B67-60B99514919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976B2FB6-22CA-4D42-818E-67E6ABAFB81D}" type="pres">
      <dgm:prSet presAssocID="{D66937BC-7488-43F4-9B67-60B995149198}" presName="spaceRect" presStyleCnt="0"/>
      <dgm:spPr/>
    </dgm:pt>
    <dgm:pt modelId="{1922532C-93D9-4A97-A2D9-B4C282904786}" type="pres">
      <dgm:prSet presAssocID="{D66937BC-7488-43F4-9B67-60B995149198}" presName="textRect" presStyleLbl="revTx" presStyleIdx="1" presStyleCnt="5">
        <dgm:presLayoutVars>
          <dgm:chMax val="1"/>
          <dgm:chPref val="1"/>
        </dgm:presLayoutVars>
      </dgm:prSet>
      <dgm:spPr/>
    </dgm:pt>
    <dgm:pt modelId="{358649A8-676F-4A5D-BAAE-3B88CBC4FFDA}" type="pres">
      <dgm:prSet presAssocID="{2E16EE76-96AF-4699-ABB6-3D9C3BAAB927}" presName="sibTrans" presStyleCnt="0"/>
      <dgm:spPr/>
    </dgm:pt>
    <dgm:pt modelId="{DC122AFE-F154-42ED-BEA4-7BBA06F1734A}" type="pres">
      <dgm:prSet presAssocID="{47233D32-2F03-44D3-AF2A-C669FD84F9EC}" presName="compNode" presStyleCnt="0"/>
      <dgm:spPr/>
    </dgm:pt>
    <dgm:pt modelId="{3CCDF102-70A7-45A7-8664-BF1AD52101F7}" type="pres">
      <dgm:prSet presAssocID="{47233D32-2F03-44D3-AF2A-C669FD84F9E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DF3AE04-0CBB-41CB-9103-4A301EF491B8}" type="pres">
      <dgm:prSet presAssocID="{47233D32-2F03-44D3-AF2A-C669FD84F9EC}" presName="spaceRect" presStyleCnt="0"/>
      <dgm:spPr/>
    </dgm:pt>
    <dgm:pt modelId="{9A90D02B-62E5-41EE-A337-AE312E20F0E0}" type="pres">
      <dgm:prSet presAssocID="{47233D32-2F03-44D3-AF2A-C669FD84F9EC}" presName="textRect" presStyleLbl="revTx" presStyleIdx="2" presStyleCnt="5">
        <dgm:presLayoutVars>
          <dgm:chMax val="1"/>
          <dgm:chPref val="1"/>
        </dgm:presLayoutVars>
      </dgm:prSet>
      <dgm:spPr/>
    </dgm:pt>
    <dgm:pt modelId="{CBD48C87-E383-4811-A547-43AFCDFB18FD}" type="pres">
      <dgm:prSet presAssocID="{3A48D6AA-1D27-4F89-9C8B-964D0BBAF3A9}" presName="sibTrans" presStyleCnt="0"/>
      <dgm:spPr/>
    </dgm:pt>
    <dgm:pt modelId="{44A670BB-7C52-4155-813F-2624112BB316}" type="pres">
      <dgm:prSet presAssocID="{52CBBC42-3BAA-421D-B2CC-5FFBBC9F8263}" presName="compNode" presStyleCnt="0"/>
      <dgm:spPr/>
    </dgm:pt>
    <dgm:pt modelId="{793A7BC0-F188-42D1-BFA7-075DD94FE71F}" type="pres">
      <dgm:prSet presAssocID="{52CBBC42-3BAA-421D-B2CC-5FFBBC9F826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urt with solid fill"/>
        </a:ext>
      </dgm:extLst>
    </dgm:pt>
    <dgm:pt modelId="{21BFCE4F-60E8-4EE9-BA1B-38E9A6369362}" type="pres">
      <dgm:prSet presAssocID="{52CBBC42-3BAA-421D-B2CC-5FFBBC9F8263}" presName="spaceRect" presStyleCnt="0"/>
      <dgm:spPr/>
    </dgm:pt>
    <dgm:pt modelId="{5A9E5587-DA2D-43E8-AF32-CC1B5F9DA63A}" type="pres">
      <dgm:prSet presAssocID="{52CBBC42-3BAA-421D-B2CC-5FFBBC9F8263}" presName="textRect" presStyleLbl="revTx" presStyleIdx="3" presStyleCnt="5">
        <dgm:presLayoutVars>
          <dgm:chMax val="1"/>
          <dgm:chPref val="1"/>
        </dgm:presLayoutVars>
      </dgm:prSet>
      <dgm:spPr/>
    </dgm:pt>
    <dgm:pt modelId="{E6711EA1-3856-4443-92D3-3F26F95E1DFA}" type="pres">
      <dgm:prSet presAssocID="{8D5228D6-77BD-496B-B15F-B21C92CAE4E5}" presName="sibTrans" presStyleCnt="0"/>
      <dgm:spPr/>
    </dgm:pt>
    <dgm:pt modelId="{3D145365-0095-4C82-A9D3-91E4CBC46FE7}" type="pres">
      <dgm:prSet presAssocID="{B6BEC5FE-F9E4-4B21-8B93-333648ED196B}" presName="compNode" presStyleCnt="0"/>
      <dgm:spPr/>
    </dgm:pt>
    <dgm:pt modelId="{6B4528BD-C3A9-46C5-A27D-994A5F9580F8}" type="pres">
      <dgm:prSet presAssocID="{B6BEC5FE-F9E4-4B21-8B93-333648ED196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gaphone1 with solid fill"/>
        </a:ext>
      </dgm:extLst>
    </dgm:pt>
    <dgm:pt modelId="{6D69CF6A-0DFA-4B77-B292-1913DA4FC101}" type="pres">
      <dgm:prSet presAssocID="{B6BEC5FE-F9E4-4B21-8B93-333648ED196B}" presName="spaceRect" presStyleCnt="0"/>
      <dgm:spPr/>
    </dgm:pt>
    <dgm:pt modelId="{6AE11410-1ACF-41DE-9685-A61BB3B42B19}" type="pres">
      <dgm:prSet presAssocID="{B6BEC5FE-F9E4-4B21-8B93-333648ED196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C0F9807-4BFE-47B9-910D-7815DD847E0D}" srcId="{A244515E-7C13-4CCE-8E42-F1599A87FB76}" destId="{47233D32-2F03-44D3-AF2A-C669FD84F9EC}" srcOrd="2" destOrd="0" parTransId="{070D3CC9-581E-45B5-8C4A-9A339AAD3203}" sibTransId="{3A48D6AA-1D27-4F89-9C8B-964D0BBAF3A9}"/>
    <dgm:cxn modelId="{16FEF03F-4A7B-44B2-864F-9CB307AC3DAE}" type="presOf" srcId="{3A210C29-0DAC-40C5-AD78-46C3425B922A}" destId="{6D049424-00FD-4D76-A38E-E1F7DF58DD3F}" srcOrd="0" destOrd="0" presId="urn:microsoft.com/office/officeart/2018/2/layout/IconLabelList"/>
    <dgm:cxn modelId="{0D80BA48-C510-469F-B99C-7FAF4EF33911}" type="presOf" srcId="{B6BEC5FE-F9E4-4B21-8B93-333648ED196B}" destId="{6AE11410-1ACF-41DE-9685-A61BB3B42B19}" srcOrd="0" destOrd="0" presId="urn:microsoft.com/office/officeart/2018/2/layout/IconLabelList"/>
    <dgm:cxn modelId="{D724AF52-7267-448C-ABD7-36C6E0D78A74}" srcId="{A244515E-7C13-4CCE-8E42-F1599A87FB76}" destId="{D66937BC-7488-43F4-9B67-60B995149198}" srcOrd="1" destOrd="0" parTransId="{FB69B965-8F6B-4A6E-8099-E56F78953EE5}" sibTransId="{2E16EE76-96AF-4699-ABB6-3D9C3BAAB927}"/>
    <dgm:cxn modelId="{67FEB29B-ACF3-4F60-8EE0-84D78F12E2BD}" srcId="{A244515E-7C13-4CCE-8E42-F1599A87FB76}" destId="{B6BEC5FE-F9E4-4B21-8B93-333648ED196B}" srcOrd="4" destOrd="0" parTransId="{E7F93635-2952-497F-9DFD-7C3DE32BD54D}" sibTransId="{27659D78-F783-4188-905E-4B947BA1E1AE}"/>
    <dgm:cxn modelId="{3EE1F6B5-A7AE-4BEE-BA21-F80B49EDF0B8}" type="presOf" srcId="{47233D32-2F03-44D3-AF2A-C669FD84F9EC}" destId="{9A90D02B-62E5-41EE-A337-AE312E20F0E0}" srcOrd="0" destOrd="0" presId="urn:microsoft.com/office/officeart/2018/2/layout/IconLabelList"/>
    <dgm:cxn modelId="{AFD392BF-6DFB-4923-8877-26919EB2BE8E}" type="presOf" srcId="{52CBBC42-3BAA-421D-B2CC-5FFBBC9F8263}" destId="{5A9E5587-DA2D-43E8-AF32-CC1B5F9DA63A}" srcOrd="0" destOrd="0" presId="urn:microsoft.com/office/officeart/2018/2/layout/IconLabelList"/>
    <dgm:cxn modelId="{5F7C18D3-FCAB-4BD1-9CEC-EB0CDD810B7A}" srcId="{A244515E-7C13-4CCE-8E42-F1599A87FB76}" destId="{52CBBC42-3BAA-421D-B2CC-5FFBBC9F8263}" srcOrd="3" destOrd="0" parTransId="{7E6F376A-F7BF-41E1-83F3-4043A64002F7}" sibTransId="{8D5228D6-77BD-496B-B15F-B21C92CAE4E5}"/>
    <dgm:cxn modelId="{BCFD10D4-7A4D-4A0B-B9C5-EA035DA3148F}" type="presOf" srcId="{D66937BC-7488-43F4-9B67-60B995149198}" destId="{1922532C-93D9-4A97-A2D9-B4C282904786}" srcOrd="0" destOrd="0" presId="urn:microsoft.com/office/officeart/2018/2/layout/IconLabelList"/>
    <dgm:cxn modelId="{B929ACE1-9E47-48C3-8854-43E18F12CC35}" type="presOf" srcId="{A244515E-7C13-4CCE-8E42-F1599A87FB76}" destId="{5BDB118F-C9E3-44E7-B5EA-4C8D5B38ADFC}" srcOrd="0" destOrd="0" presId="urn:microsoft.com/office/officeart/2018/2/layout/IconLabelList"/>
    <dgm:cxn modelId="{56AED8E6-1130-478D-BBBE-E355CF021B61}" srcId="{A244515E-7C13-4CCE-8E42-F1599A87FB76}" destId="{3A210C29-0DAC-40C5-AD78-46C3425B922A}" srcOrd="0" destOrd="0" parTransId="{4F098238-7C1D-4C42-B8F9-3076659C709E}" sibTransId="{43FCAB70-0BCD-4EA1-81D9-7D17C94C1967}"/>
    <dgm:cxn modelId="{7E9792F7-F6B1-426A-959A-1BFA2B3B7533}" type="presParOf" srcId="{5BDB118F-C9E3-44E7-B5EA-4C8D5B38ADFC}" destId="{450ADF71-9B49-400E-BD5E-107D03E34D41}" srcOrd="0" destOrd="0" presId="urn:microsoft.com/office/officeart/2018/2/layout/IconLabelList"/>
    <dgm:cxn modelId="{EFF77870-D97A-4601-9A31-A8FDE6C66C1D}" type="presParOf" srcId="{450ADF71-9B49-400E-BD5E-107D03E34D41}" destId="{DA120892-1763-439F-8490-4852E86D735A}" srcOrd="0" destOrd="0" presId="urn:microsoft.com/office/officeart/2018/2/layout/IconLabelList"/>
    <dgm:cxn modelId="{5051164B-3AD5-4949-A233-5AD58FE56EEA}" type="presParOf" srcId="{450ADF71-9B49-400E-BD5E-107D03E34D41}" destId="{1EB0B232-AA1F-4EE8-A359-54826921F53D}" srcOrd="1" destOrd="0" presId="urn:microsoft.com/office/officeart/2018/2/layout/IconLabelList"/>
    <dgm:cxn modelId="{FAFA3FCA-7CEE-40EC-B807-8198C15E8334}" type="presParOf" srcId="{450ADF71-9B49-400E-BD5E-107D03E34D41}" destId="{6D049424-00FD-4D76-A38E-E1F7DF58DD3F}" srcOrd="2" destOrd="0" presId="urn:microsoft.com/office/officeart/2018/2/layout/IconLabelList"/>
    <dgm:cxn modelId="{3DAD11AC-2626-409D-8969-AB0CB5625C20}" type="presParOf" srcId="{5BDB118F-C9E3-44E7-B5EA-4C8D5B38ADFC}" destId="{56153590-A4A8-4A35-87C5-F5C51F5D4221}" srcOrd="1" destOrd="0" presId="urn:microsoft.com/office/officeart/2018/2/layout/IconLabelList"/>
    <dgm:cxn modelId="{CAF82C74-5CD5-43A4-AD19-2DD8F7F1CEB3}" type="presParOf" srcId="{5BDB118F-C9E3-44E7-B5EA-4C8D5B38ADFC}" destId="{8396CF08-BF12-41F8-8E31-9705A7CAACFC}" srcOrd="2" destOrd="0" presId="urn:microsoft.com/office/officeart/2018/2/layout/IconLabelList"/>
    <dgm:cxn modelId="{B71DB089-3FEA-49B1-ACE0-7D461B0445C0}" type="presParOf" srcId="{8396CF08-BF12-41F8-8E31-9705A7CAACFC}" destId="{C793A241-6BBB-429C-82C6-B8D86BFEEE94}" srcOrd="0" destOrd="0" presId="urn:microsoft.com/office/officeart/2018/2/layout/IconLabelList"/>
    <dgm:cxn modelId="{55719240-CE79-4BD6-92BC-12B8E9B32236}" type="presParOf" srcId="{8396CF08-BF12-41F8-8E31-9705A7CAACFC}" destId="{976B2FB6-22CA-4D42-818E-67E6ABAFB81D}" srcOrd="1" destOrd="0" presId="urn:microsoft.com/office/officeart/2018/2/layout/IconLabelList"/>
    <dgm:cxn modelId="{289A7C50-DD2E-41C5-BFDF-89438DDE93CB}" type="presParOf" srcId="{8396CF08-BF12-41F8-8E31-9705A7CAACFC}" destId="{1922532C-93D9-4A97-A2D9-B4C282904786}" srcOrd="2" destOrd="0" presId="urn:microsoft.com/office/officeart/2018/2/layout/IconLabelList"/>
    <dgm:cxn modelId="{3D45A7A1-1D4D-4E58-AF21-C90B7C94C0F7}" type="presParOf" srcId="{5BDB118F-C9E3-44E7-B5EA-4C8D5B38ADFC}" destId="{358649A8-676F-4A5D-BAAE-3B88CBC4FFDA}" srcOrd="3" destOrd="0" presId="urn:microsoft.com/office/officeart/2018/2/layout/IconLabelList"/>
    <dgm:cxn modelId="{E12DA87C-146B-4CBB-9C84-0D97E6E59485}" type="presParOf" srcId="{5BDB118F-C9E3-44E7-B5EA-4C8D5B38ADFC}" destId="{DC122AFE-F154-42ED-BEA4-7BBA06F1734A}" srcOrd="4" destOrd="0" presId="urn:microsoft.com/office/officeart/2018/2/layout/IconLabelList"/>
    <dgm:cxn modelId="{91943147-D198-4E4C-99D6-22519238BD09}" type="presParOf" srcId="{DC122AFE-F154-42ED-BEA4-7BBA06F1734A}" destId="{3CCDF102-70A7-45A7-8664-BF1AD52101F7}" srcOrd="0" destOrd="0" presId="urn:microsoft.com/office/officeart/2018/2/layout/IconLabelList"/>
    <dgm:cxn modelId="{F5DDDBBF-C7E8-4A5E-A377-9CAD718929D3}" type="presParOf" srcId="{DC122AFE-F154-42ED-BEA4-7BBA06F1734A}" destId="{7DF3AE04-0CBB-41CB-9103-4A301EF491B8}" srcOrd="1" destOrd="0" presId="urn:microsoft.com/office/officeart/2018/2/layout/IconLabelList"/>
    <dgm:cxn modelId="{02B15FAB-39CE-4C8F-8810-78E4D0A54B2D}" type="presParOf" srcId="{DC122AFE-F154-42ED-BEA4-7BBA06F1734A}" destId="{9A90D02B-62E5-41EE-A337-AE312E20F0E0}" srcOrd="2" destOrd="0" presId="urn:microsoft.com/office/officeart/2018/2/layout/IconLabelList"/>
    <dgm:cxn modelId="{248439D4-EB60-41EE-BB72-3C9DE1029FA6}" type="presParOf" srcId="{5BDB118F-C9E3-44E7-B5EA-4C8D5B38ADFC}" destId="{CBD48C87-E383-4811-A547-43AFCDFB18FD}" srcOrd="5" destOrd="0" presId="urn:microsoft.com/office/officeart/2018/2/layout/IconLabelList"/>
    <dgm:cxn modelId="{A2C60A51-AE10-4CBC-8A91-A0049EBDE5D5}" type="presParOf" srcId="{5BDB118F-C9E3-44E7-B5EA-4C8D5B38ADFC}" destId="{44A670BB-7C52-4155-813F-2624112BB316}" srcOrd="6" destOrd="0" presId="urn:microsoft.com/office/officeart/2018/2/layout/IconLabelList"/>
    <dgm:cxn modelId="{BCBD46FA-6EE8-4CB3-A7BC-EA89A1EF6411}" type="presParOf" srcId="{44A670BB-7C52-4155-813F-2624112BB316}" destId="{793A7BC0-F188-42D1-BFA7-075DD94FE71F}" srcOrd="0" destOrd="0" presId="urn:microsoft.com/office/officeart/2018/2/layout/IconLabelList"/>
    <dgm:cxn modelId="{CCD83775-D500-4965-8D47-01BA8949F236}" type="presParOf" srcId="{44A670BB-7C52-4155-813F-2624112BB316}" destId="{21BFCE4F-60E8-4EE9-BA1B-38E9A6369362}" srcOrd="1" destOrd="0" presId="urn:microsoft.com/office/officeart/2018/2/layout/IconLabelList"/>
    <dgm:cxn modelId="{20F12A93-3449-48F5-98E9-B7DA3FEBACD0}" type="presParOf" srcId="{44A670BB-7C52-4155-813F-2624112BB316}" destId="{5A9E5587-DA2D-43E8-AF32-CC1B5F9DA63A}" srcOrd="2" destOrd="0" presId="urn:microsoft.com/office/officeart/2018/2/layout/IconLabelList"/>
    <dgm:cxn modelId="{F182A72D-2E27-412C-A30C-05CFD988E913}" type="presParOf" srcId="{5BDB118F-C9E3-44E7-B5EA-4C8D5B38ADFC}" destId="{E6711EA1-3856-4443-92D3-3F26F95E1DFA}" srcOrd="7" destOrd="0" presId="urn:microsoft.com/office/officeart/2018/2/layout/IconLabelList"/>
    <dgm:cxn modelId="{DF246126-5870-4CAB-B17D-5DBA734FEF34}" type="presParOf" srcId="{5BDB118F-C9E3-44E7-B5EA-4C8D5B38ADFC}" destId="{3D145365-0095-4C82-A9D3-91E4CBC46FE7}" srcOrd="8" destOrd="0" presId="urn:microsoft.com/office/officeart/2018/2/layout/IconLabelList"/>
    <dgm:cxn modelId="{40712A1F-700A-4ACC-9EDA-7F5DD44B9BB8}" type="presParOf" srcId="{3D145365-0095-4C82-A9D3-91E4CBC46FE7}" destId="{6B4528BD-C3A9-46C5-A27D-994A5F9580F8}" srcOrd="0" destOrd="0" presId="urn:microsoft.com/office/officeart/2018/2/layout/IconLabelList"/>
    <dgm:cxn modelId="{86D6BBCC-914A-4389-AEC6-E8ADD44B56C6}" type="presParOf" srcId="{3D145365-0095-4C82-A9D3-91E4CBC46FE7}" destId="{6D69CF6A-0DFA-4B77-B292-1913DA4FC101}" srcOrd="1" destOrd="0" presId="urn:microsoft.com/office/officeart/2018/2/layout/IconLabelList"/>
    <dgm:cxn modelId="{B4ECC70F-9725-40FC-B91D-1C090026348C}" type="presParOf" srcId="{3D145365-0095-4C82-A9D3-91E4CBC46FE7}" destId="{6AE11410-1ACF-41DE-9685-A61BB3B42B1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258672-AC35-4BA2-BB09-F7D906A825F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DB66BB4-7D13-4B9F-98D5-DEC6CDD7445C}">
      <dgm:prSet/>
      <dgm:spPr/>
      <dgm:t>
        <a:bodyPr/>
        <a:lstStyle/>
        <a:p>
          <a:r>
            <a:rPr lang="en-US" b="0">
              <a:latin typeface="Tenorite"/>
            </a:rPr>
            <a:t>Findings and recommendations to mitigate population shifts.</a:t>
          </a:r>
        </a:p>
      </dgm:t>
    </dgm:pt>
    <dgm:pt modelId="{93FA22B0-CE05-40E8-B825-042782511532}" type="parTrans" cxnId="{8F516348-36D1-4C48-8CE9-FE9E0F91C4F4}">
      <dgm:prSet/>
      <dgm:spPr/>
      <dgm:t>
        <a:bodyPr/>
        <a:lstStyle/>
        <a:p>
          <a:endParaRPr lang="en-US"/>
        </a:p>
      </dgm:t>
    </dgm:pt>
    <dgm:pt modelId="{CCBBB7E0-D90C-47CF-B767-5DD921C8B8A0}" type="sibTrans" cxnId="{8F516348-36D1-4C48-8CE9-FE9E0F91C4F4}">
      <dgm:prSet/>
      <dgm:spPr/>
      <dgm:t>
        <a:bodyPr/>
        <a:lstStyle/>
        <a:p>
          <a:endParaRPr lang="en-US"/>
        </a:p>
      </dgm:t>
    </dgm:pt>
    <dgm:pt modelId="{A94A182E-608F-4715-93BE-DBD62A8891E4}">
      <dgm:prSet/>
      <dgm:spPr/>
      <dgm:t>
        <a:bodyPr/>
        <a:lstStyle/>
        <a:p>
          <a:r>
            <a:rPr lang="en-US" b="0">
              <a:latin typeface="Tenorite"/>
            </a:rPr>
            <a:t>Consult with experts.</a:t>
          </a:r>
        </a:p>
      </dgm:t>
    </dgm:pt>
    <dgm:pt modelId="{319EAC2B-F37D-4A2E-B7AF-9BEDCAC3D6C6}" type="parTrans" cxnId="{CC2A9891-C41E-4030-B881-2CFB70F2EAC9}">
      <dgm:prSet/>
      <dgm:spPr/>
      <dgm:t>
        <a:bodyPr/>
        <a:lstStyle/>
        <a:p>
          <a:endParaRPr lang="en-US"/>
        </a:p>
      </dgm:t>
    </dgm:pt>
    <dgm:pt modelId="{0ABF7AE0-0F5A-4198-9670-5E026C84EDC4}" type="sibTrans" cxnId="{CC2A9891-C41E-4030-B881-2CFB70F2EAC9}">
      <dgm:prSet/>
      <dgm:spPr/>
      <dgm:t>
        <a:bodyPr/>
        <a:lstStyle/>
        <a:p>
          <a:endParaRPr lang="en-US"/>
        </a:p>
      </dgm:t>
    </dgm:pt>
    <dgm:pt modelId="{898A720F-BEEE-4709-B624-8683754B460B}">
      <dgm:prSet/>
      <dgm:spPr/>
      <dgm:t>
        <a:bodyPr/>
        <a:lstStyle/>
        <a:p>
          <a:r>
            <a:rPr lang="en-US" b="0">
              <a:latin typeface="Tenorite"/>
            </a:rPr>
            <a:t>Receive input from interested parties.</a:t>
          </a:r>
        </a:p>
      </dgm:t>
    </dgm:pt>
    <dgm:pt modelId="{3D1EF6E3-8E35-4227-B406-F4034A731EA5}" type="parTrans" cxnId="{975C95BE-389A-4CCA-B02E-DEC896C8C924}">
      <dgm:prSet/>
      <dgm:spPr/>
      <dgm:t>
        <a:bodyPr/>
        <a:lstStyle/>
        <a:p>
          <a:endParaRPr lang="en-US"/>
        </a:p>
      </dgm:t>
    </dgm:pt>
    <dgm:pt modelId="{5AF553C6-51C0-4B71-AEBF-C32843624422}" type="sibTrans" cxnId="{975C95BE-389A-4CCA-B02E-DEC896C8C924}">
      <dgm:prSet/>
      <dgm:spPr/>
      <dgm:t>
        <a:bodyPr/>
        <a:lstStyle/>
        <a:p>
          <a:endParaRPr lang="en-US"/>
        </a:p>
      </dgm:t>
    </dgm:pt>
    <dgm:pt modelId="{7425DDC2-A95A-4563-8E3A-6DB0BEC612E4}">
      <dgm:prSet/>
      <dgm:spPr/>
      <dgm:t>
        <a:bodyPr/>
        <a:lstStyle/>
        <a:p>
          <a:r>
            <a:rPr lang="en-US" b="0">
              <a:latin typeface="Tenorite"/>
            </a:rPr>
            <a:t>Hold public hearings throughout the Commonwealth.</a:t>
          </a:r>
        </a:p>
      </dgm:t>
    </dgm:pt>
    <dgm:pt modelId="{3EF47F19-093B-4340-96A6-445E7685867C}" type="parTrans" cxnId="{443DBDDA-2BE8-418D-8466-77FAACB93EF6}">
      <dgm:prSet/>
      <dgm:spPr/>
      <dgm:t>
        <a:bodyPr/>
        <a:lstStyle/>
        <a:p>
          <a:endParaRPr lang="en-US"/>
        </a:p>
      </dgm:t>
    </dgm:pt>
    <dgm:pt modelId="{6F08AACA-9398-44A1-830A-3967AC2E4968}" type="sibTrans" cxnId="{443DBDDA-2BE8-418D-8466-77FAACB93EF6}">
      <dgm:prSet/>
      <dgm:spPr/>
      <dgm:t>
        <a:bodyPr/>
        <a:lstStyle/>
        <a:p>
          <a:endParaRPr lang="en-US"/>
        </a:p>
      </dgm:t>
    </dgm:pt>
    <dgm:pt modelId="{3B82CE98-27C3-4E12-A72E-D229B8902BD6}">
      <dgm:prSet/>
      <dgm:spPr/>
      <dgm:t>
        <a:bodyPr/>
        <a:lstStyle/>
        <a:p>
          <a:r>
            <a:rPr lang="en-US" b="0">
              <a:latin typeface="Tenorite"/>
            </a:rPr>
            <a:t>Review/consider rural development strategies.</a:t>
          </a:r>
        </a:p>
      </dgm:t>
    </dgm:pt>
    <dgm:pt modelId="{85AF0C02-BDE0-4F5A-8218-AAEA4E1A068C}" type="parTrans" cxnId="{3C0ACB91-2FAB-4267-ACCB-56A2D4FCC913}">
      <dgm:prSet/>
      <dgm:spPr/>
      <dgm:t>
        <a:bodyPr/>
        <a:lstStyle/>
        <a:p>
          <a:endParaRPr lang="en-US"/>
        </a:p>
      </dgm:t>
    </dgm:pt>
    <dgm:pt modelId="{7B5FF712-E79E-4A09-9A48-B98AA43B871B}" type="sibTrans" cxnId="{3C0ACB91-2FAB-4267-ACCB-56A2D4FCC913}">
      <dgm:prSet/>
      <dgm:spPr/>
      <dgm:t>
        <a:bodyPr/>
        <a:lstStyle/>
        <a:p>
          <a:endParaRPr lang="en-US"/>
        </a:p>
      </dgm:t>
    </dgm:pt>
    <dgm:pt modelId="{8AC44B07-D600-4D24-BDB3-ACD847572E00}">
      <dgm:prSet/>
      <dgm:spPr/>
      <dgm:t>
        <a:bodyPr/>
        <a:lstStyle/>
        <a:p>
          <a:r>
            <a:rPr lang="en-US" b="0">
              <a:latin typeface="Tenorite"/>
            </a:rPr>
            <a:t>Review state/regional programs.</a:t>
          </a:r>
        </a:p>
      </dgm:t>
    </dgm:pt>
    <dgm:pt modelId="{5AE04AFE-D4A4-4B7C-B85F-65B5B5E2A1A7}" type="parTrans" cxnId="{80018B4B-5C76-492D-8287-75995D9963DD}">
      <dgm:prSet/>
      <dgm:spPr/>
      <dgm:t>
        <a:bodyPr/>
        <a:lstStyle/>
        <a:p>
          <a:endParaRPr lang="en-US"/>
        </a:p>
      </dgm:t>
    </dgm:pt>
    <dgm:pt modelId="{961CA029-08ED-4E81-AFE2-ED6882CC59BF}" type="sibTrans" cxnId="{80018B4B-5C76-492D-8287-75995D9963DD}">
      <dgm:prSet/>
      <dgm:spPr/>
      <dgm:t>
        <a:bodyPr/>
        <a:lstStyle/>
        <a:p>
          <a:endParaRPr lang="en-US"/>
        </a:p>
      </dgm:t>
    </dgm:pt>
    <dgm:pt modelId="{DB49A0D1-83E2-4F23-90A3-F530E3DE6DD3}" type="pres">
      <dgm:prSet presAssocID="{3A258672-AC35-4BA2-BB09-F7D906A825F0}" presName="diagram" presStyleCnt="0">
        <dgm:presLayoutVars>
          <dgm:dir/>
          <dgm:resizeHandles val="exact"/>
        </dgm:presLayoutVars>
      </dgm:prSet>
      <dgm:spPr/>
    </dgm:pt>
    <dgm:pt modelId="{DB6F7D08-4F1B-4F5D-A434-58BBA4111230}" type="pres">
      <dgm:prSet presAssocID="{DDB66BB4-7D13-4B9F-98D5-DEC6CDD7445C}" presName="node" presStyleLbl="node1" presStyleIdx="0" presStyleCnt="6">
        <dgm:presLayoutVars>
          <dgm:bulletEnabled val="1"/>
        </dgm:presLayoutVars>
      </dgm:prSet>
      <dgm:spPr/>
    </dgm:pt>
    <dgm:pt modelId="{2C0CFC3A-392B-4170-867B-BBB49F45BA0D}" type="pres">
      <dgm:prSet presAssocID="{CCBBB7E0-D90C-47CF-B767-5DD921C8B8A0}" presName="sibTrans" presStyleCnt="0"/>
      <dgm:spPr/>
    </dgm:pt>
    <dgm:pt modelId="{8029E7A5-0B73-490A-AF85-5D3B43ED6118}" type="pres">
      <dgm:prSet presAssocID="{A94A182E-608F-4715-93BE-DBD62A8891E4}" presName="node" presStyleLbl="node1" presStyleIdx="1" presStyleCnt="6">
        <dgm:presLayoutVars>
          <dgm:bulletEnabled val="1"/>
        </dgm:presLayoutVars>
      </dgm:prSet>
      <dgm:spPr/>
    </dgm:pt>
    <dgm:pt modelId="{97968229-8226-41FC-8E58-C28904FDCC10}" type="pres">
      <dgm:prSet presAssocID="{0ABF7AE0-0F5A-4198-9670-5E026C84EDC4}" presName="sibTrans" presStyleCnt="0"/>
      <dgm:spPr/>
    </dgm:pt>
    <dgm:pt modelId="{ECFB5825-B439-434A-A75B-E642C5FF5F23}" type="pres">
      <dgm:prSet presAssocID="{898A720F-BEEE-4709-B624-8683754B460B}" presName="node" presStyleLbl="node1" presStyleIdx="2" presStyleCnt="6">
        <dgm:presLayoutVars>
          <dgm:bulletEnabled val="1"/>
        </dgm:presLayoutVars>
      </dgm:prSet>
      <dgm:spPr/>
    </dgm:pt>
    <dgm:pt modelId="{8224A339-33AD-4FD4-9D49-973CDB52AF1D}" type="pres">
      <dgm:prSet presAssocID="{5AF553C6-51C0-4B71-AEBF-C32843624422}" presName="sibTrans" presStyleCnt="0"/>
      <dgm:spPr/>
    </dgm:pt>
    <dgm:pt modelId="{D18A46AA-F7ED-45C9-BE20-CA25340D7FB5}" type="pres">
      <dgm:prSet presAssocID="{7425DDC2-A95A-4563-8E3A-6DB0BEC612E4}" presName="node" presStyleLbl="node1" presStyleIdx="3" presStyleCnt="6">
        <dgm:presLayoutVars>
          <dgm:bulletEnabled val="1"/>
        </dgm:presLayoutVars>
      </dgm:prSet>
      <dgm:spPr/>
    </dgm:pt>
    <dgm:pt modelId="{8150B4E5-D834-4B74-AC0E-4A61F55DB576}" type="pres">
      <dgm:prSet presAssocID="{6F08AACA-9398-44A1-830A-3967AC2E4968}" presName="sibTrans" presStyleCnt="0"/>
      <dgm:spPr/>
    </dgm:pt>
    <dgm:pt modelId="{0DD705B2-EB19-4DBD-A0E7-BC11689AC77C}" type="pres">
      <dgm:prSet presAssocID="{3B82CE98-27C3-4E12-A72E-D229B8902BD6}" presName="node" presStyleLbl="node1" presStyleIdx="4" presStyleCnt="6">
        <dgm:presLayoutVars>
          <dgm:bulletEnabled val="1"/>
        </dgm:presLayoutVars>
      </dgm:prSet>
      <dgm:spPr/>
    </dgm:pt>
    <dgm:pt modelId="{CF2B83AD-D83A-4ECC-B029-AA3E18CE214B}" type="pres">
      <dgm:prSet presAssocID="{7B5FF712-E79E-4A09-9A48-B98AA43B871B}" presName="sibTrans" presStyleCnt="0"/>
      <dgm:spPr/>
    </dgm:pt>
    <dgm:pt modelId="{ACAE7909-3172-4151-B038-E0E26687A29F}" type="pres">
      <dgm:prSet presAssocID="{8AC44B07-D600-4D24-BDB3-ACD847572E00}" presName="node" presStyleLbl="node1" presStyleIdx="5" presStyleCnt="6">
        <dgm:presLayoutVars>
          <dgm:bulletEnabled val="1"/>
        </dgm:presLayoutVars>
      </dgm:prSet>
      <dgm:spPr/>
    </dgm:pt>
  </dgm:ptLst>
  <dgm:cxnLst>
    <dgm:cxn modelId="{8F516348-36D1-4C48-8CE9-FE9E0F91C4F4}" srcId="{3A258672-AC35-4BA2-BB09-F7D906A825F0}" destId="{DDB66BB4-7D13-4B9F-98D5-DEC6CDD7445C}" srcOrd="0" destOrd="0" parTransId="{93FA22B0-CE05-40E8-B825-042782511532}" sibTransId="{CCBBB7E0-D90C-47CF-B767-5DD921C8B8A0}"/>
    <dgm:cxn modelId="{80018B4B-5C76-492D-8287-75995D9963DD}" srcId="{3A258672-AC35-4BA2-BB09-F7D906A825F0}" destId="{8AC44B07-D600-4D24-BDB3-ACD847572E00}" srcOrd="5" destOrd="0" parTransId="{5AE04AFE-D4A4-4B7C-B85F-65B5B5E2A1A7}" sibTransId="{961CA029-08ED-4E81-AFE2-ED6882CC59BF}"/>
    <dgm:cxn modelId="{1217326F-8F5D-454A-A388-39B2B0D87955}" type="presOf" srcId="{898A720F-BEEE-4709-B624-8683754B460B}" destId="{ECFB5825-B439-434A-A75B-E642C5FF5F23}" srcOrd="0" destOrd="0" presId="urn:microsoft.com/office/officeart/2005/8/layout/default"/>
    <dgm:cxn modelId="{DC675B8B-2E20-4A34-B57A-4A65B8CD2247}" type="presOf" srcId="{7425DDC2-A95A-4563-8E3A-6DB0BEC612E4}" destId="{D18A46AA-F7ED-45C9-BE20-CA25340D7FB5}" srcOrd="0" destOrd="0" presId="urn:microsoft.com/office/officeart/2005/8/layout/default"/>
    <dgm:cxn modelId="{CC2A9891-C41E-4030-B881-2CFB70F2EAC9}" srcId="{3A258672-AC35-4BA2-BB09-F7D906A825F0}" destId="{A94A182E-608F-4715-93BE-DBD62A8891E4}" srcOrd="1" destOrd="0" parTransId="{319EAC2B-F37D-4A2E-B7AF-9BEDCAC3D6C6}" sibTransId="{0ABF7AE0-0F5A-4198-9670-5E026C84EDC4}"/>
    <dgm:cxn modelId="{3C0ACB91-2FAB-4267-ACCB-56A2D4FCC913}" srcId="{3A258672-AC35-4BA2-BB09-F7D906A825F0}" destId="{3B82CE98-27C3-4E12-A72E-D229B8902BD6}" srcOrd="4" destOrd="0" parTransId="{85AF0C02-BDE0-4F5A-8218-AAEA4E1A068C}" sibTransId="{7B5FF712-E79E-4A09-9A48-B98AA43B871B}"/>
    <dgm:cxn modelId="{7A5408A0-4B0A-47F4-B89F-DCA74FFDFAC4}" type="presOf" srcId="{3A258672-AC35-4BA2-BB09-F7D906A825F0}" destId="{DB49A0D1-83E2-4F23-90A3-F530E3DE6DD3}" srcOrd="0" destOrd="0" presId="urn:microsoft.com/office/officeart/2005/8/layout/default"/>
    <dgm:cxn modelId="{975C95BE-389A-4CCA-B02E-DEC896C8C924}" srcId="{3A258672-AC35-4BA2-BB09-F7D906A825F0}" destId="{898A720F-BEEE-4709-B624-8683754B460B}" srcOrd="2" destOrd="0" parTransId="{3D1EF6E3-8E35-4227-B406-F4034A731EA5}" sibTransId="{5AF553C6-51C0-4B71-AEBF-C32843624422}"/>
    <dgm:cxn modelId="{929872D3-CB3F-4716-A634-0BC7A54E3484}" type="presOf" srcId="{A94A182E-608F-4715-93BE-DBD62A8891E4}" destId="{8029E7A5-0B73-490A-AF85-5D3B43ED6118}" srcOrd="0" destOrd="0" presId="urn:microsoft.com/office/officeart/2005/8/layout/default"/>
    <dgm:cxn modelId="{443DBDDA-2BE8-418D-8466-77FAACB93EF6}" srcId="{3A258672-AC35-4BA2-BB09-F7D906A825F0}" destId="{7425DDC2-A95A-4563-8E3A-6DB0BEC612E4}" srcOrd="3" destOrd="0" parTransId="{3EF47F19-093B-4340-96A6-445E7685867C}" sibTransId="{6F08AACA-9398-44A1-830A-3967AC2E4968}"/>
    <dgm:cxn modelId="{17833EE8-6F49-4102-828B-F5451806AA05}" type="presOf" srcId="{3B82CE98-27C3-4E12-A72E-D229B8902BD6}" destId="{0DD705B2-EB19-4DBD-A0E7-BC11689AC77C}" srcOrd="0" destOrd="0" presId="urn:microsoft.com/office/officeart/2005/8/layout/default"/>
    <dgm:cxn modelId="{7DD06AF4-D5E0-4DF5-A1B9-E49C5BACB322}" type="presOf" srcId="{DDB66BB4-7D13-4B9F-98D5-DEC6CDD7445C}" destId="{DB6F7D08-4F1B-4F5D-A434-58BBA4111230}" srcOrd="0" destOrd="0" presId="urn:microsoft.com/office/officeart/2005/8/layout/default"/>
    <dgm:cxn modelId="{F08E44FF-29CC-4A6E-AD67-06C74FE7EE85}" type="presOf" srcId="{8AC44B07-D600-4D24-BDB3-ACD847572E00}" destId="{ACAE7909-3172-4151-B038-E0E26687A29F}" srcOrd="0" destOrd="0" presId="urn:microsoft.com/office/officeart/2005/8/layout/default"/>
    <dgm:cxn modelId="{49508973-4D3B-4F02-95A9-189EAF82297A}" type="presParOf" srcId="{DB49A0D1-83E2-4F23-90A3-F530E3DE6DD3}" destId="{DB6F7D08-4F1B-4F5D-A434-58BBA4111230}" srcOrd="0" destOrd="0" presId="urn:microsoft.com/office/officeart/2005/8/layout/default"/>
    <dgm:cxn modelId="{82798BC4-8B85-4456-8882-CA398272591E}" type="presParOf" srcId="{DB49A0D1-83E2-4F23-90A3-F530E3DE6DD3}" destId="{2C0CFC3A-392B-4170-867B-BBB49F45BA0D}" srcOrd="1" destOrd="0" presId="urn:microsoft.com/office/officeart/2005/8/layout/default"/>
    <dgm:cxn modelId="{03C14928-3978-4C39-821B-5B1601308AFB}" type="presParOf" srcId="{DB49A0D1-83E2-4F23-90A3-F530E3DE6DD3}" destId="{8029E7A5-0B73-490A-AF85-5D3B43ED6118}" srcOrd="2" destOrd="0" presId="urn:microsoft.com/office/officeart/2005/8/layout/default"/>
    <dgm:cxn modelId="{4D22EC14-A198-48BD-80C1-7DA5EEA10855}" type="presParOf" srcId="{DB49A0D1-83E2-4F23-90A3-F530E3DE6DD3}" destId="{97968229-8226-41FC-8E58-C28904FDCC10}" srcOrd="3" destOrd="0" presId="urn:microsoft.com/office/officeart/2005/8/layout/default"/>
    <dgm:cxn modelId="{E2BB2D89-2EE8-478E-96F1-5A4991C96B8C}" type="presParOf" srcId="{DB49A0D1-83E2-4F23-90A3-F530E3DE6DD3}" destId="{ECFB5825-B439-434A-A75B-E642C5FF5F23}" srcOrd="4" destOrd="0" presId="urn:microsoft.com/office/officeart/2005/8/layout/default"/>
    <dgm:cxn modelId="{0507B0BC-C693-4416-98D3-4292947E87A0}" type="presParOf" srcId="{DB49A0D1-83E2-4F23-90A3-F530E3DE6DD3}" destId="{8224A339-33AD-4FD4-9D49-973CDB52AF1D}" srcOrd="5" destOrd="0" presId="urn:microsoft.com/office/officeart/2005/8/layout/default"/>
    <dgm:cxn modelId="{844672D5-1538-42D3-91C5-F459F9ABDD19}" type="presParOf" srcId="{DB49A0D1-83E2-4F23-90A3-F530E3DE6DD3}" destId="{D18A46AA-F7ED-45C9-BE20-CA25340D7FB5}" srcOrd="6" destOrd="0" presId="urn:microsoft.com/office/officeart/2005/8/layout/default"/>
    <dgm:cxn modelId="{5CBDC795-21D9-4F1B-9B77-B1FB7211BCF0}" type="presParOf" srcId="{DB49A0D1-83E2-4F23-90A3-F530E3DE6DD3}" destId="{8150B4E5-D834-4B74-AC0E-4A61F55DB576}" srcOrd="7" destOrd="0" presId="urn:microsoft.com/office/officeart/2005/8/layout/default"/>
    <dgm:cxn modelId="{096CAC23-D28E-4A26-8401-5E1D30355FB0}" type="presParOf" srcId="{DB49A0D1-83E2-4F23-90A3-F530E3DE6DD3}" destId="{0DD705B2-EB19-4DBD-A0E7-BC11689AC77C}" srcOrd="8" destOrd="0" presId="urn:microsoft.com/office/officeart/2005/8/layout/default"/>
    <dgm:cxn modelId="{4B8B7552-A2EC-41DE-872C-4C48BCCEA94F}" type="presParOf" srcId="{DB49A0D1-83E2-4F23-90A3-F530E3DE6DD3}" destId="{CF2B83AD-D83A-4ECC-B029-AA3E18CE214B}" srcOrd="9" destOrd="0" presId="urn:microsoft.com/office/officeart/2005/8/layout/default"/>
    <dgm:cxn modelId="{89C388D4-A424-4E06-9971-71361C19CDE3}" type="presParOf" srcId="{DB49A0D1-83E2-4F23-90A3-F530E3DE6DD3}" destId="{ACAE7909-3172-4151-B038-E0E26687A29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E5DF48-5F17-464B-8EC9-706B83355D5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A7BF16D-B0D4-473E-A2F8-C2BB699D9BEB}">
      <dgm:prSet/>
      <dgm:spPr/>
      <dgm:t>
        <a:bodyPr/>
        <a:lstStyle/>
        <a:p>
          <a:r>
            <a:rPr lang="en-US">
              <a:latin typeface="Tenorite"/>
            </a:rPr>
            <a:t>Recommend proposed legislation and regulatory changes based upon the Commission’s findings.</a:t>
          </a:r>
        </a:p>
      </dgm:t>
    </dgm:pt>
    <dgm:pt modelId="{A5348BFB-B5B1-4F31-8A65-7DBCF0D4FD8B}" type="parTrans" cxnId="{0957C475-EB7D-4CDB-9E74-97A700C5C8F1}">
      <dgm:prSet/>
      <dgm:spPr/>
      <dgm:t>
        <a:bodyPr/>
        <a:lstStyle/>
        <a:p>
          <a:endParaRPr lang="en-US"/>
        </a:p>
      </dgm:t>
    </dgm:pt>
    <dgm:pt modelId="{E9DD9A3B-87B4-4589-8A56-5A9A88198A59}" type="sibTrans" cxnId="{0957C475-EB7D-4CDB-9E74-97A700C5C8F1}">
      <dgm:prSet/>
      <dgm:spPr/>
      <dgm:t>
        <a:bodyPr/>
        <a:lstStyle/>
        <a:p>
          <a:endParaRPr lang="en-US"/>
        </a:p>
      </dgm:t>
    </dgm:pt>
    <dgm:pt modelId="{CFA67D6E-FA74-4369-AA63-1D40489479C9}">
      <dgm:prSet/>
      <dgm:spPr/>
      <dgm:t>
        <a:bodyPr/>
        <a:lstStyle/>
        <a:p>
          <a:r>
            <a:rPr lang="en-US">
              <a:latin typeface="Tenorite"/>
            </a:rPr>
            <a:t>Maintain a database on rural PA’s demographic trends.</a:t>
          </a:r>
        </a:p>
      </dgm:t>
    </dgm:pt>
    <dgm:pt modelId="{2C958762-1B4B-40B4-B38E-A3C17E23EFC2}" type="parTrans" cxnId="{4C52B8EF-2EA1-4FA7-9DA5-56056A00E2FD}">
      <dgm:prSet/>
      <dgm:spPr/>
      <dgm:t>
        <a:bodyPr/>
        <a:lstStyle/>
        <a:p>
          <a:endParaRPr lang="en-US"/>
        </a:p>
      </dgm:t>
    </dgm:pt>
    <dgm:pt modelId="{E9B539DD-23AE-4141-A66F-50BA5BEA0424}" type="sibTrans" cxnId="{4C52B8EF-2EA1-4FA7-9DA5-56056A00E2FD}">
      <dgm:prSet/>
      <dgm:spPr/>
      <dgm:t>
        <a:bodyPr/>
        <a:lstStyle/>
        <a:p>
          <a:endParaRPr lang="en-US"/>
        </a:p>
      </dgm:t>
    </dgm:pt>
    <dgm:pt modelId="{078CC1CC-93DD-4285-AA74-764AC800C499}">
      <dgm:prSet/>
      <dgm:spPr/>
      <dgm:t>
        <a:bodyPr/>
        <a:lstStyle/>
        <a:p>
          <a:r>
            <a:rPr lang="en-US">
              <a:latin typeface="Tenorite"/>
            </a:rPr>
            <a:t>Establish subcommittees to address specific population change issues.</a:t>
          </a:r>
        </a:p>
      </dgm:t>
    </dgm:pt>
    <dgm:pt modelId="{C949428B-65A0-4832-AA7E-5EA707994764}" type="parTrans" cxnId="{916FECCD-D16C-4881-BE64-ABEA21660F5F}">
      <dgm:prSet/>
      <dgm:spPr/>
      <dgm:t>
        <a:bodyPr/>
        <a:lstStyle/>
        <a:p>
          <a:endParaRPr lang="en-US"/>
        </a:p>
      </dgm:t>
    </dgm:pt>
    <dgm:pt modelId="{B3157F8D-A866-4FEC-A1D8-46866BFBE82A}" type="sibTrans" cxnId="{916FECCD-D16C-4881-BE64-ABEA21660F5F}">
      <dgm:prSet/>
      <dgm:spPr/>
      <dgm:t>
        <a:bodyPr/>
        <a:lstStyle/>
        <a:p>
          <a:endParaRPr lang="en-US"/>
        </a:p>
      </dgm:t>
    </dgm:pt>
    <dgm:pt modelId="{4DA43B7C-2D1B-4347-9F89-57EFB19BF0CC}">
      <dgm:prSet/>
      <dgm:spPr/>
      <dgm:t>
        <a:bodyPr/>
        <a:lstStyle/>
        <a:p>
          <a:r>
            <a:rPr lang="en-US">
              <a:latin typeface="Tenorite"/>
            </a:rPr>
            <a:t>Periodic estimates of fiscal impacts.</a:t>
          </a:r>
        </a:p>
      </dgm:t>
    </dgm:pt>
    <dgm:pt modelId="{4B8200EC-7CCF-4029-95EB-D52A864D2DD8}" type="parTrans" cxnId="{83988BD0-E77D-43CA-95DD-7366AE5E0C2B}">
      <dgm:prSet/>
      <dgm:spPr/>
      <dgm:t>
        <a:bodyPr/>
        <a:lstStyle/>
        <a:p>
          <a:endParaRPr lang="en-US"/>
        </a:p>
      </dgm:t>
    </dgm:pt>
    <dgm:pt modelId="{D64DA9A1-AE26-4332-9509-28C9AA81857B}" type="sibTrans" cxnId="{83988BD0-E77D-43CA-95DD-7366AE5E0C2B}">
      <dgm:prSet/>
      <dgm:spPr/>
      <dgm:t>
        <a:bodyPr/>
        <a:lstStyle/>
        <a:p>
          <a:endParaRPr lang="en-US"/>
        </a:p>
      </dgm:t>
    </dgm:pt>
    <dgm:pt modelId="{8FCC01FF-FEF7-445A-8E06-E03FFCF04E9E}">
      <dgm:prSet/>
      <dgm:spPr/>
      <dgm:t>
        <a:bodyPr/>
        <a:lstStyle/>
        <a:p>
          <a:r>
            <a:rPr lang="en-US">
              <a:latin typeface="Tenorite"/>
            </a:rPr>
            <a:t>Distribute information on public grants.</a:t>
          </a:r>
        </a:p>
      </dgm:t>
    </dgm:pt>
    <dgm:pt modelId="{D80A5063-57F0-45DC-B102-03060F4FA391}" type="parTrans" cxnId="{52C9440B-1575-409E-A1C1-7C2DFD0F1B00}">
      <dgm:prSet/>
      <dgm:spPr/>
      <dgm:t>
        <a:bodyPr/>
        <a:lstStyle/>
        <a:p>
          <a:endParaRPr lang="en-US"/>
        </a:p>
      </dgm:t>
    </dgm:pt>
    <dgm:pt modelId="{E1D07998-949A-4A83-8799-A0AE04035354}" type="sibTrans" cxnId="{52C9440B-1575-409E-A1C1-7C2DFD0F1B00}">
      <dgm:prSet/>
      <dgm:spPr/>
      <dgm:t>
        <a:bodyPr/>
        <a:lstStyle/>
        <a:p>
          <a:endParaRPr lang="en-US"/>
        </a:p>
      </dgm:t>
    </dgm:pt>
    <dgm:pt modelId="{CFF41DC0-776C-4085-A177-218BF9F82EC6}" type="pres">
      <dgm:prSet presAssocID="{57E5DF48-5F17-464B-8EC9-706B83355D5C}" presName="diagram" presStyleCnt="0">
        <dgm:presLayoutVars>
          <dgm:dir/>
          <dgm:resizeHandles val="exact"/>
        </dgm:presLayoutVars>
      </dgm:prSet>
      <dgm:spPr/>
    </dgm:pt>
    <dgm:pt modelId="{E6BB8AE5-4A1B-4C2C-A1DF-5BA060805AE6}" type="pres">
      <dgm:prSet presAssocID="{FA7BF16D-B0D4-473E-A2F8-C2BB699D9BEB}" presName="node" presStyleLbl="node1" presStyleIdx="0" presStyleCnt="5">
        <dgm:presLayoutVars>
          <dgm:bulletEnabled val="1"/>
        </dgm:presLayoutVars>
      </dgm:prSet>
      <dgm:spPr/>
    </dgm:pt>
    <dgm:pt modelId="{40CE690D-CA62-46FA-BBF7-0FD6A031FAD3}" type="pres">
      <dgm:prSet presAssocID="{E9DD9A3B-87B4-4589-8A56-5A9A88198A59}" presName="sibTrans" presStyleCnt="0"/>
      <dgm:spPr/>
    </dgm:pt>
    <dgm:pt modelId="{B0708430-787A-4AD4-A7EA-38FEFE5CFF3E}" type="pres">
      <dgm:prSet presAssocID="{CFA67D6E-FA74-4369-AA63-1D40489479C9}" presName="node" presStyleLbl="node1" presStyleIdx="1" presStyleCnt="5">
        <dgm:presLayoutVars>
          <dgm:bulletEnabled val="1"/>
        </dgm:presLayoutVars>
      </dgm:prSet>
      <dgm:spPr/>
    </dgm:pt>
    <dgm:pt modelId="{926885EC-8A31-4DBB-88A5-BCC826571991}" type="pres">
      <dgm:prSet presAssocID="{E9B539DD-23AE-4141-A66F-50BA5BEA0424}" presName="sibTrans" presStyleCnt="0"/>
      <dgm:spPr/>
    </dgm:pt>
    <dgm:pt modelId="{3251C57F-BB2F-4C7C-A3B5-6016CB0B0D95}" type="pres">
      <dgm:prSet presAssocID="{078CC1CC-93DD-4285-AA74-764AC800C499}" presName="node" presStyleLbl="node1" presStyleIdx="2" presStyleCnt="5">
        <dgm:presLayoutVars>
          <dgm:bulletEnabled val="1"/>
        </dgm:presLayoutVars>
      </dgm:prSet>
      <dgm:spPr/>
    </dgm:pt>
    <dgm:pt modelId="{1D6B26C8-0015-4883-ACCD-B27E56960750}" type="pres">
      <dgm:prSet presAssocID="{B3157F8D-A866-4FEC-A1D8-46866BFBE82A}" presName="sibTrans" presStyleCnt="0"/>
      <dgm:spPr/>
    </dgm:pt>
    <dgm:pt modelId="{91E0A6FD-FD98-4132-B03C-BEBDC6BE856D}" type="pres">
      <dgm:prSet presAssocID="{4DA43B7C-2D1B-4347-9F89-57EFB19BF0CC}" presName="node" presStyleLbl="node1" presStyleIdx="3" presStyleCnt="5">
        <dgm:presLayoutVars>
          <dgm:bulletEnabled val="1"/>
        </dgm:presLayoutVars>
      </dgm:prSet>
      <dgm:spPr/>
    </dgm:pt>
    <dgm:pt modelId="{2ABE6DFB-8065-441F-9247-BF0CCEA9183A}" type="pres">
      <dgm:prSet presAssocID="{D64DA9A1-AE26-4332-9509-28C9AA81857B}" presName="sibTrans" presStyleCnt="0"/>
      <dgm:spPr/>
    </dgm:pt>
    <dgm:pt modelId="{26D584F9-2394-49DF-A34A-302B08138C93}" type="pres">
      <dgm:prSet presAssocID="{8FCC01FF-FEF7-445A-8E06-E03FFCF04E9E}" presName="node" presStyleLbl="node1" presStyleIdx="4" presStyleCnt="5">
        <dgm:presLayoutVars>
          <dgm:bulletEnabled val="1"/>
        </dgm:presLayoutVars>
      </dgm:prSet>
      <dgm:spPr/>
    </dgm:pt>
  </dgm:ptLst>
  <dgm:cxnLst>
    <dgm:cxn modelId="{79BECC05-3484-4E75-B3D1-D61557334C4C}" type="presOf" srcId="{8FCC01FF-FEF7-445A-8E06-E03FFCF04E9E}" destId="{26D584F9-2394-49DF-A34A-302B08138C93}" srcOrd="0" destOrd="0" presId="urn:microsoft.com/office/officeart/2005/8/layout/default"/>
    <dgm:cxn modelId="{52C9440B-1575-409E-A1C1-7C2DFD0F1B00}" srcId="{57E5DF48-5F17-464B-8EC9-706B83355D5C}" destId="{8FCC01FF-FEF7-445A-8E06-E03FFCF04E9E}" srcOrd="4" destOrd="0" parTransId="{D80A5063-57F0-45DC-B102-03060F4FA391}" sibTransId="{E1D07998-949A-4A83-8799-A0AE04035354}"/>
    <dgm:cxn modelId="{CE002F1D-A3A1-41AE-AE9B-63C2F100E0C6}" type="presOf" srcId="{57E5DF48-5F17-464B-8EC9-706B83355D5C}" destId="{CFF41DC0-776C-4085-A177-218BF9F82EC6}" srcOrd="0" destOrd="0" presId="urn:microsoft.com/office/officeart/2005/8/layout/default"/>
    <dgm:cxn modelId="{AC8CA25D-9E34-470A-852C-65D4B00C3724}" type="presOf" srcId="{FA7BF16D-B0D4-473E-A2F8-C2BB699D9BEB}" destId="{E6BB8AE5-4A1B-4C2C-A1DF-5BA060805AE6}" srcOrd="0" destOrd="0" presId="urn:microsoft.com/office/officeart/2005/8/layout/default"/>
    <dgm:cxn modelId="{8222B273-AC0B-4072-844E-25FFD26DBE5E}" type="presOf" srcId="{CFA67D6E-FA74-4369-AA63-1D40489479C9}" destId="{B0708430-787A-4AD4-A7EA-38FEFE5CFF3E}" srcOrd="0" destOrd="0" presId="urn:microsoft.com/office/officeart/2005/8/layout/default"/>
    <dgm:cxn modelId="{0957C475-EB7D-4CDB-9E74-97A700C5C8F1}" srcId="{57E5DF48-5F17-464B-8EC9-706B83355D5C}" destId="{FA7BF16D-B0D4-473E-A2F8-C2BB699D9BEB}" srcOrd="0" destOrd="0" parTransId="{A5348BFB-B5B1-4F31-8A65-7DBCF0D4FD8B}" sibTransId="{E9DD9A3B-87B4-4589-8A56-5A9A88198A59}"/>
    <dgm:cxn modelId="{9FCE7878-DD68-4D3C-82FE-9C4492F65580}" type="presOf" srcId="{078CC1CC-93DD-4285-AA74-764AC800C499}" destId="{3251C57F-BB2F-4C7C-A3B5-6016CB0B0D95}" srcOrd="0" destOrd="0" presId="urn:microsoft.com/office/officeart/2005/8/layout/default"/>
    <dgm:cxn modelId="{916FECCD-D16C-4881-BE64-ABEA21660F5F}" srcId="{57E5DF48-5F17-464B-8EC9-706B83355D5C}" destId="{078CC1CC-93DD-4285-AA74-764AC800C499}" srcOrd="2" destOrd="0" parTransId="{C949428B-65A0-4832-AA7E-5EA707994764}" sibTransId="{B3157F8D-A866-4FEC-A1D8-46866BFBE82A}"/>
    <dgm:cxn modelId="{83988BD0-E77D-43CA-95DD-7366AE5E0C2B}" srcId="{57E5DF48-5F17-464B-8EC9-706B83355D5C}" destId="{4DA43B7C-2D1B-4347-9F89-57EFB19BF0CC}" srcOrd="3" destOrd="0" parTransId="{4B8200EC-7CCF-4029-95EB-D52A864D2DD8}" sibTransId="{D64DA9A1-AE26-4332-9509-28C9AA81857B}"/>
    <dgm:cxn modelId="{4C52B8EF-2EA1-4FA7-9DA5-56056A00E2FD}" srcId="{57E5DF48-5F17-464B-8EC9-706B83355D5C}" destId="{CFA67D6E-FA74-4369-AA63-1D40489479C9}" srcOrd="1" destOrd="0" parTransId="{2C958762-1B4B-40B4-B38E-A3C17E23EFC2}" sibTransId="{E9B539DD-23AE-4141-A66F-50BA5BEA0424}"/>
    <dgm:cxn modelId="{D3ED76F3-FE69-4ACB-AB9F-22A80ECA2035}" type="presOf" srcId="{4DA43B7C-2D1B-4347-9F89-57EFB19BF0CC}" destId="{91E0A6FD-FD98-4132-B03C-BEBDC6BE856D}" srcOrd="0" destOrd="0" presId="urn:microsoft.com/office/officeart/2005/8/layout/default"/>
    <dgm:cxn modelId="{06EEFBB0-BCCC-4446-90D8-7D836732BD03}" type="presParOf" srcId="{CFF41DC0-776C-4085-A177-218BF9F82EC6}" destId="{E6BB8AE5-4A1B-4C2C-A1DF-5BA060805AE6}" srcOrd="0" destOrd="0" presId="urn:microsoft.com/office/officeart/2005/8/layout/default"/>
    <dgm:cxn modelId="{BCCA6BD8-85FB-4D36-90FC-2F1D38EF71AB}" type="presParOf" srcId="{CFF41DC0-776C-4085-A177-218BF9F82EC6}" destId="{40CE690D-CA62-46FA-BBF7-0FD6A031FAD3}" srcOrd="1" destOrd="0" presId="urn:microsoft.com/office/officeart/2005/8/layout/default"/>
    <dgm:cxn modelId="{F2F7405C-5439-4342-A1A4-0452649B7123}" type="presParOf" srcId="{CFF41DC0-776C-4085-A177-218BF9F82EC6}" destId="{B0708430-787A-4AD4-A7EA-38FEFE5CFF3E}" srcOrd="2" destOrd="0" presId="urn:microsoft.com/office/officeart/2005/8/layout/default"/>
    <dgm:cxn modelId="{4ADFB68D-5EB3-45FF-BDF9-2BB2B5B9DB41}" type="presParOf" srcId="{CFF41DC0-776C-4085-A177-218BF9F82EC6}" destId="{926885EC-8A31-4DBB-88A5-BCC826571991}" srcOrd="3" destOrd="0" presId="urn:microsoft.com/office/officeart/2005/8/layout/default"/>
    <dgm:cxn modelId="{82C60227-0E8D-4A3C-AE3F-CB710FD321B3}" type="presParOf" srcId="{CFF41DC0-776C-4085-A177-218BF9F82EC6}" destId="{3251C57F-BB2F-4C7C-A3B5-6016CB0B0D95}" srcOrd="4" destOrd="0" presId="urn:microsoft.com/office/officeart/2005/8/layout/default"/>
    <dgm:cxn modelId="{524D33FA-3E1B-4C58-AC8E-8952C8061E10}" type="presParOf" srcId="{CFF41DC0-776C-4085-A177-218BF9F82EC6}" destId="{1D6B26C8-0015-4883-ACCD-B27E56960750}" srcOrd="5" destOrd="0" presId="urn:microsoft.com/office/officeart/2005/8/layout/default"/>
    <dgm:cxn modelId="{CC6367F2-7546-4B22-9815-852A5C02D550}" type="presParOf" srcId="{CFF41DC0-776C-4085-A177-218BF9F82EC6}" destId="{91E0A6FD-FD98-4132-B03C-BEBDC6BE856D}" srcOrd="6" destOrd="0" presId="urn:microsoft.com/office/officeart/2005/8/layout/default"/>
    <dgm:cxn modelId="{096060D0-268D-4915-8CCF-BA4EBE5CBFF2}" type="presParOf" srcId="{CFF41DC0-776C-4085-A177-218BF9F82EC6}" destId="{2ABE6DFB-8065-441F-9247-BF0CCEA9183A}" srcOrd="7" destOrd="0" presId="urn:microsoft.com/office/officeart/2005/8/layout/default"/>
    <dgm:cxn modelId="{597B52A9-B010-47CC-B98C-CBE2CD811BBA}" type="presParOf" srcId="{CFF41DC0-776C-4085-A177-218BF9F82EC6}" destId="{26D584F9-2394-49DF-A34A-302B08138C9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EB896-64F5-4E19-9921-6064D4F1C4EF}">
      <dsp:nvSpPr>
        <dsp:cNvPr id="0" name=""/>
        <dsp:cNvSpPr/>
      </dsp:nvSpPr>
      <dsp:spPr>
        <a:xfrm>
          <a:off x="862512" y="637968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F229B-1A43-433D-BC6B-76C9F64F350D}">
      <dsp:nvSpPr>
        <dsp:cNvPr id="0" name=""/>
        <dsp:cNvSpPr/>
      </dsp:nvSpPr>
      <dsp:spPr>
        <a:xfrm>
          <a:off x="367512" y="1861106"/>
          <a:ext cx="18000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Tenorite"/>
            </a:rPr>
            <a:t>Increasing participation in the Federal decennial census.</a:t>
          </a:r>
        </a:p>
      </dsp:txBody>
      <dsp:txXfrm>
        <a:off x="367512" y="1861106"/>
        <a:ext cx="1800000" cy="1530000"/>
      </dsp:txXfrm>
    </dsp:sp>
    <dsp:sp modelId="{DA30E8C4-B9BC-4D5A-A343-64E5108E6711}">
      <dsp:nvSpPr>
        <dsp:cNvPr id="0" name=""/>
        <dsp:cNvSpPr/>
      </dsp:nvSpPr>
      <dsp:spPr>
        <a:xfrm>
          <a:off x="2977512" y="637968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F4A8A-7DD9-42FE-8209-C8A9A15FF305}">
      <dsp:nvSpPr>
        <dsp:cNvPr id="0" name=""/>
        <dsp:cNvSpPr/>
      </dsp:nvSpPr>
      <dsp:spPr>
        <a:xfrm>
          <a:off x="2482512" y="1861106"/>
          <a:ext cx="18000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Tenorite"/>
            </a:rPr>
            <a:t>Attracting and retaining residents in rural Pennsylvania.</a:t>
          </a:r>
        </a:p>
      </dsp:txBody>
      <dsp:txXfrm>
        <a:off x="2482512" y="1861106"/>
        <a:ext cx="1800000" cy="1530000"/>
      </dsp:txXfrm>
    </dsp:sp>
    <dsp:sp modelId="{EAE0C180-674C-4C30-89E7-DA78B2CC2803}">
      <dsp:nvSpPr>
        <dsp:cNvPr id="0" name=""/>
        <dsp:cNvSpPr/>
      </dsp:nvSpPr>
      <dsp:spPr>
        <a:xfrm>
          <a:off x="5092512" y="637968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874FC-D236-46C6-9333-AFA9F539E588}">
      <dsp:nvSpPr>
        <dsp:cNvPr id="0" name=""/>
        <dsp:cNvSpPr/>
      </dsp:nvSpPr>
      <dsp:spPr>
        <a:xfrm>
          <a:off x="4597512" y="1861106"/>
          <a:ext cx="18000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Tenorite"/>
            </a:rPr>
            <a:t>Education and career opportunities.</a:t>
          </a:r>
        </a:p>
      </dsp:txBody>
      <dsp:txXfrm>
        <a:off x="4597512" y="1861106"/>
        <a:ext cx="1800000" cy="1530000"/>
      </dsp:txXfrm>
    </dsp:sp>
    <dsp:sp modelId="{8BC8D1A3-530C-44CB-AFC1-5B6DC7500463}">
      <dsp:nvSpPr>
        <dsp:cNvPr id="0" name=""/>
        <dsp:cNvSpPr/>
      </dsp:nvSpPr>
      <dsp:spPr>
        <a:xfrm>
          <a:off x="7207512" y="637968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1265A-D994-41E9-8FED-65554C374F2C}">
      <dsp:nvSpPr>
        <dsp:cNvPr id="0" name=""/>
        <dsp:cNvSpPr/>
      </dsp:nvSpPr>
      <dsp:spPr>
        <a:xfrm>
          <a:off x="6712512" y="1861106"/>
          <a:ext cx="18000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Tenorite"/>
            </a:rPr>
            <a:t>Access to health care.</a:t>
          </a:r>
        </a:p>
      </dsp:txBody>
      <dsp:txXfrm>
        <a:off x="6712512" y="1861106"/>
        <a:ext cx="1800000" cy="1530000"/>
      </dsp:txXfrm>
    </dsp:sp>
    <dsp:sp modelId="{B7A9201D-1A81-4423-909A-DECCC1A5CBDF}">
      <dsp:nvSpPr>
        <dsp:cNvPr id="0" name=""/>
        <dsp:cNvSpPr/>
      </dsp:nvSpPr>
      <dsp:spPr>
        <a:xfrm>
          <a:off x="9322512" y="637968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659B5-C429-42CB-B5A6-AC47189D9FDB}">
      <dsp:nvSpPr>
        <dsp:cNvPr id="0" name=""/>
        <dsp:cNvSpPr/>
      </dsp:nvSpPr>
      <dsp:spPr>
        <a:xfrm>
          <a:off x="8827512" y="1861106"/>
          <a:ext cx="18000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Tenorite"/>
            </a:rPr>
            <a:t>Affordable housing</a:t>
          </a:r>
          <a:r>
            <a:rPr lang="en-US" sz="2000" b="1" kern="1200">
              <a:latin typeface="Tenorite"/>
            </a:rPr>
            <a:t>.</a:t>
          </a:r>
          <a:endParaRPr lang="en-US" sz="1800" b="1" kern="1200">
            <a:latin typeface="Tenorite"/>
          </a:endParaRPr>
        </a:p>
      </dsp:txBody>
      <dsp:txXfrm>
        <a:off x="8827512" y="1861106"/>
        <a:ext cx="1800000" cy="153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20892-1763-439F-8490-4852E86D735A}">
      <dsp:nvSpPr>
        <dsp:cNvPr id="0" name=""/>
        <dsp:cNvSpPr/>
      </dsp:nvSpPr>
      <dsp:spPr>
        <a:xfrm>
          <a:off x="862512" y="272380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049424-00FD-4D76-A38E-E1F7DF58DD3F}">
      <dsp:nvSpPr>
        <dsp:cNvPr id="0" name=""/>
        <dsp:cNvSpPr/>
      </dsp:nvSpPr>
      <dsp:spPr>
        <a:xfrm>
          <a:off x="367512" y="1605395"/>
          <a:ext cx="1800000" cy="2151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Tenorite"/>
            </a:rPr>
            <a:t>Access to social services.</a:t>
          </a:r>
        </a:p>
      </dsp:txBody>
      <dsp:txXfrm>
        <a:off x="367512" y="1605395"/>
        <a:ext cx="1800000" cy="2151298"/>
      </dsp:txXfrm>
    </dsp:sp>
    <dsp:sp modelId="{C793A241-6BBB-429C-82C6-B8D86BFEEE94}">
      <dsp:nvSpPr>
        <dsp:cNvPr id="0" name=""/>
        <dsp:cNvSpPr/>
      </dsp:nvSpPr>
      <dsp:spPr>
        <a:xfrm>
          <a:off x="2977512" y="272380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2532C-93D9-4A97-A2D9-B4C282904786}">
      <dsp:nvSpPr>
        <dsp:cNvPr id="0" name=""/>
        <dsp:cNvSpPr/>
      </dsp:nvSpPr>
      <dsp:spPr>
        <a:xfrm>
          <a:off x="2482512" y="1605395"/>
          <a:ext cx="1800000" cy="2151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Tenorite"/>
            </a:rPr>
            <a:t>Current issues facing rural Pennsylvania.</a:t>
          </a:r>
        </a:p>
      </dsp:txBody>
      <dsp:txXfrm>
        <a:off x="2482512" y="1605395"/>
        <a:ext cx="1800000" cy="2151298"/>
      </dsp:txXfrm>
    </dsp:sp>
    <dsp:sp modelId="{3CCDF102-70A7-45A7-8664-BF1AD52101F7}">
      <dsp:nvSpPr>
        <dsp:cNvPr id="0" name=""/>
        <dsp:cNvSpPr/>
      </dsp:nvSpPr>
      <dsp:spPr>
        <a:xfrm>
          <a:off x="5092512" y="272380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0D02B-62E5-41EE-A337-AE312E20F0E0}">
      <dsp:nvSpPr>
        <dsp:cNvPr id="0" name=""/>
        <dsp:cNvSpPr/>
      </dsp:nvSpPr>
      <dsp:spPr>
        <a:xfrm>
          <a:off x="4597512" y="1605395"/>
          <a:ext cx="1800000" cy="2151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Tenorite"/>
            </a:rPr>
            <a:t>Grant awards and tax credit opportunities for rural Pennsylvania residents and businesses.</a:t>
          </a:r>
        </a:p>
      </dsp:txBody>
      <dsp:txXfrm>
        <a:off x="4597512" y="1605395"/>
        <a:ext cx="1800000" cy="2151298"/>
      </dsp:txXfrm>
    </dsp:sp>
    <dsp:sp modelId="{793A7BC0-F188-42D1-BFA7-075DD94FE71F}">
      <dsp:nvSpPr>
        <dsp:cNvPr id="0" name=""/>
        <dsp:cNvSpPr/>
      </dsp:nvSpPr>
      <dsp:spPr>
        <a:xfrm>
          <a:off x="7207512" y="272380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E5587-DA2D-43E8-AF32-CC1B5F9DA63A}">
      <dsp:nvSpPr>
        <dsp:cNvPr id="0" name=""/>
        <dsp:cNvSpPr/>
      </dsp:nvSpPr>
      <dsp:spPr>
        <a:xfrm>
          <a:off x="6712512" y="1605395"/>
          <a:ext cx="1800000" cy="2151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Tenorite"/>
            </a:rPr>
            <a:t>Statutory and regulatory costs and impacts on rural municipal governments, businesses, and communities.</a:t>
          </a:r>
        </a:p>
      </dsp:txBody>
      <dsp:txXfrm>
        <a:off x="6712512" y="1605395"/>
        <a:ext cx="1800000" cy="2151298"/>
      </dsp:txXfrm>
    </dsp:sp>
    <dsp:sp modelId="{6B4528BD-C3A9-46C5-A27D-994A5F9580F8}">
      <dsp:nvSpPr>
        <dsp:cNvPr id="0" name=""/>
        <dsp:cNvSpPr/>
      </dsp:nvSpPr>
      <dsp:spPr>
        <a:xfrm>
          <a:off x="9322512" y="272380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11410-1ACF-41DE-9685-A61BB3B42B19}">
      <dsp:nvSpPr>
        <dsp:cNvPr id="0" name=""/>
        <dsp:cNvSpPr/>
      </dsp:nvSpPr>
      <dsp:spPr>
        <a:xfrm>
          <a:off x="8827512" y="1605395"/>
          <a:ext cx="1800000" cy="2151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Tenorite"/>
            </a:rPr>
            <a:t>Other issues facing rural Pennsylvania as identified by the Commission</a:t>
          </a:r>
          <a:r>
            <a:rPr lang="en-US" sz="2000" b="1" kern="1200"/>
            <a:t>.</a:t>
          </a:r>
        </a:p>
      </dsp:txBody>
      <dsp:txXfrm>
        <a:off x="8827512" y="1605395"/>
        <a:ext cx="1800000" cy="2151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F7D08-4F1B-4F5D-A434-58BBA4111230}">
      <dsp:nvSpPr>
        <dsp:cNvPr id="0" name=""/>
        <dsp:cNvSpPr/>
      </dsp:nvSpPr>
      <dsp:spPr>
        <a:xfrm>
          <a:off x="541192" y="903"/>
          <a:ext cx="3097898" cy="1858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>
              <a:latin typeface="Tenorite"/>
            </a:rPr>
            <a:t>Findings and recommendations to mitigate population shifts.</a:t>
          </a:r>
        </a:p>
      </dsp:txBody>
      <dsp:txXfrm>
        <a:off x="541192" y="903"/>
        <a:ext cx="3097898" cy="1858739"/>
      </dsp:txXfrm>
    </dsp:sp>
    <dsp:sp modelId="{8029E7A5-0B73-490A-AF85-5D3B43ED6118}">
      <dsp:nvSpPr>
        <dsp:cNvPr id="0" name=""/>
        <dsp:cNvSpPr/>
      </dsp:nvSpPr>
      <dsp:spPr>
        <a:xfrm>
          <a:off x="3948880" y="903"/>
          <a:ext cx="3097898" cy="1858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>
              <a:latin typeface="Tenorite"/>
            </a:rPr>
            <a:t>Consult with experts.</a:t>
          </a:r>
        </a:p>
      </dsp:txBody>
      <dsp:txXfrm>
        <a:off x="3948880" y="903"/>
        <a:ext cx="3097898" cy="1858739"/>
      </dsp:txXfrm>
    </dsp:sp>
    <dsp:sp modelId="{ECFB5825-B439-434A-A75B-E642C5FF5F23}">
      <dsp:nvSpPr>
        <dsp:cNvPr id="0" name=""/>
        <dsp:cNvSpPr/>
      </dsp:nvSpPr>
      <dsp:spPr>
        <a:xfrm>
          <a:off x="7356569" y="903"/>
          <a:ext cx="3097898" cy="1858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>
              <a:latin typeface="Tenorite"/>
            </a:rPr>
            <a:t>Receive input from interested parties.</a:t>
          </a:r>
        </a:p>
      </dsp:txBody>
      <dsp:txXfrm>
        <a:off x="7356569" y="903"/>
        <a:ext cx="3097898" cy="1858739"/>
      </dsp:txXfrm>
    </dsp:sp>
    <dsp:sp modelId="{D18A46AA-F7ED-45C9-BE20-CA25340D7FB5}">
      <dsp:nvSpPr>
        <dsp:cNvPr id="0" name=""/>
        <dsp:cNvSpPr/>
      </dsp:nvSpPr>
      <dsp:spPr>
        <a:xfrm>
          <a:off x="541192" y="2169431"/>
          <a:ext cx="3097898" cy="1858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>
              <a:latin typeface="Tenorite"/>
            </a:rPr>
            <a:t>Hold public hearings throughout the Commonwealth.</a:t>
          </a:r>
        </a:p>
      </dsp:txBody>
      <dsp:txXfrm>
        <a:off x="541192" y="2169431"/>
        <a:ext cx="3097898" cy="1858739"/>
      </dsp:txXfrm>
    </dsp:sp>
    <dsp:sp modelId="{0DD705B2-EB19-4DBD-A0E7-BC11689AC77C}">
      <dsp:nvSpPr>
        <dsp:cNvPr id="0" name=""/>
        <dsp:cNvSpPr/>
      </dsp:nvSpPr>
      <dsp:spPr>
        <a:xfrm>
          <a:off x="3948880" y="2169431"/>
          <a:ext cx="3097898" cy="1858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>
              <a:latin typeface="Tenorite"/>
            </a:rPr>
            <a:t>Review/consider rural development strategies.</a:t>
          </a:r>
        </a:p>
      </dsp:txBody>
      <dsp:txXfrm>
        <a:off x="3948880" y="2169431"/>
        <a:ext cx="3097898" cy="1858739"/>
      </dsp:txXfrm>
    </dsp:sp>
    <dsp:sp modelId="{ACAE7909-3172-4151-B038-E0E26687A29F}">
      <dsp:nvSpPr>
        <dsp:cNvPr id="0" name=""/>
        <dsp:cNvSpPr/>
      </dsp:nvSpPr>
      <dsp:spPr>
        <a:xfrm>
          <a:off x="7356569" y="2169431"/>
          <a:ext cx="3097898" cy="1858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>
              <a:latin typeface="Tenorite"/>
            </a:rPr>
            <a:t>Review state/regional programs.</a:t>
          </a:r>
        </a:p>
      </dsp:txBody>
      <dsp:txXfrm>
        <a:off x="7356569" y="2169431"/>
        <a:ext cx="3097898" cy="18587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B8AE5-4A1B-4C2C-A1DF-5BA060805AE6}">
      <dsp:nvSpPr>
        <dsp:cNvPr id="0" name=""/>
        <dsp:cNvSpPr/>
      </dsp:nvSpPr>
      <dsp:spPr>
        <a:xfrm>
          <a:off x="541192" y="903"/>
          <a:ext cx="3097898" cy="1858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Tenorite"/>
            </a:rPr>
            <a:t>Recommend proposed legislation and regulatory changes based upon the Commission’s findings.</a:t>
          </a:r>
        </a:p>
      </dsp:txBody>
      <dsp:txXfrm>
        <a:off x="541192" y="903"/>
        <a:ext cx="3097898" cy="1858739"/>
      </dsp:txXfrm>
    </dsp:sp>
    <dsp:sp modelId="{B0708430-787A-4AD4-A7EA-38FEFE5CFF3E}">
      <dsp:nvSpPr>
        <dsp:cNvPr id="0" name=""/>
        <dsp:cNvSpPr/>
      </dsp:nvSpPr>
      <dsp:spPr>
        <a:xfrm>
          <a:off x="3948880" y="903"/>
          <a:ext cx="3097898" cy="1858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Tenorite"/>
            </a:rPr>
            <a:t>Maintain a database on rural PA’s demographic trends.</a:t>
          </a:r>
        </a:p>
      </dsp:txBody>
      <dsp:txXfrm>
        <a:off x="3948880" y="903"/>
        <a:ext cx="3097898" cy="1858739"/>
      </dsp:txXfrm>
    </dsp:sp>
    <dsp:sp modelId="{3251C57F-BB2F-4C7C-A3B5-6016CB0B0D95}">
      <dsp:nvSpPr>
        <dsp:cNvPr id="0" name=""/>
        <dsp:cNvSpPr/>
      </dsp:nvSpPr>
      <dsp:spPr>
        <a:xfrm>
          <a:off x="7356569" y="903"/>
          <a:ext cx="3097898" cy="1858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Tenorite"/>
            </a:rPr>
            <a:t>Establish subcommittees to address specific population change issues.</a:t>
          </a:r>
        </a:p>
      </dsp:txBody>
      <dsp:txXfrm>
        <a:off x="7356569" y="903"/>
        <a:ext cx="3097898" cy="1858739"/>
      </dsp:txXfrm>
    </dsp:sp>
    <dsp:sp modelId="{91E0A6FD-FD98-4132-B03C-BEBDC6BE856D}">
      <dsp:nvSpPr>
        <dsp:cNvPr id="0" name=""/>
        <dsp:cNvSpPr/>
      </dsp:nvSpPr>
      <dsp:spPr>
        <a:xfrm>
          <a:off x="2245036" y="2169431"/>
          <a:ext cx="3097898" cy="1858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Tenorite"/>
            </a:rPr>
            <a:t>Periodic estimates of fiscal impacts.</a:t>
          </a:r>
        </a:p>
      </dsp:txBody>
      <dsp:txXfrm>
        <a:off x="2245036" y="2169431"/>
        <a:ext cx="3097898" cy="1858739"/>
      </dsp:txXfrm>
    </dsp:sp>
    <dsp:sp modelId="{26D584F9-2394-49DF-A34A-302B08138C93}">
      <dsp:nvSpPr>
        <dsp:cNvPr id="0" name=""/>
        <dsp:cNvSpPr/>
      </dsp:nvSpPr>
      <dsp:spPr>
        <a:xfrm>
          <a:off x="5652724" y="2169431"/>
          <a:ext cx="3097898" cy="1858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Tenorite"/>
            </a:rPr>
            <a:t>Distribute information on public grants.</a:t>
          </a:r>
        </a:p>
      </dsp:txBody>
      <dsp:txXfrm>
        <a:off x="5652724" y="2169431"/>
        <a:ext cx="3097898" cy="1858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286B961-5BE4-4022-A12C-4E7C39C3F0F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CDCCA28-1E96-408D-8077-0F0AB7593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0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8CDCCA28-1E96-408D-8077-0F0AB759393B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2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58162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CCA28-1E96-408D-8077-0F0AB75939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48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CCA28-1E96-408D-8077-0F0AB75939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55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CCA28-1E96-408D-8077-0F0AB75939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9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CCA28-1E96-408D-8077-0F0AB759393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99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785D4-31BB-81B4-0729-1B118D767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8D5DC-F226-EF58-183D-E773D0B1CA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8C400F-1547-5763-7846-42CC5544F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59F57-363A-28BD-276D-613C04202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CCA28-1E96-408D-8077-0F0AB75939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84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A8A17-958A-CA38-A666-B3498BFE4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39C42-DBED-80AC-AC2D-C9B6787A9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6A64BA-859D-21ED-8E2C-74B58A13A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41255-976B-0F08-DD3E-55ED9242A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CCA28-1E96-408D-8077-0F0AB759393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04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FF034-F7C4-4F76-92E4-DB9EBAAE9EA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5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5C88D-2976-3B3F-C89B-139B27173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40114B-D0CF-5799-C766-66CBB6565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64E2FF-C23C-1522-A267-63BB327B1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86DA6-4BD3-2CB1-2338-8C1C62E48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CCA28-1E96-408D-8077-0F0AB75939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53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FF034-F7C4-4F76-92E4-DB9EBAAE9E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3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Urban:  1%</a:t>
            </a:r>
          </a:p>
          <a:p>
            <a:r>
              <a:rPr lang="en-US"/>
              <a:t>Rural: -.3%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CCA28-1E96-408D-8077-0F0AB75939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0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middle part of the state will never be “filled-in”.  </a:t>
            </a:r>
          </a:p>
          <a:p>
            <a:endParaRPr lang="en-US"/>
          </a:p>
          <a:p>
            <a:r>
              <a:rPr lang="en-US"/>
              <a:t>There is not a lot of people of any color living in the middle part (Clinton, Cameron, Elk, Clearfield,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EB3EC-4C77-4942-AB24-3FBEE4BB95C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BCA4D-7C88-46CA-BC14-A06BD74F0C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97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BCA4D-7C88-46CA-BC14-A06BD74F0C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09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61C37-29DE-F9F2-6CC9-46CD698B0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4A11FB-9EC5-0DEC-F854-9E3F63FCF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84A11-D358-ABBA-7965-A50C0300F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40270-315C-127A-FD41-562955461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BCA4D-7C88-46CA-BC14-A06BD74F0C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5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D3129-F1D5-5487-1546-0311E80FE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58CE4-6A58-E296-4C8A-C67CDDA53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443D6E-1016-CC9A-B1DF-1EB6D4926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DD2CA-F0A0-8909-95F4-A853582AA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CCA28-1E96-408D-8077-0F0AB75939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2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0600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9157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28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053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0757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146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941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9306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7130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5880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403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9306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9151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177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1679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EBEA-B68D-0B2B-DB8D-D45310485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9ECB6-07AC-636D-8FD2-55F11E1FA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912C-E7ED-AEA4-3572-100CEB2E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1A8-59A5-42E1-94EC-6E686580E48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BCBC8-35B4-93EB-60C5-B72AFA10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DC1A9-309A-A270-DAD6-DD8428FB8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2010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EA20-3E2D-F0E3-9417-FC683D27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07E68-F133-9E03-181C-C8FF52C69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FB428-B735-29EA-5364-A06F7E82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1A8-59A5-42E1-94EC-6E686580E48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53EF2-22CB-D523-DA78-E85931A0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FCC53-3624-4228-445A-3FAEB62C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887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34BDF-8B89-F67F-33B3-A539FDE9A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58DAA-26D0-3D1D-8092-67AD61B75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F3131-4D5E-640B-C2D4-82AD6FBD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1A8-59A5-42E1-94EC-6E686580E48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0FAC3-9391-49BC-4899-90A1D289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0D5A5-29CC-1F44-B04C-4967858F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9110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D7C7-3656-0B63-3331-4FD5EE8D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9C9FA-F9DB-44A3-59A9-DE5083780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8B454-CC96-90F6-CDAB-C7DE5D848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8EBBF-9839-839D-EF91-AA1086B4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1A8-59A5-42E1-94EC-6E686580E48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51C6A-5247-6410-82D0-3BA417F68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83104-FF11-1E55-8BA0-F0199BE0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0537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EF6B-F179-D20C-4B70-763731A6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33C78-4750-EA2E-C719-AD4CFE40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050E8-9303-DB3A-D714-A93125D27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9AE05-13DA-C325-5428-E51BEE986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DB472-B7D8-CF0E-D82D-5125453F6E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404F6-8E03-431D-7EF8-BAD44D3AB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1A8-59A5-42E1-94EC-6E686580E48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4F711C-1286-D3C4-7330-4CB09216B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DB67D0-EF59-DB14-3F29-0C5CB975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9677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1B6BC-FD2C-7C88-292F-6C7FF951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F2EE27-4201-9A27-5B68-6A4D0A15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1A8-59A5-42E1-94EC-6E686580E48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4F6DB-583A-F9F6-A270-22937779C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DFF08-1ED7-81C4-E57A-6A6EB21CF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8107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DFC9B-DB57-9C28-DEBE-E10F6C9A9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1A8-59A5-42E1-94EC-6E686580E48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6DEFA7-006C-6A97-B92A-5A486D1F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F70B5-4860-757F-EA57-1B44C73B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395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4057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758C-F703-914A-C65F-A323C6AE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F1F3-1D26-E27B-CCE0-FFCB2F453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6A481-9937-66D9-B911-C472A147F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C1748-F527-A8FD-F176-AD74E333F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1A8-59A5-42E1-94EC-6E686580E48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D9819-AAF2-54CF-2AB6-2CEDA0E2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B64E1-5DF2-5769-1E87-C97B10C2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5163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D3BD1-DFB5-3863-15FA-A20D72DB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FC5A52-0DB8-B704-5A88-842DE54F1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DB1A1-E891-9115-FBB3-6C76A99BA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0FD7D-B337-AC27-24F7-09EB55326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1A8-59A5-42E1-94EC-6E686580E48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C45DC-E403-195F-737F-3BF4E75A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F8456-C236-40DD-41F3-9DFF307C5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39956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752D-6538-785D-D10E-68437DD7A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F080B-0351-1E4D-AF9F-5878D59B9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FB136-6886-5DE9-4799-CDA3F4A0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1A8-59A5-42E1-94EC-6E686580E48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3C4D4-6B60-A307-1113-E3EFAA31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30061-F029-A423-0248-67C80FBD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8453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539A0-7FAC-49FB-68A2-E2BE110A4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DDF77-A007-5CA1-280D-62A6E9170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FC154-6B1D-BBCC-C642-955C064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1A8-59A5-42E1-94EC-6E686580E48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688CB-272B-DF62-4E52-1E8411C22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CF75D-9F44-8488-6102-BDA70984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0875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n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937" y="1428750"/>
            <a:ext cx="4013200" cy="1181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0404" y="1371600"/>
            <a:ext cx="4013200" cy="13525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8534404" y="1543050"/>
            <a:ext cx="4013200" cy="14859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064004" y="3028950"/>
            <a:ext cx="4013200" cy="1638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70938" y="3143250"/>
            <a:ext cx="3657599" cy="1371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270937" y="4857750"/>
            <a:ext cx="4013200" cy="1638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7"/>
          </p:nvPr>
        </p:nvSpPr>
        <p:spPr>
          <a:xfrm>
            <a:off x="7992537" y="3200400"/>
            <a:ext cx="4013200" cy="1638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8"/>
          </p:nvPr>
        </p:nvSpPr>
        <p:spPr>
          <a:xfrm>
            <a:off x="4199469" y="4972050"/>
            <a:ext cx="4013200" cy="1638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9"/>
          </p:nvPr>
        </p:nvSpPr>
        <p:spPr>
          <a:xfrm>
            <a:off x="7992537" y="5029200"/>
            <a:ext cx="4013200" cy="1638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16235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2954-7FEF-4387-827F-636F53821BFE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1707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B139-484C-47AD-BBC0-DC9365F1B209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23619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A9D8-416F-484F-8792-E075655B183F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13537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415C-B0CC-44EF-A539-AB26AF58EE42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97193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3A95-AB8E-4D26-90F9-1913AB1A1649}" type="datetime1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4788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740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20D1-C40C-413B-9514-6F233D6D67F7}" type="datetime1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83629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973-07DD-4FD3-9C4F-4E7E8D20E2A6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74552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1D5-793F-4726-A176-EBB8B6634CB4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09205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0884-9DA7-45AB-BFF6-453C984733B1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6129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9461-1A80-4786-823E-1B090DBFD5B6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15082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0370-2211-43ED-9104-F64EA2CBADF4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65529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EBEA-B68D-0B2B-DB8D-D45310485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9ECB6-07AC-636D-8FD2-55F11E1FA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912C-E7ED-AEA4-3572-100CEB2E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C7525-3C72-48C4-80B6-A0755A564E5F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BCBC8-35B4-93EB-60C5-B72AFA10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DC1A9-309A-A270-DAD6-DD8428FB8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8732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EA20-3E2D-F0E3-9417-FC683D27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07E68-F133-9E03-181C-C8FF52C69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FB428-B735-29EA-5364-A06F7E82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4E5B-BF0B-4C7A-A03D-8E318706DAB4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53EF2-22CB-D523-DA78-E85931A0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FCC53-3624-4228-445A-3FAEB62C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59023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34BDF-8B89-F67F-33B3-A539FDE9A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58DAA-26D0-3D1D-8092-67AD61B75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F3131-4D5E-640B-C2D4-82AD6FBD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3BD0-B4B8-4DA7-8DE1-B9F8A170FD13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0FAC3-9391-49BC-4899-90A1D289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0D5A5-29CC-1F44-B04C-4967858F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46122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D7C7-3656-0B63-3331-4FD5EE8D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9C9FA-F9DB-44A3-59A9-DE5083780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8B454-CC96-90F6-CDAB-C7DE5D848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8EBBF-9839-839D-EF91-AA1086B4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6D67-65F5-4D86-BF0D-104C69C75975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51C6A-5247-6410-82D0-3BA417F68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83104-FF11-1E55-8BA0-F0199BE0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3810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78439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EF6B-F179-D20C-4B70-763731A6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33C78-4750-EA2E-C719-AD4CFE40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050E8-9303-DB3A-D714-A93125D27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9AE05-13DA-C325-5428-E51BEE986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DB472-B7D8-CF0E-D82D-5125453F6E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404F6-8E03-431D-7EF8-BAD44D3AB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8F58-4F44-42DB-9D9E-5DFF0C3126D9}" type="datetime1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4F711C-1286-D3C4-7330-4CB09216B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DB67D0-EF59-DB14-3F29-0C5CB975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5620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1B6BC-FD2C-7C88-292F-6C7FF951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F2EE27-4201-9A27-5B68-6A4D0A15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93CA-5E2B-4F03-8B55-78CBFCF66DAD}" type="datetime1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4F6DB-583A-F9F6-A270-22937779C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DFF08-1ED7-81C4-E57A-6A6EB21CF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89810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DFC9B-DB57-9C28-DEBE-E10F6C9A9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124DC-2657-426E-8AE7-9D549D5084FB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6DEFA7-006C-6A97-B92A-5A486D1F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F70B5-4860-757F-EA57-1B44C73B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60978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758C-F703-914A-C65F-A323C6AE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F1F3-1D26-E27B-CCE0-FFCB2F453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6A481-9937-66D9-B911-C472A147F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C1748-F527-A8FD-F176-AD74E333F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3986-B8B0-4E15-BFCA-4C13FC7C867A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D9819-AAF2-54CF-2AB6-2CEDA0E2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B64E1-5DF2-5769-1E87-C97B10C2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2332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D3BD1-DFB5-3863-15FA-A20D72DB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FC5A52-0DB8-B704-5A88-842DE54F1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DB1A1-E891-9115-FBB3-6C76A99BA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0FD7D-B337-AC27-24F7-09EB55326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6A4D-4BA2-4234-AC5C-84D5BB4E108E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C45DC-E403-195F-737F-3BF4E75A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F8456-C236-40DD-41F3-9DFF307C5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647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752D-6538-785D-D10E-68437DD7A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F080B-0351-1E4D-AF9F-5878D59B9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FB136-6886-5DE9-4799-CDA3F4A0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BD3F-0B51-4184-8E34-9F6A0B069647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3C4D4-6B60-A307-1113-E3EFAA31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30061-F029-A423-0248-67C80FBD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62237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539A0-7FAC-49FB-68A2-E2BE110A4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DDF77-A007-5CA1-280D-62A6E9170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FC154-6B1D-BBCC-C642-955C064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8E92-5F9B-4979-A660-74A2B804FA97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688CB-272B-DF62-4E52-1E8411C22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CF75D-9F44-8488-6102-BDA70984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5958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0003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0233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0616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958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02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02582-6C5A-443D-9F22-6C2925F7762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E65BA-ED0E-4E2F-B846-92CADCD8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9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9B853-2870-1662-6233-81DE2553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6FA00-2A51-5E97-D6DB-8B28F44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5C284-08DD-E471-2FE9-033C5C063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B1EC9-D6A7-5846-DCF8-A8F9EA5560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47549-2F6C-C52D-0419-E55AF40BC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1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11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4463648-4BD2-4D73-BBE0-B94496DBBB2A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4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9B853-2870-1662-6233-81DE2553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6FA00-2A51-5E97-D6DB-8B28F44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5C284-08DD-E471-2FE9-033C5C063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C46BD5-A462-41BD-8833-9328AF216EB7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B1EC9-D6A7-5846-DCF8-A8F9EA5560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47549-2F6C-C52D-0419-E55AF40BC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F3AD5-016A-4EA1-A629-41ADE57F4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5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kkopko@rural.pa.go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.jpeg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Relationship Id="rId9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kkopko@rural.pa.gov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jpeg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3FC512A4-0F0C-4B2F-83DC-15FCF3434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4FC8E55-3C27-C696-4D8D-965C0579A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3541328"/>
            <a:ext cx="10999522" cy="27683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latin typeface="Tenorite" panose="00000500000000000000" pitchFamily="2" charset="0"/>
              </a:rPr>
              <a:t>Rural Population Loss and Revitalization</a:t>
            </a:r>
            <a:br>
              <a:rPr lang="en-US" sz="1800" b="1" dirty="0">
                <a:latin typeface="Tenorite" panose="00000500000000000000" pitchFamily="2" charset="0"/>
              </a:rPr>
            </a:br>
            <a:r>
              <a:rPr lang="en-US" sz="1800" dirty="0">
                <a:latin typeface="Tenorite" panose="00000500000000000000" pitchFamily="2" charset="0"/>
              </a:rPr>
              <a:t>Council of State Governments East Policy Summit </a:t>
            </a:r>
            <a:endParaRPr lang="en-US" sz="1800" i="1" dirty="0">
              <a:latin typeface="Tenorite" panose="000005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1800" b="1" i="1" dirty="0">
                <a:latin typeface="Tenorite" panose="00000500000000000000" pitchFamily="2" charset="0"/>
              </a:rPr>
              <a:t>Kyle C. Kopko, Ph.D., J.D.</a:t>
            </a:r>
            <a:br>
              <a:rPr lang="en-US" sz="1800" b="1" i="1" dirty="0">
                <a:latin typeface="Tenorite" panose="00000500000000000000" pitchFamily="2" charset="0"/>
              </a:rPr>
            </a:br>
            <a:r>
              <a:rPr lang="en-US" sz="1800" i="1" dirty="0">
                <a:latin typeface="Tenorite" panose="00000500000000000000" pitchFamily="2" charset="0"/>
              </a:rPr>
              <a:t>Executive Director, Center for Rural Pennsylvania</a:t>
            </a:r>
            <a:br>
              <a:rPr lang="en-US" sz="1800" i="1" dirty="0">
                <a:latin typeface="Tenorite" panose="00000500000000000000" pitchFamily="2" charset="0"/>
              </a:rPr>
            </a:br>
            <a:r>
              <a:rPr lang="en-US" sz="1800" i="1" dirty="0">
                <a:latin typeface="Tenorite" panose="00000500000000000000" pitchFamily="2" charset="0"/>
              </a:rPr>
              <a:t>Chairman, Pennsylvania Rural Population Revitalization Commission</a:t>
            </a:r>
            <a:br>
              <a:rPr lang="en-US" sz="1800" b="1" dirty="0">
                <a:latin typeface="Tenorite" panose="00000500000000000000" pitchFamily="2" charset="0"/>
              </a:rPr>
            </a:br>
            <a:r>
              <a:rPr lang="en-US" sz="1800" b="1" dirty="0">
                <a:latin typeface="Tenorite" panose="00000500000000000000" pitchFamily="2" charset="0"/>
                <a:hlinkClick r:id="rId2"/>
              </a:rPr>
              <a:t>kkopko@rural.pa.gov</a:t>
            </a:r>
            <a:r>
              <a:rPr lang="en-US" sz="1800" b="1" dirty="0">
                <a:latin typeface="Tenorite" panose="00000500000000000000" pitchFamily="2" charset="0"/>
              </a:rPr>
              <a:t> </a:t>
            </a:r>
            <a:br>
              <a:rPr lang="en-US" sz="1800" b="1" dirty="0">
                <a:latin typeface="Tenorite" panose="00000500000000000000" pitchFamily="2" charset="0"/>
              </a:rPr>
            </a:br>
            <a:r>
              <a:rPr lang="en-US" sz="1800" dirty="0">
                <a:latin typeface="Tenorite" panose="00000500000000000000" pitchFamily="2" charset="0"/>
              </a:rPr>
              <a:t>Office:  (717) 787-9555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971E9BF-3803-4420-B44E-706521331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58C7A4A-DF25-C8C2-F396-62AC93B76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140094"/>
            <a:ext cx="5003074" cy="2288906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C1C5CB95-88B5-8C7B-471F-165F13DFF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6991" r="6424" b="8165"/>
          <a:stretch/>
        </p:blipFill>
        <p:spPr>
          <a:xfrm>
            <a:off x="7591022" y="906514"/>
            <a:ext cx="2656496" cy="2501262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F2EB19A-266E-4729-918F-1347FC2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2A943-C748-64A2-080B-CF114FE1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710" y="6449535"/>
            <a:ext cx="932279" cy="30845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CB39E08-E0E5-4B1A-8F7D-08FE7678A3B6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pennsylvania with green and gray states&#10;&#10;Description automatically generated">
            <a:extLst>
              <a:ext uri="{FF2B5EF4-FFF2-40B4-BE49-F238E27FC236}">
                <a16:creationId xmlns:a16="http://schemas.microsoft.com/office/drawing/2014/main" id="{CBF47BBE-11D4-A5D0-E2D2-DDD6B1114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10" y="0"/>
            <a:ext cx="891373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7EA16-EFE7-0883-F067-BAC66E04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851" y="-9406"/>
            <a:ext cx="9145483" cy="1295875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Tenorite"/>
              </a:rPr>
              <a:t>Projected Population Change, 2020 to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E5EB8-68ED-2FA3-F9D9-837C85A18A98}"/>
              </a:ext>
            </a:extLst>
          </p:cNvPr>
          <p:cNvSpPr txBox="1"/>
          <p:nvPr/>
        </p:nvSpPr>
        <p:spPr>
          <a:xfrm>
            <a:off x="4732055" y="896288"/>
            <a:ext cx="2709075" cy="240451"/>
          </a:xfrm>
          <a:prstGeom prst="rect">
            <a:avLst/>
          </a:prstGeom>
          <a:noFill/>
        </p:spPr>
        <p:txBody>
          <a:bodyPr wrap="none" lIns="85725" tIns="42863" rIns="85725" bIns="42863" rtlCol="0" anchor="t">
            <a:spAutoFit/>
          </a:bodyPr>
          <a:lstStyle/>
          <a:p>
            <a:pPr algn="ctr"/>
            <a:r>
              <a:rPr lang="en-US" sz="1000" i="1">
                <a:latin typeface="Tenorite"/>
              </a:rPr>
              <a:t>Data Source: Pennsylvania State Data Center.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1C822-A316-69B3-235F-542D9FFB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A logo for a state&#10;&#10;Description automatically generated">
            <a:extLst>
              <a:ext uri="{FF2B5EF4-FFF2-40B4-BE49-F238E27FC236}">
                <a16:creationId xmlns:a16="http://schemas.microsoft.com/office/drawing/2014/main" id="{624B805A-C044-29A4-3C62-BBDA37524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46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F25C9-C02A-EA8F-3935-5EEF5AE89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b="9400"/>
          <a:stretch/>
        </p:blipFill>
        <p:spPr>
          <a:xfrm>
            <a:off x="1848852" y="958866"/>
            <a:ext cx="8503584" cy="5349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951CF7-EC7A-539C-2670-BE0C6F5877EF}"/>
              </a:ext>
            </a:extLst>
          </p:cNvPr>
          <p:cNvSpPr txBox="1"/>
          <p:nvPr/>
        </p:nvSpPr>
        <p:spPr>
          <a:xfrm>
            <a:off x="71356" y="122301"/>
            <a:ext cx="1203568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latin typeface="Tenorite"/>
              </a:rPr>
              <a:t>Projected Change in Population by State from 2020 to 2050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D5134-6227-218F-6AFE-7604A24B5FC6}"/>
              </a:ext>
            </a:extLst>
          </p:cNvPr>
          <p:cNvSpPr txBox="1"/>
          <p:nvPr/>
        </p:nvSpPr>
        <p:spPr>
          <a:xfrm>
            <a:off x="338667" y="6477521"/>
            <a:ext cx="770255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>
                <a:latin typeface="Tenorite"/>
              </a:rPr>
              <a:t>Data Source: University of Virginia, Weldon Cooper Center for Public Service.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29116-0AE9-6119-FD63-3F6602A80780}"/>
              </a:ext>
            </a:extLst>
          </p:cNvPr>
          <p:cNvSpPr txBox="1"/>
          <p:nvPr/>
        </p:nvSpPr>
        <p:spPr>
          <a:xfrm>
            <a:off x="5368601" y="5092883"/>
            <a:ext cx="2330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Tenorite" panose="00000500000000000000" pitchFamily="2" charset="0"/>
              </a:rPr>
              <a:t>United States = 12.2%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B09EF2-9D18-B9D6-6B00-61EC0E22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A logo for a state&#10;&#10;Description automatically generated">
            <a:extLst>
              <a:ext uri="{FF2B5EF4-FFF2-40B4-BE49-F238E27FC236}">
                <a16:creationId xmlns:a16="http://schemas.microsoft.com/office/drawing/2014/main" id="{C38C70D0-9DCE-2140-F3D7-98DC28A47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656" y="637714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3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gram, map&#10;&#10;AI-generated content may be incorrect.">
            <a:extLst>
              <a:ext uri="{FF2B5EF4-FFF2-40B4-BE49-F238E27FC236}">
                <a16:creationId xmlns:a16="http://schemas.microsoft.com/office/drawing/2014/main" id="{5C39E8AD-B2B8-1884-2664-5719BF24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04454"/>
            <a:ext cx="822960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7FB86E-F837-BCE0-E7A9-14BD58A1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767" y="-42023"/>
            <a:ext cx="867846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latin typeface="Tenorite"/>
                <a:cs typeface="Calibri"/>
              </a:rPr>
              <a:t>Population Change by County, 2020 to 2024</a:t>
            </a:r>
            <a:b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00" i="1">
                <a:latin typeface="Tenorite"/>
                <a:cs typeface="Calibri"/>
              </a:rPr>
              <a:t>Data Source: U.S. Census Bureau.</a:t>
            </a:r>
            <a:endParaRPr lang="en-US" sz="1000" i="1">
              <a:latin typeface="Tenorite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D726B0-5D18-002E-7BB2-07F91B01C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A logo for a state&#10;&#10;Description automatically generated">
            <a:extLst>
              <a:ext uri="{FF2B5EF4-FFF2-40B4-BE49-F238E27FC236}">
                <a16:creationId xmlns:a16="http://schemas.microsoft.com/office/drawing/2014/main" id="{53D9412C-D761-F637-494B-25D0ECC1E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73875C-DA7E-B159-F984-E49DE8493C07}"/>
              </a:ext>
            </a:extLst>
          </p:cNvPr>
          <p:cNvSpPr txBox="1"/>
          <p:nvPr/>
        </p:nvSpPr>
        <p:spPr>
          <a:xfrm>
            <a:off x="7589695" y="5406244"/>
            <a:ext cx="2468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Population Change, 2020 to 2024</a:t>
            </a:r>
          </a:p>
          <a:p>
            <a:r>
              <a:rPr lang="en-US" sz="1200"/>
              <a:t>PA Statewide: +82,600 (+0.64%)</a:t>
            </a:r>
          </a:p>
          <a:p>
            <a:r>
              <a:rPr lang="en-US" sz="1200"/>
              <a:t>Rural PA: -12,200 (-0.36%)</a:t>
            </a:r>
          </a:p>
          <a:p>
            <a:r>
              <a:rPr lang="en-US" sz="1200"/>
              <a:t>Urban PA: +94,800 (+1.00%)</a:t>
            </a:r>
          </a:p>
        </p:txBody>
      </p:sp>
    </p:spTree>
    <p:extLst>
      <p:ext uri="{BB962C8B-B14F-4D97-AF65-F5344CB8AC3E}">
        <p14:creationId xmlns:p14="http://schemas.microsoft.com/office/powerpoint/2010/main" val="3899885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A8351-3BAF-D4C1-2F85-20F399D1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08" y="298273"/>
            <a:ext cx="11473384" cy="802902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latin typeface="Tenorite" panose="00000500000000000000" pitchFamily="2" charset="0"/>
                <a:cs typeface="Arial" panose="020B0604020202020204" pitchFamily="34" charset="0"/>
              </a:rPr>
              <a:t>Percent Change in Population by U.S. State, 2020 to 2024</a:t>
            </a:r>
            <a:endParaRPr lang="en-US" sz="32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BF5B6-BCD2-B546-D6B5-09B3040A5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13</a:t>
            </a:fld>
            <a:endParaRPr lang="en-US"/>
          </a:p>
        </p:txBody>
      </p:sp>
      <p:pic>
        <p:nvPicPr>
          <p:cNvPr id="4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6C055DF7-AF74-E487-7A4F-0105E8B42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4234" r="14040" b="15454"/>
          <a:stretch/>
        </p:blipFill>
        <p:spPr>
          <a:xfrm>
            <a:off x="2044094" y="1159230"/>
            <a:ext cx="8103812" cy="516183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E73D2B6-A9EE-5E46-321E-2B0CA50CAA25}"/>
              </a:ext>
            </a:extLst>
          </p:cNvPr>
          <p:cNvSpPr txBox="1">
            <a:spLocks/>
          </p:cNvSpPr>
          <p:nvPr/>
        </p:nvSpPr>
        <p:spPr>
          <a:xfrm>
            <a:off x="112876" y="6587910"/>
            <a:ext cx="3862435" cy="1956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1000" i="1">
                <a:solidFill>
                  <a:prstClr val="black"/>
                </a:solidFill>
                <a:latin typeface="Tenorite" panose="00000500000000000000" pitchFamily="2" charset="0"/>
                <a:cs typeface="Arial" panose="020B0604020202020204" pitchFamily="34" charset="0"/>
              </a:rPr>
              <a:t>Data Source: 2024 Population Estimates, U.S. Census Bureau. </a:t>
            </a:r>
          </a:p>
        </p:txBody>
      </p:sp>
      <p:pic>
        <p:nvPicPr>
          <p:cNvPr id="7" name="Picture 6" descr="A logo for a state&#10;&#10;Description automatically generated">
            <a:extLst>
              <a:ext uri="{FF2B5EF4-FFF2-40B4-BE49-F238E27FC236}">
                <a16:creationId xmlns:a16="http://schemas.microsoft.com/office/drawing/2014/main" id="{8BAB314F-A1D4-E0F1-9A9C-1AF7F3E59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014" y="6321064"/>
            <a:ext cx="775256" cy="364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330F6B-FAD8-DB86-5D93-F7C7F28C5363}"/>
              </a:ext>
            </a:extLst>
          </p:cNvPr>
          <p:cNvSpPr txBox="1"/>
          <p:nvPr/>
        </p:nvSpPr>
        <p:spPr>
          <a:xfrm>
            <a:off x="8534400" y="4908550"/>
            <a:ext cx="1968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United States = 2.6%</a:t>
            </a:r>
          </a:p>
        </p:txBody>
      </p:sp>
    </p:spTree>
    <p:extLst>
      <p:ext uri="{BB962C8B-B14F-4D97-AF65-F5344CB8AC3E}">
        <p14:creationId xmlns:p14="http://schemas.microsoft.com/office/powerpoint/2010/main" val="2825351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E571E4-6122-42AD-22EC-ABC5FC8C4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851394"/>
            <a:ext cx="7886700" cy="2852737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b="1">
                <a:latin typeface="Tenorite"/>
              </a:rPr>
              <a:t>Older and More Diverse Population</a:t>
            </a:r>
            <a:endParaRPr lang="en-US" sz="6000"/>
          </a:p>
        </p:txBody>
      </p:sp>
      <p:pic>
        <p:nvPicPr>
          <p:cNvPr id="5" name="Graphic 4" descr="Badge with solid fill">
            <a:extLst>
              <a:ext uri="{FF2B5EF4-FFF2-40B4-BE49-F238E27FC236}">
                <a16:creationId xmlns:a16="http://schemas.microsoft.com/office/drawing/2014/main" id="{838DE2F7-6E03-6459-B9DC-41DC2BFE9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19126" y="410916"/>
            <a:ext cx="4353748" cy="43631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86A91-46B2-1F8D-FE01-E53EFB73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81785B0-A9BC-1399-DCDC-390A7E3D7F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7493878"/>
              </p:ext>
            </p:extLst>
          </p:nvPr>
        </p:nvGraphicFramePr>
        <p:xfrm>
          <a:off x="1499329" y="863179"/>
          <a:ext cx="8734567" cy="587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B5476F63-77E2-E09B-3CF9-818635823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025" y="0"/>
            <a:ext cx="8277871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latin typeface="Tenorite"/>
              </a:rPr>
              <a:t>Generational Cohorts in Pennsylvania, 2020</a:t>
            </a:r>
            <a:br>
              <a:rPr lang="en-US" sz="3200" b="1">
                <a:latin typeface="+mn-lt"/>
              </a:rPr>
            </a:br>
            <a:r>
              <a:rPr lang="en-US" sz="1200" i="1">
                <a:latin typeface="+mn-lt"/>
              </a:rPr>
              <a:t>Generation Defined by Pew Research Center. Data Source: 2020 Census, U.S. Census Bureau.</a:t>
            </a:r>
            <a:endParaRPr lang="en-US" sz="2400" i="1">
              <a:latin typeface="+mn-lt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7A38B9E-ECE1-5CF4-42A7-4E6CCF0CCA35}"/>
              </a:ext>
            </a:extLst>
          </p:cNvPr>
          <p:cNvSpPr txBox="1"/>
          <p:nvPr/>
        </p:nvSpPr>
        <p:spPr>
          <a:xfrm>
            <a:off x="2836409" y="5162203"/>
            <a:ext cx="1526910" cy="7726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Silent Generation</a:t>
            </a:r>
          </a:p>
          <a:p>
            <a:pPr algn="ctr"/>
            <a:r>
              <a:rPr lang="en-US" b="1"/>
              <a:t>(Born Before 1946) </a:t>
            </a:r>
          </a:p>
          <a:p>
            <a:pPr algn="ctr"/>
            <a:r>
              <a:rPr lang="en-US" b="1"/>
              <a:t>1.05 Million</a:t>
            </a:r>
          </a:p>
          <a:p>
            <a:pPr algn="ctr"/>
            <a:r>
              <a:rPr lang="en-US" b="1"/>
              <a:t>(8%)</a:t>
            </a:r>
          </a:p>
          <a:p>
            <a:endParaRPr lang="en-US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991D34B8-7F1D-0E31-13C1-6CDF211602FC}"/>
              </a:ext>
            </a:extLst>
          </p:cNvPr>
          <p:cNvSpPr txBox="1"/>
          <p:nvPr/>
        </p:nvSpPr>
        <p:spPr>
          <a:xfrm>
            <a:off x="4157893" y="5165076"/>
            <a:ext cx="1562103" cy="76944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Baby Boomers </a:t>
            </a:r>
          </a:p>
          <a:p>
            <a:pPr algn="ctr"/>
            <a:r>
              <a:rPr lang="en-US" b="1"/>
              <a:t>(1946-1964)</a:t>
            </a:r>
          </a:p>
          <a:p>
            <a:pPr algn="ctr"/>
            <a:r>
              <a:rPr lang="en-US" b="1"/>
              <a:t> 3.10 Million</a:t>
            </a:r>
          </a:p>
          <a:p>
            <a:pPr algn="ctr"/>
            <a:r>
              <a:rPr lang="en-US" b="1"/>
              <a:t>(24%)</a:t>
            </a:r>
            <a:endParaRPr lang="en-US" sz="110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4AF0A981-6D6A-A52B-8EBF-D148D62F1BF7}"/>
              </a:ext>
            </a:extLst>
          </p:cNvPr>
          <p:cNvSpPr txBox="1"/>
          <p:nvPr/>
        </p:nvSpPr>
        <p:spPr>
          <a:xfrm>
            <a:off x="5719996" y="5165076"/>
            <a:ext cx="1288874" cy="76944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Generation X (Born 1964-1980) </a:t>
            </a:r>
          </a:p>
          <a:p>
            <a:pPr algn="ctr"/>
            <a:r>
              <a:rPr lang="en-US" b="1"/>
              <a:t>2.52 Million</a:t>
            </a:r>
          </a:p>
          <a:p>
            <a:pPr algn="ctr"/>
            <a:r>
              <a:rPr lang="en-US" b="1"/>
              <a:t>(19%)</a:t>
            </a:r>
          </a:p>
          <a:p>
            <a:endParaRPr lang="en-US" sz="11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2F8F4A-FB78-3AA7-2893-E4AFD2F48FBA}"/>
              </a:ext>
            </a:extLst>
          </p:cNvPr>
          <p:cNvSpPr txBox="1"/>
          <p:nvPr/>
        </p:nvSpPr>
        <p:spPr>
          <a:xfrm>
            <a:off x="6931791" y="5165083"/>
            <a:ext cx="1288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Millennials </a:t>
            </a:r>
          </a:p>
          <a:p>
            <a:pPr algn="ctr"/>
            <a:r>
              <a:rPr lang="en-US" sz="1100" b="1"/>
              <a:t>(Born 1981-1996) 2.63 Million</a:t>
            </a:r>
          </a:p>
          <a:p>
            <a:pPr algn="ctr"/>
            <a:r>
              <a:rPr lang="en-US" sz="1100" b="1"/>
              <a:t>(20%)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39029-8895-1091-F6F5-9F026E8483BB}"/>
              </a:ext>
            </a:extLst>
          </p:cNvPr>
          <p:cNvSpPr txBox="1"/>
          <p:nvPr/>
        </p:nvSpPr>
        <p:spPr>
          <a:xfrm>
            <a:off x="8218575" y="5165083"/>
            <a:ext cx="1288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Generation Z </a:t>
            </a:r>
          </a:p>
          <a:p>
            <a:pPr algn="ctr"/>
            <a:r>
              <a:rPr lang="en-US" sz="1100" b="1"/>
              <a:t>(Born 1996-2012) 2.45 Million</a:t>
            </a:r>
          </a:p>
          <a:p>
            <a:pPr algn="ctr"/>
            <a:r>
              <a:rPr lang="en-US" sz="1100" b="1"/>
              <a:t>(19%)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12747B-4067-3F70-5E46-DF2E1D52BC39}"/>
              </a:ext>
            </a:extLst>
          </p:cNvPr>
          <p:cNvSpPr txBox="1"/>
          <p:nvPr/>
        </p:nvSpPr>
        <p:spPr>
          <a:xfrm>
            <a:off x="9409828" y="4144337"/>
            <a:ext cx="6386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T.B.A. Generation</a:t>
            </a:r>
          </a:p>
          <a:p>
            <a:pPr algn="ctr"/>
            <a:r>
              <a:rPr lang="en-US" sz="1100" b="1"/>
              <a:t>(Born After 2012) 1.25 Million</a:t>
            </a:r>
          </a:p>
          <a:p>
            <a:pPr algn="ctr"/>
            <a:r>
              <a:rPr lang="en-US" sz="1100" b="1"/>
              <a:t>(10%)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20E092-2E7F-94F3-2BD2-F668A853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 logo for a state&#10;&#10;Description automatically generated">
            <a:extLst>
              <a:ext uri="{FF2B5EF4-FFF2-40B4-BE49-F238E27FC236}">
                <a16:creationId xmlns:a16="http://schemas.microsoft.com/office/drawing/2014/main" id="{557459F0-C5CA-1F6F-7D15-AD6FEFFC9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48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30135" y="180252"/>
            <a:ext cx="6226629" cy="9144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400" b="1">
                <a:latin typeface="Tenorite"/>
              </a:rPr>
              <a:t>Number of Youth and Senior Citizens in </a:t>
            </a:r>
            <a:br>
              <a:rPr lang="en-US" sz="2400" b="1">
                <a:latin typeface="Tenorite"/>
              </a:rPr>
            </a:br>
            <a:r>
              <a:rPr lang="en-US" sz="2400" b="1">
                <a:latin typeface="Tenorite"/>
              </a:rPr>
              <a:t>Pennsylvania, 1950 to 2050 </a:t>
            </a:r>
            <a:r>
              <a:rPr lang="en-US" sz="2400" b="1" i="1">
                <a:latin typeface="Tenorite"/>
              </a:rPr>
              <a:t>(Projected)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3F2D6BA-DC3E-A95E-67C0-38F6BAFD842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64422119"/>
              </p:ext>
            </p:extLst>
          </p:nvPr>
        </p:nvGraphicFramePr>
        <p:xfrm>
          <a:off x="3715171" y="1114000"/>
          <a:ext cx="7082703" cy="550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730828" y="1"/>
            <a:ext cx="1752600" cy="6397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>
                <a:latin typeface="+mj-lt"/>
                <a:cs typeface="Calibri" panose="020F0502020204030204" pitchFamily="34" charset="0"/>
              </a:rPr>
              <a:t>Shaded counties have more people 65+ than people &lt;20 years old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750" y="6629418"/>
            <a:ext cx="509434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000" i="1">
                <a:solidFill>
                  <a:prstClr val="black"/>
                </a:solidFill>
                <a:latin typeface="Tenorite"/>
                <a:cs typeface="Calibri"/>
              </a:rPr>
              <a:t>Data Sources: U.S. Census Bureau and the Pennsylvania State Data Center.</a:t>
            </a:r>
            <a:endParaRPr lang="en-US" sz="1000" i="1">
              <a:solidFill>
                <a:prstClr val="black"/>
              </a:solidFill>
              <a:latin typeface="Tenorite"/>
              <a:cs typeface="Calibri" panose="020F0502020204030204" pitchFamily="34" charset="0"/>
            </a:endParaRPr>
          </a:p>
        </p:txBody>
      </p:sp>
      <p:pic>
        <p:nvPicPr>
          <p:cNvPr id="21" name="Picture 20" descr="A map of the state of pennsylvania&#10;&#10;Description automatically generated">
            <a:extLst>
              <a:ext uri="{FF2B5EF4-FFF2-40B4-BE49-F238E27FC236}">
                <a16:creationId xmlns:a16="http://schemas.microsoft.com/office/drawing/2014/main" id="{08168AD1-37EB-B792-462E-B2349D6E24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295" r="4273" b="18984"/>
          <a:stretch/>
        </p:blipFill>
        <p:spPr>
          <a:xfrm>
            <a:off x="1628669" y="562193"/>
            <a:ext cx="2021773" cy="1371600"/>
          </a:xfrm>
          <a:prstGeom prst="rect">
            <a:avLst/>
          </a:prstGeom>
        </p:spPr>
      </p:pic>
      <p:pic>
        <p:nvPicPr>
          <p:cNvPr id="27" name="Picture 26" descr="A map of pennsylvania state with white numbers&#10;&#10;Description automatically generated">
            <a:extLst>
              <a:ext uri="{FF2B5EF4-FFF2-40B4-BE49-F238E27FC236}">
                <a16:creationId xmlns:a16="http://schemas.microsoft.com/office/drawing/2014/main" id="{9366A7DF-F3A3-EF3B-720B-9249F90B54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295" r="4372" b="19873"/>
          <a:stretch/>
        </p:blipFill>
        <p:spPr>
          <a:xfrm>
            <a:off x="1641711" y="3673175"/>
            <a:ext cx="2070466" cy="1371600"/>
          </a:xfrm>
          <a:prstGeom prst="rect">
            <a:avLst/>
          </a:prstGeom>
        </p:spPr>
      </p:pic>
      <p:pic>
        <p:nvPicPr>
          <p:cNvPr id="29" name="Picture 28" descr="A map of the state of pennsylvania&#10;&#10;Description automatically generated">
            <a:extLst>
              <a:ext uri="{FF2B5EF4-FFF2-40B4-BE49-F238E27FC236}">
                <a16:creationId xmlns:a16="http://schemas.microsoft.com/office/drawing/2014/main" id="{5C094A9D-2C7A-ACF2-3850-42F5080A36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294" r="3881" b="19493"/>
          <a:stretch/>
        </p:blipFill>
        <p:spPr>
          <a:xfrm>
            <a:off x="1628668" y="2057400"/>
            <a:ext cx="2054118" cy="1371600"/>
          </a:xfrm>
          <a:prstGeom prst="rect">
            <a:avLst/>
          </a:prstGeom>
        </p:spPr>
      </p:pic>
      <p:pic>
        <p:nvPicPr>
          <p:cNvPr id="31" name="Picture 30" descr="A map of the state of pennsylvania&#10;&#10;Description automatically generated">
            <a:extLst>
              <a:ext uri="{FF2B5EF4-FFF2-40B4-BE49-F238E27FC236}">
                <a16:creationId xmlns:a16="http://schemas.microsoft.com/office/drawing/2014/main" id="{D538A8C0-4A68-068F-1C75-1898D0480F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r="4471" b="20127"/>
          <a:stretch/>
        </p:blipFill>
        <p:spPr>
          <a:xfrm>
            <a:off x="1596313" y="5288950"/>
            <a:ext cx="2054129" cy="1371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B431F-2414-5882-4318-54D855C4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 descr="A logo for a state&#10;&#10;Description automatically generated">
            <a:extLst>
              <a:ext uri="{FF2B5EF4-FFF2-40B4-BE49-F238E27FC236}">
                <a16:creationId xmlns:a16="http://schemas.microsoft.com/office/drawing/2014/main" id="{7998203B-A0E6-F32F-CDDB-A183F13AE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4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99497FB-63E1-425E-9436-8FFB8C15C3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t="14267" r="3913" b="12975"/>
          <a:stretch/>
        </p:blipFill>
        <p:spPr>
          <a:xfrm>
            <a:off x="5899145" y="3814917"/>
            <a:ext cx="4562856" cy="2796612"/>
          </a:xfrm>
          <a:prstGeom prst="rect">
            <a:avLst/>
          </a:prstGeom>
        </p:spPr>
      </p:pic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E41549BC-6BA8-4173-95BC-73D30ECBD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14268" r="3469" b="14266"/>
          <a:stretch/>
        </p:blipFill>
        <p:spPr>
          <a:xfrm>
            <a:off x="1730066" y="1245679"/>
            <a:ext cx="4562856" cy="26916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1370" y="1031868"/>
            <a:ext cx="287655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/>
              <a:t>Number of People of Color, 2000</a:t>
            </a:r>
          </a:p>
          <a:p>
            <a:pPr algn="ctr"/>
            <a:r>
              <a:rPr lang="en-US" sz="1400" b="1"/>
              <a:t>(n=1,966,809)</a:t>
            </a:r>
            <a:endParaRPr lang="en-US" sz="1400" b="1">
              <a:cs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1" y="309574"/>
            <a:ext cx="9120107" cy="66923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>
                <a:solidFill>
                  <a:srgbClr val="006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/>
              </a:rPr>
              <a:t>Number of People of Color by Municipality, </a:t>
            </a:r>
            <a:b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/>
              </a:rPr>
            </a:br>
            <a:r>
              <a:rPr lang="en-US" sz="3200" b="1">
                <a:solidFill>
                  <a:srgbClr val="006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/>
              </a:rPr>
              <a:t>2000 and 2020</a:t>
            </a:r>
            <a:endParaRPr lang="en-US" sz="2800">
              <a:solidFill>
                <a:srgbClr val="0066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norite"/>
              <a:cs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9586" y="2432243"/>
            <a:ext cx="2477657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500" b="1" dirty="0">
                <a:solidFill>
                  <a:schemeClr val="accent3">
                    <a:lumMod val="50000"/>
                  </a:schemeClr>
                </a:solidFill>
              </a:rPr>
              <a:t>1 Dot = 10 People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2033" y="6183848"/>
            <a:ext cx="327668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i="1">
                <a:latin typeface="Tenorite"/>
              </a:rPr>
              <a:t>People of color include all people who are not non-Hispanic whites. Data Sources: 2000 Census, and 2020 Census, U.S. Census Bureau</a:t>
            </a:r>
            <a:r>
              <a:rPr lang="en-US" sz="1000">
                <a:latin typeface="Tenorite"/>
              </a:rPr>
              <a:t>. </a:t>
            </a:r>
            <a:endParaRPr lang="en-US" sz="1000">
              <a:latin typeface="Tenorite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4541" y="3594749"/>
            <a:ext cx="36120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/>
              <a:t>Number of People of Color, 2020</a:t>
            </a:r>
          </a:p>
          <a:p>
            <a:pPr algn="ctr"/>
            <a:r>
              <a:rPr lang="en-US" sz="1400" b="1"/>
              <a:t>(n=3,463,572)</a:t>
            </a:r>
            <a:endParaRPr lang="en-US" sz="1400" b="1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1199D-D19F-C03F-7AC9-D01AB97E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logo for a state&#10;&#10;Description automatically generated">
            <a:extLst>
              <a:ext uri="{FF2B5EF4-FFF2-40B4-BE49-F238E27FC236}">
                <a16:creationId xmlns:a16="http://schemas.microsoft.com/office/drawing/2014/main" id="{F2B12506-26F3-AE6A-C25F-3BF04936B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9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E571E4-6122-42AD-22EC-ABC5FC8C4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822" y="3851394"/>
            <a:ext cx="7886700" cy="2852737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latin typeface="Tenorite"/>
              </a:rPr>
              <a:t>Unlikely to Grow on Our Own</a:t>
            </a:r>
            <a:endParaRPr lang="en-US" dirty="0"/>
          </a:p>
        </p:txBody>
      </p:sp>
      <p:pic>
        <p:nvPicPr>
          <p:cNvPr id="2" name="Graphic 1" descr="Badge 3 with solid fill">
            <a:extLst>
              <a:ext uri="{FF2B5EF4-FFF2-40B4-BE49-F238E27FC236}">
                <a16:creationId xmlns:a16="http://schemas.microsoft.com/office/drawing/2014/main" id="{ED4A4F51-367E-86D5-BEB5-CCC3A453C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1586" y="215613"/>
            <a:ext cx="4607748" cy="46265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C167E7-CBC3-C670-7524-78F7855D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69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13F3B8F-E72D-AFF2-EB6A-E717E13F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679" y="2177"/>
            <a:ext cx="7393781" cy="139995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>
                <a:latin typeface="Tenorite"/>
              </a:rPr>
              <a:t>Number of Births and Deaths</a:t>
            </a:r>
            <a:br>
              <a:rPr lang="en-US" sz="3600" b="1">
                <a:latin typeface="Tenorite"/>
              </a:rPr>
            </a:br>
            <a:r>
              <a:rPr lang="en-US" sz="3600" b="1">
                <a:latin typeface="Tenorite"/>
              </a:rPr>
              <a:t>in Pennsylvania, 1990 to 2023</a:t>
            </a:r>
            <a:br>
              <a:rPr lang="en-US" sz="3350" b="1">
                <a:latin typeface="Tenorite"/>
              </a:rPr>
            </a:br>
            <a:r>
              <a:rPr lang="en-US" sz="1050" i="1">
                <a:latin typeface="Tenorite"/>
              </a:rPr>
              <a:t>Data Source: Pennsylvania Department of Health. </a:t>
            </a:r>
            <a:endParaRPr lang="en-US" sz="1000" i="1">
              <a:latin typeface="Tenorit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53F610-390F-BB97-DBB4-70A14084D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4711132-E362-2B15-C9F1-59785EDF07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608147"/>
              </p:ext>
            </p:extLst>
          </p:nvPr>
        </p:nvGraphicFramePr>
        <p:xfrm>
          <a:off x="1190527" y="1402130"/>
          <a:ext cx="9810946" cy="5281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 logo for a state&#10;&#10;Description automatically generated">
            <a:extLst>
              <a:ext uri="{FF2B5EF4-FFF2-40B4-BE49-F238E27FC236}">
                <a16:creationId xmlns:a16="http://schemas.microsoft.com/office/drawing/2014/main" id="{3537D084-E84B-E9DA-59B7-CD361369F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25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idx="1"/>
          </p:nvPr>
        </p:nvSpPr>
        <p:spPr>
          <a:xfrm>
            <a:off x="4495800" y="3752851"/>
            <a:ext cx="6680982" cy="2924787"/>
          </a:xfrm>
        </p:spPr>
        <p:txBody>
          <a:bodyPr anchor="ctr">
            <a:normAutofit fontScale="92500" lnSpcReduction="10000"/>
          </a:bodyPr>
          <a:lstStyle/>
          <a:p>
            <a:pPr marL="687070" lvl="2" indent="-238125">
              <a:lnSpc>
                <a:spcPct val="120000"/>
              </a:lnSpc>
              <a:buNone/>
            </a:pPr>
            <a:r>
              <a:rPr lang="en-US" sz="1600" b="1">
                <a:latin typeface="+mj-lt"/>
                <a:cs typeface="Calibri"/>
              </a:rPr>
              <a:t>Legislative research agency of the Pennsylvania General Assembly </a:t>
            </a:r>
            <a:br>
              <a:rPr lang="en-US" sz="1600" b="1">
                <a:latin typeface="+mj-lt"/>
              </a:rPr>
            </a:br>
            <a:r>
              <a:rPr lang="en-US" sz="1600" b="1" i="1">
                <a:latin typeface="+mj-lt"/>
                <a:cs typeface="Calibri"/>
              </a:rPr>
              <a:t>(Act 16, 1987 &amp; Act 12, 2009)</a:t>
            </a:r>
            <a:endParaRPr lang="en-US" sz="1600" b="1" u="sng">
              <a:latin typeface="+mj-lt"/>
              <a:cs typeface="Calibri"/>
            </a:endParaRPr>
          </a:p>
          <a:p>
            <a:pPr marL="687070" lvl="2" indent="-238125">
              <a:buNone/>
            </a:pPr>
            <a:endParaRPr lang="en-US" sz="1600" b="1" u="sng">
              <a:latin typeface="+mj-lt"/>
              <a:cs typeface="Calibri"/>
            </a:endParaRPr>
          </a:p>
          <a:p>
            <a:pPr marL="687070" lvl="2" indent="-238125">
              <a:buNone/>
            </a:pPr>
            <a:r>
              <a:rPr lang="en-US" sz="1600" b="1" u="sng">
                <a:latin typeface="+mj-lt"/>
                <a:cs typeface="Calibri"/>
              </a:rPr>
              <a:t>Mandates</a:t>
            </a:r>
          </a:p>
          <a:p>
            <a:pPr marL="687070" lvl="2" indent="-238125"/>
            <a:r>
              <a:rPr lang="en-US" sz="1600" b="1">
                <a:latin typeface="+mj-lt"/>
                <a:cs typeface="Calibri"/>
              </a:rPr>
              <a:t>Administer grants to conduct research on rural conditions.</a:t>
            </a:r>
          </a:p>
          <a:p>
            <a:pPr marL="687070" lvl="2" indent="-238125"/>
            <a:r>
              <a:rPr lang="en-US" sz="1600" b="1">
                <a:latin typeface="+mj-lt"/>
                <a:cs typeface="Calibri"/>
              </a:rPr>
              <a:t>Maintain a database on rural conditions and needs.</a:t>
            </a:r>
          </a:p>
          <a:p>
            <a:pPr marL="448945" lvl="2" indent="0">
              <a:buNone/>
            </a:pPr>
            <a:endParaRPr lang="en-US" sz="1600" b="1">
              <a:latin typeface="+mj-lt"/>
              <a:cs typeface="Calibri"/>
            </a:endParaRPr>
          </a:p>
          <a:p>
            <a:pPr marL="448945" lvl="2" indent="0">
              <a:lnSpc>
                <a:spcPct val="110000"/>
              </a:lnSpc>
              <a:buNone/>
            </a:pPr>
            <a:r>
              <a:rPr lang="en-US" sz="1600" b="1" u="sng">
                <a:latin typeface="+mj-lt"/>
                <a:ea typeface="Tahoma"/>
                <a:cs typeface="Tahoma"/>
              </a:rPr>
              <a:t>Recent Legislative Hearings:</a:t>
            </a:r>
            <a:r>
              <a:rPr lang="en-US" sz="1600" b="1">
                <a:latin typeface="+mj-lt"/>
                <a:ea typeface="Tahoma"/>
                <a:cs typeface="Tahoma"/>
              </a:rPr>
              <a:t>  </a:t>
            </a:r>
            <a:br>
              <a:rPr lang="en-US" sz="16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>
                <a:latin typeface="+mj-lt"/>
                <a:ea typeface="Tahoma"/>
                <a:cs typeface="Tahoma"/>
              </a:rPr>
              <a:t>Rural Hospital and Health Care Sustainability, Rural Population Change, Child Care Access in Rural Pennsylvania, Opioid and Substance Use Disorder Crisis in Pennsylvania, and more...</a:t>
            </a:r>
          </a:p>
        </p:txBody>
      </p:sp>
      <p:pic>
        <p:nvPicPr>
          <p:cNvPr id="5122" name="Picture 2" descr="pacap"/>
          <p:cNvPicPr>
            <a:picLocks noChangeAspect="1" noChangeArrowheads="1"/>
          </p:cNvPicPr>
          <p:nvPr/>
        </p:nvPicPr>
        <p:blipFill rotWithShape="1">
          <a:blip r:embed="rId3" cstate="print"/>
          <a:srcRect t="21075" b="15519"/>
          <a:stretch/>
        </p:blipFill>
        <p:spPr bwMode="auto">
          <a:xfrm>
            <a:off x="0" y="11"/>
            <a:ext cx="1219200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9F55E-F1D2-EC95-2FC0-E1669E1A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F3AD5-016A-4EA1-A629-41ADE57F44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A145678-6394-7F19-0975-5583B854E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" y="4433501"/>
            <a:ext cx="2662451" cy="12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6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0A8590F3-488E-2E50-F7C7-841A9FBDE2AD}"/>
              </a:ext>
            </a:extLst>
          </p:cNvPr>
          <p:cNvSpPr txBox="1">
            <a:spLocks/>
          </p:cNvSpPr>
          <p:nvPr/>
        </p:nvSpPr>
        <p:spPr>
          <a:xfrm>
            <a:off x="1619020" y="44244"/>
            <a:ext cx="8953959" cy="1399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>
                <a:latin typeface="Tenorite"/>
              </a:rPr>
              <a:t>Number of Births and Deaths</a:t>
            </a:r>
            <a:br>
              <a:rPr lang="en-US" sz="3200" b="1">
                <a:latin typeface="Tenorite"/>
              </a:rPr>
            </a:br>
            <a:r>
              <a:rPr lang="en-US" sz="3200" b="1">
                <a:latin typeface="Tenorite"/>
              </a:rPr>
              <a:t>in Pennsylvania by Urban and Rural, 1990 to 2023</a:t>
            </a:r>
            <a:r>
              <a:rPr lang="en-US" sz="1200" i="1">
                <a:latin typeface="Tenorite"/>
              </a:rPr>
              <a:t> </a:t>
            </a:r>
            <a:endParaRPr lang="en-US" sz="900" i="1">
              <a:latin typeface="Tenorite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7191382-D23B-8E1C-9A97-06B7513B0CA9}"/>
              </a:ext>
            </a:extLst>
          </p:cNvPr>
          <p:cNvGraphicFramePr>
            <a:graphicFrameLocks/>
          </p:cNvGraphicFramePr>
          <p:nvPr/>
        </p:nvGraphicFramePr>
        <p:xfrm>
          <a:off x="1842720" y="1366644"/>
          <a:ext cx="8513841" cy="5043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A logo for a state&#10;&#10;Description automatically generated">
            <a:extLst>
              <a:ext uri="{FF2B5EF4-FFF2-40B4-BE49-F238E27FC236}">
                <a16:creationId xmlns:a16="http://schemas.microsoft.com/office/drawing/2014/main" id="{79515817-FBE4-44CB-8520-CD991E192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0" y="6388901"/>
            <a:ext cx="705444" cy="331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0DD753-37A8-C8B3-6AF9-C3E731427021}"/>
              </a:ext>
            </a:extLst>
          </p:cNvPr>
          <p:cNvSpPr txBox="1"/>
          <p:nvPr/>
        </p:nvSpPr>
        <p:spPr>
          <a:xfrm>
            <a:off x="187102" y="6506510"/>
            <a:ext cx="33112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>
                <a:latin typeface="Tenorite"/>
              </a:rPr>
              <a:t>Data Source: Pennsylvania Department of Health.</a:t>
            </a:r>
            <a:endParaRPr lang="en-US" sz="1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587A9-DF8D-D0F8-6615-5E796A63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52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pennsylvania state with white and red states&#10;&#10;Description automatically generated">
            <a:extLst>
              <a:ext uri="{FF2B5EF4-FFF2-40B4-BE49-F238E27FC236}">
                <a16:creationId xmlns:a16="http://schemas.microsoft.com/office/drawing/2014/main" id="{49BF299E-5F0F-1C5D-CFE2-ED110B53B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 b="10072"/>
          <a:stretch/>
        </p:blipFill>
        <p:spPr>
          <a:xfrm>
            <a:off x="1753306" y="1085740"/>
            <a:ext cx="8685388" cy="54412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13F3B8F-E72D-AFF2-EB6A-E717E13F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894" y="-874"/>
            <a:ext cx="9999952" cy="1325563"/>
          </a:xfrm>
        </p:spPr>
        <p:txBody>
          <a:bodyPr>
            <a:normAutofit/>
          </a:bodyPr>
          <a:lstStyle/>
          <a:p>
            <a:pPr algn="ctr"/>
            <a:r>
              <a:rPr lang="en-US" sz="3350" b="1">
                <a:latin typeface="Tenorite"/>
              </a:rPr>
              <a:t>Natural Population Change</a:t>
            </a:r>
            <a:br>
              <a:rPr lang="en-US" sz="3350" b="1">
                <a:latin typeface="Tenorite"/>
                <a:cs typeface="Calibri"/>
              </a:rPr>
            </a:br>
            <a:r>
              <a:rPr lang="en-US" sz="3350" b="1" i="1">
                <a:latin typeface="Tenorite"/>
              </a:rPr>
              <a:t>(Births Minus Deaths)</a:t>
            </a:r>
            <a:r>
              <a:rPr lang="en-US" sz="3350" b="1">
                <a:latin typeface="Tenorite"/>
              </a:rPr>
              <a:t> by County, 2010 to 2019</a:t>
            </a:r>
            <a:br>
              <a:rPr lang="en-US" sz="3350" b="1">
                <a:latin typeface="Tenorite"/>
              </a:rPr>
            </a:br>
            <a:r>
              <a:rPr lang="en-US" sz="1050" i="1">
                <a:latin typeface="Tenorite"/>
              </a:rPr>
              <a:t>Data Source: Pennsylvania Department of Health.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0ACEE1-08AA-380A-6691-36384E8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A logo for a state&#10;&#10;Description automatically generated">
            <a:extLst>
              <a:ext uri="{FF2B5EF4-FFF2-40B4-BE49-F238E27FC236}">
                <a16:creationId xmlns:a16="http://schemas.microsoft.com/office/drawing/2014/main" id="{5B036076-471C-17EC-721C-9D9479EA3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10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AI-generated content may be incorrect.">
            <a:extLst>
              <a:ext uri="{FF2B5EF4-FFF2-40B4-BE49-F238E27FC236}">
                <a16:creationId xmlns:a16="http://schemas.microsoft.com/office/drawing/2014/main" id="{C6480A5D-AE94-9313-AFB6-6A0CA0976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3" r="6060" b="3504"/>
          <a:stretch/>
        </p:blipFill>
        <p:spPr>
          <a:xfrm>
            <a:off x="6145885" y="2983480"/>
            <a:ext cx="5814829" cy="37750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DB8696-2D9F-12CD-1B10-7E2B4B668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0" b="14344"/>
          <a:stretch/>
        </p:blipFill>
        <p:spPr>
          <a:xfrm>
            <a:off x="0" y="35830"/>
            <a:ext cx="6379837" cy="35857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06" y="5727712"/>
            <a:ext cx="463748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i="1">
                <a:latin typeface="Tenorite"/>
              </a:rPr>
              <a:t>According to the CDC, the total fertility rate (TFR) estimates the number of births that a hypothetical group of women would have over their lifetimes, based on age-specific birth rates in a given year.  Replacement level for the TFR is the level at which a given generation can exactly replace itself (generally considered to be 2.1 births per woman).  </a:t>
            </a:r>
            <a:r>
              <a:rPr lang="en-US" sz="1000" i="1">
                <a:latin typeface="Tenorite"/>
                <a:cs typeface="Calibri"/>
              </a:rPr>
              <a:t>Data Sources: Pennsylvania Department of Health and the U.S. Centers for Disease Control and Prevention (CDC).</a:t>
            </a:r>
          </a:p>
        </p:txBody>
      </p:sp>
      <p:sp>
        <p:nvSpPr>
          <p:cNvPr id="10" name="Up Arrow Callout 9"/>
          <p:cNvSpPr/>
          <p:nvPr/>
        </p:nvSpPr>
        <p:spPr>
          <a:xfrm>
            <a:off x="2575146" y="3681248"/>
            <a:ext cx="2456274" cy="1047044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Total Fertility Rates for Pennsylvania, 2019 to 2023</a:t>
            </a:r>
            <a:endParaRPr 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8046" y="158128"/>
            <a:ext cx="512525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99FF"/>
                </a:solidFill>
                <a:latin typeface="Tenorite"/>
                <a:cs typeface="Arial"/>
              </a:rPr>
              <a:t>Total Fertility Rates in Pennsylvania and United States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D90B1-893A-A1D5-5562-895F284F2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410" r="70703"/>
          <a:stretch/>
        </p:blipFill>
        <p:spPr>
          <a:xfrm>
            <a:off x="-1568" y="4933292"/>
            <a:ext cx="3145536" cy="7948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E530B6-53D6-77C9-8808-49776BE16A49}"/>
              </a:ext>
            </a:extLst>
          </p:cNvPr>
          <p:cNvSpPr txBox="1"/>
          <p:nvPr/>
        </p:nvSpPr>
        <p:spPr>
          <a:xfrm>
            <a:off x="302172" y="4762500"/>
            <a:ext cx="49595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Tenorite"/>
                <a:cs typeface="Calibri"/>
              </a:rPr>
              <a:t>Total Fertility Rate Replacement Rate = 2.10+</a:t>
            </a:r>
            <a:endParaRPr lang="en-US" sz="1600" b="1">
              <a:latin typeface="Tenorit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07C27-A99C-B79E-0F8B-ACAB60F4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A logo for a state&#10;&#10;Description automatically generated">
            <a:extLst>
              <a:ext uri="{FF2B5EF4-FFF2-40B4-BE49-F238E27FC236}">
                <a16:creationId xmlns:a16="http://schemas.microsoft.com/office/drawing/2014/main" id="{99991CA1-A814-FA7C-6674-2CA56D227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132" y="6356352"/>
            <a:ext cx="729278" cy="358557"/>
          </a:xfrm>
          <a:prstGeom prst="rect">
            <a:avLst/>
          </a:prstGeom>
        </p:spPr>
      </p:pic>
      <p:sp>
        <p:nvSpPr>
          <p:cNvPr id="12" name="Down Arrow Callout 11"/>
          <p:cNvSpPr/>
          <p:nvPr/>
        </p:nvSpPr>
        <p:spPr>
          <a:xfrm>
            <a:off x="9478985" y="2353595"/>
            <a:ext cx="2415571" cy="956733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Total Fertility Rates for United States, 2018 to 2022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1DCE1-A858-FF0A-B0BF-395EA9615795}"/>
              </a:ext>
            </a:extLst>
          </p:cNvPr>
          <p:cNvSpPr txBox="1"/>
          <p:nvPr/>
        </p:nvSpPr>
        <p:spPr>
          <a:xfrm>
            <a:off x="6578046" y="1085537"/>
            <a:ext cx="4128682" cy="1904946"/>
          </a:xfrm>
          <a:prstGeom prst="rect">
            <a:avLst/>
          </a:prstGeom>
          <a:noFill/>
        </p:spPr>
        <p:txBody>
          <a:bodyPr wrap="square" lIns="85725" tIns="42863" rIns="85725" bIns="42863" rtlCol="0" anchor="t">
            <a:spAutoFit/>
          </a:bodyPr>
          <a:lstStyle/>
          <a:p>
            <a:pPr algn="ctr"/>
            <a:r>
              <a:rPr lang="en-US" sz="1313" b="1">
                <a:solidFill>
                  <a:prstClr val="black"/>
                </a:solidFill>
                <a:latin typeface="Tenorite"/>
              </a:rPr>
              <a:t>Top Five States with the Highest Total Fertility Rates, 2018-2022</a:t>
            </a:r>
          </a:p>
          <a:p>
            <a:pPr marL="857250" indent="-214313">
              <a:buFont typeface="+mj-lt"/>
              <a:buAutoNum type="arabicPeriod"/>
            </a:pPr>
            <a:r>
              <a:rPr lang="sv-SE" sz="1313">
                <a:solidFill>
                  <a:prstClr val="black"/>
                </a:solidFill>
                <a:latin typeface="Tenorite"/>
              </a:rPr>
              <a:t>South Dakota = 2.06</a:t>
            </a:r>
            <a:endParaRPr lang="sv-SE" sz="1313">
              <a:solidFill>
                <a:prstClr val="black"/>
              </a:solidFill>
              <a:latin typeface="Tenorite"/>
              <a:cs typeface="Calibri"/>
            </a:endParaRPr>
          </a:p>
          <a:p>
            <a:pPr marL="857250" indent="-214313">
              <a:buFont typeface="+mj-lt"/>
              <a:buAutoNum type="arabicPeriod"/>
            </a:pPr>
            <a:r>
              <a:rPr lang="sv-SE" sz="1313">
                <a:solidFill>
                  <a:prstClr val="black"/>
                </a:solidFill>
                <a:latin typeface="Tenorite"/>
              </a:rPr>
              <a:t>Nebraska = 1.97</a:t>
            </a:r>
            <a:endParaRPr lang="sv-SE" sz="1313">
              <a:solidFill>
                <a:prstClr val="black"/>
              </a:solidFill>
              <a:latin typeface="Tenorite"/>
              <a:cs typeface="Calibri"/>
            </a:endParaRPr>
          </a:p>
          <a:p>
            <a:pPr marL="857250" indent="-214313">
              <a:buFont typeface="+mj-lt"/>
              <a:buAutoNum type="arabicPeriod"/>
            </a:pPr>
            <a:r>
              <a:rPr lang="sv-SE" sz="1313">
                <a:solidFill>
                  <a:prstClr val="black"/>
                </a:solidFill>
                <a:latin typeface="Tenorite"/>
              </a:rPr>
              <a:t>North Dakota = 1.95</a:t>
            </a:r>
            <a:endParaRPr lang="sv-SE" sz="1313">
              <a:solidFill>
                <a:prstClr val="black"/>
              </a:solidFill>
              <a:latin typeface="Tenorite"/>
              <a:cs typeface="Calibri"/>
            </a:endParaRPr>
          </a:p>
          <a:p>
            <a:pPr marL="857250" indent="-214313">
              <a:buFont typeface="+mj-lt"/>
              <a:buAutoNum type="arabicPeriod"/>
            </a:pPr>
            <a:r>
              <a:rPr lang="sv-SE" sz="1313">
                <a:solidFill>
                  <a:prstClr val="black"/>
                </a:solidFill>
                <a:latin typeface="Tenorite"/>
              </a:rPr>
              <a:t>Utah = 1.94</a:t>
            </a:r>
            <a:endParaRPr lang="sv-SE" sz="1313">
              <a:solidFill>
                <a:prstClr val="black"/>
              </a:solidFill>
              <a:latin typeface="Tenorite"/>
              <a:cs typeface="Calibri"/>
            </a:endParaRPr>
          </a:p>
          <a:p>
            <a:pPr marL="857250" indent="-214313">
              <a:buFont typeface="+mj-lt"/>
              <a:buAutoNum type="arabicPeriod"/>
            </a:pPr>
            <a:r>
              <a:rPr lang="sv-SE" sz="1313">
                <a:solidFill>
                  <a:prstClr val="black"/>
                </a:solidFill>
                <a:latin typeface="Tenorite"/>
              </a:rPr>
              <a:t>Alaska = 1.92</a:t>
            </a:r>
            <a:endParaRPr lang="sv-SE" sz="1313">
              <a:solidFill>
                <a:prstClr val="black"/>
              </a:solidFill>
              <a:latin typeface="Tenorite"/>
              <a:cs typeface="Calibri"/>
            </a:endParaRPr>
          </a:p>
          <a:p>
            <a:pPr marL="642938"/>
            <a:r>
              <a:rPr lang="sv-SE" sz="1313">
                <a:solidFill>
                  <a:prstClr val="black"/>
                </a:solidFill>
                <a:latin typeface="Tenorite"/>
              </a:rPr>
              <a:t>...</a:t>
            </a:r>
            <a:endParaRPr lang="sv-SE" sz="1313">
              <a:solidFill>
                <a:prstClr val="black"/>
              </a:solidFill>
              <a:latin typeface="Tenorite"/>
              <a:cs typeface="Calibri"/>
            </a:endParaRPr>
          </a:p>
          <a:p>
            <a:pPr marL="642938"/>
            <a:r>
              <a:rPr lang="sv-SE" sz="1313">
                <a:solidFill>
                  <a:prstClr val="black"/>
                </a:solidFill>
                <a:latin typeface="Tenorite"/>
              </a:rPr>
              <a:t>38. Pennsylvania  = 1.62</a:t>
            </a:r>
            <a:endParaRPr lang="en-US" sz="1500">
              <a:solidFill>
                <a:prstClr val="black"/>
              </a:solidFill>
              <a:latin typeface="Tenorite"/>
            </a:endParaRPr>
          </a:p>
        </p:txBody>
      </p:sp>
    </p:spTree>
    <p:extLst>
      <p:ext uri="{BB962C8B-B14F-4D97-AF65-F5344CB8AC3E}">
        <p14:creationId xmlns:p14="http://schemas.microsoft.com/office/powerpoint/2010/main" val="772273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pennsylvania state with green and white areas&#10;&#10;Description automatically generated">
            <a:extLst>
              <a:ext uri="{FF2B5EF4-FFF2-40B4-BE49-F238E27FC236}">
                <a16:creationId xmlns:a16="http://schemas.microsoft.com/office/drawing/2014/main" id="{F5174CA6-A748-A0C7-E667-93F0FBF5C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3" b="16824"/>
          <a:stretch/>
        </p:blipFill>
        <p:spPr>
          <a:xfrm>
            <a:off x="1524000" y="3862664"/>
            <a:ext cx="4824870" cy="27363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C992-B4A3-89DD-DFFE-398AFDE2469C}"/>
              </a:ext>
            </a:extLst>
          </p:cNvPr>
          <p:cNvGrpSpPr/>
          <p:nvPr/>
        </p:nvGrpSpPr>
        <p:grpSpPr>
          <a:xfrm>
            <a:off x="6768988" y="5029237"/>
            <a:ext cx="2908136" cy="817078"/>
            <a:chOff x="5270388" y="5046049"/>
            <a:chExt cx="2908136" cy="817078"/>
          </a:xfrm>
        </p:grpSpPr>
        <p:pic>
          <p:nvPicPr>
            <p:cNvPr id="15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CDCB1B38-BF9A-F74E-832B-8C63723E8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" t="84508" r="68919" b="10107"/>
            <a:stretch/>
          </p:blipFill>
          <p:spPr>
            <a:xfrm>
              <a:off x="5270388" y="5046049"/>
              <a:ext cx="2908136" cy="433063"/>
            </a:xfrm>
            <a:prstGeom prst="rect">
              <a:avLst/>
            </a:prstGeom>
          </p:spPr>
        </p:pic>
        <p:pic>
          <p:nvPicPr>
            <p:cNvPr id="16" name="Picture 15" descr="Diagram&#10;&#10;Description automatically generated">
              <a:extLst>
                <a:ext uri="{FF2B5EF4-FFF2-40B4-BE49-F238E27FC236}">
                  <a16:creationId xmlns:a16="http://schemas.microsoft.com/office/drawing/2014/main" id="{8E4AA681-CB78-2B10-0320-B6DFB7E22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56" t="84508" r="50858" b="10107"/>
            <a:stretch/>
          </p:blipFill>
          <p:spPr>
            <a:xfrm>
              <a:off x="5450068" y="5425712"/>
              <a:ext cx="1890532" cy="43741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E059FE-1CD5-BFD6-98D2-7C2491F8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869" y="623117"/>
            <a:ext cx="3974666" cy="49290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cs typeface="Calibri" panose="020F0502020204030204" pitchFamily="34" charset="0"/>
              </a:rPr>
              <a:t>Population Projections (Ages 0 to 19)</a:t>
            </a:r>
          </a:p>
        </p:txBody>
      </p:sp>
      <p:pic>
        <p:nvPicPr>
          <p:cNvPr id="4" name="Picture 3" descr="A map of pennsylvania state with green and white states&#10;&#10;Description automatically generated">
            <a:extLst>
              <a:ext uri="{FF2B5EF4-FFF2-40B4-BE49-F238E27FC236}">
                <a16:creationId xmlns:a16="http://schemas.microsoft.com/office/drawing/2014/main" id="{83713565-B274-92E3-654D-1E01505F1B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5" b="16736"/>
          <a:stretch/>
        </p:blipFill>
        <p:spPr>
          <a:xfrm>
            <a:off x="1524008" y="1090"/>
            <a:ext cx="4667251" cy="2668773"/>
          </a:xfrm>
          <a:prstGeom prst="rect">
            <a:avLst/>
          </a:prstGeom>
        </p:spPr>
      </p:pic>
      <p:pic>
        <p:nvPicPr>
          <p:cNvPr id="6" name="Picture 5" descr="A map of pennsylvania state with green and white states&#10;&#10;Description automatically generated">
            <a:extLst>
              <a:ext uri="{FF2B5EF4-FFF2-40B4-BE49-F238E27FC236}">
                <a16:creationId xmlns:a16="http://schemas.microsoft.com/office/drawing/2014/main" id="{3BA0D6D1-64FA-C2AD-BC32-22DBB97D04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10959" b="16811"/>
          <a:stretch/>
        </p:blipFill>
        <p:spPr>
          <a:xfrm>
            <a:off x="6095662" y="1906739"/>
            <a:ext cx="4594639" cy="2668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A2DC90-CF0B-3CB1-BC0B-51FF03BE5493}"/>
              </a:ext>
            </a:extLst>
          </p:cNvPr>
          <p:cNvSpPr txBox="1"/>
          <p:nvPr/>
        </p:nvSpPr>
        <p:spPr>
          <a:xfrm>
            <a:off x="2964492" y="0"/>
            <a:ext cx="169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  <a:cs typeface="Calibri" panose="020F0502020204030204" pitchFamily="34" charset="0"/>
              </a:rPr>
              <a:t>2020 to 2030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76BCEF-E00A-6635-CED2-F337FC46FDB7}"/>
              </a:ext>
            </a:extLst>
          </p:cNvPr>
          <p:cNvSpPr txBox="1"/>
          <p:nvPr/>
        </p:nvSpPr>
        <p:spPr>
          <a:xfrm>
            <a:off x="7490694" y="1853935"/>
            <a:ext cx="169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  <a:cs typeface="Calibri" panose="020F0502020204030204" pitchFamily="34" charset="0"/>
              </a:rPr>
              <a:t>2020 to 2040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F74C3E-3FB9-0AE0-9523-D8C3C74A02D0}"/>
              </a:ext>
            </a:extLst>
          </p:cNvPr>
          <p:cNvSpPr txBox="1"/>
          <p:nvPr/>
        </p:nvSpPr>
        <p:spPr>
          <a:xfrm>
            <a:off x="2964492" y="3862655"/>
            <a:ext cx="169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  <a:cs typeface="Calibri" panose="020F0502020204030204" pitchFamily="34" charset="0"/>
              </a:rPr>
              <a:t>2020 to 2050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171BD-80F3-1932-92FB-A4035AA6C0CC}"/>
              </a:ext>
            </a:extLst>
          </p:cNvPr>
          <p:cNvSpPr txBox="1"/>
          <p:nvPr/>
        </p:nvSpPr>
        <p:spPr>
          <a:xfrm>
            <a:off x="6620145" y="1308137"/>
            <a:ext cx="3432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>
                <a:latin typeface="+mj-lt"/>
                <a:cs typeface="Calibri" panose="020F0502020204030204" pitchFamily="34" charset="0"/>
              </a:rPr>
              <a:t>Data Source: The Pennsylvania State Data Center</a:t>
            </a:r>
            <a:r>
              <a:rPr lang="en-US" sz="1100" i="1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DAC8D-5B31-4F62-2521-1EA76F352412}"/>
              </a:ext>
            </a:extLst>
          </p:cNvPr>
          <p:cNvSpPr txBox="1"/>
          <p:nvPr/>
        </p:nvSpPr>
        <p:spPr>
          <a:xfrm>
            <a:off x="1682375" y="2629558"/>
            <a:ext cx="311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+mj-lt"/>
                <a:cs typeface="Calibri" panose="020F0502020204030204" pitchFamily="34" charset="0"/>
              </a:rPr>
              <a:t>Statewide 2020 to 2030 = -4.4%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DCC23-9B80-E3BE-1FF4-7E28549DA082}"/>
              </a:ext>
            </a:extLst>
          </p:cNvPr>
          <p:cNvSpPr txBox="1"/>
          <p:nvPr/>
        </p:nvSpPr>
        <p:spPr>
          <a:xfrm>
            <a:off x="6299200" y="4545048"/>
            <a:ext cx="3377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+mj-lt"/>
                <a:cs typeface="Calibri" panose="020F0502020204030204" pitchFamily="34" charset="0"/>
              </a:rPr>
              <a:t>Statewide 2020 to 2040 = -7.2%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46E1BE-8657-BA77-1FBB-3146766FEB72}"/>
              </a:ext>
            </a:extLst>
          </p:cNvPr>
          <p:cNvSpPr txBox="1"/>
          <p:nvPr/>
        </p:nvSpPr>
        <p:spPr>
          <a:xfrm>
            <a:off x="1682375" y="6543454"/>
            <a:ext cx="3465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+mj-lt"/>
                <a:cs typeface="Calibri" panose="020F0502020204030204" pitchFamily="34" charset="0"/>
              </a:rPr>
              <a:t>Statewide 2020 to 2050 = -6.8%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81779F8-DCA8-3C50-A431-90434BEF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23</a:t>
            </a:fld>
            <a:endParaRPr lang="en-US"/>
          </a:p>
        </p:txBody>
      </p:sp>
      <p:pic>
        <p:nvPicPr>
          <p:cNvPr id="13" name="Picture 12" descr="A logo for a state&#10;&#10;Description automatically generated">
            <a:extLst>
              <a:ext uri="{FF2B5EF4-FFF2-40B4-BE49-F238E27FC236}">
                <a16:creationId xmlns:a16="http://schemas.microsoft.com/office/drawing/2014/main" id="{C8BE0914-17CC-23CC-CDC4-5BC309C52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64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C23DCF-A783-DAA6-FD60-CAFF7B857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" b="4211"/>
          <a:stretch/>
        </p:blipFill>
        <p:spPr>
          <a:xfrm>
            <a:off x="1658479" y="469900"/>
            <a:ext cx="8875059" cy="609549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49A25A-9937-7AD4-E116-39E1DF328097}"/>
              </a:ext>
            </a:extLst>
          </p:cNvPr>
          <p:cNvSpPr txBox="1">
            <a:spLocks/>
          </p:cNvSpPr>
          <p:nvPr/>
        </p:nvSpPr>
        <p:spPr>
          <a:xfrm>
            <a:off x="1182791" y="292608"/>
            <a:ext cx="9826418" cy="923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cs typeface="Calibri" panose="020F0502020204030204" pitchFamily="34" charset="0"/>
              </a:rPr>
              <a:t>Percent Change in Public School K to 12 Enrollment, </a:t>
            </a:r>
            <a:br>
              <a:rPr lang="en-US" sz="3200" b="1">
                <a:cs typeface="Calibri" panose="020F0502020204030204" pitchFamily="34" charset="0"/>
              </a:rPr>
            </a:br>
            <a:r>
              <a:rPr lang="en-US" sz="3200" b="1">
                <a:cs typeface="Calibri" panose="020F0502020204030204" pitchFamily="34" charset="0"/>
              </a:rPr>
              <a:t>2023-24 to 2033-34 </a:t>
            </a:r>
            <a:r>
              <a:rPr lang="en-US" sz="3200" b="1" i="1">
                <a:cs typeface="Calibri" panose="020F0502020204030204" pitchFamily="34" charset="0"/>
              </a:rPr>
              <a:t>(Projected)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30096-7EB2-1CA7-48FA-F5917260E839}"/>
              </a:ext>
            </a:extLst>
          </p:cNvPr>
          <p:cNvSpPr txBox="1"/>
          <p:nvPr/>
        </p:nvSpPr>
        <p:spPr>
          <a:xfrm>
            <a:off x="1968419" y="5617023"/>
            <a:ext cx="7746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Statewide Student Enrollment Change, 2023-24 to 2033-34 = -6.5%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61302-DF23-6587-22B3-57998E46B9CA}"/>
              </a:ext>
            </a:extLst>
          </p:cNvPr>
          <p:cNvSpPr txBox="1"/>
          <p:nvPr/>
        </p:nvSpPr>
        <p:spPr>
          <a:xfrm>
            <a:off x="-783925" y="6558839"/>
            <a:ext cx="5504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>
                <a:latin typeface="+mj-lt"/>
                <a:cs typeface="Calibri" panose="020F0502020204030204" pitchFamily="34" charset="0"/>
              </a:rPr>
              <a:t>Data Source: Pennsylvania Department of Education</a:t>
            </a:r>
            <a:r>
              <a:rPr lang="en-US" sz="1200" i="1"/>
              <a:t>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530F6-D229-633B-CE1E-35D861A9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A logo for a state&#10;&#10;Description automatically generated">
            <a:extLst>
              <a:ext uri="{FF2B5EF4-FFF2-40B4-BE49-F238E27FC236}">
                <a16:creationId xmlns:a16="http://schemas.microsoft.com/office/drawing/2014/main" id="{B3D23E86-91AE-218D-9C89-88C07E32F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2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C3004FE1-18EA-85A0-C8E0-5E4172078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0666"/>
          <a:stretch/>
        </p:blipFill>
        <p:spPr>
          <a:xfrm>
            <a:off x="1878120" y="1136448"/>
            <a:ext cx="8435757" cy="5372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D7D28-8A63-DE28-4E1E-065896AB5247}"/>
              </a:ext>
            </a:extLst>
          </p:cNvPr>
          <p:cNvSpPr txBox="1"/>
          <p:nvPr/>
        </p:nvSpPr>
        <p:spPr>
          <a:xfrm>
            <a:off x="1656531" y="211799"/>
            <a:ext cx="887893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prstClr val="black"/>
                </a:solidFill>
                <a:latin typeface="+mj-lt"/>
                <a:ea typeface="Calibri"/>
                <a:cs typeface="Calibri"/>
              </a:rPr>
              <a:t>UVA: Projected Change in Youth Population</a:t>
            </a:r>
          </a:p>
          <a:p>
            <a:pPr algn="ctr"/>
            <a:r>
              <a:rPr lang="en-US" sz="3200" b="1">
                <a:solidFill>
                  <a:prstClr val="black"/>
                </a:solidFill>
                <a:latin typeface="+mj-lt"/>
                <a:ea typeface="Calibri"/>
                <a:cs typeface="Calibri"/>
              </a:rPr>
              <a:t>(&lt;20 Years Old), 2020 to 2050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E0BB4D-3FA0-ED92-0FB5-30057D9ED4A4}"/>
              </a:ext>
            </a:extLst>
          </p:cNvPr>
          <p:cNvSpPr txBox="1"/>
          <p:nvPr/>
        </p:nvSpPr>
        <p:spPr>
          <a:xfrm>
            <a:off x="139817" y="6536860"/>
            <a:ext cx="7702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Data Source: University of Virginia, Weldon Cooper Center for Public Service</a:t>
            </a:r>
            <a:r>
              <a:rPr lang="en-US" sz="1100" i="1">
                <a:solidFill>
                  <a:prstClr val="black"/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F3196-555B-C84A-D58C-8B3CC6FB0FA7}"/>
              </a:ext>
            </a:extLst>
          </p:cNvPr>
          <p:cNvSpPr txBox="1"/>
          <p:nvPr/>
        </p:nvSpPr>
        <p:spPr>
          <a:xfrm>
            <a:off x="5350108" y="5489083"/>
            <a:ext cx="2330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United States = 8.1%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945D6-6384-3FC8-1D65-0B8B69E27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>
                <a:latin typeface="Tenorite" panose="00000500000000000000" pitchFamily="2" charset="0"/>
              </a:rPr>
              <a:t>25</a:t>
            </a:fld>
            <a:endParaRPr lang="en-US">
              <a:latin typeface="Tenorite" panose="00000500000000000000" pitchFamily="2" charset="0"/>
            </a:endParaRPr>
          </a:p>
        </p:txBody>
      </p:sp>
      <p:pic>
        <p:nvPicPr>
          <p:cNvPr id="6" name="Picture 5" descr="A logo for a state&#10;&#10;Description automatically generated">
            <a:extLst>
              <a:ext uri="{FF2B5EF4-FFF2-40B4-BE49-F238E27FC236}">
                <a16:creationId xmlns:a16="http://schemas.microsoft.com/office/drawing/2014/main" id="{405204DD-BFE4-CABF-972C-3F536E618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90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D4914-AF7F-BB8B-9C32-59DC77480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A0C28B-A1D9-1AB4-278B-9D9ABBD11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9" b="8841"/>
          <a:stretch/>
        </p:blipFill>
        <p:spPr>
          <a:xfrm>
            <a:off x="1658468" y="1129529"/>
            <a:ext cx="8875059" cy="5314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5EF37E-BFE7-5E91-693D-007FC2863AAE}"/>
              </a:ext>
            </a:extLst>
          </p:cNvPr>
          <p:cNvSpPr txBox="1"/>
          <p:nvPr/>
        </p:nvSpPr>
        <p:spPr>
          <a:xfrm>
            <a:off x="310391" y="258828"/>
            <a:ext cx="1157121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prstClr val="black"/>
                </a:solidFill>
                <a:latin typeface="+mj-lt"/>
                <a:ea typeface="Calibri"/>
                <a:cs typeface="Calibri"/>
              </a:rPr>
              <a:t>WICHE: Projected Percent Change in High School Graduates, 2023 to 2041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A6F1C-2761-B45E-F039-F049BD579BF1}"/>
              </a:ext>
            </a:extLst>
          </p:cNvPr>
          <p:cNvSpPr txBox="1"/>
          <p:nvPr/>
        </p:nvSpPr>
        <p:spPr>
          <a:xfrm>
            <a:off x="64697" y="6542285"/>
            <a:ext cx="7702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Data Source: Western Interstate Commission for Higher Education (WICHE). (2024). Knocking at the College Door</a:t>
            </a:r>
            <a:r>
              <a:rPr lang="en-US" sz="1200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200" i="1">
              <a:solidFill>
                <a:prstClr val="black"/>
              </a:solidFill>
              <a:latin typeface="Tenorit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3B901-4B66-131C-EF45-4B37B31DE4B1}"/>
              </a:ext>
            </a:extLst>
          </p:cNvPr>
          <p:cNvSpPr txBox="1"/>
          <p:nvPr/>
        </p:nvSpPr>
        <p:spPr>
          <a:xfrm>
            <a:off x="5375275" y="5559194"/>
            <a:ext cx="2330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United States = -9.1%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5A0A1-7E0A-75DD-5F55-9853D86F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>
                <a:latin typeface="Tenorite" panose="00000500000000000000" pitchFamily="2" charset="0"/>
              </a:rPr>
              <a:t>26</a:t>
            </a:fld>
            <a:endParaRPr lang="en-US">
              <a:latin typeface="Tenorite" panose="00000500000000000000" pitchFamily="2" charset="0"/>
            </a:endParaRPr>
          </a:p>
        </p:txBody>
      </p:sp>
      <p:pic>
        <p:nvPicPr>
          <p:cNvPr id="3" name="Picture 2" descr="A logo for a state&#10;&#10;Description automatically generated">
            <a:extLst>
              <a:ext uri="{FF2B5EF4-FFF2-40B4-BE49-F238E27FC236}">
                <a16:creationId xmlns:a16="http://schemas.microsoft.com/office/drawing/2014/main" id="{10A8AED8-C743-96F1-34D9-8FFE8B76A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81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ext Box">
            <a:extLst>
              <a:ext uri="{FF2B5EF4-FFF2-40B4-BE49-F238E27FC236}">
                <a16:creationId xmlns:a16="http://schemas.microsoft.com/office/drawing/2014/main" id="{52EC5478-4BA4-8A66-5385-B7780988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9" y="1902570"/>
            <a:ext cx="5248275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505E924C-4E8C-DF67-0A7E-2E00EBB3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65" y="1609856"/>
            <a:ext cx="57912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83688-69F0-2743-8FB7-89400724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1285" r="13164" b="15230"/>
          <a:stretch/>
        </p:blipFill>
        <p:spPr>
          <a:xfrm>
            <a:off x="847562" y="355759"/>
            <a:ext cx="4718284" cy="3081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43B41E-E04C-8943-CA36-7EF8C28F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693" y="230440"/>
            <a:ext cx="4489527" cy="99417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Tenorite"/>
                <a:ea typeface="Calibri"/>
                <a:cs typeface="Calibri"/>
              </a:rPr>
              <a:t>Pennsylvania Net International and Domestic Migration, </a:t>
            </a:r>
            <a:br>
              <a:rPr lang="en-US" sz="2400" b="1" dirty="0">
                <a:latin typeface="Tenorite"/>
                <a:ea typeface="Calibri"/>
                <a:cs typeface="Calibri"/>
              </a:rPr>
            </a:br>
            <a:r>
              <a:rPr lang="en-US" sz="2400" b="1" dirty="0">
                <a:latin typeface="Tenorite"/>
                <a:ea typeface="Calibri"/>
                <a:cs typeface="Calibri"/>
              </a:rPr>
              <a:t>2020 to 2024</a:t>
            </a:r>
            <a:br>
              <a:rPr lang="en-US" sz="2400" b="1" dirty="0">
                <a:latin typeface="Tenorite"/>
                <a:cs typeface="Calibri" panose="020F0502020204030204" pitchFamily="34" charset="0"/>
              </a:rPr>
            </a:br>
            <a:r>
              <a:rPr lang="en-US" sz="1000" i="1" dirty="0">
                <a:latin typeface="Tenorite"/>
                <a:ea typeface="Calibri"/>
                <a:cs typeface="Calibri"/>
              </a:rPr>
              <a:t>Data Source: 2024 Population and Housing Estimates, U.S. Census Bureau.</a:t>
            </a:r>
            <a:endParaRPr lang="en-US" sz="1000" b="1" dirty="0">
              <a:latin typeface="Tenorite"/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EEFED-04D4-2310-8D97-B3578B20485C}"/>
              </a:ext>
            </a:extLst>
          </p:cNvPr>
          <p:cNvSpPr txBox="1"/>
          <p:nvPr/>
        </p:nvSpPr>
        <p:spPr>
          <a:xfrm>
            <a:off x="1035710" y="95945"/>
            <a:ext cx="40213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defRPr/>
            </a:pPr>
            <a:r>
              <a:rPr lang="en-US" sz="1600" b="1">
                <a:solidFill>
                  <a:prstClr val="black"/>
                </a:solidFill>
                <a:latin typeface="Tenorite"/>
                <a:cs typeface="Calibri"/>
              </a:rPr>
              <a:t>Net International Migration, 2020 to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9D202-0B54-30F1-9CCF-F684B3BE7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" t="2197" r="14476" b="14730"/>
          <a:stretch/>
        </p:blipFill>
        <p:spPr>
          <a:xfrm>
            <a:off x="1034039" y="3669359"/>
            <a:ext cx="4724748" cy="31018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A039EC-54D3-DF40-9345-3FD4E0A4CB39}"/>
              </a:ext>
            </a:extLst>
          </p:cNvPr>
          <p:cNvSpPr txBox="1"/>
          <p:nvPr/>
        </p:nvSpPr>
        <p:spPr>
          <a:xfrm>
            <a:off x="156055" y="3431842"/>
            <a:ext cx="57995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defRPr/>
            </a:pPr>
            <a:r>
              <a:rPr lang="en-US" sz="1600" b="1">
                <a:solidFill>
                  <a:prstClr val="black"/>
                </a:solidFill>
                <a:latin typeface="Tenorite"/>
                <a:cs typeface="Calibri"/>
              </a:rPr>
              <a:t>Net Domestic Migration, 2020 to 2024</a:t>
            </a:r>
            <a:endParaRPr lang="en-US" sz="2000" b="1">
              <a:solidFill>
                <a:prstClr val="black"/>
              </a:solidFill>
              <a:latin typeface="Tenorite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0B41E6-6C7D-B006-AC27-D7BE63F6D005}"/>
              </a:ext>
            </a:extLst>
          </p:cNvPr>
          <p:cNvSpPr txBox="1"/>
          <p:nvPr/>
        </p:nvSpPr>
        <p:spPr>
          <a:xfrm>
            <a:off x="7636722" y="1502460"/>
            <a:ext cx="271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Pennsylvania had 551,644 births compared to 629,193 deaths from 2020 to 2024.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F502AD-1D86-8F93-8AB1-6A97DC8E4D5E}"/>
              </a:ext>
            </a:extLst>
          </p:cNvPr>
          <p:cNvSpPr txBox="1"/>
          <p:nvPr/>
        </p:nvSpPr>
        <p:spPr>
          <a:xfrm>
            <a:off x="7201905" y="1224493"/>
            <a:ext cx="359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Shaded States Have Positive Net Migration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0D0E8FE6-B361-6C57-C9B0-86C407E5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3AD5-016A-4EA1-A629-41ADE57F4429}" type="slidenum">
              <a:rPr lang="en-US" smtClean="0"/>
              <a:t>27</a:t>
            </a:fld>
            <a:endParaRPr lang="en-US"/>
          </a:p>
        </p:txBody>
      </p:sp>
      <p:pic>
        <p:nvPicPr>
          <p:cNvPr id="26" name="Picture 25" descr="A logo for a state&#10;&#10;Description automatically generated">
            <a:extLst>
              <a:ext uri="{FF2B5EF4-FFF2-40B4-BE49-F238E27FC236}">
                <a16:creationId xmlns:a16="http://schemas.microsoft.com/office/drawing/2014/main" id="{A0253066-EF94-52DE-0E9F-888D318ED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1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chematic&#10;&#10;AI-generated content may be incorrect.">
            <a:extLst>
              <a:ext uri="{FF2B5EF4-FFF2-40B4-BE49-F238E27FC236}">
                <a16:creationId xmlns:a16="http://schemas.microsoft.com/office/drawing/2014/main" id="{56BF055C-DEE8-CE2C-1ED1-71AF218B7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44" y="468008"/>
            <a:ext cx="9144000" cy="6330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97559-1D7B-B1A1-63B6-6F1C36C204C5}"/>
              </a:ext>
            </a:extLst>
          </p:cNvPr>
          <p:cNvSpPr txBox="1"/>
          <p:nvPr/>
        </p:nvSpPr>
        <p:spPr>
          <a:xfrm>
            <a:off x="0" y="653686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>
                <a:latin typeface="Tenorite"/>
                <a:ea typeface="Calibri"/>
                <a:cs typeface="Calibri"/>
              </a:rPr>
              <a:t>Data Source: 2024 Population and Housing Estimates, U.S. Census Bureau.</a:t>
            </a:r>
            <a:endParaRPr lang="en-US" sz="11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89BC27-DD91-BE00-5533-B702F381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A logo for a state&#10;&#10;Description automatically generated">
            <a:extLst>
              <a:ext uri="{FF2B5EF4-FFF2-40B4-BE49-F238E27FC236}">
                <a16:creationId xmlns:a16="http://schemas.microsoft.com/office/drawing/2014/main" id="{D8C9404B-7F53-6D0C-5367-579B487C7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6E0D92-CF6B-BAB8-920A-97344468021F}"/>
              </a:ext>
            </a:extLst>
          </p:cNvPr>
          <p:cNvSpPr txBox="1"/>
          <p:nvPr/>
        </p:nvSpPr>
        <p:spPr>
          <a:xfrm>
            <a:off x="1700811" y="59530"/>
            <a:ext cx="877826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prstClr val="black"/>
                </a:solidFill>
                <a:latin typeface="+mj-lt"/>
                <a:ea typeface="Calibri"/>
                <a:cs typeface="Calibri"/>
              </a:rPr>
              <a:t>Statewide Total Net Domestic Migration,</a:t>
            </a:r>
          </a:p>
          <a:p>
            <a:pPr algn="ctr"/>
            <a:r>
              <a:rPr lang="en-US" sz="3200" b="1">
                <a:solidFill>
                  <a:prstClr val="black"/>
                </a:solidFill>
                <a:latin typeface="+mj-lt"/>
                <a:ea typeface="Calibri"/>
                <a:cs typeface="Calibri"/>
              </a:rPr>
              <a:t>2020 to 2024</a:t>
            </a:r>
          </a:p>
        </p:txBody>
      </p:sp>
    </p:spTree>
    <p:extLst>
      <p:ext uri="{BB962C8B-B14F-4D97-AF65-F5344CB8AC3E}">
        <p14:creationId xmlns:p14="http://schemas.microsoft.com/office/powerpoint/2010/main" val="4112122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chematic&#10;&#10;AI-generated content may be incorrect.">
            <a:extLst>
              <a:ext uri="{FF2B5EF4-FFF2-40B4-BE49-F238E27FC236}">
                <a16:creationId xmlns:a16="http://schemas.microsoft.com/office/drawing/2014/main" id="{D5EE275F-5033-6B0E-765E-6DE0CC89D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3"/>
          <a:stretch/>
        </p:blipFill>
        <p:spPr>
          <a:xfrm>
            <a:off x="1517944" y="581319"/>
            <a:ext cx="9144000" cy="59555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4AE1F1-2E46-26BA-6CAD-537F32116731}"/>
              </a:ext>
            </a:extLst>
          </p:cNvPr>
          <p:cNvSpPr txBox="1"/>
          <p:nvPr/>
        </p:nvSpPr>
        <p:spPr>
          <a:xfrm>
            <a:off x="0" y="653686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>
                <a:latin typeface="Tenorite"/>
                <a:ea typeface="Calibri"/>
                <a:cs typeface="Calibri"/>
              </a:rPr>
              <a:t>Data Source: 2024 Population and Housing Estimates, U.S. Census Bureau.</a:t>
            </a:r>
            <a:endParaRPr lang="en-US" sz="1100"/>
          </a:p>
        </p:txBody>
      </p:sp>
      <p:pic>
        <p:nvPicPr>
          <p:cNvPr id="2" name="Picture 1" descr="A logo for a state&#10;&#10;Description automatically generated">
            <a:extLst>
              <a:ext uri="{FF2B5EF4-FFF2-40B4-BE49-F238E27FC236}">
                <a16:creationId xmlns:a16="http://schemas.microsoft.com/office/drawing/2014/main" id="{E7E4F1DF-CB37-B3EA-7D11-5ADA3B1B7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84355-A10F-C003-27B0-F7E29048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95A57-EE82-F355-B326-DB0A0DA30306}"/>
              </a:ext>
            </a:extLst>
          </p:cNvPr>
          <p:cNvSpPr txBox="1"/>
          <p:nvPr/>
        </p:nvSpPr>
        <p:spPr>
          <a:xfrm>
            <a:off x="1700811" y="59530"/>
            <a:ext cx="877826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prstClr val="black"/>
                </a:solidFill>
                <a:latin typeface="+mj-lt"/>
                <a:ea typeface="Calibri"/>
                <a:cs typeface="Calibri"/>
              </a:rPr>
              <a:t>Statewide Total Net International Migration, 2020 to 2024</a:t>
            </a:r>
          </a:p>
        </p:txBody>
      </p:sp>
    </p:spTree>
    <p:extLst>
      <p:ext uri="{BB962C8B-B14F-4D97-AF65-F5344CB8AC3E}">
        <p14:creationId xmlns:p14="http://schemas.microsoft.com/office/powerpoint/2010/main" val="107727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A11A8-62A5-296F-C5FA-5EBDB8AE3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A4B8-1E12-34E5-CEAF-9A7C3381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" y="2890075"/>
            <a:ext cx="10995659" cy="1077849"/>
          </a:xfrm>
        </p:spPr>
        <p:txBody>
          <a:bodyPr>
            <a:noAutofit/>
          </a:bodyPr>
          <a:lstStyle/>
          <a:p>
            <a:pPr algn="ctr"/>
            <a:r>
              <a:rPr lang="en-US" sz="6000" b="1">
                <a:latin typeface="Tenorite"/>
              </a:rPr>
              <a:t>Rural/Urban Definition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BFB0E-24D4-A5AF-D051-2AD5AE174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0175" y="755604"/>
            <a:ext cx="1296345" cy="595777"/>
          </a:xfrm>
          <a:prstGeom prst="rect">
            <a:avLst/>
          </a:prstGeom>
          <a:noFill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24C2FA-13E4-EB7C-AD31-0D602620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40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5ABB8-7349-653A-B688-EDCDAC082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EAC02A-979B-ACEC-E56B-22DE3A23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5C715F2B-8A2D-F866-535F-CED504ADC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72" y="1345729"/>
            <a:ext cx="4311453" cy="4169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2584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C4C03-2E6B-3B0F-FC1E-1D8738C1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>
                <a:solidFill>
                  <a:schemeClr val="tx2"/>
                </a:solidFill>
                <a:latin typeface="Tenorite" panose="00000500000000000000" pitchFamily="2" charset="0"/>
              </a:rPr>
              <a:t>Pennsylvania Rural Population</a:t>
            </a:r>
            <a:br>
              <a:rPr lang="en-US" b="1">
                <a:solidFill>
                  <a:schemeClr val="tx2"/>
                </a:solidFill>
                <a:latin typeface="Tenorite" panose="00000500000000000000" pitchFamily="2" charset="0"/>
              </a:rPr>
            </a:br>
            <a:r>
              <a:rPr lang="en-US" b="1">
                <a:solidFill>
                  <a:schemeClr val="tx2"/>
                </a:solidFill>
                <a:latin typeface="Tenorite" panose="00000500000000000000" pitchFamily="2" charset="0"/>
              </a:rPr>
              <a:t>Revitalization Commission</a:t>
            </a:r>
            <a:endParaRPr lang="en-US" b="1">
              <a:latin typeface="Tenorite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11113-63CA-2FC7-431F-A52A01A2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29" y="2113756"/>
            <a:ext cx="10995660" cy="402907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600" b="1">
                <a:latin typeface="Tenorite"/>
              </a:rPr>
              <a:t>Established by Act 21 of 2024</a:t>
            </a:r>
          </a:p>
          <a:p>
            <a:r>
              <a:rPr lang="en-US" sz="2600" b="1">
                <a:latin typeface="Tenorite"/>
              </a:rPr>
              <a:t>Purpose: To create policy “reviews and recommendations aimed at attracting and retaining residents in rural Pennsylvania while addressing challenges facing rural communities due to population shifts and changing demographics.”</a:t>
            </a:r>
          </a:p>
          <a:p>
            <a:pPr lvl="1"/>
            <a:r>
              <a:rPr lang="en-US" sz="2600">
                <a:latin typeface="Tenorite"/>
              </a:rPr>
              <a:t>This includes recommending legislation, regulatory change, and community best practices.</a:t>
            </a:r>
          </a:p>
          <a:p>
            <a:r>
              <a:rPr lang="en-US" sz="2600" b="1">
                <a:latin typeface="Tenorite"/>
              </a:rPr>
              <a:t>Commission is comprised of Officials from:</a:t>
            </a:r>
          </a:p>
          <a:p>
            <a:pPr lvl="1"/>
            <a:r>
              <a:rPr lang="en-US" sz="2600">
                <a:latin typeface="Tenorite"/>
              </a:rPr>
              <a:t>State Government </a:t>
            </a:r>
          </a:p>
          <a:p>
            <a:pPr lvl="1"/>
            <a:r>
              <a:rPr lang="en-US" sz="2600">
                <a:latin typeface="Tenorite"/>
              </a:rPr>
              <a:t>Local/County Government </a:t>
            </a:r>
          </a:p>
          <a:p>
            <a:pPr lvl="1"/>
            <a:r>
              <a:rPr lang="en-US" sz="2600">
                <a:latin typeface="Tenorite"/>
              </a:rPr>
              <a:t>Private Sector</a:t>
            </a:r>
          </a:p>
          <a:p>
            <a:pPr marL="342900" lvl="1" indent="0">
              <a:buNone/>
            </a:pPr>
            <a:endParaRPr lang="en-US"/>
          </a:p>
          <a:p>
            <a:pPr marL="0" indent="0">
              <a:buNone/>
            </a:pPr>
            <a:endParaRPr lang="en-US" sz="2400" b="1"/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61EC47E8-3F6B-3628-AF53-334BB4B9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92" y="4310955"/>
            <a:ext cx="2135257" cy="2066712"/>
          </a:xfrm>
          <a:prstGeom prst="rect">
            <a:avLst/>
          </a:prstGeom>
          <a:noFill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4A53CA-D89A-CDE2-A310-02537F8F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28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2EE5908-FE88-436C-ADBE-551396CD3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4963B-0AAD-F447-6027-D28A9A1FB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984" y="3205020"/>
            <a:ext cx="4810744" cy="1249365"/>
          </a:xfrm>
        </p:spPr>
        <p:txBody>
          <a:bodyPr>
            <a:normAutofit/>
          </a:bodyPr>
          <a:lstStyle/>
          <a:p>
            <a:r>
              <a:rPr lang="en-US" b="1" dirty="0">
                <a:latin typeface="Tenorite"/>
              </a:rPr>
              <a:t>Duties &amp; Responsibilities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8E318F7-FC7A-431F-8100-1D3AB7A24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C1C5CB95-88B5-8C7B-471F-165F13DFF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1" y="952500"/>
            <a:ext cx="5276898" cy="5105400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AE314AA-B2CA-44AF-9976-293921AA8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FA5F1D-8A6B-172F-049E-C54D4160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27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2902D-71BC-7887-CD2E-2AFF6F26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latin typeface="Tenorite"/>
              </a:rPr>
              <a:t>Policy Reviews and Recommendations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705C5E3-1821-27FD-79B9-F1D4797921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8227792"/>
              </p:ext>
            </p:extLst>
          </p:nvPr>
        </p:nvGraphicFramePr>
        <p:xfrm>
          <a:off x="549275" y="2028825"/>
          <a:ext cx="10995025" cy="4029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72F56A0-ABD3-2ABA-41B0-AB32A0D2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49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2902D-71BC-7887-CD2E-2AFF6F26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>
                <a:latin typeface="Tenorite"/>
              </a:rPr>
              <a:t>Policy Reviews and Recommendations (Continued)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F54A440-8B0A-687C-B34D-447A2B3514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968778"/>
              </p:ext>
            </p:extLst>
          </p:nvPr>
        </p:nvGraphicFramePr>
        <p:xfrm>
          <a:off x="549275" y="2226381"/>
          <a:ext cx="10995025" cy="4029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7DBE453-8E23-F068-284C-EFDD8281D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11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1DFC-682C-7E8A-4ACB-4F40D8332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latin typeface="Tenorite"/>
              </a:rPr>
              <a:t>Additional Powers and Duties</a:t>
            </a:r>
            <a:r>
              <a:rPr lang="en-US" sz="4400"/>
              <a:t>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35F491-30EF-CB17-13ED-04BAEAE0B7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383242"/>
              </p:ext>
            </p:extLst>
          </p:nvPr>
        </p:nvGraphicFramePr>
        <p:xfrm>
          <a:off x="548641" y="2028826"/>
          <a:ext cx="10995660" cy="4029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0051B5A-5ED4-1523-F81C-28CF13C2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00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1DFC-682C-7E8A-4ACB-4F40D8332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>
                <a:latin typeface="Tenorite"/>
              </a:rPr>
              <a:t>Additional Powers and Duties (Continued)	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B53D773-8A07-B2F1-24C8-4C2F297A5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099562"/>
              </p:ext>
            </p:extLst>
          </p:nvPr>
        </p:nvGraphicFramePr>
        <p:xfrm>
          <a:off x="548641" y="2028826"/>
          <a:ext cx="10995660" cy="4029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CDF011-E2DB-4285-FE77-FA09C5CF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21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2EE5908-FE88-436C-ADBE-551396CD3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4963B-0AAD-F447-6027-D28A9A1FB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3991" y="2922155"/>
            <a:ext cx="4814316" cy="1166089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latin typeface="Tenorite"/>
              </a:rPr>
              <a:t>Membership Composition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8E318F7-FC7A-431F-8100-1D3AB7A24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C1C5CB95-88B5-8C7B-471F-165F13DFF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1" y="952500"/>
            <a:ext cx="5276898" cy="5105400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AE314AA-B2CA-44AF-9976-293921AA8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3F08E5-7A34-3E01-AB98-1A8FF4C3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1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AFE721-AAA6-08A6-3EF4-54E6B14C3B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27" r="76164"/>
          <a:stretch/>
        </p:blipFill>
        <p:spPr>
          <a:xfrm>
            <a:off x="2051439" y="1060540"/>
            <a:ext cx="1543099" cy="1825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58D81-B624-F828-2714-B372F47CBF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9" t="-1488" r="77399" b="68521"/>
          <a:stretch/>
        </p:blipFill>
        <p:spPr>
          <a:xfrm>
            <a:off x="8731433" y="1190549"/>
            <a:ext cx="1347919" cy="1674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AE05CA-16EC-4CE2-8A95-4DE9B46C18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473"/>
          <a:stretch/>
        </p:blipFill>
        <p:spPr>
          <a:xfrm>
            <a:off x="1810354" y="2936480"/>
            <a:ext cx="5178361" cy="1639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92395C-0175-386A-7530-3EE3524EDE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9050"/>
          <a:stretch/>
        </p:blipFill>
        <p:spPr>
          <a:xfrm>
            <a:off x="6946675" y="2936480"/>
            <a:ext cx="3319463" cy="1711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163CF0-2C2D-07A1-8E25-F67021993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6611" y="4697170"/>
            <a:ext cx="5951220" cy="1694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FBFEE1-0B82-8848-BFB6-4C95A5B896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666" r="30390"/>
          <a:stretch/>
        </p:blipFill>
        <p:spPr>
          <a:xfrm>
            <a:off x="1913211" y="4314646"/>
            <a:ext cx="3248538" cy="207721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D0C7A9-649D-D714-E1CF-8ACBF2C2CE78}"/>
              </a:ext>
            </a:extLst>
          </p:cNvPr>
          <p:cNvSpPr txBox="1">
            <a:spLocks/>
          </p:cNvSpPr>
          <p:nvPr/>
        </p:nvSpPr>
        <p:spPr>
          <a:xfrm>
            <a:off x="1058036" y="705978"/>
            <a:ext cx="10075927" cy="11660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>
                <a:latin typeface="Tenorite"/>
              </a:rPr>
              <a:t>Pennsylvania Rural Population Revitalization Commission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B32FFC-E64D-2A85-FD82-C587BC47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D789AF-BBFE-146D-6A60-9E5CFD7E43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726" t="12327" r="21889"/>
          <a:stretch/>
        </p:blipFill>
        <p:spPr>
          <a:xfrm>
            <a:off x="3594538" y="1060540"/>
            <a:ext cx="1902372" cy="18251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811F85-0664-B521-37F1-3D5CB9A9C6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68" t="12327" r="49333"/>
          <a:stretch/>
        </p:blipFill>
        <p:spPr>
          <a:xfrm>
            <a:off x="5172259" y="1049948"/>
            <a:ext cx="1786758" cy="1825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0A3D47-72B3-474F-CC24-75B8C97C0F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401" t="12327"/>
          <a:stretch/>
        </p:blipFill>
        <p:spPr>
          <a:xfrm>
            <a:off x="6707939" y="1071050"/>
            <a:ext cx="1786759" cy="1825166"/>
          </a:xfrm>
          <a:prstGeom prst="rect">
            <a:avLst/>
          </a:prstGeom>
        </p:spPr>
      </p:pic>
      <p:pic>
        <p:nvPicPr>
          <p:cNvPr id="17" name="Picture 16" descr="A logo with text on it&#10;&#10;Description automatically generated">
            <a:extLst>
              <a:ext uri="{FF2B5EF4-FFF2-40B4-BE49-F238E27FC236}">
                <a16:creationId xmlns:a16="http://schemas.microsoft.com/office/drawing/2014/main" id="{1899BAAF-8CC0-ADC3-267C-5C1FB040E9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8" y="2516416"/>
            <a:ext cx="1886477" cy="1825167"/>
          </a:xfrm>
          <a:prstGeom prst="rect">
            <a:avLst/>
          </a:prstGeom>
        </p:spPr>
      </p:pic>
      <p:pic>
        <p:nvPicPr>
          <p:cNvPr id="19" name="Picture 18" descr="A logo with text on it&#10;&#10;Description automatically generated">
            <a:extLst>
              <a:ext uri="{FF2B5EF4-FFF2-40B4-BE49-F238E27FC236}">
                <a16:creationId xmlns:a16="http://schemas.microsoft.com/office/drawing/2014/main" id="{A670CED2-2272-5245-3AAE-1695F42941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10" y="2516415"/>
            <a:ext cx="1886477" cy="182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31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9921F-841D-51D9-3DC6-9BF7F0798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BC140-E60E-6731-BE9E-6B7C464E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>
                <a:latin typeface="Tenorite" panose="00000500000000000000" pitchFamily="2" charset="0"/>
              </a:rPr>
              <a:t>Commission Inaugural Public Hearing:</a:t>
            </a:r>
            <a:br>
              <a:rPr lang="en-US" sz="3000" b="1">
                <a:latin typeface="Tenorite" panose="00000500000000000000" pitchFamily="2" charset="0"/>
              </a:rPr>
            </a:br>
            <a:r>
              <a:rPr lang="en-US" sz="3000" b="1">
                <a:latin typeface="Tenorite" panose="00000500000000000000" pitchFamily="2" charset="0"/>
              </a:rPr>
              <a:t>Growing Local Capacity in Rural Pennsylvania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04058-ADD4-4396-1358-F3406B97E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56" y="1842240"/>
            <a:ext cx="7697737" cy="19328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i="0">
                <a:solidFill>
                  <a:srgbClr val="080809"/>
                </a:solidFill>
                <a:effectLst/>
                <a:latin typeface="Tenorite" panose="00000500000000000000" pitchFamily="2" charset="0"/>
              </a:rPr>
              <a:t>On February 28, the </a:t>
            </a:r>
            <a:r>
              <a:rPr lang="en-US" b="1" i="0">
                <a:solidFill>
                  <a:srgbClr val="080809"/>
                </a:solidFill>
                <a:effectLst/>
                <a:latin typeface="Tenorite" panose="00000500000000000000" pitchFamily="2" charset="0"/>
              </a:rPr>
              <a:t>Pennsylvania Rural Population Revitalization Commission</a:t>
            </a:r>
            <a:r>
              <a:rPr lang="en-US" b="1">
                <a:solidFill>
                  <a:srgbClr val="080809"/>
                </a:solidFill>
                <a:latin typeface="Tenorite" panose="00000500000000000000" pitchFamily="2" charset="0"/>
              </a:rPr>
              <a:t> </a:t>
            </a:r>
            <a:r>
              <a:rPr lang="en-US" i="0">
                <a:solidFill>
                  <a:srgbClr val="080809"/>
                </a:solidFill>
                <a:effectLst/>
                <a:latin typeface="Tenorite" panose="00000500000000000000" pitchFamily="2" charset="0"/>
              </a:rPr>
              <a:t>hosted its inaugural public hearing at the </a:t>
            </a:r>
            <a:r>
              <a:rPr lang="en-US" i="0" u="none" strike="noStrike">
                <a:solidFill>
                  <a:srgbClr val="080809"/>
                </a:solidFill>
                <a:effectLst/>
                <a:latin typeface="Tenorite" panose="00000500000000000000" pitchFamily="2" charset="0"/>
              </a:rPr>
              <a:t>Railroaders Memorial Museum</a:t>
            </a:r>
            <a:r>
              <a:rPr lang="en-US" i="0">
                <a:solidFill>
                  <a:srgbClr val="080809"/>
                </a:solidFill>
                <a:effectLst/>
                <a:latin typeface="Tenorite" panose="00000500000000000000" pitchFamily="2" charset="0"/>
              </a:rPr>
              <a:t> in Blair County. The event focused on addressing local capacity issues and how these limitations affect the ability of rural communities to solve challenges and implement solutions.</a:t>
            </a:r>
          </a:p>
          <a:p>
            <a:pPr marL="0" indent="0">
              <a:buNone/>
            </a:pPr>
            <a:endParaRPr lang="en-US" b="0" i="0">
              <a:solidFill>
                <a:srgbClr val="080809"/>
              </a:solidFill>
              <a:effectLst/>
              <a:latin typeface="inherit"/>
            </a:endParaRPr>
          </a:p>
          <a:p>
            <a:pPr marL="342900" lvl="1" indent="0">
              <a:buNone/>
            </a:pPr>
            <a:endParaRPr lang="en-US"/>
          </a:p>
          <a:p>
            <a:pPr marL="0" indent="0">
              <a:buNone/>
            </a:pPr>
            <a:endParaRPr lang="en-US" sz="2400" b="1"/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4F04C3C7-9A1A-9EE7-27CF-B53FC5F7F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52" y="662445"/>
            <a:ext cx="3432146" cy="3320600"/>
          </a:xfrm>
          <a:prstGeom prst="rect">
            <a:avLst/>
          </a:prstGeom>
          <a:noFill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3B095-C6E9-61CD-C351-94B4A81A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1BAE5-80A2-D9DE-0836-42A386C67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4" b="13154"/>
          <a:stretch/>
        </p:blipFill>
        <p:spPr>
          <a:xfrm>
            <a:off x="647699" y="3983045"/>
            <a:ext cx="3116143" cy="172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D7D214-D837-120F-9AF5-94D775BA2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r="1024"/>
          <a:stretch/>
        </p:blipFill>
        <p:spPr>
          <a:xfrm>
            <a:off x="4488396" y="3983045"/>
            <a:ext cx="3116143" cy="172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A54C72-A266-D2B1-CABD-47D5E4F6A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4" b="13154"/>
          <a:stretch/>
        </p:blipFill>
        <p:spPr>
          <a:xfrm>
            <a:off x="8329093" y="3983045"/>
            <a:ext cx="3116143" cy="172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744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4CA1610-73C7-8203-920F-E8332C857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12326" r="-106"/>
          <a:stretch/>
        </p:blipFill>
        <p:spPr>
          <a:xfrm>
            <a:off x="2229270" y="1103489"/>
            <a:ext cx="7733461" cy="5159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46C89D-AF23-62FC-F186-03378D891719}"/>
              </a:ext>
            </a:extLst>
          </p:cNvPr>
          <p:cNvSpPr txBox="1"/>
          <p:nvPr/>
        </p:nvSpPr>
        <p:spPr>
          <a:xfrm>
            <a:off x="6348" y="6519352"/>
            <a:ext cx="287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Data Source: U.S. Census Bureau.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83CA62-3DCA-C8E6-C6DD-40DA103A628C}"/>
              </a:ext>
            </a:extLst>
          </p:cNvPr>
          <p:cNvSpPr txBox="1">
            <a:spLocks/>
          </p:cNvSpPr>
          <p:nvPr/>
        </p:nvSpPr>
        <p:spPr>
          <a:xfrm>
            <a:off x="598170" y="716020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Tenorite"/>
              </a:rPr>
              <a:t>Pennsylvania Rural and Urban Counties, 2020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4C45"/>
              </a:solidFill>
              <a:effectLst/>
              <a:uLnTx/>
              <a:uFillTx/>
              <a:latin typeface="Tenorite" panose="00000500000000000000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E8B1DA-713C-01AA-86F9-B0DB00648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46" y="6376206"/>
            <a:ext cx="990266" cy="45510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E82D44-881C-5ADA-A5CE-2D82812B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39E08-E0E5-4B1A-8F7D-08FE7678A3B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34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D2B44-3ECC-D940-F156-A10CAEBB5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D8142-953A-CFDE-9E9F-EBFE712D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>
                <a:latin typeface="Tenorite" panose="00000500000000000000" pitchFamily="2" charset="0"/>
              </a:rPr>
              <a:t>Commission Inaugural Public Hearing:</a:t>
            </a:r>
            <a:br>
              <a:rPr lang="en-US" sz="3000" b="1">
                <a:latin typeface="Tenorite" panose="00000500000000000000" pitchFamily="2" charset="0"/>
              </a:rPr>
            </a:br>
            <a:r>
              <a:rPr lang="en-US" sz="3000" b="1">
                <a:latin typeface="Tenorite" panose="00000500000000000000" pitchFamily="2" charset="0"/>
              </a:rPr>
              <a:t>Growing Local Capacity in Rural Pennsylvania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50591-75E7-17B4-8033-F22F8FB91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56" y="1842240"/>
            <a:ext cx="7697737" cy="19328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300" b="1">
                <a:latin typeface="Tenorite" panose="00000500000000000000" pitchFamily="2" charset="0"/>
              </a:rPr>
              <a:t>Scan the QR code below to access the testimony highlights and video recording of the public hearing on the Commission’s webpage.</a:t>
            </a:r>
          </a:p>
          <a:p>
            <a:pPr marL="0" indent="0">
              <a:buNone/>
            </a:pPr>
            <a:endParaRPr lang="en-US" sz="2400" b="1"/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21D055EF-DD85-5E15-96D8-CC38496FC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52" y="662445"/>
            <a:ext cx="3432146" cy="3320600"/>
          </a:xfrm>
          <a:prstGeom prst="rect">
            <a:avLst/>
          </a:prstGeom>
          <a:noFill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9331FE-9B92-2B7A-576F-8387F631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40</a:t>
            </a:fld>
            <a:endParaRPr lang="en-US"/>
          </a:p>
        </p:txBody>
      </p:sp>
      <p:pic>
        <p:nvPicPr>
          <p:cNvPr id="12" name="Picture 11" descr="Qr code&#10;&#10;AI-generated content may be incorrect.">
            <a:extLst>
              <a:ext uri="{FF2B5EF4-FFF2-40B4-BE49-F238E27FC236}">
                <a16:creationId xmlns:a16="http://schemas.microsoft.com/office/drawing/2014/main" id="{30271D6E-0752-2B48-B6B2-61E0967CB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35" y="2920089"/>
            <a:ext cx="3224530" cy="3224530"/>
          </a:xfrm>
          <a:prstGeom prst="rect">
            <a:avLst/>
          </a:prstGeom>
        </p:spPr>
      </p:pic>
      <p:pic>
        <p:nvPicPr>
          <p:cNvPr id="20" name="Graphic 19" descr="Line arrow: Counter-clockwise curve with solid fill">
            <a:extLst>
              <a:ext uri="{FF2B5EF4-FFF2-40B4-BE49-F238E27FC236}">
                <a16:creationId xmlns:a16="http://schemas.microsoft.com/office/drawing/2014/main" id="{F5976E4E-E804-9FA3-14AF-F765C5BBC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987182">
            <a:off x="2870748" y="3184027"/>
            <a:ext cx="1598034" cy="15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16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383FB8-CD26-2286-7CAA-1BDACABB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7C2F13D5-98BC-D612-C57F-3406BB795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58EC2-1287-D9AD-25FA-748953A94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2281" y="2803425"/>
            <a:ext cx="4810744" cy="1249365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latin typeface="Tenorite"/>
              </a:rPr>
              <a:t>Thank You</a:t>
            </a:r>
            <a:endParaRPr lang="en-US" sz="480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E2B354D-AE0D-376C-3EAA-F73015E8C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07975AF-A41D-9D2D-2CE6-C593B5F19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8962C-D68C-A6C1-21CE-C651D7AB7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41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3564022-E7FA-3344-3ACB-062B93564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3043" y="4063424"/>
            <a:ext cx="5481066" cy="13369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600" b="1">
                <a:latin typeface="Tenorite"/>
              </a:rPr>
              <a:t>Dr. Kyle C. Kopko</a:t>
            </a:r>
            <a:br>
              <a:rPr lang="en-US" sz="1600" b="1">
                <a:latin typeface="Tenorite"/>
              </a:rPr>
            </a:br>
            <a:r>
              <a:rPr lang="en-US" sz="1400" i="1">
                <a:latin typeface="Tenorite"/>
              </a:rPr>
              <a:t>Executive Director, Center for Rural Pennsylvania</a:t>
            </a:r>
            <a:br>
              <a:rPr lang="en-US" sz="1400" i="1">
                <a:latin typeface="Tenorite"/>
              </a:rPr>
            </a:br>
            <a:r>
              <a:rPr lang="en-US" sz="1400" i="1">
                <a:latin typeface="Tenorite"/>
              </a:rPr>
              <a:t>Chairman, Pennsylvania Rural Population Revitalization Commission</a:t>
            </a:r>
            <a:br>
              <a:rPr lang="en-US" sz="1400" b="1">
                <a:latin typeface="Tenorite"/>
              </a:rPr>
            </a:br>
            <a:r>
              <a:rPr lang="en-US" sz="1400" b="1">
                <a:latin typeface="Tenorite"/>
                <a:hlinkClick r:id="rId2"/>
              </a:rPr>
              <a:t>kkopko@rural.pa.gov</a:t>
            </a:r>
            <a:r>
              <a:rPr lang="en-US" sz="1400" b="1">
                <a:latin typeface="Tenorite"/>
              </a:rPr>
              <a:t> </a:t>
            </a:r>
            <a:br>
              <a:rPr lang="en-US" sz="1400" b="1">
                <a:latin typeface="Tenorite"/>
              </a:rPr>
            </a:br>
            <a:r>
              <a:rPr lang="en-US" sz="1400">
                <a:latin typeface="Tenorite"/>
              </a:rPr>
              <a:t>Office:  (717) 787-9555</a:t>
            </a:r>
          </a:p>
        </p:txBody>
      </p:sp>
    </p:spTree>
    <p:extLst>
      <p:ext uri="{BB962C8B-B14F-4D97-AF65-F5344CB8AC3E}">
        <p14:creationId xmlns:p14="http://schemas.microsoft.com/office/powerpoint/2010/main" val="1314842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261F26-7329-FF2C-BB55-C4D9126A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latin typeface="Tenorite"/>
              </a:rPr>
              <a:t>Supplemental Information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5DA06-9EE1-5982-1F55-A7F7114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41E65BA-ED0E-4E2F-B846-92CADCD85EE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41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918B97F-A761-90DF-5823-95B202E18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4" b="8091"/>
          <a:stretch/>
        </p:blipFill>
        <p:spPr>
          <a:xfrm>
            <a:off x="2085980" y="1129642"/>
            <a:ext cx="8020039" cy="5134524"/>
          </a:xfrm>
          <a:noFill/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525C59A-FEC7-7C3E-4E4D-3065521C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9451"/>
            <a:ext cx="11033389" cy="546100"/>
          </a:xfrm>
        </p:spPr>
        <p:txBody>
          <a:bodyPr>
            <a:normAutofit/>
          </a:bodyPr>
          <a:lstStyle/>
          <a:p>
            <a:pPr algn="ctr"/>
            <a:r>
              <a:rPr lang="en-US" sz="3500" b="1">
                <a:latin typeface="Tenorite" panose="00000500000000000000" pitchFamily="2" charset="0"/>
              </a:rPr>
              <a:t>Pennsylvania Rural and Urban Municipalities,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4EC8BC-559B-B3D2-9738-CAF5145BD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346" y="6332531"/>
            <a:ext cx="990266" cy="455109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0BD53C-BF1F-F120-5AC2-3252703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39E08-E0E5-4B1A-8F7D-08FE7678A3B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E621BE-87FF-9D7F-3471-1EF863888840}"/>
              </a:ext>
            </a:extLst>
          </p:cNvPr>
          <p:cNvSpPr txBox="1"/>
          <p:nvPr/>
        </p:nvSpPr>
        <p:spPr>
          <a:xfrm>
            <a:off x="6348" y="6519352"/>
            <a:ext cx="287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Data Source: U.S. Census Bureau.</a:t>
            </a:r>
          </a:p>
        </p:txBody>
      </p:sp>
    </p:spTree>
    <p:extLst>
      <p:ext uri="{BB962C8B-B14F-4D97-AF65-F5344CB8AC3E}">
        <p14:creationId xmlns:p14="http://schemas.microsoft.com/office/powerpoint/2010/main" val="3417402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F5C9D-9782-E15D-E1A7-4E9BBBBB0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587C0D2-6D9E-28BF-20DB-07AAD690C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6641"/>
          <a:stretch/>
        </p:blipFill>
        <p:spPr>
          <a:xfrm>
            <a:off x="2139949" y="1071089"/>
            <a:ext cx="7808373" cy="5177274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148C9E-46C6-7557-7FA5-9A4897637936}"/>
              </a:ext>
            </a:extLst>
          </p:cNvPr>
          <p:cNvSpPr txBox="1"/>
          <p:nvPr/>
        </p:nvSpPr>
        <p:spPr>
          <a:xfrm>
            <a:off x="6348" y="6519352"/>
            <a:ext cx="287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Data Source: U.S. Census Bureau.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D473A2-5E96-17CD-7079-BA81AB1F7E3E}"/>
              </a:ext>
            </a:extLst>
          </p:cNvPr>
          <p:cNvSpPr txBox="1">
            <a:spLocks/>
          </p:cNvSpPr>
          <p:nvPr/>
        </p:nvSpPr>
        <p:spPr>
          <a:xfrm>
            <a:off x="598170" y="716020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4C45"/>
                </a:solidFill>
                <a:effectLst/>
                <a:uLnTx/>
                <a:uFillTx/>
                <a:latin typeface="Tenorite" panose="00000500000000000000" pitchFamily="2" charset="0"/>
                <a:ea typeface="+mj-ea"/>
                <a:cs typeface="+mj-cs"/>
              </a:rPr>
              <a:t>Pennsylvania Rural and Urban School Districts, 2020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4C45"/>
                </a:solidFill>
                <a:effectLst/>
                <a:uLnTx/>
                <a:uFillTx/>
                <a:latin typeface="Tenorite" panose="00000500000000000000" pitchFamily="2" charset="0"/>
                <a:ea typeface="+mj-ea"/>
                <a:cs typeface="+mj-cs"/>
              </a:rPr>
            </a:b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4C45"/>
              </a:solidFill>
              <a:effectLst/>
              <a:uLnTx/>
              <a:uFillTx/>
              <a:latin typeface="Tenorite" panose="00000500000000000000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CF4D4-DF54-3C4F-D2DC-5D9031DC8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46" y="6376206"/>
            <a:ext cx="990266" cy="45510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20A119-D072-C716-2ECD-0479C436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39E08-E0E5-4B1A-8F7D-08FE7678A3B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446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DB77E9B-611E-947E-9B15-06BFDFE27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056778"/>
              </p:ext>
            </p:extLst>
          </p:nvPr>
        </p:nvGraphicFramePr>
        <p:xfrm>
          <a:off x="2060882" y="929493"/>
          <a:ext cx="8963847" cy="593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ECC6618-3FC3-2CF1-6BD4-5D72F0431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090" y="151702"/>
            <a:ext cx="6015058" cy="1274651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latin typeface="Tenorite"/>
              </a:rPr>
              <a:t>Pennsylvania’s Population Shifting Towards the Southeast</a:t>
            </a:r>
            <a:br>
              <a:rPr lang="en-US" sz="3000" b="1">
                <a:latin typeface="+mn-lt"/>
              </a:rPr>
            </a:br>
            <a:r>
              <a:rPr lang="en-US" sz="1000" i="1">
                <a:latin typeface="Tenorite"/>
              </a:rPr>
              <a:t>Data Sources: U.S. Census Bureau and the Pennsylvania State Data Center.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F2A3ED-EA95-861D-2D6A-730F7D8B3AC9}"/>
              </a:ext>
            </a:extLst>
          </p:cNvPr>
          <p:cNvSpPr txBox="1"/>
          <p:nvPr/>
        </p:nvSpPr>
        <p:spPr>
          <a:xfrm>
            <a:off x="2742238" y="2304959"/>
            <a:ext cx="3908799" cy="994504"/>
          </a:xfrm>
          <a:prstGeom prst="rect">
            <a:avLst/>
          </a:prstGeom>
          <a:noFill/>
        </p:spPr>
        <p:txBody>
          <a:bodyPr wrap="square" lIns="85725" tIns="42863" rIns="85725" bIns="42863" rtlCol="0" anchor="t">
            <a:spAutoFit/>
          </a:bodyPr>
          <a:lstStyle/>
          <a:p>
            <a:pPr algn="ctr"/>
            <a:r>
              <a:rPr lang="en-US" sz="1600" b="1"/>
              <a:t>Population in Southeastern Pennsylvania and Rest of Pennsylvania, </a:t>
            </a:r>
          </a:p>
          <a:p>
            <a:pPr algn="ctr"/>
            <a:r>
              <a:rPr lang="en-US" sz="1600" b="1"/>
              <a:t>1920 to 2050 </a:t>
            </a:r>
            <a:r>
              <a:rPr lang="en-US" sz="1400" b="1" i="1"/>
              <a:t>(Projected)</a:t>
            </a:r>
            <a:endParaRPr lang="en-US" sz="1400" b="1"/>
          </a:p>
          <a:p>
            <a:pPr algn="ctr"/>
            <a:r>
              <a:rPr lang="en-US" sz="1100" b="1" i="1"/>
              <a:t>(In Millions)</a:t>
            </a:r>
          </a:p>
        </p:txBody>
      </p:sp>
      <p:pic>
        <p:nvPicPr>
          <p:cNvPr id="5" name="Picture 4" descr="A map of the state of pennsylvania&#10;&#10;Description automatically generated">
            <a:extLst>
              <a:ext uri="{FF2B5EF4-FFF2-40B4-BE49-F238E27FC236}">
                <a16:creationId xmlns:a16="http://schemas.microsoft.com/office/drawing/2014/main" id="{93D56151-80C5-8423-C56E-2E93C9A1B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10037" r="3958" b="19167"/>
          <a:stretch/>
        </p:blipFill>
        <p:spPr>
          <a:xfrm>
            <a:off x="790120" y="256741"/>
            <a:ext cx="3467712" cy="205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1C1BB1-F605-3F52-C2B5-702E52A7B7FB}"/>
              </a:ext>
            </a:extLst>
          </p:cNvPr>
          <p:cNvSpPr txBox="1"/>
          <p:nvPr/>
        </p:nvSpPr>
        <p:spPr>
          <a:xfrm>
            <a:off x="1507133" y="153258"/>
            <a:ext cx="204309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/>
              <a:t>Southeast Region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7E38D-2722-0B5F-EF18-53FE0968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45</a:t>
            </a:fld>
            <a:endParaRPr lang="en-US"/>
          </a:p>
        </p:txBody>
      </p:sp>
      <p:pic>
        <p:nvPicPr>
          <p:cNvPr id="12" name="Picture 11" descr="A logo for a state&#10;&#10;Description automatically generated">
            <a:extLst>
              <a:ext uri="{FF2B5EF4-FFF2-40B4-BE49-F238E27FC236}">
                <a16:creationId xmlns:a16="http://schemas.microsoft.com/office/drawing/2014/main" id="{191A3519-71F6-1592-ACA9-F330F7974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56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35883-00F0-1A6B-CB64-9CF60074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A47C691-B42F-BCEE-7005-7BFC157CDA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074823"/>
              </p:ext>
            </p:extLst>
          </p:nvPr>
        </p:nvGraphicFramePr>
        <p:xfrm>
          <a:off x="843032" y="3306373"/>
          <a:ext cx="8639176" cy="3232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309BD08-8F39-C20C-3508-9B88927021DD}"/>
              </a:ext>
            </a:extLst>
          </p:cNvPr>
          <p:cNvSpPr txBox="1"/>
          <p:nvPr/>
        </p:nvSpPr>
        <p:spPr>
          <a:xfrm>
            <a:off x="843031" y="2977594"/>
            <a:ext cx="4356765" cy="4635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lnSpc>
                <a:spcPts val="1350"/>
              </a:lnSpc>
              <a:buNone/>
            </a:pPr>
            <a:r>
              <a:rPr lang="en-US" b="1">
                <a:effectLst/>
                <a:latin typeface="Tenorite" panose="00000500000000000000" pitchFamily="2" charset="0"/>
              </a:rPr>
              <a:t>Top 10 International Countries People are Migrating from to Pennsylvania, 2023</a:t>
            </a:r>
            <a:r>
              <a:rPr lang="en-US">
                <a:effectLst/>
                <a:latin typeface="Tenorite" panose="00000500000000000000" pitchFamily="2" charset="0"/>
              </a:rPr>
              <a:t> </a:t>
            </a:r>
            <a:endParaRPr lang="en-US" sz="140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33576-0F8D-8E7C-2B8D-C8E30F2C04FA}"/>
              </a:ext>
            </a:extLst>
          </p:cNvPr>
          <p:cNvSpPr txBox="1"/>
          <p:nvPr/>
        </p:nvSpPr>
        <p:spPr>
          <a:xfrm>
            <a:off x="838200" y="6404774"/>
            <a:ext cx="4584966" cy="2682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57"/>
              </a:lnSpc>
            </a:pPr>
            <a:r>
              <a:rPr lang="en-US" sz="1000" i="1">
                <a:cs typeface="Segoe UI"/>
              </a:rPr>
              <a:t>*Includes Hong Kong, Macau, and Paracel Islands.</a:t>
            </a:r>
            <a:endParaRPr lang="en-US" sz="1000">
              <a:cs typeface="Segoe UI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1C92372-CC2E-8E4F-A260-176DCC2B07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686465"/>
              </p:ext>
            </p:extLst>
          </p:nvPr>
        </p:nvGraphicFramePr>
        <p:xfrm>
          <a:off x="6947823" y="896227"/>
          <a:ext cx="4675750" cy="3336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36239AF-158F-D5DC-C576-EFC24C733F0E}"/>
              </a:ext>
            </a:extLst>
          </p:cNvPr>
          <p:cNvSpPr txBox="1"/>
          <p:nvPr/>
        </p:nvSpPr>
        <p:spPr>
          <a:xfrm>
            <a:off x="7936484" y="557064"/>
            <a:ext cx="2698428" cy="6783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457"/>
              </a:lnSpc>
            </a:pPr>
            <a:r>
              <a:rPr lang="en-US" b="1">
                <a:latin typeface="Tenorite" panose="00000500000000000000" pitchFamily="2" charset="0"/>
              </a:rPr>
              <a:t>Total Estimated International Migration in 2023 = 73,871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2B0C6C-1D49-0DE3-CE20-A92A83E91DE3}"/>
              </a:ext>
            </a:extLst>
          </p:cNvPr>
          <p:cNvSpPr txBox="1"/>
          <p:nvPr/>
        </p:nvSpPr>
        <p:spPr>
          <a:xfrm>
            <a:off x="8966187" y="4070935"/>
            <a:ext cx="2382781" cy="8453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57"/>
              </a:lnSpc>
            </a:pPr>
            <a:r>
              <a:rPr lang="en-US" sz="1000" i="1">
                <a:cs typeface="Segoe UI"/>
              </a:rPr>
              <a:t>Note: Margin of Error for International Migration is ~9,500 people for the total.</a:t>
            </a:r>
          </a:p>
          <a:p>
            <a:pPr>
              <a:lnSpc>
                <a:spcPts val="1457"/>
              </a:lnSpc>
            </a:pPr>
            <a:r>
              <a:rPr lang="en-US" sz="1000" i="1">
                <a:cs typeface="Segoe UI"/>
              </a:rPr>
              <a:t>Data Source: 2023 ACS 1-Year Estimates Public Microdata Sample.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F17CB71-2B26-1A55-04FA-ACDE214C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84" y="479119"/>
            <a:ext cx="5624016" cy="15125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>
                <a:latin typeface="Tenorite"/>
              </a:rPr>
              <a:t>Where are Pennsylvania’s International Migrants Coming from?</a:t>
            </a:r>
            <a:endParaRPr lang="en-US"/>
          </a:p>
        </p:txBody>
      </p:sp>
      <p:pic>
        <p:nvPicPr>
          <p:cNvPr id="1026" name="Picture 2" descr="Green airplane, illustration, vector on white background. 13780473 ...">
            <a:extLst>
              <a:ext uri="{FF2B5EF4-FFF2-40B4-BE49-F238E27FC236}">
                <a16:creationId xmlns:a16="http://schemas.microsoft.com/office/drawing/2014/main" id="{71275F30-18DB-7BB3-EFF4-C13558EA2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9" y="1326090"/>
            <a:ext cx="1714929" cy="14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logo for a state&#10;&#10;Description automatically generated">
            <a:extLst>
              <a:ext uri="{FF2B5EF4-FFF2-40B4-BE49-F238E27FC236}">
                <a16:creationId xmlns:a16="http://schemas.microsoft.com/office/drawing/2014/main" id="{289CA8AF-57A6-66B2-BFAF-6DA7BFFFC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106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state of pennsylvania&#10;&#10;Description automatically generated">
            <a:extLst>
              <a:ext uri="{FF2B5EF4-FFF2-40B4-BE49-F238E27FC236}">
                <a16:creationId xmlns:a16="http://schemas.microsoft.com/office/drawing/2014/main" id="{FF4610EB-4020-1D32-E37B-08F22555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E1807-1DFC-EA06-FD0D-057F4A4F8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77744"/>
            <a:ext cx="7886700" cy="1141457"/>
          </a:xfrm>
        </p:spPr>
        <p:txBody>
          <a:bodyPr>
            <a:normAutofit/>
          </a:bodyPr>
          <a:lstStyle/>
          <a:p>
            <a:pPr algn="ctr"/>
            <a:r>
              <a:rPr lang="en-US" sz="2800" b="1">
                <a:latin typeface="Tenorite"/>
                <a:ea typeface="Calibri"/>
                <a:cs typeface="Calibri"/>
              </a:rPr>
              <a:t>10-Year (2023-2033) Transfer of Wealth</a:t>
            </a:r>
            <a:br>
              <a:rPr lang="en-US" sz="2800" b="1">
                <a:latin typeface="Tenorite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i="1">
                <a:latin typeface="Tenorite"/>
                <a:ea typeface="Calibri"/>
                <a:cs typeface="Calibri"/>
              </a:rPr>
              <a:t> ($ Billions)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2A59BA-9ECC-ECBD-495D-9A8E79066535}"/>
              </a:ext>
            </a:extLst>
          </p:cNvPr>
          <p:cNvSpPr txBox="1"/>
          <p:nvPr/>
        </p:nvSpPr>
        <p:spPr>
          <a:xfrm>
            <a:off x="142081" y="6147611"/>
            <a:ext cx="402113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000" i="1">
                <a:solidFill>
                  <a:prstClr val="black"/>
                </a:solidFill>
                <a:latin typeface="Tenorite"/>
                <a:cs typeface="Calibri"/>
              </a:rPr>
              <a:t>Data Source: Macke Carver and Associates, LLC Partnership. Information is based on Esri household wealth estimates, U.S. Census Bureau, U.S. Bureau of Economic Analysis, and the Pennsylvania State Data Center population projections.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2EEF-11D3-25B3-2C8E-D44C1E66B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 descr="A logo for a state&#10;&#10;Description automatically generated">
            <a:extLst>
              <a:ext uri="{FF2B5EF4-FFF2-40B4-BE49-F238E27FC236}">
                <a16:creationId xmlns:a16="http://schemas.microsoft.com/office/drawing/2014/main" id="{AEAAC244-CDE7-0220-58AB-901798FA2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39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state of pennsylvania&#10;&#10;Description automatically generated">
            <a:extLst>
              <a:ext uri="{FF2B5EF4-FFF2-40B4-BE49-F238E27FC236}">
                <a16:creationId xmlns:a16="http://schemas.microsoft.com/office/drawing/2014/main" id="{3C7E4790-2B22-6B09-4EFF-D05725EE1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E1807-1DFC-EA06-FD0D-057F4A4F8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77744"/>
            <a:ext cx="7886700" cy="1141457"/>
          </a:xfrm>
        </p:spPr>
        <p:txBody>
          <a:bodyPr>
            <a:normAutofit/>
          </a:bodyPr>
          <a:lstStyle/>
          <a:p>
            <a:pPr algn="ctr"/>
            <a:r>
              <a:rPr lang="en-US" sz="2800" b="1">
                <a:latin typeface="Tenorite"/>
                <a:ea typeface="Calibri"/>
                <a:cs typeface="Calibri"/>
              </a:rPr>
              <a:t>50-Year (2023-2073) Transfer of Wealth</a:t>
            </a:r>
            <a:br>
              <a:rPr lang="en-US" sz="2800" b="1">
                <a:latin typeface="Tenorite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i="1">
                <a:latin typeface="Tenorite"/>
                <a:ea typeface="Calibri"/>
                <a:cs typeface="Calibri"/>
              </a:rPr>
              <a:t> </a:t>
            </a:r>
            <a:r>
              <a:rPr lang="en-US" sz="2800" b="1" i="1">
                <a:latin typeface="Tenorite"/>
                <a:ea typeface="Calibri"/>
                <a:cs typeface="Calibri"/>
              </a:rPr>
              <a:t>($ Billions)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4EFC5-9A71-286C-BE51-BF6FD93CD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65BA-ED0E-4E2F-B846-92CADCD85EE2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 descr="A logo for a state&#10;&#10;Description automatically generated">
            <a:extLst>
              <a:ext uri="{FF2B5EF4-FFF2-40B4-BE49-F238E27FC236}">
                <a16:creationId xmlns:a16="http://schemas.microsoft.com/office/drawing/2014/main" id="{FCD5364A-A412-70CC-7CEB-D9A2682C3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D17CAB-4C76-5DCD-4BE8-242FADB0CB78}"/>
              </a:ext>
            </a:extLst>
          </p:cNvPr>
          <p:cNvSpPr txBox="1"/>
          <p:nvPr/>
        </p:nvSpPr>
        <p:spPr>
          <a:xfrm>
            <a:off x="142081" y="6147611"/>
            <a:ext cx="402113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000" i="1">
                <a:solidFill>
                  <a:prstClr val="black"/>
                </a:solidFill>
                <a:latin typeface="Tenorite"/>
                <a:cs typeface="Calibri"/>
              </a:rPr>
              <a:t>Data Source: Macke Carver and Associates, LLC Partnership. Information is based on Esri household wealth estimates, U.S. Census Bureau, U.S. Bureau of Economic Analysis, and the Pennsylvania State Data Center population projections. </a:t>
            </a:r>
          </a:p>
        </p:txBody>
      </p:sp>
    </p:spTree>
    <p:extLst>
      <p:ext uri="{BB962C8B-B14F-4D97-AF65-F5344CB8AC3E}">
        <p14:creationId xmlns:p14="http://schemas.microsoft.com/office/powerpoint/2010/main" val="2347951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4B07DF-D9BF-495B-CDAA-61C68438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664" y="136523"/>
            <a:ext cx="8176672" cy="1730763"/>
          </a:xfrm>
        </p:spPr>
        <p:txBody>
          <a:bodyPr>
            <a:normAutofit/>
          </a:bodyPr>
          <a:lstStyle/>
          <a:p>
            <a:pPr algn="ctr"/>
            <a:r>
              <a:rPr lang="en-US" sz="4400" b="1">
                <a:latin typeface="Tenorite"/>
              </a:rPr>
              <a:t>Three Demographic Trends Shaping Pennsylvania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65BD70-FEA3-DAAD-97E2-75A443898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47003"/>
            <a:ext cx="4089718" cy="26335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>
                <a:latin typeface="Tenorite"/>
              </a:rPr>
              <a:t>Slow population growth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>
                <a:latin typeface="Tenorite"/>
              </a:rPr>
              <a:t>Aging and more diverse population 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>
                <a:latin typeface="Tenorite"/>
              </a:rPr>
              <a:t>Inability to grow naturally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79BAA2-480E-2F5A-9026-2EA2C932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5</a:t>
            </a:fld>
            <a:endParaRPr lang="en-US"/>
          </a:p>
        </p:txBody>
      </p:sp>
      <p:pic>
        <p:nvPicPr>
          <p:cNvPr id="5" name="Graphic 4" descr="Badge 3 with solid fill">
            <a:extLst>
              <a:ext uri="{FF2B5EF4-FFF2-40B4-BE49-F238E27FC236}">
                <a16:creationId xmlns:a16="http://schemas.microsoft.com/office/drawing/2014/main" id="{5142D421-BAB2-DB05-85D5-A1B1BFE4F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2109" y="1768098"/>
            <a:ext cx="3788777" cy="380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33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E571E4-6122-42AD-22EC-ABC5FC8C4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397" y="3688014"/>
            <a:ext cx="9255918" cy="2852737"/>
          </a:xfrm>
        </p:spPr>
        <p:txBody>
          <a:bodyPr anchor="ctr">
            <a:normAutofit/>
          </a:bodyPr>
          <a:lstStyle/>
          <a:p>
            <a:pPr algn="ctr"/>
            <a:r>
              <a:rPr lang="en-US" b="1">
                <a:latin typeface="Tenorite"/>
              </a:rPr>
              <a:t>Slow Population Change</a:t>
            </a:r>
            <a:endParaRPr lang="en-US">
              <a:latin typeface="Tenorite"/>
            </a:endParaRPr>
          </a:p>
        </p:txBody>
      </p:sp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1CE3D59E-511F-F49B-8E0A-7F466E580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8094" y="754621"/>
            <a:ext cx="4259674" cy="42408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28C241-A35E-2971-8A62-F355FF68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1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EE0326-443C-F38A-58B6-4AE6664A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116" y="97148"/>
            <a:ext cx="101617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>
                <a:latin typeface="Tenorite"/>
              </a:rPr>
              <a:t>Stagnant Population Change in Pennsylvania, </a:t>
            </a:r>
            <a:br>
              <a:rPr lang="en-US" sz="3600" b="1">
                <a:latin typeface="Tenorite"/>
              </a:rPr>
            </a:br>
            <a:r>
              <a:rPr lang="en-US" sz="3600" b="1">
                <a:latin typeface="Tenorite"/>
              </a:rPr>
              <a:t>1920 to 2050 </a:t>
            </a:r>
            <a:r>
              <a:rPr lang="en-US" sz="2400" b="1" i="1">
                <a:latin typeface="Tenorite"/>
              </a:rPr>
              <a:t>(Projected)</a:t>
            </a:r>
            <a:br>
              <a:rPr lang="en-US" sz="2400" b="1" i="1">
                <a:latin typeface="Tenorite"/>
              </a:rPr>
            </a:br>
            <a:r>
              <a:rPr lang="en-US" sz="2400" b="1" i="1">
                <a:latin typeface="Tenorite"/>
              </a:rPr>
              <a:t>(In Millions)</a:t>
            </a:r>
            <a:endParaRPr lang="en-US" sz="4000" b="1" i="1">
              <a:latin typeface="Tenorite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1046118-7B58-2810-219B-2F961AB5A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6177447"/>
              </p:ext>
            </p:extLst>
          </p:nvPr>
        </p:nvGraphicFramePr>
        <p:xfrm>
          <a:off x="1663338" y="760899"/>
          <a:ext cx="8865325" cy="559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8D853A0-DBE1-C839-E316-8927A4468447}"/>
              </a:ext>
            </a:extLst>
          </p:cNvPr>
          <p:cNvSpPr txBox="1"/>
          <p:nvPr/>
        </p:nvSpPr>
        <p:spPr>
          <a:xfrm>
            <a:off x="63104" y="6580483"/>
            <a:ext cx="669525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i="1">
                <a:latin typeface="Tenorite"/>
              </a:rPr>
              <a:t>Data Sources: U.S. Census Bureau and the Pennsylvania State Data Center.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049405-B95D-D9E3-5CE6-C35338E1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dirty="0" smtClean="0"/>
              <a:t>7</a:t>
            </a:fld>
            <a:endParaRPr lang="en-US"/>
          </a:p>
        </p:txBody>
      </p:sp>
      <p:pic>
        <p:nvPicPr>
          <p:cNvPr id="6" name="Picture 5" descr="A logo for a state&#10;&#10;Description automatically generated">
            <a:extLst>
              <a:ext uri="{FF2B5EF4-FFF2-40B4-BE49-F238E27FC236}">
                <a16:creationId xmlns:a16="http://schemas.microsoft.com/office/drawing/2014/main" id="{0BB7A367-363C-F80F-4976-A8C295E47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72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31F96DC-303B-A1A2-C274-2F19BF99C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-5155"/>
            <a:ext cx="8875059" cy="666985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9F0C1DF-DFCC-4728-BEA4-A6BB0EC45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36523"/>
            <a:ext cx="7886700" cy="1045126"/>
          </a:xfrm>
        </p:spPr>
        <p:txBody>
          <a:bodyPr>
            <a:normAutofit/>
          </a:bodyPr>
          <a:lstStyle/>
          <a:p>
            <a:pPr algn="ctr"/>
            <a:r>
              <a:rPr lang="en-US" sz="3300" b="1">
                <a:latin typeface="Tenorite"/>
                <a:cs typeface="Calibri"/>
              </a:rPr>
              <a:t>Population Change by Municipality,</a:t>
            </a:r>
            <a:br>
              <a:rPr lang="en-US" sz="3300" b="1">
                <a:latin typeface="Tenorite"/>
              </a:rPr>
            </a:br>
            <a:r>
              <a:rPr lang="en-US" sz="3300" b="1">
                <a:latin typeface="Tenorite"/>
                <a:cs typeface="Calibri"/>
              </a:rPr>
              <a:t>2010 to 2020</a:t>
            </a:r>
            <a:endParaRPr lang="en-US" sz="3000" i="1">
              <a:latin typeface="Tenorite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DC4060-2C50-7CA2-1378-CC73428F7673}"/>
              </a:ext>
            </a:extLst>
          </p:cNvPr>
          <p:cNvSpPr txBox="1"/>
          <p:nvPr/>
        </p:nvSpPr>
        <p:spPr>
          <a:xfrm>
            <a:off x="68986" y="6541587"/>
            <a:ext cx="220980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000" i="1">
                <a:solidFill>
                  <a:prstClr val="black"/>
                </a:solidFill>
                <a:latin typeface="Tenorite"/>
                <a:cs typeface="Calibri"/>
              </a:rPr>
              <a:t>Data Source: U.S. Census Bureau.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F13081-F312-2F8B-8711-BCAA0BA1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A logo for a state&#10;&#10;Description automatically generated">
            <a:extLst>
              <a:ext uri="{FF2B5EF4-FFF2-40B4-BE49-F238E27FC236}">
                <a16:creationId xmlns:a16="http://schemas.microsoft.com/office/drawing/2014/main" id="{6DDBAE0A-8B47-AB2D-56BB-E6037DAC5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89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3187944-0080-1C0E-86EF-D5DF41528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-1"/>
            <a:ext cx="8875059" cy="6786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D9143-8EDD-4F19-A2D7-C7607A591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916" y="258"/>
            <a:ext cx="8208168" cy="1325563"/>
          </a:xfrm>
        </p:spPr>
        <p:txBody>
          <a:bodyPr>
            <a:noAutofit/>
          </a:bodyPr>
          <a:lstStyle/>
          <a:p>
            <a:r>
              <a:rPr lang="en-US" sz="3200" b="1">
                <a:latin typeface="Tenorite"/>
                <a:cs typeface="Calibri"/>
              </a:rPr>
              <a:t>Population Change by County, 2010 to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74B817-AEF7-797F-85A1-7E064BD2E8B8}"/>
              </a:ext>
            </a:extLst>
          </p:cNvPr>
          <p:cNvSpPr txBox="1"/>
          <p:nvPr/>
        </p:nvSpPr>
        <p:spPr>
          <a:xfrm>
            <a:off x="155972" y="6540158"/>
            <a:ext cx="220980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000" i="1">
                <a:solidFill>
                  <a:prstClr val="black"/>
                </a:solidFill>
                <a:latin typeface="Tenorite"/>
                <a:cs typeface="Calibri"/>
              </a:rPr>
              <a:t>Data Source: U.S. Census Bureau.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90F789-FB61-B3C3-9995-F692CFA64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41B2-149F-4B46-9349-5F1D7965E259}" type="slidenum">
              <a:rPr lang="en-US" dirty="0" smtClean="0"/>
              <a:t>9</a:t>
            </a:fld>
            <a:endParaRPr lang="en-US"/>
          </a:p>
        </p:txBody>
      </p:sp>
      <p:pic>
        <p:nvPicPr>
          <p:cNvPr id="8" name="Picture 7" descr="A logo for a state&#10;&#10;Description automatically generated">
            <a:extLst>
              <a:ext uri="{FF2B5EF4-FFF2-40B4-BE49-F238E27FC236}">
                <a16:creationId xmlns:a16="http://schemas.microsoft.com/office/drawing/2014/main" id="{0919F630-73BE-671A-5F6E-278FA4FBA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06" y="6357582"/>
            <a:ext cx="729278" cy="3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80367"/>
      </p:ext>
    </p:extLst>
  </p:cSld>
  <p:clrMapOvr>
    <a:masterClrMapping/>
  </p:clrMapOvr>
</p:sld>
</file>

<file path=ppt/theme/theme1.xml><?xml version="1.0" encoding="utf-8"?>
<a:theme xmlns:a="http://schemas.openxmlformats.org/drawingml/2006/main" name="TribuneVTI">
  <a:themeElements>
    <a:clrScheme name="Custom 2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004C45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ppt/theme/theme2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455F51"/>
      </a:accent1>
      <a:accent2>
        <a:srgbClr val="455F51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enter for Rural PA Standard Power Point">
  <a:themeElements>
    <a:clrScheme name="Center Colors 1">
      <a:dk1>
        <a:sysClr val="windowText" lastClr="000000"/>
      </a:dk1>
      <a:lt1>
        <a:sysClr val="window" lastClr="FFFFFF"/>
      </a:lt1>
      <a:dk2>
        <a:srgbClr val="004C46"/>
      </a:dk2>
      <a:lt2>
        <a:srgbClr val="E8E8E8"/>
      </a:lt2>
      <a:accent1>
        <a:srgbClr val="76BC43"/>
      </a:accent1>
      <a:accent2>
        <a:srgbClr val="A3BBC3"/>
      </a:accent2>
      <a:accent3>
        <a:srgbClr val="004C46"/>
      </a:accent3>
      <a:accent4>
        <a:srgbClr val="451865"/>
      </a:accent4>
      <a:accent5>
        <a:srgbClr val="7C202E"/>
      </a:accent5>
      <a:accent6>
        <a:srgbClr val="794F00"/>
      </a:accent6>
      <a:hlink>
        <a:srgbClr val="467886"/>
      </a:hlink>
      <a:folHlink>
        <a:srgbClr val="96607D"/>
      </a:folHlink>
    </a:clrScheme>
    <a:fontScheme name="Center Font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nter for Rural PA Standard Power Point" id="{FCD74BAA-1A29-4CDC-8E93-68F9C5DAAC7D}" vid="{6A173776-C17E-413C-9629-ABB54975A6CB}"/>
    </a:ext>
  </a:extLst>
</a:theme>
</file>

<file path=ppt/theme/theme4.xml><?xml version="1.0" encoding="utf-8"?>
<a:theme xmlns:a="http://schemas.openxmlformats.org/drawingml/2006/main" name="1_TribuneVTI">
  <a:themeElements>
    <a:clrScheme name="Custom 2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004C45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ppt/theme/theme5.xml><?xml version="1.0" encoding="utf-8"?>
<a:theme xmlns:a="http://schemas.openxmlformats.org/drawingml/2006/main" name="1_Center for Rural PA Standard Power Point">
  <a:themeElements>
    <a:clrScheme name="Center Colors 1">
      <a:dk1>
        <a:sysClr val="windowText" lastClr="000000"/>
      </a:dk1>
      <a:lt1>
        <a:sysClr val="window" lastClr="FFFFFF"/>
      </a:lt1>
      <a:dk2>
        <a:srgbClr val="004C46"/>
      </a:dk2>
      <a:lt2>
        <a:srgbClr val="E8E8E8"/>
      </a:lt2>
      <a:accent1>
        <a:srgbClr val="76BC43"/>
      </a:accent1>
      <a:accent2>
        <a:srgbClr val="A3BBC3"/>
      </a:accent2>
      <a:accent3>
        <a:srgbClr val="004C46"/>
      </a:accent3>
      <a:accent4>
        <a:srgbClr val="451865"/>
      </a:accent4>
      <a:accent5>
        <a:srgbClr val="7C202E"/>
      </a:accent5>
      <a:accent6>
        <a:srgbClr val="794F00"/>
      </a:accent6>
      <a:hlink>
        <a:srgbClr val="467886"/>
      </a:hlink>
      <a:folHlink>
        <a:srgbClr val="96607D"/>
      </a:folHlink>
    </a:clrScheme>
    <a:fontScheme name="Center Font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nter for Rural PA Standard Power Point" id="{FCD74BAA-1A29-4CDC-8E93-68F9C5DAAC7D}" vid="{6A173776-C17E-413C-9629-ABB54975A6C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enter Colors 1">
    <a:dk1>
      <a:sysClr val="windowText" lastClr="000000"/>
    </a:dk1>
    <a:lt1>
      <a:sysClr val="window" lastClr="FFFFFF"/>
    </a:lt1>
    <a:dk2>
      <a:srgbClr val="004C46"/>
    </a:dk2>
    <a:lt2>
      <a:srgbClr val="E8E8E8"/>
    </a:lt2>
    <a:accent1>
      <a:srgbClr val="76BC43"/>
    </a:accent1>
    <a:accent2>
      <a:srgbClr val="A3BBC3"/>
    </a:accent2>
    <a:accent3>
      <a:srgbClr val="004C46"/>
    </a:accent3>
    <a:accent4>
      <a:srgbClr val="451865"/>
    </a:accent4>
    <a:accent5>
      <a:srgbClr val="7C202E"/>
    </a:accent5>
    <a:accent6>
      <a:srgbClr val="794F00"/>
    </a:accent6>
    <a:hlink>
      <a:srgbClr val="467886"/>
    </a:hlink>
    <a:folHlink>
      <a:srgbClr val="96607D"/>
    </a:folHlink>
  </a:clrScheme>
  <a:fontScheme name="Center Font">
    <a:majorFont>
      <a:latin typeface="Tenorite"/>
      <a:ea typeface=""/>
      <a:cs typeface=""/>
    </a:majorFont>
    <a:minorFont>
      <a:latin typeface="Tenorit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1cbe3475-a6fc-4385-bda4-aa16e84d997e" xsi:nil="true"/>
    <SharedWithUsers xmlns="0894a714-4c06-4d3d-baa3-02a7bce55348">
      <UserInfo>
        <DisplayName>Kyle Kopko</DisplayName>
        <AccountId>13</AccountId>
        <AccountType/>
      </UserInfo>
      <UserInfo>
        <DisplayName>Katie Park</DisplayName>
        <AccountId>584</AccountId>
        <AccountType/>
      </UserInfo>
    </SharedWithUsers>
    <lcf76f155ced4ddcb4097134ff3c332f xmlns="1cbe3475-a6fc-4385-bda4-aa16e84d997e">
      <Terms xmlns="http://schemas.microsoft.com/office/infopath/2007/PartnerControls"/>
    </lcf76f155ced4ddcb4097134ff3c332f>
    <TaxCatchAll xmlns="0894a714-4c06-4d3d-baa3-02a7bce5534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5CC3A5FDED04E896C01DF085BFC50" ma:contentTypeVersion="16" ma:contentTypeDescription="Create a new document." ma:contentTypeScope="" ma:versionID="e7639c9d7eff8d430d8df9a1edd53ebe">
  <xsd:schema xmlns:xsd="http://www.w3.org/2001/XMLSchema" xmlns:xs="http://www.w3.org/2001/XMLSchema" xmlns:p="http://schemas.microsoft.com/office/2006/metadata/properties" xmlns:ns2="1cbe3475-a6fc-4385-bda4-aa16e84d997e" xmlns:ns3="0894a714-4c06-4d3d-baa3-02a7bce55348" targetNamespace="http://schemas.microsoft.com/office/2006/metadata/properties" ma:root="true" ma:fieldsID="d12d2b49d6a671ed2241bd895bbe683e" ns2:_="" ns3:_="">
    <xsd:import namespace="1cbe3475-a6fc-4385-bda4-aa16e84d997e"/>
    <xsd:import namespace="0894a714-4c06-4d3d-baa3-02a7bce553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be3475-a6fc-4385-bda4-aa16e84d99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ec67321-614d-4fbf-a41b-0ca2edf9c8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94a714-4c06-4d3d-baa3-02a7bce5534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881051e-0351-4f23-9ced-aa6e621d36fe}" ma:internalName="TaxCatchAll" ma:showField="CatchAllData" ma:web="0894a714-4c06-4d3d-baa3-02a7bce553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00AD0D-B4A5-4811-841D-5AF22052A8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4D769F-F361-4429-AD5B-40D321F8FA9E}">
  <ds:schemaRefs>
    <ds:schemaRef ds:uri="http://schemas.microsoft.com/office/2006/metadata/properties"/>
    <ds:schemaRef ds:uri="1cbe3475-a6fc-4385-bda4-aa16e84d997e"/>
    <ds:schemaRef ds:uri="http://purl.org/dc/terms/"/>
    <ds:schemaRef ds:uri="http://schemas.microsoft.com/office/2006/documentManagement/types"/>
    <ds:schemaRef ds:uri="0894a714-4c06-4d3d-baa3-02a7bce55348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4B998E-74C6-4FF4-A110-2F1D01598929}">
  <ds:schemaRefs>
    <ds:schemaRef ds:uri="0894a714-4c06-4d3d-baa3-02a7bce55348"/>
    <ds:schemaRef ds:uri="1cbe3475-a6fc-4385-bda4-aa16e84d997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f98a0d5-7d63-4478-b599-128fddfb19e5}" enabled="0" method="" siteId="{7f98a0d5-7d63-4478-b599-128fddfb19e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1870</Words>
  <Application>Microsoft Office PowerPoint</Application>
  <PresentationFormat>Widescreen</PresentationFormat>
  <Paragraphs>247</Paragraphs>
  <Slides>48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Amasis MT Pro Medium</vt:lpstr>
      <vt:lpstr>Aptos</vt:lpstr>
      <vt:lpstr>Arial</vt:lpstr>
      <vt:lpstr>Calibri</vt:lpstr>
      <vt:lpstr>Calibri Light</vt:lpstr>
      <vt:lpstr>inherit</vt:lpstr>
      <vt:lpstr>Segoe UI</vt:lpstr>
      <vt:lpstr>Tenorite</vt:lpstr>
      <vt:lpstr>Univers Light</vt:lpstr>
      <vt:lpstr>TribuneVTI</vt:lpstr>
      <vt:lpstr>1_Office Theme</vt:lpstr>
      <vt:lpstr>Center for Rural PA Standard Power Point</vt:lpstr>
      <vt:lpstr>1_TribuneVTI</vt:lpstr>
      <vt:lpstr>1_Center for Rural PA Standard Power Point</vt:lpstr>
      <vt:lpstr>PowerPoint Presentation</vt:lpstr>
      <vt:lpstr>PowerPoint Presentation</vt:lpstr>
      <vt:lpstr>Rural/Urban Definition</vt:lpstr>
      <vt:lpstr>PowerPoint Presentation</vt:lpstr>
      <vt:lpstr>Three Demographic Trends Shaping Pennsylvania</vt:lpstr>
      <vt:lpstr>Slow Population Change</vt:lpstr>
      <vt:lpstr>Stagnant Population Change in Pennsylvania,  1920 to 2050 (Projected) (In Millions)</vt:lpstr>
      <vt:lpstr>Population Change by Municipality, 2010 to 2020</vt:lpstr>
      <vt:lpstr>Population Change by County, 2010 to 2020</vt:lpstr>
      <vt:lpstr>Projected Population Change, 2020 to 2050</vt:lpstr>
      <vt:lpstr>PowerPoint Presentation</vt:lpstr>
      <vt:lpstr>Population Change by County, 2020 to 2024 Data Source: U.S. Census Bureau.</vt:lpstr>
      <vt:lpstr>Percent Change in Population by U.S. State, 2020 to 2024</vt:lpstr>
      <vt:lpstr>Older and More Diverse Population</vt:lpstr>
      <vt:lpstr>Generational Cohorts in Pennsylvania, 2020 Generation Defined by Pew Research Center. Data Source: 2020 Census, U.S. Census Bureau.</vt:lpstr>
      <vt:lpstr>Number of Youth and Senior Citizens in  Pennsylvania, 1950 to 2050 (Projected)</vt:lpstr>
      <vt:lpstr>Number of People of Color by Municipality,  2000 and 2020</vt:lpstr>
      <vt:lpstr>Unlikely to Grow on Our Own</vt:lpstr>
      <vt:lpstr>Number of Births and Deaths in Pennsylvania, 1990 to 2023 Data Source: Pennsylvania Department of Health. </vt:lpstr>
      <vt:lpstr>PowerPoint Presentation</vt:lpstr>
      <vt:lpstr>Natural Population Change (Births Minus Deaths) by County, 2010 to 2019 Data Source: Pennsylvania Department of Health.</vt:lpstr>
      <vt:lpstr>PowerPoint Presentation</vt:lpstr>
      <vt:lpstr>Population Projections (Ages 0 to 19)</vt:lpstr>
      <vt:lpstr>PowerPoint Presentation</vt:lpstr>
      <vt:lpstr>PowerPoint Presentation</vt:lpstr>
      <vt:lpstr>PowerPoint Presentation</vt:lpstr>
      <vt:lpstr>Pennsylvania Net International and Domestic Migration,  2020 to 2024 Data Source: 2024 Population and Housing Estimates, U.S. Census Bureau.</vt:lpstr>
      <vt:lpstr>PowerPoint Presentation</vt:lpstr>
      <vt:lpstr>PowerPoint Presentation</vt:lpstr>
      <vt:lpstr>PowerPoint Presentation</vt:lpstr>
      <vt:lpstr>Pennsylvania Rural Population Revitalization Commission</vt:lpstr>
      <vt:lpstr>Duties &amp; Responsibilities</vt:lpstr>
      <vt:lpstr>Policy Reviews and Recommendations</vt:lpstr>
      <vt:lpstr>Policy Reviews and Recommendations (Continued)</vt:lpstr>
      <vt:lpstr>Additional Powers and Duties </vt:lpstr>
      <vt:lpstr>Additional Powers and Duties (Continued) </vt:lpstr>
      <vt:lpstr>Membership Composition</vt:lpstr>
      <vt:lpstr>PowerPoint Presentation</vt:lpstr>
      <vt:lpstr>Commission Inaugural Public Hearing: Growing Local Capacity in Rural Pennsylvania</vt:lpstr>
      <vt:lpstr>Commission Inaugural Public Hearing: Growing Local Capacity in Rural Pennsylvania</vt:lpstr>
      <vt:lpstr>Thank You</vt:lpstr>
      <vt:lpstr>Supplemental Information</vt:lpstr>
      <vt:lpstr>Pennsylvania Rural and Urban Municipalities, 2020</vt:lpstr>
      <vt:lpstr>PowerPoint Presentation</vt:lpstr>
      <vt:lpstr>Pennsylvania’s Population Shifting Towards the Southeast Data Sources: U.S. Census Bureau and the Pennsylvania State Data Center.</vt:lpstr>
      <vt:lpstr>Where are Pennsylvania’s International Migrants Coming from?</vt:lpstr>
      <vt:lpstr>10-Year (2023-2033) Transfer of Wealth  ($ Billions)</vt:lpstr>
      <vt:lpstr>50-Year (2023-2073) Transfer of Wealth  ($ Billions)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Development District Meeting</dc:title>
  <dc:creator>Kyle Kopko</dc:creator>
  <cp:lastModifiedBy>Grace Policelli</cp:lastModifiedBy>
  <cp:revision>4</cp:revision>
  <cp:lastPrinted>2025-04-03T15:38:15Z</cp:lastPrinted>
  <dcterms:created xsi:type="dcterms:W3CDTF">2024-07-05T14:30:19Z</dcterms:created>
  <dcterms:modified xsi:type="dcterms:W3CDTF">2025-04-11T14:42:11Z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TriggerFlowInfo">
    <vt:lpwstr/>
  </property>
  <property fmtid="{D5CDD505-2E9C-101B-9397-08002B2CF9AE}" pid="4" name="_activity">
    <vt:lpwstr>{"FileActivityType":"9","FileActivityTimeStamp":"2024-07-08T17:57:13.483Z","FileActivityUsersOnPage":[{"DisplayName":"Katie Park","Id":"kpark@rural.pa.gov"},{"DisplayName":"Kyle Kopko","Id":"kkopko@rural.pa.gov"}],"FileActivityNavigationId":null}</vt:lpwstr>
  </property>
  <property fmtid="{D5CDD505-2E9C-101B-9397-08002B2CF9AE}" pid="5" name="_ExtendedDescription">
    <vt:lpwstr/>
  </property>
  <property fmtid="{D5CDD505-2E9C-101B-9397-08002B2CF9AE}" pid="6" name="ContentTypeId">
    <vt:lpwstr>0x010100AA35CC3A5FDED04E896C01DF085BFC50</vt:lpwstr>
  </property>
  <property fmtid="{D5CDD505-2E9C-101B-9397-08002B2CF9AE}" pid="7" name="MediaServiceImageTags">
    <vt:lpwstr/>
  </property>
</Properties>
</file>