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</p:sldIdLst>
  <p:sldSz cx="9144000" cy="6858000" type="overhead"/>
  <p:notesSz cx="6858000" cy="91995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5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39F6-3F9F-4460-B7CB-AA02A730FA46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A6A5-5938-433C-9392-9996A5619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4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39F6-3F9F-4460-B7CB-AA02A730FA46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EA6A5-5938-433C-9392-9996A5619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74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3600" b="1" i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The Quehanna Research Reactor / Hot Cell Facility D&amp;D</a:t>
            </a:r>
            <a:r>
              <a:rPr lang="en-US" altLang="en-US" sz="2800" b="1" i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– </a:t>
            </a:r>
            <a:br>
              <a:rPr lang="en-US" altLang="en-US" sz="2800" b="1" i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en-US" altLang="en-US" sz="2400" b="1" i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Lessons Learned and Transportation Challenges </a:t>
            </a:r>
            <a:endParaRPr lang="en-US" altLang="en-US" sz="2400" b="1" i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67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3200" b="1"/>
            </a:br>
            <a:r>
              <a:rPr lang="en-US" altLang="en-US" sz="3200" b="1"/>
              <a:t>Quehanna Wild Area </a:t>
            </a:r>
            <a:br>
              <a:rPr lang="en-US" altLang="en-US" sz="3200" b="1"/>
            </a:b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5281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Annealing hot cell window to prevent breakage </a:t>
            </a:r>
            <a:br>
              <a:rPr lang="en-US" altLang="en-US" sz="2800" b="1"/>
            </a:br>
            <a:r>
              <a:rPr lang="en-US" altLang="en-US" sz="2800" b="1"/>
              <a:t>during cleanup operations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3969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Scientech Project Manager in anti-Cs for entry into Hot Cell #4 annex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5316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4811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1544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6174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4638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8729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2838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3719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/>
              <a:t>“Houdini” the Robot developed for </a:t>
            </a:r>
            <a:br>
              <a:rPr lang="en-US" altLang="en-US" sz="3200" b="1"/>
            </a:br>
            <a:r>
              <a:rPr lang="en-US" altLang="en-US" sz="3200" b="1"/>
              <a:t>Hot Cell #4 Dismantlement - 1</a:t>
            </a: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08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Location of Quehanna Facility 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0121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/>
              <a:t>“Houdini” the Robot being tested for </a:t>
            </a:r>
            <a:br>
              <a:rPr lang="en-US" altLang="en-US" sz="3200" b="1"/>
            </a:br>
            <a:r>
              <a:rPr lang="en-US" altLang="en-US" sz="3200" b="1"/>
              <a:t>Hot Cell #4 Dismantlement - 2</a:t>
            </a: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3016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>
                <a:latin typeface="Arial" charset="0"/>
              </a:rPr>
              <a:t>Hot Cell #4 Dismantlement - 3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3540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>
                <a:latin typeface="Arial" charset="0"/>
              </a:rPr>
              <a:t>Hot Cell 4 – Back Wall Removal by Robot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0353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>
                <a:latin typeface="Arial" charset="0"/>
              </a:rPr>
              <a:t>Hot Cell 4 LLRW into a HIC – shipped to NV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2037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b="1"/>
              <a:t>NRC &amp; DOT 2-R Co-60 Shipping Cask being placed into over-pack prior to  loading onto truck; Spring 1999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915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Shipping cask in over-pack loaded on truck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9278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>
                <a:latin typeface="Arial" charset="0"/>
              </a:rPr>
              <a:t>Empty Research Reactor / Co-60 Irradiator Pool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9607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>
                <a:latin typeface="Arial" charset="0"/>
              </a:rPr>
              <a:t>Facility / Co-60 Irradiator Pool Survey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9985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Drain pipe from WWTB to release; pipe had fixed contamination, soil under pipe was clean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8540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Underground water tank being </a:t>
            </a:r>
            <a:br>
              <a:rPr lang="en-US" altLang="en-US" sz="2800" b="1"/>
            </a:br>
            <a:r>
              <a:rPr lang="en-US" altLang="en-US" sz="2800" b="1"/>
              <a:t>rigged for removal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32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Location of Quehanna Facility 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4210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/>
              <a:t>Waste water tank being moved to </a:t>
            </a:r>
            <a:br>
              <a:rPr lang="en-US" altLang="en-US" sz="3200" b="1"/>
            </a:br>
            <a:r>
              <a:rPr lang="en-US" altLang="en-US" sz="3200" b="1"/>
              <a:t>lay-down area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7012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/>
              <a:t>Waste water tank opened and ventilated for entry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1317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Outside foundation wall of WWTB after removal of the four buried waste tanks</a:t>
            </a:r>
            <a:endParaRPr lang="en-US" altLang="en-US" sz="20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315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/>
              <a:t>Trench in WWTB where initial soil </a:t>
            </a:r>
            <a:br>
              <a:rPr lang="en-US" altLang="en-US" sz="3200" b="1"/>
            </a:br>
            <a:r>
              <a:rPr lang="en-US" altLang="en-US" sz="3200" b="1"/>
              <a:t>contamination was found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2528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Excavation from removing waste water tanks and</a:t>
            </a:r>
            <a:br>
              <a:rPr lang="en-US" altLang="en-US" sz="2800" b="1"/>
            </a:br>
            <a:r>
              <a:rPr lang="en-US" altLang="en-US" sz="2800" b="1"/>
              <a:t>drainage line from WWTB sump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3561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>
                <a:latin typeface="Arial" charset="0"/>
              </a:rPr>
              <a:t>Hot Cell – Shine Shield Removal and Survey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1940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>
                <a:latin typeface="Arial" charset="0"/>
              </a:rPr>
              <a:t>Concrete Decon in Containment Tent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3028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>
                <a:latin typeface="Arial" charset="0"/>
              </a:rPr>
              <a:t>Diamond Wire Hot Cell Dismantlement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5547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latin typeface="Arial" charset="0"/>
              </a:rPr>
              <a:t>Diamond Wire Cutting of Hot Cells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6838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>
                <a:latin typeface="Arial" charset="0"/>
              </a:rPr>
              <a:t>Diamond Wire Cutting of Hot Cells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70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Quehanna Facility </a:t>
            </a:r>
            <a:br>
              <a:rPr lang="en-US" altLang="en-US" sz="2800" b="1"/>
            </a:br>
            <a:r>
              <a:rPr lang="en-US" altLang="en-US" sz="2800" b="1"/>
              <a:t>and Immediate Vicinity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9335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>
                <a:latin typeface="Arial" charset="0"/>
              </a:rPr>
              <a:t>Hot Cell Concrete LLRW - to UT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309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>
                <a:latin typeface="Arial" charset="0"/>
              </a:rPr>
              <a:t>Final Status Surveys 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1916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3200" b="1"/>
            </a:br>
            <a:r>
              <a:rPr lang="en-US" altLang="en-US" sz="3200" b="1"/>
              <a:t>Quehanna </a:t>
            </a:r>
            <a:br>
              <a:rPr lang="en-US" altLang="en-US" sz="3200" b="1"/>
            </a:b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7142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3200" b="1"/>
            </a:br>
            <a:r>
              <a:rPr lang="en-US" altLang="en-US" sz="3200" b="1"/>
              <a:t>Quehanna – A Piece of ‘The Rock’ </a:t>
            </a:r>
            <a:br>
              <a:rPr lang="en-US" altLang="en-US" sz="3200" b="1"/>
            </a:b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2656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3200" b="1"/>
            </a:br>
            <a:r>
              <a:rPr lang="en-US" altLang="en-US" sz="3200" b="1"/>
              <a:t>Quehanna </a:t>
            </a:r>
            <a:br>
              <a:rPr lang="en-US" altLang="en-US" sz="3200" b="1"/>
            </a:b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9143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latin typeface="Arial" charset="0"/>
              </a:rPr>
              <a:t>Contact information -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23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DCNR Quehanna Facility </a:t>
            </a:r>
            <a:br>
              <a:rPr lang="en-US" altLang="en-US" sz="2800" b="1"/>
            </a:br>
            <a:r>
              <a:rPr lang="en-US" altLang="en-US" sz="2800" b="1"/>
              <a:t>and Immediate Vicinity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19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latin typeface="Arial" charset="0"/>
              </a:rPr>
              <a:t>Quehanna circa 1955-1957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65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latin typeface="Arial" charset="0"/>
              </a:rPr>
              <a:t>Quehanna Research Reactor </a:t>
            </a:r>
            <a:br>
              <a:rPr lang="en-US" altLang="en-US" b="1">
                <a:latin typeface="Arial" charset="0"/>
              </a:rPr>
            </a:br>
            <a:r>
              <a:rPr lang="en-US" altLang="en-US" b="1">
                <a:latin typeface="Arial" charset="0"/>
              </a:rPr>
              <a:t>circa 1960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56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3200" b="1"/>
            </a:br>
            <a:r>
              <a:rPr lang="en-US" altLang="en-US" sz="3200" b="1"/>
              <a:t>Quehanna </a:t>
            </a:r>
            <a:br>
              <a:rPr lang="en-US" altLang="en-US" sz="3200" b="1"/>
            </a:b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43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Reactor Hot Cell Facility, Reactor Road, </a:t>
            </a:r>
            <a:br>
              <a:rPr lang="en-US" altLang="en-US" sz="2800" b="1"/>
            </a:br>
            <a:r>
              <a:rPr lang="en-US" altLang="en-US" sz="2800" b="1"/>
              <a:t>Quehanna Wild Area (c1999)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90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/>
              <a:t>Quehanna Facility Layout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88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3200" b="1"/>
            </a:br>
            <a:r>
              <a:rPr lang="en-US" altLang="en-US" sz="3200" b="1"/>
              <a:t>Disclaimer </a:t>
            </a:r>
            <a:br>
              <a:rPr lang="en-US" altLang="en-US" sz="3200" b="1"/>
            </a:b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04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Changes in Containment after</a:t>
            </a:r>
            <a:br>
              <a:rPr lang="en-US" altLang="en-US" sz="2800" b="1"/>
            </a:br>
            <a:r>
              <a:rPr lang="en-US" altLang="en-US" sz="2800" b="1"/>
              <a:t>October 12, 1998 Incident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97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Hot Cell #4 Top-down View, System Layout </a:t>
            </a:r>
            <a:br>
              <a:rPr lang="en-US" altLang="en-US" sz="2800" b="1"/>
            </a:br>
            <a:r>
              <a:rPr lang="en-US" altLang="en-US" sz="2800" b="1"/>
              <a:t>Drawing from Martin Marietta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63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latin typeface="Arial" charset="0"/>
              </a:rPr>
              <a:t>Quehanna Co-60 </a:t>
            </a:r>
            <a:br>
              <a:rPr lang="en-US" altLang="en-US" b="1">
                <a:latin typeface="Arial" charset="0"/>
              </a:rPr>
            </a:br>
            <a:r>
              <a:rPr lang="en-US" altLang="en-US" b="1">
                <a:latin typeface="Arial" charset="0"/>
              </a:rPr>
              <a:t>Pool Irradiator Dec. 2002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8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/>
              <a:t>Typical Co-60 Pool Irradiator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29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Background Information - 1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Background Information - 2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94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Background Information - 3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52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Background Information - 4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73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Background Information - 5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23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Background Information - 6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17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3200" b="1"/>
            </a:br>
            <a:r>
              <a:rPr lang="en-US" altLang="en-US" sz="3200" b="1"/>
              <a:t>Bio -  </a:t>
            </a:r>
            <a:br>
              <a:rPr lang="en-US" altLang="en-US" sz="3200" b="1"/>
            </a:b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13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Background Information - 7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07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Background Information - 8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01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Background Information - 9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345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  Stakeholders and Official Roles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21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NRC Legacy Contamination License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76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Site Preparation </a:t>
            </a:r>
            <a:br>
              <a:rPr lang="en-US" altLang="en-US" sz="3600" b="1"/>
            </a:br>
            <a:r>
              <a:rPr lang="en-US" altLang="en-US" sz="3600" b="1"/>
              <a:t>General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423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Worker Training &amp; Qualifications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00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Onsite Laboratory Equipment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88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/>
              <a:t>Radiation Survey Instrumentation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411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Outside Labs and Analytical Support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0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3200" b="1"/>
            </a:br>
            <a:r>
              <a:rPr lang="en-US" altLang="en-US" sz="3200" b="1"/>
              <a:t>Quehanna – Acknowledgements  </a:t>
            </a:r>
            <a:br>
              <a:rPr lang="en-US" altLang="en-US" sz="3200" b="1"/>
            </a:b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747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Basic Methodology for Decommissioning Work - 1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792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Basic Methodology for Decommissioning Work - 2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99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3200" b="1"/>
            </a:br>
            <a:r>
              <a:rPr lang="en-US" altLang="en-US" sz="3200" b="1"/>
              <a:t>Quehanna – Release Criteria </a:t>
            </a:r>
            <a:br>
              <a:rPr lang="en-US" altLang="en-US" sz="3200" b="1"/>
            </a:b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2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3200" b="1"/>
            </a:br>
            <a:r>
              <a:rPr lang="en-US" altLang="en-US" sz="3200" b="1"/>
              <a:t>Quehanna – Release Criteria Rev </a:t>
            </a:r>
            <a:br>
              <a:rPr lang="en-US" altLang="en-US" sz="3200" b="1"/>
            </a:b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493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3200" b="1"/>
            </a:br>
            <a:r>
              <a:rPr lang="en-US" altLang="en-US" sz="3200" b="1"/>
              <a:t>Quehanna – Release Criteria Rev </a:t>
            </a:r>
            <a:br>
              <a:rPr lang="en-US" altLang="en-US" sz="3200" b="1"/>
            </a:b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92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October 12, 1998 Incident - 1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314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October 12, 1998 Incident - 2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073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Post - Oct. ’98 Incident Activity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253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baseline="30000"/>
              <a:t>60</a:t>
            </a:r>
            <a:r>
              <a:rPr lang="en-US" altLang="en-US" sz="3600" b="1"/>
              <a:t>Co Sources Removed in 1999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426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Hot Cell #4, cont.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46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3200" b="1"/>
            </a:br>
            <a:r>
              <a:rPr lang="en-US" altLang="en-US" sz="3200" b="1"/>
              <a:t>Quehanna Presentation Outline </a:t>
            </a:r>
            <a:br>
              <a:rPr lang="en-US" altLang="en-US" sz="3200" b="1"/>
            </a:b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059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Hot Cell #4, cont.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458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/>
              <a:t>Quehanna D&amp;D - 1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173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/>
              <a:t>Quehanna D&amp;D - 2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622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/>
              <a:t>Quehanna D&amp;D - 3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492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/>
              <a:t>Quehanna D&amp;D - 4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191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>
                <a:latin typeface="Arial" charset="0"/>
              </a:rPr>
              <a:t>October 2005 D&amp;D Status, Summary –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805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2016 Summary  –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95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3200" b="1"/>
            </a:br>
            <a:r>
              <a:rPr lang="en-US" altLang="en-US" sz="3200" b="1"/>
              <a:t>Quehanna - FSS </a:t>
            </a:r>
            <a:br>
              <a:rPr lang="en-US" altLang="en-US" sz="3200" b="1"/>
            </a:b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710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3200" b="1"/>
            </a:br>
            <a:r>
              <a:rPr lang="en-US" altLang="en-US" sz="3200" b="1"/>
              <a:t>Quehanna – RAM License Termination </a:t>
            </a:r>
            <a:br>
              <a:rPr lang="en-US" altLang="en-US" sz="3200" b="1"/>
            </a:b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700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3200" b="1"/>
            </a:br>
            <a:r>
              <a:rPr lang="en-US" altLang="en-US" sz="3200" b="1"/>
              <a:t>Quehanna – Cost Recovery </a:t>
            </a:r>
            <a:br>
              <a:rPr lang="en-US" altLang="en-US" sz="3200" b="1"/>
            </a:b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05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828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3200" b="1"/>
            </a:br>
            <a:r>
              <a:rPr lang="en-US" altLang="en-US" sz="3200" b="1"/>
              <a:t>Quehanna – NRC Reference Materials </a:t>
            </a:r>
            <a:br>
              <a:rPr lang="en-US" altLang="en-US" sz="3200" b="1"/>
            </a:b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549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3200" b="1"/>
            </a:br>
            <a:r>
              <a:rPr lang="en-US" altLang="en-US" sz="3200" b="1"/>
              <a:t>Quehanna </a:t>
            </a:r>
            <a:br>
              <a:rPr lang="en-US" altLang="en-US" sz="3200" b="1"/>
            </a:b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823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View of BRP and Scientech Trailers from the Facility Service Area</a:t>
            </a:r>
            <a:endParaRPr lang="en-US" altLang="en-US" sz="24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838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b="1"/>
              <a:t>Temporary structures at entrance to Service Area to withstand the rigors of winter and improve containment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769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b="1"/>
              <a:t>GM probe / meter used check workers for contamination when leaving the Radiologically Controlled Area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664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Operating face of hot cells before installation </a:t>
            </a:r>
            <a:br>
              <a:rPr lang="en-US" altLang="en-US" sz="2800" b="1"/>
            </a:br>
            <a:r>
              <a:rPr lang="en-US" altLang="en-US" sz="2800" b="1"/>
              <a:t>of new remote manipulators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709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Circa 1999 view of Service Area </a:t>
            </a:r>
            <a:br>
              <a:rPr lang="en-US" altLang="en-US" sz="2800" b="1"/>
            </a:br>
            <a:r>
              <a:rPr lang="en-US" altLang="en-US" sz="2800" b="1"/>
              <a:t>during cleanup operations</a:t>
            </a:r>
            <a:endParaRPr lang="en-US" altLang="en-US" sz="24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441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/>
              <a:t>Hot Cell #2 Isolation Room early in project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912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/>
              <a:t>Hot Cell #2 before beginning of cleanup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292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/>
              <a:t>Door between Isolation Room and Hot Cell</a:t>
            </a:r>
            <a:r>
              <a:rPr lang="en-US" altLang="en-US" sz="2400" b="1"/>
              <a:t>  </a:t>
            </a:r>
            <a:br>
              <a:rPr lang="en-US" altLang="en-US" sz="2400" b="1"/>
            </a:b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54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662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b="1"/>
              <a:t>Floor vault(s) for storage of radioactive samples from the Curtiss-Wright reactor; last use -1960s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389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b="1"/>
              <a:t>Initial sealing of roll-up door between Service Area and Co-60 Irradiator Bay after October 12, 1998 incident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180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b="1"/>
              <a:t>View of mezzanine on south side of Service Area during removal of ventilation systems from labs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86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Scabbler used to remove fixed </a:t>
            </a:r>
            <a:br>
              <a:rPr lang="en-US" altLang="en-US" sz="2800" b="1"/>
            </a:br>
            <a:r>
              <a:rPr lang="en-US" altLang="en-US" sz="2800" b="1"/>
              <a:t>contamination in concrete floors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527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b="1"/>
              <a:t>Portable HEPA filter unit used filter air being exhausted from work areas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604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b="1"/>
              <a:t>South mezzanine during removal of ventilation systems from Decontamination Room and Radiochemistry Lab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372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>
                <a:latin typeface="Arial" charset="0"/>
              </a:rPr>
              <a:t>Service Area Asbestos Removal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409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Decontamination room early in project</a:t>
            </a:r>
            <a:r>
              <a:rPr lang="en-US" altLang="en-US" sz="2400" b="1"/>
              <a:t>.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853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b="1"/>
              <a:t>Bagged radioactive waste being stored before shipment to Envirocare, a LLRW disposal site in Utah 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12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Intermodal container being loaded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37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894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Intermodal containers stored behind facility</a:t>
            </a:r>
            <a:br>
              <a:rPr lang="en-US" altLang="en-US" sz="2800" b="1"/>
            </a:br>
            <a:r>
              <a:rPr lang="en-US" altLang="en-US" sz="2800" b="1"/>
              <a:t>awaiting shipment by tank farm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4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Truck backed into Service Area to </a:t>
            </a:r>
            <a:br>
              <a:rPr lang="en-US" altLang="en-US" sz="2800" b="1"/>
            </a:br>
            <a:r>
              <a:rPr lang="en-US" altLang="en-US" sz="2800" b="1"/>
              <a:t>pickup intermodal container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573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Intermodal container being loaded onto over-the-road truck for shipment to Envirocare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219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Final monitoring before shipment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465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Another view of intermodal container being loaded onto truck for shipment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834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Entering Hot Cell #4 Annex from Isolation Room; taken prior to October 12, 1998 incident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345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Temporary containment installed in cell operations area after October 12, 1998 incident</a:t>
            </a:r>
            <a:endParaRPr lang="en-US" altLang="en-US" sz="24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998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New Manipulator Arm in Decontamination </a:t>
            </a:r>
            <a:br>
              <a:rPr lang="en-US" altLang="en-US" sz="2800" b="1"/>
            </a:br>
            <a:r>
              <a:rPr lang="en-US" altLang="en-US" sz="2800" b="1"/>
              <a:t>Room - early in project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769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Operating Face of Hot Cells with new </a:t>
            </a:r>
            <a:br>
              <a:rPr lang="en-US" altLang="en-US" sz="2800" b="1"/>
            </a:br>
            <a:r>
              <a:rPr lang="en-US" altLang="en-US" sz="2800" b="1"/>
              <a:t>remote manipulators in place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594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Working in a Hot Cell with remote manipulators during Co-60 source repackaging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7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327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JL Shepherd Associates staff working </a:t>
            </a:r>
            <a:br>
              <a:rPr lang="en-US" altLang="en-US" sz="2800" b="1"/>
            </a:br>
            <a:r>
              <a:rPr lang="en-US" altLang="en-US" sz="2800" b="1"/>
              <a:t>on packaging Co-60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68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Hot Cell face during Co-60 removal showing manipulators and remote viewing system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719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Storage cask being moved to Hot Cell #2 </a:t>
            </a:r>
            <a:br>
              <a:rPr lang="en-US" altLang="en-US" sz="2800" b="1"/>
            </a:br>
            <a:r>
              <a:rPr lang="en-US" altLang="en-US" sz="2800" b="1"/>
              <a:t>for removal of Co-60 sources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7620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Casks outside entrance to Hot Cell #2 during </a:t>
            </a:r>
            <a:br>
              <a:rPr lang="en-US" altLang="en-US" sz="2800" b="1"/>
            </a:br>
            <a:r>
              <a:rPr lang="en-US" altLang="en-US" sz="2800" b="1"/>
              <a:t>Co-60 removal campaign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427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/>
              <a:t>Storage cask being moved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7976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Co-60 Shielding / Transport Casks in Decontamination Room - early in project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631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Tie-down adjustments to over-pack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6211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Co-60 shipment being readied to transport</a:t>
            </a:r>
            <a:r>
              <a:rPr lang="en-US" altLang="en-US" sz="2400" b="1"/>
              <a:t>  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589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Other Co-60 shipping containers </a:t>
            </a:r>
            <a:br>
              <a:rPr lang="en-US" altLang="en-US" sz="2800" b="1"/>
            </a:br>
            <a:r>
              <a:rPr lang="en-US" altLang="en-US" sz="2800" b="1"/>
              <a:t>secured for travel</a:t>
            </a:r>
            <a:endParaRPr lang="en-US" altLang="en-US" sz="24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9531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>
                <a:latin typeface="Arial" charset="0"/>
              </a:rPr>
              <a:t>Operating face of hot cells before installation </a:t>
            </a:r>
            <a:br>
              <a:rPr lang="en-US" altLang="en-US" sz="2800" b="1">
                <a:latin typeface="Arial" charset="0"/>
              </a:rPr>
            </a:br>
            <a:r>
              <a:rPr lang="en-US" altLang="en-US" sz="2800" b="1">
                <a:latin typeface="Arial" charset="0"/>
              </a:rPr>
              <a:t>of new remote manipulators</a:t>
            </a:r>
            <a:endParaRPr lang="en-US" altLang="en-US" sz="2400" b="1">
              <a:latin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77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1003</Words>
  <Application>Microsoft Office PowerPoint</Application>
  <PresentationFormat>Overhead</PresentationFormat>
  <Paragraphs>124</Paragraphs>
  <Slides>135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38" baseType="lpstr">
      <vt:lpstr>Arial</vt:lpstr>
      <vt:lpstr>Calibri</vt:lpstr>
      <vt:lpstr>Office Theme</vt:lpstr>
      <vt:lpstr>The Quehanna Research Reactor / Hot Cell Facility D&amp;D –  Lessons Learned and Transportation Challenges </vt:lpstr>
      <vt:lpstr> Disclaimer  </vt:lpstr>
      <vt:lpstr> Bio -   </vt:lpstr>
      <vt:lpstr> Quehanna – Acknowledgements   </vt:lpstr>
      <vt:lpstr> Quehanna Presentation Outline  </vt:lpstr>
      <vt:lpstr>PowerPoint Presentation</vt:lpstr>
      <vt:lpstr>PowerPoint Presentation</vt:lpstr>
      <vt:lpstr>PowerPoint Presentation</vt:lpstr>
      <vt:lpstr>PowerPoint Presentation</vt:lpstr>
      <vt:lpstr> Quehanna Wild Area  </vt:lpstr>
      <vt:lpstr>Location of Quehanna Facility </vt:lpstr>
      <vt:lpstr>Location of Quehanna Facility </vt:lpstr>
      <vt:lpstr>Quehanna Facility  and Immediate Vicinity</vt:lpstr>
      <vt:lpstr>DCNR Quehanna Facility  and Immediate Vicinity</vt:lpstr>
      <vt:lpstr>Quehanna circa 1955-1957</vt:lpstr>
      <vt:lpstr>Quehanna Research Reactor  circa 1960</vt:lpstr>
      <vt:lpstr> Quehanna  </vt:lpstr>
      <vt:lpstr>Reactor Hot Cell Facility, Reactor Road,  Quehanna Wild Area (c1999)</vt:lpstr>
      <vt:lpstr>Quehanna Facility Layout</vt:lpstr>
      <vt:lpstr>Changes in Containment after October 12, 1998 Incident</vt:lpstr>
      <vt:lpstr>Hot Cell #4 Top-down View, System Layout  Drawing from Martin Marietta</vt:lpstr>
      <vt:lpstr>Quehanna Co-60  Pool Irradiator Dec. 2002</vt:lpstr>
      <vt:lpstr>Typical Co-60 Pool Irradiator</vt:lpstr>
      <vt:lpstr>Background Information - 1</vt:lpstr>
      <vt:lpstr>Background Information - 2</vt:lpstr>
      <vt:lpstr>Background Information - 3</vt:lpstr>
      <vt:lpstr>Background Information - 4</vt:lpstr>
      <vt:lpstr>Background Information - 5</vt:lpstr>
      <vt:lpstr>Background Information - 6</vt:lpstr>
      <vt:lpstr>Background Information - 7</vt:lpstr>
      <vt:lpstr>Background Information - 8</vt:lpstr>
      <vt:lpstr>Background Information - 9</vt:lpstr>
      <vt:lpstr>  Stakeholders and Official Roles</vt:lpstr>
      <vt:lpstr>NRC Legacy Contamination License</vt:lpstr>
      <vt:lpstr>Site Preparation  General</vt:lpstr>
      <vt:lpstr>Worker Training &amp; Qualifications</vt:lpstr>
      <vt:lpstr>Onsite Laboratory Equipment</vt:lpstr>
      <vt:lpstr>Radiation Survey Instrumentation</vt:lpstr>
      <vt:lpstr>Outside Labs and Analytical Support</vt:lpstr>
      <vt:lpstr>Basic Methodology for Decommissioning Work - 1</vt:lpstr>
      <vt:lpstr>Basic Methodology for Decommissioning Work - 2</vt:lpstr>
      <vt:lpstr> Quehanna – Release Criteria  </vt:lpstr>
      <vt:lpstr> Quehanna – Release Criteria Rev  </vt:lpstr>
      <vt:lpstr> Quehanna – Release Criteria Rev  </vt:lpstr>
      <vt:lpstr>October 12, 1998 Incident - 1</vt:lpstr>
      <vt:lpstr>October 12, 1998 Incident - 2</vt:lpstr>
      <vt:lpstr>Post - Oct. ’98 Incident Activity</vt:lpstr>
      <vt:lpstr>60Co Sources Removed in 1999</vt:lpstr>
      <vt:lpstr>Hot Cell #4, cont.</vt:lpstr>
      <vt:lpstr>Hot Cell #4, cont.</vt:lpstr>
      <vt:lpstr>Quehanna D&amp;D - 1</vt:lpstr>
      <vt:lpstr>Quehanna D&amp;D - 2</vt:lpstr>
      <vt:lpstr>Quehanna D&amp;D - 3</vt:lpstr>
      <vt:lpstr>Quehanna D&amp;D - 4</vt:lpstr>
      <vt:lpstr>October 2005 D&amp;D Status, Summary –</vt:lpstr>
      <vt:lpstr>2016 Summary  –</vt:lpstr>
      <vt:lpstr> Quehanna - FSS  </vt:lpstr>
      <vt:lpstr> Quehanna – RAM License Termination  </vt:lpstr>
      <vt:lpstr> Quehanna – Cost Recovery  </vt:lpstr>
      <vt:lpstr> Quehanna – NRC Reference Materials  </vt:lpstr>
      <vt:lpstr> Quehanna  </vt:lpstr>
      <vt:lpstr>View of BRP and Scientech Trailers from the Facility Service Area</vt:lpstr>
      <vt:lpstr>Temporary structures at entrance to Service Area to withstand the rigors of winter and improve containment</vt:lpstr>
      <vt:lpstr>GM probe / meter used check workers for contamination when leaving the Radiologically Controlled Area</vt:lpstr>
      <vt:lpstr>Operating face of hot cells before installation  of new remote manipulators</vt:lpstr>
      <vt:lpstr>Circa 1999 view of Service Area  during cleanup operations</vt:lpstr>
      <vt:lpstr>Hot Cell #2 Isolation Room early in project</vt:lpstr>
      <vt:lpstr>Hot Cell #2 before beginning of cleanup</vt:lpstr>
      <vt:lpstr>Door between Isolation Room and Hot Cell   </vt:lpstr>
      <vt:lpstr>Floor vault(s) for storage of radioactive samples from the Curtiss-Wright reactor; last use -1960s</vt:lpstr>
      <vt:lpstr>Initial sealing of roll-up door between Service Area and Co-60 Irradiator Bay after October 12, 1998 incident</vt:lpstr>
      <vt:lpstr>View of mezzanine on south side of Service Area during removal of ventilation systems from labs</vt:lpstr>
      <vt:lpstr>Scabbler used to remove fixed  contamination in concrete floors</vt:lpstr>
      <vt:lpstr>Portable HEPA filter unit used filter air being exhausted from work areas</vt:lpstr>
      <vt:lpstr>South mezzanine during removal of ventilation systems from Decontamination Room and Radiochemistry Lab</vt:lpstr>
      <vt:lpstr>Service Area Asbestos Removal</vt:lpstr>
      <vt:lpstr>Decontamination room early in project.</vt:lpstr>
      <vt:lpstr>Bagged radioactive waste being stored before shipment to Envirocare, a LLRW disposal site in Utah </vt:lpstr>
      <vt:lpstr>Intermodal container being loaded</vt:lpstr>
      <vt:lpstr>Intermodal containers stored behind facility awaiting shipment by tank farm</vt:lpstr>
      <vt:lpstr>Truck backed into Service Area to  pickup intermodal container</vt:lpstr>
      <vt:lpstr>Intermodal container being loaded onto over-the-road truck for shipment to Envirocare</vt:lpstr>
      <vt:lpstr>Final monitoring before shipment</vt:lpstr>
      <vt:lpstr>Another view of intermodal container being loaded onto truck for shipment</vt:lpstr>
      <vt:lpstr>Entering Hot Cell #4 Annex from Isolation Room; taken prior to October 12, 1998 incident</vt:lpstr>
      <vt:lpstr>Temporary containment installed in cell operations area after October 12, 1998 incident</vt:lpstr>
      <vt:lpstr>New Manipulator Arm in Decontamination  Room - early in project</vt:lpstr>
      <vt:lpstr>Operating Face of Hot Cells with new  remote manipulators in place</vt:lpstr>
      <vt:lpstr>Working in a Hot Cell with remote manipulators during Co-60 source repackaging</vt:lpstr>
      <vt:lpstr>JL Shepherd Associates staff working  on packaging Co-60</vt:lpstr>
      <vt:lpstr>Hot Cell face during Co-60 removal showing manipulators and remote viewing system</vt:lpstr>
      <vt:lpstr>Storage cask being moved to Hot Cell #2  for removal of Co-60 sources</vt:lpstr>
      <vt:lpstr>Casks outside entrance to Hot Cell #2 during  Co-60 removal campaign</vt:lpstr>
      <vt:lpstr>Storage cask being moved</vt:lpstr>
      <vt:lpstr>Co-60 Shielding / Transport Casks in Decontamination Room - early in project</vt:lpstr>
      <vt:lpstr>Tie-down adjustments to over-pack</vt:lpstr>
      <vt:lpstr>Co-60 shipment being readied to transport  </vt:lpstr>
      <vt:lpstr>Other Co-60 shipping containers  secured for travel</vt:lpstr>
      <vt:lpstr>Operating face of hot cells before installation  of new remote manipulators</vt:lpstr>
      <vt:lpstr>Annealing hot cell window to prevent breakage  during cleanup operations</vt:lpstr>
      <vt:lpstr>Scientech Project Manager in anti-Cs for entry into Hot Cell #4 annex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“Houdini” the Robot developed for  Hot Cell #4 Dismantlement - 1</vt:lpstr>
      <vt:lpstr>“Houdini” the Robot being tested for  Hot Cell #4 Dismantlement - 2</vt:lpstr>
      <vt:lpstr>Hot Cell #4 Dismantlement - 3</vt:lpstr>
      <vt:lpstr>Hot Cell 4 – Back Wall Removal by Robot</vt:lpstr>
      <vt:lpstr>Hot Cell 4 LLRW into a HIC – shipped to NV</vt:lpstr>
      <vt:lpstr>NRC &amp; DOT 2-R Co-60 Shipping Cask being placed into over-pack prior to  loading onto truck; Spring 1999</vt:lpstr>
      <vt:lpstr>Shipping cask in over-pack loaded on truck</vt:lpstr>
      <vt:lpstr>Empty Research Reactor / Co-60 Irradiator Pool</vt:lpstr>
      <vt:lpstr>Facility / Co-60 Irradiator Pool Survey</vt:lpstr>
      <vt:lpstr>Drain pipe from WWTB to release; pipe had fixed contamination, soil under pipe was clean</vt:lpstr>
      <vt:lpstr>Underground water tank being  rigged for removal</vt:lpstr>
      <vt:lpstr>Waste water tank being moved to  lay-down area</vt:lpstr>
      <vt:lpstr>Waste water tank opened and ventilated for entry</vt:lpstr>
      <vt:lpstr>Outside foundation wall of WWTB after removal of the four buried waste tanks</vt:lpstr>
      <vt:lpstr>Trench in WWTB where initial soil  contamination was found</vt:lpstr>
      <vt:lpstr>Excavation from removing waste water tanks and drainage line from WWTB sump</vt:lpstr>
      <vt:lpstr>Hot Cell – Shine Shield Removal and Survey</vt:lpstr>
      <vt:lpstr>Concrete Decon in Containment Tent</vt:lpstr>
      <vt:lpstr>Diamond Wire Hot Cell Dismantlement</vt:lpstr>
      <vt:lpstr>Diamond Wire Cutting of Hot Cells</vt:lpstr>
      <vt:lpstr>Diamond Wire Cutting of Hot Cells</vt:lpstr>
      <vt:lpstr>Hot Cell Concrete LLRW - to UT</vt:lpstr>
      <vt:lpstr>Final Status Surveys </vt:lpstr>
      <vt:lpstr> Quehanna  </vt:lpstr>
      <vt:lpstr> Quehanna – A Piece of ‘The Rock’  </vt:lpstr>
      <vt:lpstr> Quehanna  </vt:lpstr>
      <vt:lpstr>Contact information -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Quehanna Research Reactor / Hot Cell Facility D&amp;D –  Lessons Learned and Transportation Challenges</dc:title>
  <dc:creator>DJAllard</dc:creator>
  <cp:lastModifiedBy>Uldis Vanags</cp:lastModifiedBy>
  <cp:revision>1</cp:revision>
  <dcterms:created xsi:type="dcterms:W3CDTF">2024-05-31T15:43:57Z</dcterms:created>
  <dcterms:modified xsi:type="dcterms:W3CDTF">2024-06-06T13:52:11Z</dcterms:modified>
</cp:coreProperties>
</file>