
<file path=[Content_Types].xml><?xml version="1.0" encoding="utf-8"?>
<Types xmlns="http://schemas.openxmlformats.org/package/2006/content-types">
  <Default Extension="emf" ContentType="image/x-emf"/>
  <Default Extension="jpeg" ContentType="image/jpe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4"/>
  </p:notesMasterIdLst>
  <p:sldIdLst>
    <p:sldId id="256" r:id="rId2"/>
    <p:sldId id="258" r:id="rId3"/>
    <p:sldId id="294" r:id="rId4"/>
    <p:sldId id="263" r:id="rId5"/>
    <p:sldId id="293" r:id="rId6"/>
    <p:sldId id="273" r:id="rId7"/>
    <p:sldId id="286" r:id="rId8"/>
    <p:sldId id="278" r:id="rId9"/>
    <p:sldId id="292" r:id="rId10"/>
    <p:sldId id="296" r:id="rId11"/>
    <p:sldId id="297"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A14256-FD03-36A4-30A5-EB876088D609}" name="Bob Capstick" initials="BC" userId="S::BCapstick@3yankees.com::ac20202b-df59-4174-a68b-4a69c7dcd7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 Howes" initials="EH" lastIdx="1" clrIdx="0">
    <p:extLst>
      <p:ext uri="{19B8F6BF-5375-455C-9EA6-DF929625EA0E}">
        <p15:presenceInfo xmlns:p15="http://schemas.microsoft.com/office/powerpoint/2012/main" userId="S::EHowes@3yankees.com::afa3071b-9df1-4f50-9465-b39f3661676c" providerId="AD"/>
      </p:ext>
    </p:extLst>
  </p:cmAuthor>
  <p:cmAuthor id="2" name="Bob Capstick" initials="BC" lastIdx="11" clrIdx="1">
    <p:extLst>
      <p:ext uri="{19B8F6BF-5375-455C-9EA6-DF929625EA0E}">
        <p15:presenceInfo xmlns:p15="http://schemas.microsoft.com/office/powerpoint/2012/main" userId="S::BCapstick@3yankees.com::ac20202b-df59-4174-a68b-4a69c7dcd7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40" autoAdjust="0"/>
    <p:restoredTop sz="86466" autoAdjust="0"/>
  </p:normalViewPr>
  <p:slideViewPr>
    <p:cSldViewPr snapToGrid="0">
      <p:cViewPr varScale="1">
        <p:scale>
          <a:sx n="51" d="100"/>
          <a:sy n="51" d="100"/>
        </p:scale>
        <p:origin x="560" y="40"/>
      </p:cViewPr>
      <p:guideLst/>
    </p:cSldViewPr>
  </p:slideViewPr>
  <p:outlineViewPr>
    <p:cViewPr>
      <p:scale>
        <a:sx n="33" d="100"/>
        <a:sy n="33" d="100"/>
      </p:scale>
      <p:origin x="0" y="-5064"/>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4DE4D-BF18-41E4-AB17-AE65800E2975}"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255E1-88D8-49E1-A23C-1F0B201C2128}" type="slidenum">
              <a:rPr lang="en-US" smtClean="0"/>
              <a:t>‹#›</a:t>
            </a:fld>
            <a:endParaRPr lang="en-US"/>
          </a:p>
        </p:txBody>
      </p:sp>
    </p:spTree>
    <p:extLst>
      <p:ext uri="{BB962C8B-B14F-4D97-AF65-F5344CB8AC3E}">
        <p14:creationId xmlns:p14="http://schemas.microsoft.com/office/powerpoint/2010/main" val="372775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1</a:t>
            </a:fld>
            <a:endParaRPr lang="en-US"/>
          </a:p>
        </p:txBody>
      </p:sp>
    </p:spTree>
    <p:extLst>
      <p:ext uri="{BB962C8B-B14F-4D97-AF65-F5344CB8AC3E}">
        <p14:creationId xmlns:p14="http://schemas.microsoft.com/office/powerpoint/2010/main" val="292456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11</a:t>
            </a:fld>
            <a:endParaRPr lang="en-US"/>
          </a:p>
        </p:txBody>
      </p:sp>
    </p:spTree>
    <p:extLst>
      <p:ext uri="{BB962C8B-B14F-4D97-AF65-F5344CB8AC3E}">
        <p14:creationId xmlns:p14="http://schemas.microsoft.com/office/powerpoint/2010/main" val="272385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2</a:t>
            </a:fld>
            <a:endParaRPr lang="en-US"/>
          </a:p>
        </p:txBody>
      </p:sp>
    </p:spTree>
    <p:extLst>
      <p:ext uri="{BB962C8B-B14F-4D97-AF65-F5344CB8AC3E}">
        <p14:creationId xmlns:p14="http://schemas.microsoft.com/office/powerpoint/2010/main" val="407279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4</a:t>
            </a:fld>
            <a:endParaRPr lang="en-US"/>
          </a:p>
        </p:txBody>
      </p:sp>
    </p:spTree>
    <p:extLst>
      <p:ext uri="{BB962C8B-B14F-4D97-AF65-F5344CB8AC3E}">
        <p14:creationId xmlns:p14="http://schemas.microsoft.com/office/powerpoint/2010/main" val="108605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5</a:t>
            </a:fld>
            <a:endParaRPr lang="en-US"/>
          </a:p>
        </p:txBody>
      </p:sp>
    </p:spTree>
    <p:extLst>
      <p:ext uri="{BB962C8B-B14F-4D97-AF65-F5344CB8AC3E}">
        <p14:creationId xmlns:p14="http://schemas.microsoft.com/office/powerpoint/2010/main" val="221885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6</a:t>
            </a:fld>
            <a:endParaRPr lang="en-US"/>
          </a:p>
        </p:txBody>
      </p:sp>
    </p:spTree>
    <p:extLst>
      <p:ext uri="{BB962C8B-B14F-4D97-AF65-F5344CB8AC3E}">
        <p14:creationId xmlns:p14="http://schemas.microsoft.com/office/powerpoint/2010/main" val="426928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7</a:t>
            </a:fld>
            <a:endParaRPr lang="en-US"/>
          </a:p>
        </p:txBody>
      </p:sp>
    </p:spTree>
    <p:extLst>
      <p:ext uri="{BB962C8B-B14F-4D97-AF65-F5344CB8AC3E}">
        <p14:creationId xmlns:p14="http://schemas.microsoft.com/office/powerpoint/2010/main" val="185428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8</a:t>
            </a:fld>
            <a:endParaRPr lang="en-US"/>
          </a:p>
        </p:txBody>
      </p:sp>
    </p:spTree>
    <p:extLst>
      <p:ext uri="{BB962C8B-B14F-4D97-AF65-F5344CB8AC3E}">
        <p14:creationId xmlns:p14="http://schemas.microsoft.com/office/powerpoint/2010/main" val="329494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9</a:t>
            </a:fld>
            <a:endParaRPr lang="en-US"/>
          </a:p>
        </p:txBody>
      </p:sp>
    </p:spTree>
    <p:extLst>
      <p:ext uri="{BB962C8B-B14F-4D97-AF65-F5344CB8AC3E}">
        <p14:creationId xmlns:p14="http://schemas.microsoft.com/office/powerpoint/2010/main" val="3520371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255E1-88D8-49E1-A23C-1F0B201C2128}" type="slidenum">
              <a:rPr lang="en-US" smtClean="0"/>
              <a:t>10</a:t>
            </a:fld>
            <a:endParaRPr lang="en-US"/>
          </a:p>
        </p:txBody>
      </p:sp>
    </p:spTree>
    <p:extLst>
      <p:ext uri="{BB962C8B-B14F-4D97-AF65-F5344CB8AC3E}">
        <p14:creationId xmlns:p14="http://schemas.microsoft.com/office/powerpoint/2010/main" val="136678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7979-6FAA-42BD-93A6-1ABBF1BF7C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438454-99D3-4035-A4C3-E18B297AD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1E2095-672B-4B7B-8A3A-E38E5A78AFAB}"/>
              </a:ext>
            </a:extLst>
          </p:cNvPr>
          <p:cNvSpPr>
            <a:spLocks noGrp="1"/>
          </p:cNvSpPr>
          <p:nvPr>
            <p:ph type="dt" sz="half" idx="10"/>
          </p:nvPr>
        </p:nvSpPr>
        <p:spPr/>
        <p:txBody>
          <a:bodyPr/>
          <a:lstStyle/>
          <a:p>
            <a:fld id="{90BC3F10-738A-424C-9BBD-0CC55123F1D1}" type="datetimeFigureOut">
              <a:rPr lang="en-US" smtClean="0"/>
              <a:t>10/25/2023</a:t>
            </a:fld>
            <a:endParaRPr lang="en-US"/>
          </a:p>
        </p:txBody>
      </p:sp>
      <p:sp>
        <p:nvSpPr>
          <p:cNvPr id="5" name="Footer Placeholder 4">
            <a:extLst>
              <a:ext uri="{FF2B5EF4-FFF2-40B4-BE49-F238E27FC236}">
                <a16:creationId xmlns:a16="http://schemas.microsoft.com/office/drawing/2014/main" id="{9009304E-A07F-4B1A-A8AE-08333EBED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070FD-5F3E-4A0C-9519-FD83E1114D93}"/>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42919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7799-1AFA-4281-ACA1-9152B941CF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436087-4AE7-4416-8E06-AA7714E76B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16FC6-896F-45DD-87D1-7828AC82A410}"/>
              </a:ext>
            </a:extLst>
          </p:cNvPr>
          <p:cNvSpPr>
            <a:spLocks noGrp="1"/>
          </p:cNvSpPr>
          <p:nvPr>
            <p:ph type="dt" sz="half" idx="10"/>
          </p:nvPr>
        </p:nvSpPr>
        <p:spPr/>
        <p:txBody>
          <a:bodyPr/>
          <a:lstStyle/>
          <a:p>
            <a:fld id="{90BC3F10-738A-424C-9BBD-0CC55123F1D1}" type="datetimeFigureOut">
              <a:rPr lang="en-US" smtClean="0"/>
              <a:t>10/25/2023</a:t>
            </a:fld>
            <a:endParaRPr lang="en-US"/>
          </a:p>
        </p:txBody>
      </p:sp>
      <p:sp>
        <p:nvSpPr>
          <p:cNvPr id="5" name="Footer Placeholder 4">
            <a:extLst>
              <a:ext uri="{FF2B5EF4-FFF2-40B4-BE49-F238E27FC236}">
                <a16:creationId xmlns:a16="http://schemas.microsoft.com/office/drawing/2014/main" id="{ABADFE7B-DC91-4D96-B97C-D9134B148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F5100-D2E8-47BC-A8C3-7CA208A26609}"/>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85695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399A9-15A6-4921-8F45-61C2BE002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E414B-0591-46CE-BBA2-3CC28EFD65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45B96-7198-4960-AF1D-1AAE9FEE122D}"/>
              </a:ext>
            </a:extLst>
          </p:cNvPr>
          <p:cNvSpPr>
            <a:spLocks noGrp="1"/>
          </p:cNvSpPr>
          <p:nvPr>
            <p:ph type="dt" sz="half" idx="10"/>
          </p:nvPr>
        </p:nvSpPr>
        <p:spPr/>
        <p:txBody>
          <a:bodyPr/>
          <a:lstStyle/>
          <a:p>
            <a:fld id="{90BC3F10-738A-424C-9BBD-0CC55123F1D1}" type="datetimeFigureOut">
              <a:rPr lang="en-US" smtClean="0"/>
              <a:t>10/25/2023</a:t>
            </a:fld>
            <a:endParaRPr lang="en-US"/>
          </a:p>
        </p:txBody>
      </p:sp>
      <p:sp>
        <p:nvSpPr>
          <p:cNvPr id="5" name="Footer Placeholder 4">
            <a:extLst>
              <a:ext uri="{FF2B5EF4-FFF2-40B4-BE49-F238E27FC236}">
                <a16:creationId xmlns:a16="http://schemas.microsoft.com/office/drawing/2014/main" id="{D040E9B4-8137-4310-B77E-F17F05360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7CD69-30A2-483E-9463-24F259E45EAD}"/>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48938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2CF3-0514-47F3-8120-7EAB380F6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CE9B3-2C7C-4E98-8FE0-66FF271A9D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32668-EEB1-4318-B556-5A242C00F2D7}"/>
              </a:ext>
            </a:extLst>
          </p:cNvPr>
          <p:cNvSpPr>
            <a:spLocks noGrp="1"/>
          </p:cNvSpPr>
          <p:nvPr>
            <p:ph type="dt" sz="half" idx="10"/>
          </p:nvPr>
        </p:nvSpPr>
        <p:spPr/>
        <p:txBody>
          <a:bodyPr/>
          <a:lstStyle/>
          <a:p>
            <a:fld id="{90BC3F10-738A-424C-9BBD-0CC55123F1D1}" type="datetimeFigureOut">
              <a:rPr lang="en-US" smtClean="0"/>
              <a:t>10/25/2023</a:t>
            </a:fld>
            <a:endParaRPr lang="en-US"/>
          </a:p>
        </p:txBody>
      </p:sp>
      <p:sp>
        <p:nvSpPr>
          <p:cNvPr id="5" name="Footer Placeholder 4">
            <a:extLst>
              <a:ext uri="{FF2B5EF4-FFF2-40B4-BE49-F238E27FC236}">
                <a16:creationId xmlns:a16="http://schemas.microsoft.com/office/drawing/2014/main" id="{45C4EB1D-662C-4A93-B1D7-F3AEE2B19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6397F-D617-4F82-854F-7B0B00DEA396}"/>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80828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1C81-3FA9-45E0-BF5A-61D0F4B114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DE973-5EC4-4B58-AAA1-F85141D60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F64BAD-2CAE-4281-81F4-5C110DCFF01E}"/>
              </a:ext>
            </a:extLst>
          </p:cNvPr>
          <p:cNvSpPr>
            <a:spLocks noGrp="1"/>
          </p:cNvSpPr>
          <p:nvPr>
            <p:ph type="dt" sz="half" idx="10"/>
          </p:nvPr>
        </p:nvSpPr>
        <p:spPr/>
        <p:txBody>
          <a:bodyPr/>
          <a:lstStyle/>
          <a:p>
            <a:fld id="{90BC3F10-738A-424C-9BBD-0CC55123F1D1}" type="datetimeFigureOut">
              <a:rPr lang="en-US" smtClean="0"/>
              <a:t>10/25/2023</a:t>
            </a:fld>
            <a:endParaRPr lang="en-US"/>
          </a:p>
        </p:txBody>
      </p:sp>
      <p:sp>
        <p:nvSpPr>
          <p:cNvPr id="5" name="Footer Placeholder 4">
            <a:extLst>
              <a:ext uri="{FF2B5EF4-FFF2-40B4-BE49-F238E27FC236}">
                <a16:creationId xmlns:a16="http://schemas.microsoft.com/office/drawing/2014/main" id="{C0C58463-A02D-4D95-83CC-403CD9C81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B6EA7-BEB0-483C-81B7-4B6C794337F0}"/>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62512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CAB8-8F1A-4A13-BB38-D5BF6BF69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B9F0EC-1CFB-4B62-9123-4E55A323E3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74828B-E54C-48A9-85B9-2FD346A588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5660F7-4BFB-4D0B-A57A-7D9E4C486E59}"/>
              </a:ext>
            </a:extLst>
          </p:cNvPr>
          <p:cNvSpPr>
            <a:spLocks noGrp="1"/>
          </p:cNvSpPr>
          <p:nvPr>
            <p:ph type="dt" sz="half" idx="10"/>
          </p:nvPr>
        </p:nvSpPr>
        <p:spPr/>
        <p:txBody>
          <a:bodyPr/>
          <a:lstStyle/>
          <a:p>
            <a:fld id="{90BC3F10-738A-424C-9BBD-0CC55123F1D1}" type="datetimeFigureOut">
              <a:rPr lang="en-US" smtClean="0"/>
              <a:t>10/25/2023</a:t>
            </a:fld>
            <a:endParaRPr lang="en-US"/>
          </a:p>
        </p:txBody>
      </p:sp>
      <p:sp>
        <p:nvSpPr>
          <p:cNvPr id="6" name="Footer Placeholder 5">
            <a:extLst>
              <a:ext uri="{FF2B5EF4-FFF2-40B4-BE49-F238E27FC236}">
                <a16:creationId xmlns:a16="http://schemas.microsoft.com/office/drawing/2014/main" id="{43151650-1851-4A26-93B2-1C428C453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7FA6B-0139-42F2-80E1-0CEAA3B0E427}"/>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62790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DCA3-10CA-466E-BBCC-4C9C9DABE3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3A8E55-F892-4148-A9AF-9431BDD55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66417-CEAF-4388-9BF7-DD176961E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A8629-5410-444B-98BA-F054DA3CD0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3D9E-BB69-4399-BCF0-3D70F41087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C86458-EDF1-4CC7-884E-C65AF4082A2E}"/>
              </a:ext>
            </a:extLst>
          </p:cNvPr>
          <p:cNvSpPr>
            <a:spLocks noGrp="1"/>
          </p:cNvSpPr>
          <p:nvPr>
            <p:ph type="dt" sz="half" idx="10"/>
          </p:nvPr>
        </p:nvSpPr>
        <p:spPr/>
        <p:txBody>
          <a:bodyPr/>
          <a:lstStyle/>
          <a:p>
            <a:fld id="{90BC3F10-738A-424C-9BBD-0CC55123F1D1}" type="datetimeFigureOut">
              <a:rPr lang="en-US" smtClean="0"/>
              <a:t>10/25/2023</a:t>
            </a:fld>
            <a:endParaRPr lang="en-US"/>
          </a:p>
        </p:txBody>
      </p:sp>
      <p:sp>
        <p:nvSpPr>
          <p:cNvPr id="8" name="Footer Placeholder 7">
            <a:extLst>
              <a:ext uri="{FF2B5EF4-FFF2-40B4-BE49-F238E27FC236}">
                <a16:creationId xmlns:a16="http://schemas.microsoft.com/office/drawing/2014/main" id="{29034930-AA8A-45DD-B884-8E8B49D4D8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4C89C5-6898-46C7-B20C-CF2FB5809179}"/>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58703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8044-BDA4-41B5-97A5-CAA2B528C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54C39D-9557-4746-8BE8-EB687585A0CF}"/>
              </a:ext>
            </a:extLst>
          </p:cNvPr>
          <p:cNvSpPr>
            <a:spLocks noGrp="1"/>
          </p:cNvSpPr>
          <p:nvPr>
            <p:ph type="dt" sz="half" idx="10"/>
          </p:nvPr>
        </p:nvSpPr>
        <p:spPr/>
        <p:txBody>
          <a:bodyPr/>
          <a:lstStyle/>
          <a:p>
            <a:fld id="{90BC3F10-738A-424C-9BBD-0CC55123F1D1}" type="datetimeFigureOut">
              <a:rPr lang="en-US" smtClean="0"/>
              <a:t>10/25/2023</a:t>
            </a:fld>
            <a:endParaRPr lang="en-US"/>
          </a:p>
        </p:txBody>
      </p:sp>
      <p:sp>
        <p:nvSpPr>
          <p:cNvPr id="4" name="Footer Placeholder 3">
            <a:extLst>
              <a:ext uri="{FF2B5EF4-FFF2-40B4-BE49-F238E27FC236}">
                <a16:creationId xmlns:a16="http://schemas.microsoft.com/office/drawing/2014/main" id="{0180BE37-4E5B-4AFE-A000-DAE916A363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E215CB-22F4-420A-A6A8-0CEF8AF4AC68}"/>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347770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E68D3-BDA5-4A88-9CA0-B0A155B42ADF}"/>
              </a:ext>
            </a:extLst>
          </p:cNvPr>
          <p:cNvSpPr>
            <a:spLocks noGrp="1"/>
          </p:cNvSpPr>
          <p:nvPr>
            <p:ph type="dt" sz="half" idx="10"/>
          </p:nvPr>
        </p:nvSpPr>
        <p:spPr/>
        <p:txBody>
          <a:bodyPr/>
          <a:lstStyle/>
          <a:p>
            <a:fld id="{90BC3F10-738A-424C-9BBD-0CC55123F1D1}" type="datetimeFigureOut">
              <a:rPr lang="en-US" smtClean="0"/>
              <a:t>10/25/2023</a:t>
            </a:fld>
            <a:endParaRPr lang="en-US"/>
          </a:p>
        </p:txBody>
      </p:sp>
      <p:sp>
        <p:nvSpPr>
          <p:cNvPr id="3" name="Footer Placeholder 2">
            <a:extLst>
              <a:ext uri="{FF2B5EF4-FFF2-40B4-BE49-F238E27FC236}">
                <a16:creationId xmlns:a16="http://schemas.microsoft.com/office/drawing/2014/main" id="{D43D93E5-B13C-48E9-89F6-46DABA9379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77CDFB-D82A-44AD-838E-2AA0B83BB955}"/>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53737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FFA6-A63A-4CCB-B01B-5544020B3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F80A0A-D6BC-4AAB-A5B8-6B817A561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ECDEE-1F84-4201-9497-02467C545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95C51-6388-45FA-82E0-63F4DFF4052A}"/>
              </a:ext>
            </a:extLst>
          </p:cNvPr>
          <p:cNvSpPr>
            <a:spLocks noGrp="1"/>
          </p:cNvSpPr>
          <p:nvPr>
            <p:ph type="dt" sz="half" idx="10"/>
          </p:nvPr>
        </p:nvSpPr>
        <p:spPr/>
        <p:txBody>
          <a:bodyPr/>
          <a:lstStyle/>
          <a:p>
            <a:fld id="{90BC3F10-738A-424C-9BBD-0CC55123F1D1}" type="datetimeFigureOut">
              <a:rPr lang="en-US" smtClean="0"/>
              <a:t>10/25/2023</a:t>
            </a:fld>
            <a:endParaRPr lang="en-US"/>
          </a:p>
        </p:txBody>
      </p:sp>
      <p:sp>
        <p:nvSpPr>
          <p:cNvPr id="6" name="Footer Placeholder 5">
            <a:extLst>
              <a:ext uri="{FF2B5EF4-FFF2-40B4-BE49-F238E27FC236}">
                <a16:creationId xmlns:a16="http://schemas.microsoft.com/office/drawing/2014/main" id="{BAD780F3-5D74-4A79-8EA8-6C702A300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6E3C4-780F-409F-83EC-C899C99DEEC2}"/>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291502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BC99-C185-41DE-9B9F-30C5E6D56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24046C-494C-4D03-9A52-5C6E4C2D6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9CF370-8627-4950-B779-E33E98342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57C2F-1349-437A-8748-0B41CD1FA884}"/>
              </a:ext>
            </a:extLst>
          </p:cNvPr>
          <p:cNvSpPr>
            <a:spLocks noGrp="1"/>
          </p:cNvSpPr>
          <p:nvPr>
            <p:ph type="dt" sz="half" idx="10"/>
          </p:nvPr>
        </p:nvSpPr>
        <p:spPr/>
        <p:txBody>
          <a:bodyPr/>
          <a:lstStyle/>
          <a:p>
            <a:fld id="{90BC3F10-738A-424C-9BBD-0CC55123F1D1}" type="datetimeFigureOut">
              <a:rPr lang="en-US" smtClean="0"/>
              <a:t>10/25/2023</a:t>
            </a:fld>
            <a:endParaRPr lang="en-US"/>
          </a:p>
        </p:txBody>
      </p:sp>
      <p:sp>
        <p:nvSpPr>
          <p:cNvPr id="6" name="Footer Placeholder 5">
            <a:extLst>
              <a:ext uri="{FF2B5EF4-FFF2-40B4-BE49-F238E27FC236}">
                <a16:creationId xmlns:a16="http://schemas.microsoft.com/office/drawing/2014/main" id="{40D18596-A06E-44D0-B070-D6CDE3577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488AD-A2C5-4F3A-8DE9-4B9C0B846B46}"/>
              </a:ext>
            </a:extLst>
          </p:cNvPr>
          <p:cNvSpPr>
            <a:spLocks noGrp="1"/>
          </p:cNvSpPr>
          <p:nvPr>
            <p:ph type="sldNum" sz="quarter" idx="12"/>
          </p:nvPr>
        </p:nvSpPr>
        <p:spPr/>
        <p:txBody>
          <a:bodyPr/>
          <a:lstStyle/>
          <a:p>
            <a:fld id="{5E41014D-55BA-4D02-BF10-1785F2852A14}" type="slidenum">
              <a:rPr lang="en-US" smtClean="0"/>
              <a:t>‹#›</a:t>
            </a:fld>
            <a:endParaRPr lang="en-US"/>
          </a:p>
        </p:txBody>
      </p:sp>
    </p:spTree>
    <p:extLst>
      <p:ext uri="{BB962C8B-B14F-4D97-AF65-F5344CB8AC3E}">
        <p14:creationId xmlns:p14="http://schemas.microsoft.com/office/powerpoint/2010/main" val="10625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41953-782E-4727-B239-051532E33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8C7C60-EF04-42C2-9CEE-9ECA3505C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B0109-1DBA-425C-A6FD-9553A520A0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C3F10-738A-424C-9BBD-0CC55123F1D1}" type="datetimeFigureOut">
              <a:rPr lang="en-US" smtClean="0"/>
              <a:t>10/25/2023</a:t>
            </a:fld>
            <a:endParaRPr lang="en-US"/>
          </a:p>
        </p:txBody>
      </p:sp>
      <p:sp>
        <p:nvSpPr>
          <p:cNvPr id="5" name="Footer Placeholder 4">
            <a:extLst>
              <a:ext uri="{FF2B5EF4-FFF2-40B4-BE49-F238E27FC236}">
                <a16:creationId xmlns:a16="http://schemas.microsoft.com/office/drawing/2014/main" id="{C8E7163C-F3A3-48F5-958A-97EC01C45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7A9EE-6B48-4552-9CB6-02438A495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1014D-55BA-4D02-BF10-1785F2852A14}" type="slidenum">
              <a:rPr lang="en-US" smtClean="0"/>
              <a:t>‹#›</a:t>
            </a:fld>
            <a:endParaRPr lang="en-US"/>
          </a:p>
        </p:txBody>
      </p:sp>
    </p:spTree>
    <p:extLst>
      <p:ext uri="{BB962C8B-B14F-4D97-AF65-F5344CB8AC3E}">
        <p14:creationId xmlns:p14="http://schemas.microsoft.com/office/powerpoint/2010/main" val="29944302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3yankees.com/index.html" TargetMode="External"/><Relationship Id="rId2" Type="http://schemas.openxmlformats.org/officeDocument/2006/relationships/hyperlink" Target="mailto:ehowes@3yankee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05A162D-13EA-41B6-8B18-3E408319891E}"/>
              </a:ext>
            </a:extLst>
          </p:cNvPr>
          <p:cNvSpPr>
            <a:spLocks noGrp="1"/>
          </p:cNvSpPr>
          <p:nvPr>
            <p:ph type="ctrTitle"/>
          </p:nvPr>
        </p:nvSpPr>
        <p:spPr>
          <a:xfrm>
            <a:off x="1314824" y="735106"/>
            <a:ext cx="10421656" cy="2928470"/>
          </a:xfrm>
        </p:spPr>
        <p:txBody>
          <a:bodyPr anchor="b">
            <a:normAutofit/>
          </a:bodyPr>
          <a:lstStyle/>
          <a:p>
            <a:pPr marL="0" marR="0">
              <a:spcBef>
                <a:spcPts val="0"/>
              </a:spcBef>
              <a:spcAft>
                <a:spcPts val="0"/>
              </a:spcAft>
            </a:pPr>
            <a:r>
              <a:rPr lang="en-US" sz="35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 Yankee Companies &amp; National SNF Status Update</a:t>
            </a:r>
            <a:br>
              <a:rPr lang="en-US" sz="35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500" b="1" dirty="0">
              <a:solidFill>
                <a:srgbClr val="FFFFFF"/>
              </a:solidFill>
              <a:latin typeface="Times New Roman" panose="02020603050405020304" pitchFamily="18" charset="0"/>
            </a:endParaRPr>
          </a:p>
        </p:txBody>
      </p:sp>
      <p:sp>
        <p:nvSpPr>
          <p:cNvPr id="3" name="Subtitle 2">
            <a:extLst>
              <a:ext uri="{FF2B5EF4-FFF2-40B4-BE49-F238E27FC236}">
                <a16:creationId xmlns:a16="http://schemas.microsoft.com/office/drawing/2014/main" id="{2069A3ED-BDE9-412E-96DB-FEB254F708DF}"/>
              </a:ext>
            </a:extLst>
          </p:cNvPr>
          <p:cNvSpPr>
            <a:spLocks noGrp="1"/>
          </p:cNvSpPr>
          <p:nvPr>
            <p:ph type="subTitle" idx="1"/>
          </p:nvPr>
        </p:nvSpPr>
        <p:spPr>
          <a:xfrm>
            <a:off x="1350683" y="4870824"/>
            <a:ext cx="9997256" cy="1803514"/>
          </a:xfrm>
        </p:spPr>
        <p:txBody>
          <a:bodyPr anchor="ctr">
            <a:noAutofit/>
          </a:bodyPr>
          <a:lstStyle/>
          <a:p>
            <a:r>
              <a:rPr lang="en-US" sz="2500" b="1" dirty="0">
                <a:solidFill>
                  <a:schemeClr val="accent1"/>
                </a:solidFill>
                <a:latin typeface="Times New Roman" panose="02020603050405020304" pitchFamily="18" charset="0"/>
              </a:rPr>
              <a:t>NEHLRWT Taskforce Fall Meeting, Portland, ME</a:t>
            </a:r>
          </a:p>
          <a:p>
            <a:r>
              <a:rPr lang="en-US" sz="2500" b="1" dirty="0">
                <a:solidFill>
                  <a:schemeClr val="accent1"/>
                </a:solidFill>
                <a:latin typeface="Times New Roman" panose="02020603050405020304" pitchFamily="18" charset="0"/>
              </a:rPr>
              <a:t>October 25, 2023</a:t>
            </a:r>
          </a:p>
          <a:p>
            <a:r>
              <a:rPr lang="en-US" sz="2500" b="1" dirty="0">
                <a:solidFill>
                  <a:schemeClr val="accent1"/>
                </a:solidFill>
                <a:latin typeface="Times New Roman" panose="02020603050405020304" pitchFamily="18" charset="0"/>
              </a:rPr>
              <a:t>Eric Howes,  Director Public &amp; Government Affairs</a:t>
            </a:r>
          </a:p>
          <a:p>
            <a:r>
              <a:rPr lang="en-US" sz="2500" b="1" dirty="0">
                <a:solidFill>
                  <a:schemeClr val="accent1"/>
                </a:solidFill>
                <a:latin typeface="Times New Roman" panose="02020603050405020304" pitchFamily="18" charset="0"/>
              </a:rPr>
              <a:t>Maine Yankee Atomic Power Company</a:t>
            </a:r>
          </a:p>
        </p:txBody>
      </p:sp>
    </p:spTree>
    <p:extLst>
      <p:ext uri="{BB962C8B-B14F-4D97-AF65-F5344CB8AC3E}">
        <p14:creationId xmlns:p14="http://schemas.microsoft.com/office/powerpoint/2010/main" val="33886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313171"/>
            <a:ext cx="10388600" cy="832739"/>
          </a:xfrm>
        </p:spPr>
        <p:txBody>
          <a:bodyPr>
            <a:normAutofit/>
          </a:bodyPr>
          <a:lstStyle/>
          <a:p>
            <a:r>
              <a:rPr lang="en-US" sz="2500" b="1" dirty="0">
                <a:solidFill>
                  <a:schemeClr val="accent1">
                    <a:lumMod val="75000"/>
                  </a:schemeClr>
                </a:solidFill>
                <a:ea typeface="Calibri" panose="020F0502020204030204" pitchFamily="34" charset="0"/>
              </a:rPr>
              <a:t>3</a:t>
            </a:r>
            <a:r>
              <a:rPr lang="en-US" sz="2500" b="1" dirty="0">
                <a:solidFill>
                  <a:schemeClr val="accent1">
                    <a:lumMod val="75000"/>
                  </a:schemeClr>
                </a:solidFill>
              </a:rPr>
              <a:t> Yankees’ working with others to overcome the SNF policy impasse</a:t>
            </a:r>
            <a:endParaRPr lang="en-US" sz="2500" b="1" dirty="0">
              <a:solidFill>
                <a:schemeClr val="accent1"/>
              </a:solidFill>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1929384"/>
            <a:ext cx="10515600" cy="4251960"/>
          </a:xfrm>
        </p:spPr>
        <p:txBody>
          <a:bodyPr>
            <a:normAutofit/>
          </a:bodyPr>
          <a:lstStyle/>
          <a:p>
            <a:pPr marR="0" lvl="0">
              <a:spcBef>
                <a:spcPts val="0"/>
              </a:spcBef>
              <a:spcAft>
                <a:spcPts val="0"/>
              </a:spcAft>
              <a:buFont typeface="Wingdings" panose="05000000000000000000" pitchFamily="2" charset="2"/>
              <a:buChar char="Ø"/>
            </a:pPr>
            <a:r>
              <a:rPr lang="en-US" sz="2100" dirty="0">
                <a:effectLst/>
                <a:ea typeface="Calibri" panose="020F0502020204030204" pitchFamily="34" charset="0"/>
                <a:cs typeface="Times New Roman" panose="02020603050405020304" pitchFamily="18" charset="0"/>
              </a:rPr>
              <a:t>The </a:t>
            </a:r>
            <a:r>
              <a:rPr lang="en-US" sz="2100" dirty="0">
                <a:ea typeface="Calibri" panose="020F0502020204030204" pitchFamily="34" charset="0"/>
                <a:cs typeface="Times New Roman" panose="02020603050405020304" pitchFamily="18" charset="0"/>
              </a:rPr>
              <a:t>3 Yankee Companies are participants in several organizations advocating for policy reform that results in a national integrated nuclear waste management program including the Nuclear Waste Strategy Coalition, the Decommissioning Plant Coalition and the Nuclear Energy Institute.</a:t>
            </a:r>
          </a:p>
          <a:p>
            <a:pPr marR="0" lvl="0">
              <a:spcBef>
                <a:spcPts val="0"/>
              </a:spcBef>
              <a:spcAft>
                <a:spcPts val="0"/>
              </a:spcAft>
              <a:buFont typeface="Wingdings" panose="05000000000000000000" pitchFamily="2" charset="2"/>
              <a:buChar char="Ø"/>
            </a:pPr>
            <a:endParaRPr lang="en-US" sz="2100" dirty="0">
              <a:effectLst/>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r>
              <a:rPr lang="en-US" sz="2100" dirty="0">
                <a:solidFill>
                  <a:srgbClr val="000000"/>
                </a:solidFill>
                <a:effectLst/>
                <a:ea typeface="Times New Roman" panose="02020603050405020304" pitchFamily="18" charset="0"/>
              </a:rPr>
              <a:t>Substantial progress will occur only when Congress authorizes and provides sustainable annual funding from the NWF for an integrated nuclear waste management program that includes near-term CIS with priority for SNF stored at shutdown reactor sites, a parallel effort toward a permanent geologic repository, and funding for transportation planning focused on communities, states, and tribes. </a:t>
            </a:r>
            <a:endParaRPr lang="en-US" sz="2100" dirty="0">
              <a:solidFill>
                <a:srgbClr val="000000"/>
              </a:solidFill>
              <a:effectLst/>
              <a:ea typeface="Calibri" panose="020F0502020204030204" pitchFamily="34" charset="0"/>
            </a:endParaRPr>
          </a:p>
          <a:p>
            <a:pPr marR="0" lvl="0">
              <a:spcBef>
                <a:spcPts val="0"/>
              </a:spcBef>
              <a:spcAft>
                <a:spcPts val="0"/>
              </a:spcAft>
              <a:buFont typeface="Wingdings" panose="05000000000000000000" pitchFamily="2" charset="2"/>
              <a:buChar char="Ø"/>
            </a:pPr>
            <a:endParaRPr lang="en-US" sz="2100" dirty="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Ø"/>
            </a:pPr>
            <a:r>
              <a:rPr lang="en-US" sz="2100" dirty="0">
                <a:effectLst/>
                <a:ea typeface="Calibri" panose="020F0502020204030204" pitchFamily="34" charset="0"/>
                <a:cs typeface="Times New Roman" panose="02020603050405020304" pitchFamily="18" charset="0"/>
              </a:rPr>
              <a:t>Additionally, the 3 Yankee Company CABs, which began during plant decommissioning, continue to be active over 25 years later. CY’s annual meeting was in May, MY’s in September, and YR’s just last week.</a:t>
            </a:r>
          </a:p>
          <a:p>
            <a:pPr marL="0" marR="0" indent="0">
              <a:lnSpc>
                <a:spcPct val="115000"/>
              </a:lnSpc>
              <a:spcBef>
                <a:spcPts val="0"/>
              </a:spcBef>
              <a:spcAft>
                <a:spcPts val="1000"/>
              </a:spcAft>
              <a:buNone/>
            </a:pPr>
            <a:endParaRPr lang="en-US" sz="1900" b="1" dirty="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1000"/>
              </a:spcAft>
              <a:buFont typeface="Wingdings" panose="05000000000000000000" pitchFamily="2" charset="2"/>
              <a:buChar char="Ø"/>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Arial" panose="020B0604020202020204" pitchFamily="34" charset="0"/>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effectLst/>
              <a:latin typeface="Times New Roman" panose="02020603050405020304" pitchFamily="18" charset="0"/>
              <a:ea typeface="Times New Roman" panose="02020603050405020304" pitchFamily="18" charset="0"/>
            </a:endParaRPr>
          </a:p>
          <a:p>
            <a:pPr>
              <a:spcBef>
                <a:spcPts val="0"/>
              </a:spcBef>
              <a:spcAft>
                <a:spcPts val="600"/>
              </a:spcAft>
              <a:buFont typeface="Wingdings" panose="05000000000000000000" pitchFamily="2" charset="2"/>
              <a:buChar char="Ø"/>
            </a:pPr>
            <a:endParaRPr lang="en-US" sz="1800" b="1" dirty="0">
              <a:effectLst/>
              <a:latin typeface="Times New Roman" panose="02020603050405020304" pitchFamily="18" charset="0"/>
              <a:ea typeface="Calibri" panose="020F0502020204030204" pitchFamily="34" charset="0"/>
            </a:endParaRPr>
          </a:p>
          <a:p>
            <a:pPr marL="0" indent="0">
              <a:spcBef>
                <a:spcPts val="0"/>
              </a:spcBef>
              <a:spcAft>
                <a:spcPts val="600"/>
              </a:spcAft>
              <a:buNone/>
            </a:pPr>
            <a:endParaRPr lang="en-US" sz="1800" b="1" dirty="0">
              <a:solidFill>
                <a:schemeClr val="accent1"/>
              </a:solidFill>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solidFill>
                <a:schemeClr val="accent1"/>
              </a:solidFill>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800" dirty="0">
              <a:latin typeface="Times New Roman" panose="02020603050405020304" pitchFamily="18" charset="0"/>
              <a:ea typeface="Times New Roman" panose="02020603050405020304" pitchFamily="18" charset="0"/>
            </a:endParaRPr>
          </a:p>
          <a:p>
            <a:pPr marR="0">
              <a:spcBef>
                <a:spcPts val="0"/>
              </a:spcBef>
              <a:spcAft>
                <a:spcPts val="60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marL="0" indent="0">
              <a:buNone/>
            </a:pPr>
            <a:endParaRPr lang="en-US"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200826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313171"/>
            <a:ext cx="10388600" cy="832739"/>
          </a:xfrm>
        </p:spPr>
        <p:txBody>
          <a:bodyPr>
            <a:normAutofit/>
          </a:bodyPr>
          <a:lstStyle/>
          <a:p>
            <a:r>
              <a:rPr lang="en-US" sz="2500" b="1" dirty="0">
                <a:solidFill>
                  <a:schemeClr val="accent1">
                    <a:lumMod val="75000"/>
                  </a:schemeClr>
                </a:solidFill>
              </a:rPr>
              <a:t>MY CAP letter to ME congressional delegation</a:t>
            </a:r>
            <a:endParaRPr lang="en-US" sz="2500" b="1" dirty="0">
              <a:solidFill>
                <a:schemeClr val="accent1"/>
              </a:solidFill>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1929384"/>
            <a:ext cx="10515600" cy="4251960"/>
          </a:xfrm>
        </p:spPr>
        <p:txBody>
          <a:bodyPr>
            <a:normAutofit/>
          </a:bodyPr>
          <a:lstStyle/>
          <a:p>
            <a:pPr marR="0" lvl="0">
              <a:spcBef>
                <a:spcPts val="0"/>
              </a:spcBef>
              <a:spcAft>
                <a:spcPts val="0"/>
              </a:spcAft>
              <a:buFont typeface="Wingdings" panose="05000000000000000000" pitchFamily="2" charset="2"/>
              <a:buChar char="Ø"/>
            </a:pPr>
            <a:r>
              <a:rPr lang="en-US" sz="2400" dirty="0">
                <a:ea typeface="Calibri" panose="020F0502020204030204" pitchFamily="34" charset="0"/>
                <a:cs typeface="Times New Roman" panose="02020603050405020304" pitchFamily="18" charset="0"/>
              </a:rPr>
              <a:t> </a:t>
            </a:r>
            <a:r>
              <a:rPr lang="en-US" sz="1900" dirty="0">
                <a:ea typeface="Calibri" panose="020F0502020204030204" pitchFamily="34" charset="0"/>
                <a:cs typeface="Times New Roman" panose="02020603050405020304" pitchFamily="18" charset="0"/>
              </a:rPr>
              <a:t>Each year the MY CAP sends a letter to the ME delegation thanking them and sharing thoughts from the panel’s discussion. This year’s letter emphasizes </a:t>
            </a:r>
            <a:r>
              <a:rPr lang="en-US" sz="1900">
                <a:ea typeface="Calibri" panose="020F0502020204030204" pitchFamily="34" charset="0"/>
                <a:cs typeface="Times New Roman" panose="02020603050405020304" pitchFamily="18" charset="0"/>
              </a:rPr>
              <a:t>the following:</a:t>
            </a:r>
            <a:endParaRPr lang="en-US" sz="1900" dirty="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Ø"/>
            </a:pPr>
            <a:endParaRPr lang="en-US" sz="1900" dirty="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r>
              <a:rPr lang="en-US" sz="1900" dirty="0">
                <a:solidFill>
                  <a:srgbClr val="000000"/>
                </a:solidFill>
                <a:effectLst/>
                <a:ea typeface="Times New Roman" panose="02020603050405020304" pitchFamily="18" charset="0"/>
              </a:rPr>
              <a:t>“CAP members expressed frustration that the SNF is seemingly stranded indefinitely, raising concerns regarding the impact of climate change and sea level rise, as well as the ability to transport the SNF in the future.”</a:t>
            </a:r>
          </a:p>
          <a:p>
            <a:pPr>
              <a:spcBef>
                <a:spcPts val="0"/>
              </a:spcBef>
              <a:buFont typeface="Wingdings" panose="05000000000000000000" pitchFamily="2" charset="2"/>
              <a:buChar char="Ø"/>
            </a:pPr>
            <a:endParaRPr lang="en-US" sz="1900" dirty="0">
              <a:solidFill>
                <a:srgbClr val="000000"/>
              </a:solidFill>
              <a:ea typeface="Calibri" panose="020F0502020204030204" pitchFamily="34" charset="0"/>
            </a:endParaRPr>
          </a:p>
          <a:p>
            <a:pPr>
              <a:spcBef>
                <a:spcPts val="0"/>
              </a:spcBef>
              <a:buFont typeface="Wingdings" panose="05000000000000000000" pitchFamily="2" charset="2"/>
              <a:buChar char="Ø"/>
            </a:pPr>
            <a:r>
              <a:rPr lang="en-US" sz="1900" dirty="0">
                <a:effectLst/>
                <a:ea typeface="Times New Roman" panose="02020603050405020304" pitchFamily="18" charset="0"/>
              </a:rPr>
              <a:t>While we are encouraged that the DOE is learning from its international counterparts and making incremental progress in a consent-based siting process for a federal CIS facility, we are dismayed the DOE expects this process to take 10-15 years, including necessary amendments to the NWPA before a federal facility can be operational. </a:t>
            </a:r>
          </a:p>
          <a:p>
            <a:pPr>
              <a:spcBef>
                <a:spcPts val="0"/>
              </a:spcBef>
              <a:buFont typeface="Wingdings" panose="05000000000000000000" pitchFamily="2" charset="2"/>
              <a:buChar char="Ø"/>
            </a:pPr>
            <a:endParaRPr lang="en-US" sz="1900" dirty="0">
              <a:solidFill>
                <a:srgbClr val="000000"/>
              </a:solidFill>
              <a:ea typeface="Calibri" panose="020F0502020204030204" pitchFamily="34" charset="0"/>
            </a:endParaRPr>
          </a:p>
          <a:p>
            <a:pPr>
              <a:spcBef>
                <a:spcPts val="0"/>
              </a:spcBef>
              <a:buFont typeface="Wingdings" panose="05000000000000000000" pitchFamily="2" charset="2"/>
              <a:buChar char="Ø"/>
            </a:pPr>
            <a:r>
              <a:rPr lang="en-US" sz="1900" dirty="0">
                <a:solidFill>
                  <a:srgbClr val="000000"/>
                </a:solidFill>
                <a:effectLst/>
                <a:ea typeface="Times New Roman" panose="02020603050405020304" pitchFamily="18" charset="0"/>
              </a:rPr>
              <a:t>We look forward to any suggestions you may have on how our CAP can be helpful in resolving the policy impasse.”</a:t>
            </a:r>
            <a:endParaRPr lang="en-US" sz="1900" dirty="0">
              <a:solidFill>
                <a:srgbClr val="000000"/>
              </a:solidFill>
              <a:effectLst/>
              <a:ea typeface="Calibri" panose="020F0502020204030204" pitchFamily="34" charset="0"/>
            </a:endParaRPr>
          </a:p>
          <a:p>
            <a:pPr>
              <a:spcBef>
                <a:spcPts val="0"/>
              </a:spcBef>
              <a:buFont typeface="Wingdings" panose="05000000000000000000" pitchFamily="2" charset="2"/>
              <a:buChar char="Ø"/>
            </a:pPr>
            <a:endParaRPr lang="en-US" sz="1800" b="1" dirty="0">
              <a:solidFill>
                <a:srgbClr val="000000"/>
              </a:solidFill>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endParaRPr lang="en-US" sz="2400" dirty="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Ø"/>
            </a:pPr>
            <a:endParaRPr lang="en-US" sz="2400" dirty="0">
              <a:effectLst/>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endParaRPr lang="en-US" sz="1900" b="1" dirty="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1000"/>
              </a:spcAft>
              <a:buFont typeface="Wingdings" panose="05000000000000000000" pitchFamily="2" charset="2"/>
              <a:buChar char="Ø"/>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Arial" panose="020B0604020202020204" pitchFamily="34" charset="0"/>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effectLst/>
              <a:latin typeface="Times New Roman" panose="02020603050405020304" pitchFamily="18" charset="0"/>
              <a:ea typeface="Times New Roman" panose="02020603050405020304" pitchFamily="18" charset="0"/>
            </a:endParaRPr>
          </a:p>
          <a:p>
            <a:pPr>
              <a:spcBef>
                <a:spcPts val="0"/>
              </a:spcBef>
              <a:spcAft>
                <a:spcPts val="600"/>
              </a:spcAft>
              <a:buFont typeface="Wingdings" panose="05000000000000000000" pitchFamily="2" charset="2"/>
              <a:buChar char="Ø"/>
            </a:pPr>
            <a:endParaRPr lang="en-US" sz="1800" b="1" dirty="0">
              <a:effectLst/>
              <a:latin typeface="Times New Roman" panose="02020603050405020304" pitchFamily="18" charset="0"/>
              <a:ea typeface="Calibri" panose="020F0502020204030204" pitchFamily="34" charset="0"/>
            </a:endParaRPr>
          </a:p>
          <a:p>
            <a:pPr marL="0" indent="0">
              <a:spcBef>
                <a:spcPts val="0"/>
              </a:spcBef>
              <a:spcAft>
                <a:spcPts val="600"/>
              </a:spcAft>
              <a:buNone/>
            </a:pPr>
            <a:endParaRPr lang="en-US" sz="1800" b="1" dirty="0">
              <a:solidFill>
                <a:schemeClr val="accent1"/>
              </a:solidFill>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solidFill>
                <a:schemeClr val="accent1"/>
              </a:solidFill>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800" dirty="0">
              <a:latin typeface="Times New Roman" panose="02020603050405020304" pitchFamily="18" charset="0"/>
              <a:ea typeface="Times New Roman" panose="02020603050405020304" pitchFamily="18" charset="0"/>
            </a:endParaRPr>
          </a:p>
          <a:p>
            <a:pPr marR="0">
              <a:spcBef>
                <a:spcPts val="0"/>
              </a:spcBef>
              <a:spcAft>
                <a:spcPts val="60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marL="0" indent="0">
              <a:buNone/>
            </a:pPr>
            <a:endParaRPr lang="en-US"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28095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1D8853F2-E7CA-4FB8-BC29-30EAEEBB3DF5}"/>
              </a:ext>
            </a:extLst>
          </p:cNvPr>
          <p:cNvSpPr txBox="1"/>
          <p:nvPr/>
        </p:nvSpPr>
        <p:spPr>
          <a:xfrm>
            <a:off x="1314824" y="735106"/>
            <a:ext cx="10053763" cy="29284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a:solidFill>
                  <a:srgbClr val="FFFFFF"/>
                </a:solidFill>
                <a:latin typeface="+mj-lt"/>
                <a:ea typeface="+mj-ea"/>
                <a:cs typeface="+mj-cs"/>
              </a:rPr>
              <a:t>Thank you! </a:t>
            </a:r>
          </a:p>
        </p:txBody>
      </p:sp>
      <p:sp>
        <p:nvSpPr>
          <p:cNvPr id="2" name="TextBox 1">
            <a:extLst>
              <a:ext uri="{FF2B5EF4-FFF2-40B4-BE49-F238E27FC236}">
                <a16:creationId xmlns:a16="http://schemas.microsoft.com/office/drawing/2014/main" id="{030D81C0-7AAC-4E45-80C3-421A23A9DEA1}"/>
              </a:ext>
            </a:extLst>
          </p:cNvPr>
          <p:cNvSpPr txBox="1"/>
          <p:nvPr/>
        </p:nvSpPr>
        <p:spPr>
          <a:xfrm>
            <a:off x="2784764" y="4883727"/>
            <a:ext cx="4665518" cy="646331"/>
          </a:xfrm>
          <a:prstGeom prst="rect">
            <a:avLst/>
          </a:prstGeom>
          <a:noFill/>
        </p:spPr>
        <p:txBody>
          <a:bodyPr wrap="square" rtlCol="0">
            <a:spAutoFit/>
          </a:bodyPr>
          <a:lstStyle/>
          <a:p>
            <a:r>
              <a:rPr lang="en-US" dirty="0">
                <a:hlinkClick r:id="rId2"/>
              </a:rPr>
              <a:t>ehowes@3yankees.com</a:t>
            </a:r>
            <a:endParaRPr lang="en-US" dirty="0"/>
          </a:p>
          <a:p>
            <a:r>
              <a:rPr lang="en-US" dirty="0">
                <a:hlinkClick r:id="rId3"/>
              </a:rPr>
              <a:t>http://www.3yankees.com/index.html</a:t>
            </a:r>
            <a:r>
              <a:rPr lang="en-US" dirty="0"/>
              <a:t> </a:t>
            </a:r>
          </a:p>
        </p:txBody>
      </p:sp>
    </p:spTree>
    <p:extLst>
      <p:ext uri="{BB962C8B-B14F-4D97-AF65-F5344CB8AC3E}">
        <p14:creationId xmlns:p14="http://schemas.microsoft.com/office/powerpoint/2010/main" val="43092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0687E-3727-4E21-9D64-1CA613403EC0}"/>
              </a:ext>
            </a:extLst>
          </p:cNvPr>
          <p:cNvSpPr>
            <a:spLocks noGrp="1"/>
          </p:cNvSpPr>
          <p:nvPr>
            <p:ph type="title"/>
          </p:nvPr>
        </p:nvSpPr>
        <p:spPr>
          <a:xfrm>
            <a:off x="841248" y="548640"/>
            <a:ext cx="3600860" cy="5431536"/>
          </a:xfrm>
        </p:spPr>
        <p:txBody>
          <a:bodyPr>
            <a:normAutofit/>
          </a:bodyPr>
          <a:lstStyle/>
          <a:p>
            <a:r>
              <a:rPr lang="en-US" sz="3000" b="1" dirty="0">
                <a:solidFill>
                  <a:schemeClr val="accent1">
                    <a:lumMod val="75000"/>
                  </a:schemeClr>
                </a:solidFill>
                <a:ea typeface="Calibri" panose="020F0502020204030204" pitchFamily="34" charset="0"/>
                <a:cs typeface="Times New Roman" panose="02020603050405020304" pitchFamily="18" charset="0"/>
              </a:rPr>
              <a:t>O</a:t>
            </a:r>
            <a:r>
              <a:rPr lang="en-US" sz="3000" b="1" dirty="0">
                <a:solidFill>
                  <a:schemeClr val="accent1">
                    <a:lumMod val="75000"/>
                  </a:schemeClr>
                </a:solidFill>
                <a:effectLst/>
                <a:ea typeface="Calibri" panose="020F0502020204030204" pitchFamily="34" charset="0"/>
                <a:cs typeface="Times New Roman" panose="02020603050405020304" pitchFamily="18" charset="0"/>
              </a:rPr>
              <a:t>verview of the 3 Yankee Companies</a:t>
            </a:r>
            <a:br>
              <a:rPr lang="en-US" sz="3000" b="1" dirty="0">
                <a:solidFill>
                  <a:schemeClr val="accent1">
                    <a:lumMod val="75000"/>
                  </a:schemeClr>
                </a:solidFill>
                <a:effectLst/>
                <a:ea typeface="Calibri" panose="020F0502020204030204" pitchFamily="34" charset="0"/>
                <a:cs typeface="Times New Roman" panose="02020603050405020304" pitchFamily="18" charset="0"/>
              </a:rPr>
            </a:br>
            <a:endParaRPr lang="en-US" sz="3000" b="1" dirty="0">
              <a:solidFill>
                <a:schemeClr val="accent1">
                  <a:lumMod val="75000"/>
                </a:schemeClr>
              </a:solidFill>
            </a:endParaRP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597AC8-1EC5-4A1E-9013-33CE4177EA44}"/>
              </a:ext>
            </a:extLst>
          </p:cNvPr>
          <p:cNvSpPr>
            <a:spLocks noGrp="1"/>
          </p:cNvSpPr>
          <p:nvPr>
            <p:ph idx="1"/>
          </p:nvPr>
        </p:nvSpPr>
        <p:spPr>
          <a:xfrm>
            <a:off x="5126418" y="121920"/>
            <a:ext cx="6224335" cy="6543040"/>
          </a:xfrm>
        </p:spPr>
        <p:txBody>
          <a:bodyPr anchor="ctr">
            <a:normAutofit/>
          </a:bodyPr>
          <a:lstStyle/>
          <a:p>
            <a:pPr marL="342900" marR="0" lvl="0" indent="-342900">
              <a:spcBef>
                <a:spcPts val="0"/>
              </a:spcBef>
              <a:spcAft>
                <a:spcPts val="0"/>
              </a:spcAft>
              <a:buFont typeface="Wingdings" panose="05000000000000000000" pitchFamily="2" charset="2"/>
              <a:buChar char=""/>
            </a:pPr>
            <a:r>
              <a:rPr lang="en-US" sz="1900" dirty="0">
                <a:effectLst/>
                <a:ea typeface="Calibri" panose="020F0502020204030204" pitchFamily="34" charset="0"/>
                <a:cs typeface="Times New Roman" panose="02020603050405020304" pitchFamily="18" charset="0"/>
              </a:rPr>
              <a:t>MY, CY, and YR are independent, single-asset, fully decommissioned </a:t>
            </a:r>
            <a:r>
              <a:rPr lang="en-US" sz="1900" dirty="0">
                <a:ea typeface="Calibri" panose="020F0502020204030204" pitchFamily="34" charset="0"/>
                <a:cs typeface="Times New Roman" panose="02020603050405020304" pitchFamily="18" charset="0"/>
              </a:rPr>
              <a:t>NPP</a:t>
            </a:r>
            <a:r>
              <a:rPr lang="en-US" sz="1900" dirty="0">
                <a:solidFill>
                  <a:srgbClr val="FF0000"/>
                </a:solidFill>
                <a:ea typeface="Calibri" panose="020F0502020204030204" pitchFamily="34" charset="0"/>
                <a:cs typeface="Times New Roman" panose="02020603050405020304" pitchFamily="18" charset="0"/>
              </a:rPr>
              <a:t> </a:t>
            </a:r>
            <a:r>
              <a:rPr lang="en-US" sz="1900" dirty="0">
                <a:effectLst/>
                <a:ea typeface="Calibri" panose="020F0502020204030204" pitchFamily="34" charset="0"/>
                <a:cs typeface="Times New Roman" panose="02020603050405020304" pitchFamily="18" charset="0"/>
              </a:rPr>
              <a:t>sites that have been stand-alone ISFSIs </a:t>
            </a:r>
            <a:r>
              <a:rPr lang="en-US" sz="1900" dirty="0">
                <a:ea typeface="Calibri" panose="020F0502020204030204" pitchFamily="34" charset="0"/>
                <a:cs typeface="Times New Roman" panose="02020603050405020304" pitchFamily="18" charset="0"/>
              </a:rPr>
              <a:t>for nearly two decades</a:t>
            </a:r>
            <a:r>
              <a:rPr lang="en-US" sz="1900" dirty="0">
                <a:effectLst/>
                <a:ea typeface="Calibri" panose="020F0502020204030204" pitchFamily="34" charset="0"/>
                <a:cs typeface="Times New Roman" panose="02020603050405020304" pitchFamily="18" charset="0"/>
              </a:rPr>
              <a:t>. </a:t>
            </a:r>
          </a:p>
          <a:p>
            <a:pPr marL="342900" indent="-342900">
              <a:spcBef>
                <a:spcPts val="0"/>
              </a:spcBef>
              <a:buFont typeface="Wingdings" panose="05000000000000000000" pitchFamily="2" charset="2"/>
              <a:buChar char=""/>
            </a:pPr>
            <a:endParaRPr lang="en-US" sz="1900" dirty="0">
              <a:solidFill>
                <a:srgbClr val="000000"/>
              </a:solidFill>
              <a:effectLst/>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900" dirty="0">
                <a:effectLst/>
                <a:ea typeface="Calibri" panose="020F0502020204030204" pitchFamily="34" charset="0"/>
                <a:cs typeface="Times New Roman" panose="02020603050405020304" pitchFamily="18" charset="0"/>
              </a:rPr>
              <a:t>When DOE meets its</a:t>
            </a:r>
            <a:r>
              <a:rPr lang="en-US" sz="1900" dirty="0">
                <a:solidFill>
                  <a:srgbClr val="FF0000"/>
                </a:solidFill>
                <a:effectLst/>
                <a:ea typeface="Calibri" panose="020F0502020204030204" pitchFamily="34" charset="0"/>
                <a:cs typeface="Times New Roman" panose="02020603050405020304" pitchFamily="18" charset="0"/>
              </a:rPr>
              <a:t> </a:t>
            </a:r>
            <a:r>
              <a:rPr lang="en-US" sz="1900" dirty="0">
                <a:effectLst/>
                <a:ea typeface="Calibri" panose="020F0502020204030204" pitchFamily="34" charset="0"/>
                <a:cs typeface="Times New Roman" panose="02020603050405020304" pitchFamily="18" charset="0"/>
              </a:rPr>
              <a:t>obligation to remove the SNF/GTCC waste, the ISFSIs will be decommissioned, the NRC licenses terminated, the sites made available for other purposes, and the companies will go out of business.</a:t>
            </a:r>
          </a:p>
          <a:p>
            <a:pPr marR="0" indent="0">
              <a:spcBef>
                <a:spcPts val="0"/>
              </a:spcBef>
              <a:spcAft>
                <a:spcPts val="0"/>
              </a:spcAft>
              <a:buNone/>
            </a:pPr>
            <a:r>
              <a:rPr lang="en-US" sz="1900" dirty="0">
                <a:effectLst/>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anose="05000000000000000000" pitchFamily="2" charset="2"/>
              <a:buChar char=""/>
            </a:pPr>
            <a:r>
              <a:rPr lang="en-US" sz="1900" dirty="0">
                <a:effectLst/>
                <a:ea typeface="Calibri" panose="020F0502020204030204" pitchFamily="34" charset="0"/>
                <a:cs typeface="Times New Roman" panose="02020603050405020304" pitchFamily="18" charset="0"/>
              </a:rPr>
              <a:t>Until then it is the 3 Yankees’ responsibility as the NRC licensees to store and secure the SNF/GTCC waste in accordance with all applicable regulations.</a:t>
            </a:r>
          </a:p>
          <a:p>
            <a:pPr marR="0" indent="0">
              <a:spcBef>
                <a:spcPts val="0"/>
              </a:spcBef>
              <a:spcAft>
                <a:spcPts val="0"/>
              </a:spcAft>
              <a:buNone/>
            </a:pPr>
            <a:r>
              <a:rPr lang="en-US" sz="1900" dirty="0">
                <a:effectLst/>
                <a:ea typeface="Calibri" panose="020F0502020204030204" pitchFamily="34" charset="0"/>
                <a:cs typeface="Times New Roman" panose="02020603050405020304" pitchFamily="18" charset="0"/>
              </a:rPr>
              <a:t> </a:t>
            </a:r>
          </a:p>
          <a:p>
            <a:pPr indent="0">
              <a:spcBef>
                <a:spcPts val="0"/>
              </a:spcBef>
              <a:buNone/>
            </a:pPr>
            <a:r>
              <a:rPr lang="en-US" sz="1900" dirty="0">
                <a:solidFill>
                  <a:srgbClr val="000000"/>
                </a:solidFill>
                <a:effectLst/>
                <a:ea typeface="Calibri" panose="020F0502020204030204" pitchFamily="34" charset="0"/>
              </a:rPr>
              <a:t>The 3 Yankee Companies have been in litigation with the DOE since 1998 to recover costs for the 3 companies' utility owners and their ratepayers resulting from the federal government's ongoing failure to remove the SNF/GTCC waste. The 3 companies to date have recovered about $575 million through 4 rounds of litigation.</a:t>
            </a:r>
            <a:endParaRPr lang="en-US" sz="1900" dirty="0">
              <a:effectLs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endParaRPr lang="en-US" sz="1900" dirty="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
            </a:pPr>
            <a:r>
              <a:rPr lang="en-US" sz="1900" dirty="0">
                <a:ea typeface="Calibri" panose="020F0502020204030204" pitchFamily="34" charset="0"/>
                <a:cs typeface="Arial" panose="020B0604020202020204" pitchFamily="34" charset="0"/>
              </a:rPr>
              <a:t>There are currently 21 permanently &amp; announced shutdown sites in the U.S.</a:t>
            </a:r>
            <a:endParaRPr lang="en-US" sz="1900" dirty="0">
              <a:effectLst/>
              <a:ea typeface="Calibri" panose="020F0502020204030204" pitchFamily="34" charset="0"/>
              <a:cs typeface="Times New Roman" panose="02020603050405020304" pitchFamily="18" charset="0"/>
            </a:endParaRPr>
          </a:p>
          <a:p>
            <a:pPr marL="0" indent="0">
              <a:buNone/>
            </a:pPr>
            <a:endParaRPr lang="en-US" sz="1700" dirty="0"/>
          </a:p>
        </p:txBody>
      </p:sp>
    </p:spTree>
    <p:extLst>
      <p:ext uri="{BB962C8B-B14F-4D97-AF65-F5344CB8AC3E}">
        <p14:creationId xmlns:p14="http://schemas.microsoft.com/office/powerpoint/2010/main" val="349530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hlinkClick r:id="" action="ppaction://ole?verb=0"/>
            <a:extLst>
              <a:ext uri="{FF2B5EF4-FFF2-40B4-BE49-F238E27FC236}">
                <a16:creationId xmlns:a16="http://schemas.microsoft.com/office/drawing/2014/main" id="{3C3E231D-09CA-F78C-B15D-FE52CD3D0BB5}"/>
              </a:ext>
            </a:extLst>
          </p:cNvPr>
          <p:cNvGraphicFramePr>
            <a:graphicFrameLocks noChangeAspect="1"/>
          </p:cNvGraphicFramePr>
          <p:nvPr>
            <p:extLst>
              <p:ext uri="{D42A27DB-BD31-4B8C-83A1-F6EECF244321}">
                <p14:modId xmlns:p14="http://schemas.microsoft.com/office/powerpoint/2010/main" val="520055827"/>
              </p:ext>
            </p:extLst>
          </p:nvPr>
        </p:nvGraphicFramePr>
        <p:xfrm>
          <a:off x="976745" y="25764"/>
          <a:ext cx="9933709" cy="6676371"/>
        </p:xfrm>
        <a:graphic>
          <a:graphicData uri="http://schemas.openxmlformats.org/presentationml/2006/ole">
            <mc:AlternateContent xmlns:mc="http://schemas.openxmlformats.org/markup-compatibility/2006">
              <mc:Choice xmlns:v="urn:schemas-microsoft-com:vml" Requires="v">
                <p:oleObj name="Presentation" r:id="rId2" imgW="4572139" imgH="3429175" progId="PowerPoint.Show.12">
                  <p:embed/>
                </p:oleObj>
              </mc:Choice>
              <mc:Fallback>
                <p:oleObj name="Presentation" r:id="rId2" imgW="4572139" imgH="3429175" progId="PowerPoint.Show.12">
                  <p:embed/>
                  <p:pic>
                    <p:nvPicPr>
                      <p:cNvPr id="0" name=""/>
                      <p:cNvPicPr/>
                      <p:nvPr/>
                    </p:nvPicPr>
                    <p:blipFill>
                      <a:blip r:embed="rId3"/>
                      <a:stretch>
                        <a:fillRect/>
                      </a:stretch>
                    </p:blipFill>
                    <p:spPr>
                      <a:xfrm>
                        <a:off x="976745" y="25764"/>
                        <a:ext cx="9933709" cy="6676371"/>
                      </a:xfrm>
                      <a:prstGeom prst="rect">
                        <a:avLst/>
                      </a:prstGeom>
                    </p:spPr>
                  </p:pic>
                </p:oleObj>
              </mc:Fallback>
            </mc:AlternateContent>
          </a:graphicData>
        </a:graphic>
      </p:graphicFrame>
    </p:spTree>
    <p:extLst>
      <p:ext uri="{BB962C8B-B14F-4D97-AF65-F5344CB8AC3E}">
        <p14:creationId xmlns:p14="http://schemas.microsoft.com/office/powerpoint/2010/main" val="365563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4350D0-62A7-4017-9F1A-8BC63324AE4A}"/>
              </a:ext>
            </a:extLst>
          </p:cNvPr>
          <p:cNvSpPr txBox="1"/>
          <p:nvPr/>
        </p:nvSpPr>
        <p:spPr>
          <a:xfrm>
            <a:off x="619125" y="95249"/>
            <a:ext cx="6266307" cy="704851"/>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3000" kern="1200" dirty="0">
              <a:solidFill>
                <a:schemeClr val="tx1"/>
              </a:solidFill>
              <a:latin typeface="+mj-lt"/>
              <a:ea typeface="+mj-ea"/>
              <a:cs typeface="+mj-cs"/>
            </a:endParaRPr>
          </a:p>
        </p:txBody>
      </p:sp>
      <p:pic>
        <p:nvPicPr>
          <p:cNvPr id="7" name="Picture 6">
            <a:extLst>
              <a:ext uri="{FF2B5EF4-FFF2-40B4-BE49-F238E27FC236}">
                <a16:creationId xmlns:a16="http://schemas.microsoft.com/office/drawing/2014/main" id="{B36238B5-F3CE-407E-A2F6-E7EB991889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981" b="17978"/>
          <a:stretch/>
        </p:blipFill>
        <p:spPr>
          <a:xfrm>
            <a:off x="7684008" y="1"/>
            <a:ext cx="4507992" cy="2240280"/>
          </a:xfrm>
          <a:prstGeom prst="rect">
            <a:avLst/>
          </a:prstGeom>
        </p:spPr>
      </p:pic>
      <p:sp>
        <p:nvSpPr>
          <p:cNvPr id="5" name="TextBox 4">
            <a:extLst>
              <a:ext uri="{FF2B5EF4-FFF2-40B4-BE49-F238E27FC236}">
                <a16:creationId xmlns:a16="http://schemas.microsoft.com/office/drawing/2014/main" id="{99FEC0C0-344C-4788-9E66-2A2D18456A20}"/>
              </a:ext>
            </a:extLst>
          </p:cNvPr>
          <p:cNvSpPr txBox="1"/>
          <p:nvPr/>
        </p:nvSpPr>
        <p:spPr>
          <a:xfrm>
            <a:off x="619125" y="304800"/>
            <a:ext cx="6686549" cy="6457951"/>
          </a:xfrm>
          <a:prstGeom prst="rect">
            <a:avLst/>
          </a:prstGeom>
        </p:spPr>
        <p:txBody>
          <a:bodyPr vert="horz" lIns="91440" tIns="45720" rIns="91440" bIns="45720" rtlCol="0">
            <a:noAutofit/>
          </a:bodyPr>
          <a:lstStyle/>
          <a:p>
            <a:pPr marR="0" lvl="0">
              <a:lnSpc>
                <a:spcPct val="90000"/>
              </a:lnSpc>
              <a:spcBef>
                <a:spcPts val="0"/>
              </a:spcBef>
              <a:spcAft>
                <a:spcPts val="600"/>
              </a:spcAft>
            </a:pPr>
            <a:r>
              <a:rPr lang="en-US" sz="2500" b="1" dirty="0">
                <a:solidFill>
                  <a:schemeClr val="accent1">
                    <a:lumMod val="75000"/>
                  </a:schemeClr>
                </a:solidFill>
              </a:rPr>
              <a:t>ISFSI dry cask systems</a:t>
            </a:r>
            <a:r>
              <a:rPr lang="en-US" sz="2500" b="1" dirty="0">
                <a:solidFill>
                  <a:schemeClr val="accent1">
                    <a:lumMod val="75000"/>
                  </a:schemeClr>
                </a:solidFill>
                <a:effectLst/>
              </a:rPr>
              <a:t> licensed by NRC for storage &amp; Transport: NAC UMS System at MY, NAC MPC system at CY &amp; YR</a:t>
            </a:r>
          </a:p>
          <a:p>
            <a:pPr marL="514350" marR="0" lvl="1" indent="-285750">
              <a:lnSpc>
                <a:spcPct val="90000"/>
              </a:lnSpc>
              <a:spcBef>
                <a:spcPts val="0"/>
              </a:spcBef>
              <a:spcAft>
                <a:spcPts val="600"/>
              </a:spcAft>
              <a:buFont typeface="Wingdings" panose="05000000000000000000" pitchFamily="2" charset="2"/>
              <a:buChar char="Ø"/>
            </a:pPr>
            <a:endParaRPr lang="en-US" sz="2000" dirty="0">
              <a:effectLst/>
            </a:endParaRPr>
          </a:p>
          <a:p>
            <a:pPr marL="514350" marR="0" lvl="1" indent="-285750">
              <a:lnSpc>
                <a:spcPct val="90000"/>
              </a:lnSpc>
              <a:spcBef>
                <a:spcPts val="0"/>
              </a:spcBef>
              <a:spcAft>
                <a:spcPts val="600"/>
              </a:spcAft>
              <a:buFont typeface="Wingdings" panose="05000000000000000000" pitchFamily="2" charset="2"/>
              <a:buChar char="Ø"/>
            </a:pPr>
            <a:r>
              <a:rPr lang="en-US" sz="2000" dirty="0">
                <a:effectLst/>
              </a:rPr>
              <a:t>115 canisters SNF, 8 canisters GTCC waste</a:t>
            </a:r>
          </a:p>
          <a:p>
            <a:pPr marL="228600" marR="0" lvl="1">
              <a:lnSpc>
                <a:spcPct val="90000"/>
              </a:lnSpc>
              <a:spcBef>
                <a:spcPts val="0"/>
              </a:spcBef>
              <a:spcAft>
                <a:spcPts val="600"/>
              </a:spcAft>
            </a:pPr>
            <a:endParaRPr lang="en-US" sz="2000" dirty="0">
              <a:effectLst/>
            </a:endParaRPr>
          </a:p>
          <a:p>
            <a:pPr marL="514350" marR="0" lvl="1" indent="-285750">
              <a:lnSpc>
                <a:spcPct val="90000"/>
              </a:lnSpc>
              <a:spcBef>
                <a:spcPts val="0"/>
              </a:spcBef>
              <a:spcAft>
                <a:spcPts val="600"/>
              </a:spcAft>
              <a:buFont typeface="Wingdings" panose="05000000000000000000" pitchFamily="2" charset="2"/>
              <a:buChar char="Ø"/>
            </a:pPr>
            <a:r>
              <a:rPr lang="en-US" sz="2000" dirty="0">
                <a:effectLst/>
              </a:rPr>
              <a:t>Yankees are working with NAC on NRC applications to renew the MPC &amp; UMS storage CofCs for 40 years. </a:t>
            </a:r>
          </a:p>
          <a:p>
            <a:pPr marL="514350" marR="0" lvl="1" indent="-285750">
              <a:lnSpc>
                <a:spcPct val="90000"/>
              </a:lnSpc>
              <a:spcBef>
                <a:spcPts val="0"/>
              </a:spcBef>
              <a:spcAft>
                <a:spcPts val="600"/>
              </a:spcAft>
              <a:buFont typeface="Wingdings" panose="05000000000000000000" pitchFamily="2" charset="2"/>
              <a:buChar char="Ø"/>
            </a:pPr>
            <a:endParaRPr lang="en-US" sz="2000" dirty="0"/>
          </a:p>
          <a:p>
            <a:pPr marL="514350" marR="0" lvl="1" indent="-285750">
              <a:lnSpc>
                <a:spcPct val="90000"/>
              </a:lnSpc>
              <a:spcBef>
                <a:spcPts val="0"/>
              </a:spcBef>
              <a:spcAft>
                <a:spcPts val="600"/>
              </a:spcAft>
              <a:buFont typeface="Wingdings" panose="05000000000000000000" pitchFamily="2" charset="2"/>
              <a:buChar char="Ø"/>
            </a:pPr>
            <a:r>
              <a:rPr lang="en-US" sz="1800" b="0" i="0" dirty="0">
                <a:solidFill>
                  <a:srgbClr val="000000"/>
                </a:solidFill>
                <a:effectLst/>
                <a:latin typeface="Calibri" panose="020F0502020204030204" pitchFamily="34" charset="0"/>
              </a:rPr>
              <a:t>NRC approval of the MPC storage C of C renewal occurred on 10/17/23 and the UMS C of C approval is expected in the second quarter of 2024.</a:t>
            </a:r>
            <a:endParaRPr lang="en-US" sz="2000" dirty="0"/>
          </a:p>
          <a:p>
            <a:pPr marL="514350" marR="0" lvl="1" indent="-285750">
              <a:lnSpc>
                <a:spcPct val="90000"/>
              </a:lnSpc>
              <a:spcBef>
                <a:spcPts val="0"/>
              </a:spcBef>
              <a:spcAft>
                <a:spcPts val="600"/>
              </a:spcAft>
              <a:buFont typeface="Wingdings" panose="05000000000000000000" pitchFamily="2" charset="2"/>
              <a:buChar char="Ø"/>
            </a:pPr>
            <a:endParaRPr lang="en-US" sz="2000" dirty="0">
              <a:effectLst/>
              <a:ea typeface="Times New Roman" panose="02020603050405020304" pitchFamily="18" charset="0"/>
              <a:cs typeface="Arial" panose="020B0604020202020204" pitchFamily="34" charset="0"/>
            </a:endParaRPr>
          </a:p>
          <a:p>
            <a:pPr marL="514350" marR="0" lvl="1" indent="-285750">
              <a:lnSpc>
                <a:spcPct val="90000"/>
              </a:lnSpc>
              <a:spcBef>
                <a:spcPts val="0"/>
              </a:spcBef>
              <a:spcAft>
                <a:spcPts val="600"/>
              </a:spcAft>
              <a:buFont typeface="Wingdings" panose="05000000000000000000" pitchFamily="2" charset="2"/>
              <a:buChar char="Ø"/>
            </a:pPr>
            <a:r>
              <a:rPr lang="en-US" sz="2000" dirty="0">
                <a:effectLst/>
                <a:ea typeface="Times New Roman" panose="02020603050405020304" pitchFamily="18" charset="0"/>
                <a:cs typeface="Arial" panose="020B0604020202020204" pitchFamily="34" charset="0"/>
              </a:rPr>
              <a:t>Aging Management Programs for each of the 3 Yankee sites have been drafted and are in the review process.</a:t>
            </a:r>
            <a:r>
              <a:rPr lang="en-US" sz="2000" dirty="0">
                <a:effectLst/>
              </a:rPr>
              <a:t> </a:t>
            </a:r>
          </a:p>
          <a:p>
            <a:pPr marL="514350" marR="0" lvl="1" indent="-285750">
              <a:lnSpc>
                <a:spcPct val="90000"/>
              </a:lnSpc>
              <a:spcBef>
                <a:spcPts val="0"/>
              </a:spcBef>
              <a:spcAft>
                <a:spcPts val="600"/>
              </a:spcAft>
              <a:buFont typeface="Wingdings" panose="05000000000000000000" pitchFamily="2" charset="2"/>
              <a:buChar char="Ø"/>
            </a:pPr>
            <a:endParaRPr lang="en-US" sz="2000" dirty="0"/>
          </a:p>
          <a:p>
            <a:pPr marL="514350" marR="0" lvl="1" indent="-285750">
              <a:lnSpc>
                <a:spcPct val="90000"/>
              </a:lnSpc>
              <a:spcBef>
                <a:spcPts val="0"/>
              </a:spcBef>
              <a:spcAft>
                <a:spcPts val="600"/>
              </a:spcAft>
              <a:buFont typeface="Wingdings" panose="05000000000000000000" pitchFamily="2" charset="2"/>
              <a:buChar char="Ø"/>
            </a:pPr>
            <a:r>
              <a:rPr lang="en-US" sz="2000">
                <a:effectLst/>
              </a:rPr>
              <a:t>Dry </a:t>
            </a:r>
            <a:r>
              <a:rPr lang="en-US" sz="2000" dirty="0">
                <a:effectLst/>
              </a:rPr>
              <a:t>storage system </a:t>
            </a:r>
            <a:r>
              <a:rPr lang="en-US" sz="2000" dirty="0"/>
              <a:t>inspections:</a:t>
            </a:r>
            <a:r>
              <a:rPr lang="en-US" sz="2000" dirty="0">
                <a:effectLst/>
              </a:rPr>
              <a:t> YR summer 2022</a:t>
            </a:r>
            <a:r>
              <a:rPr lang="en-US" sz="2000" dirty="0"/>
              <a:t>; </a:t>
            </a:r>
            <a:r>
              <a:rPr lang="en-US" sz="2000" dirty="0">
                <a:effectLst/>
              </a:rPr>
              <a:t>CY, summer 24; MY, 26 (Previous MY inspections 2018, 2016)</a:t>
            </a:r>
          </a:p>
          <a:p>
            <a:pPr marL="514350" marR="0" lvl="1" indent="-285750">
              <a:lnSpc>
                <a:spcPct val="90000"/>
              </a:lnSpc>
              <a:spcBef>
                <a:spcPts val="0"/>
              </a:spcBef>
              <a:spcAft>
                <a:spcPts val="600"/>
              </a:spcAft>
              <a:buFont typeface="Wingdings" panose="05000000000000000000" pitchFamily="2" charset="2"/>
              <a:buChar char="Ø"/>
            </a:pPr>
            <a:endParaRPr lang="en-US" sz="2000" dirty="0"/>
          </a:p>
          <a:p>
            <a:pPr marL="228600" marR="0" lvl="1">
              <a:lnSpc>
                <a:spcPct val="90000"/>
              </a:lnSpc>
              <a:spcBef>
                <a:spcPts val="0"/>
              </a:spcBef>
              <a:spcAft>
                <a:spcPts val="600"/>
              </a:spcAft>
            </a:pPr>
            <a:endParaRPr lang="en-US" sz="2000" dirty="0">
              <a:effectLst/>
            </a:endParaRPr>
          </a:p>
        </p:txBody>
      </p:sp>
      <p:pic>
        <p:nvPicPr>
          <p:cNvPr id="6" name="Picture 5">
            <a:extLst>
              <a:ext uri="{FF2B5EF4-FFF2-40B4-BE49-F238E27FC236}">
                <a16:creationId xmlns:a16="http://schemas.microsoft.com/office/drawing/2014/main" id="{9935A259-249A-4D0B-9716-AF8686B7AB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046" b="16122"/>
          <a:stretch/>
        </p:blipFill>
        <p:spPr>
          <a:xfrm>
            <a:off x="7684008" y="2308860"/>
            <a:ext cx="4507992" cy="2240280"/>
          </a:xfrm>
          <a:prstGeom prst="rect">
            <a:avLst/>
          </a:prstGeom>
        </p:spPr>
      </p:pic>
      <p:pic>
        <p:nvPicPr>
          <p:cNvPr id="8" name="Picture 7">
            <a:extLst>
              <a:ext uri="{FF2B5EF4-FFF2-40B4-BE49-F238E27FC236}">
                <a16:creationId xmlns:a16="http://schemas.microsoft.com/office/drawing/2014/main" id="{31D54AA9-1695-4686-B287-B728CF9467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043"/>
          <a:stretch/>
        </p:blipFill>
        <p:spPr>
          <a:xfrm>
            <a:off x="7684008" y="4672428"/>
            <a:ext cx="4507992" cy="2240280"/>
          </a:xfrm>
          <a:prstGeom prst="rect">
            <a:avLst/>
          </a:prstGeom>
        </p:spPr>
      </p:pic>
      <p:sp>
        <p:nvSpPr>
          <p:cNvPr id="4" name="TextBox 3">
            <a:extLst>
              <a:ext uri="{FF2B5EF4-FFF2-40B4-BE49-F238E27FC236}">
                <a16:creationId xmlns:a16="http://schemas.microsoft.com/office/drawing/2014/main" id="{C1CB88EB-B601-4D6B-9AC2-F61CEF5A507B}"/>
              </a:ext>
            </a:extLst>
          </p:cNvPr>
          <p:cNvSpPr txBox="1"/>
          <p:nvPr/>
        </p:nvSpPr>
        <p:spPr>
          <a:xfrm>
            <a:off x="8378092" y="304800"/>
            <a:ext cx="2211754" cy="369332"/>
          </a:xfrm>
          <a:prstGeom prst="rect">
            <a:avLst/>
          </a:prstGeom>
          <a:noFill/>
        </p:spPr>
        <p:txBody>
          <a:bodyPr wrap="square" rtlCol="0">
            <a:spAutoFit/>
          </a:bodyPr>
          <a:lstStyle/>
          <a:p>
            <a:r>
              <a:rPr lang="en-US" dirty="0">
                <a:solidFill>
                  <a:schemeClr val="accent2"/>
                </a:solidFill>
              </a:rPr>
              <a:t>Maine Yankee</a:t>
            </a:r>
          </a:p>
        </p:txBody>
      </p:sp>
      <p:sp>
        <p:nvSpPr>
          <p:cNvPr id="11" name="TextBox 10">
            <a:extLst>
              <a:ext uri="{FF2B5EF4-FFF2-40B4-BE49-F238E27FC236}">
                <a16:creationId xmlns:a16="http://schemas.microsoft.com/office/drawing/2014/main" id="{8F5B3BF0-AEDE-4C3B-9153-D5F4D414D3BE}"/>
              </a:ext>
            </a:extLst>
          </p:cNvPr>
          <p:cNvSpPr txBox="1"/>
          <p:nvPr/>
        </p:nvSpPr>
        <p:spPr>
          <a:xfrm>
            <a:off x="8878277" y="2172677"/>
            <a:ext cx="1555261" cy="369332"/>
          </a:xfrm>
          <a:prstGeom prst="rect">
            <a:avLst/>
          </a:prstGeom>
          <a:noFill/>
        </p:spPr>
        <p:txBody>
          <a:bodyPr wrap="square" rtlCol="0">
            <a:spAutoFit/>
          </a:bodyPr>
          <a:lstStyle/>
          <a:p>
            <a:r>
              <a:rPr lang="en-US" dirty="0">
                <a:solidFill>
                  <a:schemeClr val="accent2"/>
                </a:solidFill>
              </a:rPr>
              <a:t>Yankee Rowe</a:t>
            </a:r>
          </a:p>
        </p:txBody>
      </p:sp>
      <p:sp>
        <p:nvSpPr>
          <p:cNvPr id="12" name="TextBox 11">
            <a:extLst>
              <a:ext uri="{FF2B5EF4-FFF2-40B4-BE49-F238E27FC236}">
                <a16:creationId xmlns:a16="http://schemas.microsoft.com/office/drawing/2014/main" id="{516EC318-7B7D-4C1E-AFC3-DC7E265E09B6}"/>
              </a:ext>
            </a:extLst>
          </p:cNvPr>
          <p:cNvSpPr txBox="1"/>
          <p:nvPr/>
        </p:nvSpPr>
        <p:spPr>
          <a:xfrm>
            <a:off x="8198339" y="4900246"/>
            <a:ext cx="2086708" cy="369332"/>
          </a:xfrm>
          <a:prstGeom prst="rect">
            <a:avLst/>
          </a:prstGeom>
          <a:noFill/>
        </p:spPr>
        <p:txBody>
          <a:bodyPr wrap="square" rtlCol="0">
            <a:spAutoFit/>
          </a:bodyPr>
          <a:lstStyle/>
          <a:p>
            <a:r>
              <a:rPr lang="en-US" dirty="0">
                <a:solidFill>
                  <a:schemeClr val="accent2"/>
                </a:solidFill>
              </a:rPr>
              <a:t>Connecticut Yankee</a:t>
            </a:r>
          </a:p>
        </p:txBody>
      </p:sp>
    </p:spTree>
    <p:extLst>
      <p:ext uri="{BB962C8B-B14F-4D97-AF65-F5344CB8AC3E}">
        <p14:creationId xmlns:p14="http://schemas.microsoft.com/office/powerpoint/2010/main" val="61641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aerial view of a lake&#10;&#10;Description automatically generated">
            <a:extLst>
              <a:ext uri="{FF2B5EF4-FFF2-40B4-BE49-F238E27FC236}">
                <a16:creationId xmlns:a16="http://schemas.microsoft.com/office/drawing/2014/main" id="{055A03E5-8914-EC04-B1B4-0857E0E3D51C}"/>
              </a:ext>
            </a:extLst>
          </p:cNvPr>
          <p:cNvPicPr>
            <a:picLocks noChangeAspect="1"/>
          </p:cNvPicPr>
          <p:nvPr/>
        </p:nvPicPr>
        <p:blipFill rotWithShape="1">
          <a:blip r:embed="rId3">
            <a:extLst>
              <a:ext uri="{28A0092B-C50C-407E-A947-70E740481C1C}">
                <a14:useLocalDpi xmlns:a14="http://schemas.microsoft.com/office/drawing/2010/main" val="0"/>
              </a:ext>
            </a:extLst>
          </a:blip>
          <a:srcRect t="11497" r="-1" b="1523"/>
          <a:stretch/>
        </p:blipFill>
        <p:spPr>
          <a:xfrm>
            <a:off x="0" y="864973"/>
            <a:ext cx="12192000" cy="5993028"/>
          </a:xfrm>
          <a:prstGeom prst="rect">
            <a:avLst/>
          </a:prstGeom>
        </p:spPr>
      </p:pic>
      <p:sp>
        <p:nvSpPr>
          <p:cNvPr id="5" name="TextBox 4">
            <a:extLst>
              <a:ext uri="{FF2B5EF4-FFF2-40B4-BE49-F238E27FC236}">
                <a16:creationId xmlns:a16="http://schemas.microsoft.com/office/drawing/2014/main" id="{7E2D2D0B-1AB9-F9D9-979B-50890656A91A}"/>
              </a:ext>
            </a:extLst>
          </p:cNvPr>
          <p:cNvSpPr txBox="1"/>
          <p:nvPr/>
        </p:nvSpPr>
        <p:spPr>
          <a:xfrm>
            <a:off x="2847110" y="234778"/>
            <a:ext cx="7128164" cy="477054"/>
          </a:xfrm>
          <a:prstGeom prst="rect">
            <a:avLst/>
          </a:prstGeom>
          <a:noFill/>
        </p:spPr>
        <p:txBody>
          <a:bodyPr wrap="square" rtlCol="0">
            <a:spAutoFit/>
          </a:bodyPr>
          <a:lstStyle/>
          <a:p>
            <a:pPr algn="ctr"/>
            <a:r>
              <a:rPr lang="en-US" sz="2500" b="1" dirty="0">
                <a:solidFill>
                  <a:schemeClr val="accent1"/>
                </a:solidFill>
              </a:rPr>
              <a:t>Maine Yankee ISFSI Site, Wiscasset, ME</a:t>
            </a:r>
          </a:p>
        </p:txBody>
      </p:sp>
    </p:spTree>
    <p:extLst>
      <p:ext uri="{BB962C8B-B14F-4D97-AF65-F5344CB8AC3E}">
        <p14:creationId xmlns:p14="http://schemas.microsoft.com/office/powerpoint/2010/main" val="279276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156376"/>
            <a:ext cx="10388600" cy="832739"/>
          </a:xfrm>
        </p:spPr>
        <p:txBody>
          <a:bodyPr>
            <a:normAutofit/>
          </a:bodyPr>
          <a:lstStyle/>
          <a:p>
            <a:r>
              <a:rPr lang="en-US" sz="2500" b="1" dirty="0">
                <a:solidFill>
                  <a:schemeClr val="accent1">
                    <a:lumMod val="75000"/>
                  </a:schemeClr>
                </a:solidFill>
                <a:latin typeface="+mn-lt"/>
              </a:rPr>
              <a:t>Congress: Funding legislation </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2033294"/>
            <a:ext cx="10515600" cy="4251960"/>
          </a:xfrm>
        </p:spPr>
        <p:txBody>
          <a:bodyPr>
            <a:normAutofit lnSpcReduction="10000"/>
          </a:bodyPr>
          <a:lstStyle/>
          <a:p>
            <a:pPr>
              <a:spcBef>
                <a:spcPts val="0"/>
              </a:spcBef>
              <a:buFont typeface="Wingdings" panose="05000000000000000000" pitchFamily="2" charset="2"/>
              <a:buChar char="Ø"/>
            </a:pPr>
            <a:r>
              <a:rPr lang="en-US" sz="2100" dirty="0">
                <a:ea typeface="Calibri" panose="020F0502020204030204" pitchFamily="34" charset="0"/>
                <a:cs typeface="Arial" panose="020B0604020202020204" pitchFamily="34" charset="0"/>
              </a:rPr>
              <a:t> </a:t>
            </a:r>
            <a:r>
              <a:rPr lang="en-US" sz="1900" dirty="0">
                <a:effectLst/>
                <a:ea typeface="Times New Roman" panose="02020603050405020304" pitchFamily="18" charset="0"/>
              </a:rPr>
              <a:t>45 day Continuing Resolution to fund the federal government until mid-November.</a:t>
            </a:r>
          </a:p>
          <a:p>
            <a:pPr>
              <a:spcBef>
                <a:spcPts val="0"/>
              </a:spcBef>
              <a:buFont typeface="Wingdings" panose="05000000000000000000" pitchFamily="2" charset="2"/>
              <a:buChar char="Ø"/>
            </a:pPr>
            <a:endParaRPr lang="en-US" sz="1900" dirty="0">
              <a:ea typeface="Times New Roman" panose="02020603050405020304" pitchFamily="18" charset="0"/>
            </a:endParaRPr>
          </a:p>
          <a:p>
            <a:pPr>
              <a:spcBef>
                <a:spcPts val="0"/>
              </a:spcBef>
              <a:buFont typeface="Wingdings" panose="05000000000000000000" pitchFamily="2" charset="2"/>
              <a:buChar char="Ø"/>
            </a:pPr>
            <a:r>
              <a:rPr lang="en-US" sz="1900" dirty="0">
                <a:effectLst/>
                <a:ea typeface="Times New Roman" panose="02020603050405020304" pitchFamily="18" charset="0"/>
              </a:rPr>
              <a:t>The path forward on appropriations is up in the air, given the current situation in Congress and everything being on hold.</a:t>
            </a:r>
          </a:p>
          <a:p>
            <a:pPr>
              <a:spcBef>
                <a:spcPts val="0"/>
              </a:spcBef>
              <a:buFont typeface="Wingdings" panose="05000000000000000000" pitchFamily="2" charset="2"/>
              <a:buChar char="Ø"/>
            </a:pPr>
            <a:endParaRPr lang="en-US" sz="1900" dirty="0">
              <a:effectLst/>
              <a:ea typeface="Times New Roman" panose="02020603050405020304" pitchFamily="18" charset="0"/>
            </a:endParaRPr>
          </a:p>
          <a:p>
            <a:pPr>
              <a:spcBef>
                <a:spcPts val="0"/>
              </a:spcBef>
              <a:buFont typeface="Wingdings" panose="05000000000000000000" pitchFamily="2" charset="2"/>
              <a:buChar char="Ø"/>
            </a:pPr>
            <a:r>
              <a:rPr lang="en-US" sz="1900" dirty="0">
                <a:effectLst/>
                <a:ea typeface="Times New Roman" panose="02020603050405020304" pitchFamily="18" charset="0"/>
              </a:rPr>
              <a:t>Both the Senate/House House full approps committees passed the FY24 E&amp;WD approps bill in the summer with support for DOE’s consent-based siting federal CIS initiative.</a:t>
            </a:r>
          </a:p>
          <a:p>
            <a:pPr>
              <a:spcBef>
                <a:spcPts val="0"/>
              </a:spcBef>
              <a:buFont typeface="Wingdings" panose="05000000000000000000" pitchFamily="2" charset="2"/>
              <a:buChar char="Ø"/>
            </a:pPr>
            <a:endParaRPr lang="en-US" sz="1900" dirty="0">
              <a:ea typeface="Times New Roman" panose="02020603050405020304" pitchFamily="18" charset="0"/>
            </a:endParaRPr>
          </a:p>
          <a:p>
            <a:pPr>
              <a:spcBef>
                <a:spcPts val="0"/>
              </a:spcBef>
              <a:buFont typeface="Wingdings" panose="05000000000000000000" pitchFamily="2" charset="2"/>
              <a:buChar char="Ø"/>
            </a:pPr>
            <a:endParaRPr lang="en-US" sz="1900" dirty="0">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r>
              <a:rPr lang="en-US" sz="1900" dirty="0">
                <a:ea typeface="Times New Roman" panose="02020603050405020304" pitchFamily="18" charset="0"/>
                <a:cs typeface="Arial" panose="020B0604020202020204" pitchFamily="34" charset="0"/>
              </a:rPr>
              <a:t>T</a:t>
            </a:r>
            <a:r>
              <a:rPr lang="en-US" sz="1900" dirty="0">
                <a:effectLst/>
                <a:ea typeface="Times New Roman" panose="02020603050405020304" pitchFamily="18" charset="0"/>
                <a:cs typeface="Arial" panose="020B0604020202020204" pitchFamily="34" charset="0"/>
              </a:rPr>
              <a:t>he House bill includes a prohibition on the use of federal monies for private CIS entities until such time that host state and local governments and any affected Indian tribes have formalized their consent.</a:t>
            </a:r>
            <a:r>
              <a:rPr lang="en-US" sz="1900" dirty="0">
                <a:effectLst/>
                <a:ea typeface="Times New Roman" panose="02020603050405020304" pitchFamily="18" charset="0"/>
              </a:rPr>
              <a:t> </a:t>
            </a:r>
          </a:p>
          <a:p>
            <a:pPr>
              <a:spcBef>
                <a:spcPts val="0"/>
              </a:spcBef>
              <a:buFont typeface="Wingdings" panose="05000000000000000000" pitchFamily="2" charset="2"/>
              <a:buChar char="Ø"/>
            </a:pPr>
            <a:endParaRPr lang="en-US" sz="1900" dirty="0">
              <a:ea typeface="Times New Roman" panose="02020603050405020304" pitchFamily="18" charset="0"/>
            </a:endParaRPr>
          </a:p>
          <a:p>
            <a:pPr>
              <a:spcBef>
                <a:spcPts val="0"/>
              </a:spcBef>
              <a:buFont typeface="Wingdings" panose="05000000000000000000" pitchFamily="2" charset="2"/>
              <a:buChar char="Ø"/>
            </a:pPr>
            <a:endParaRPr lang="en-US" sz="1900" dirty="0">
              <a:effectLst/>
              <a:ea typeface="Times New Roman" panose="02020603050405020304" pitchFamily="18" charset="0"/>
            </a:endParaRPr>
          </a:p>
          <a:p>
            <a:pPr>
              <a:spcBef>
                <a:spcPts val="0"/>
              </a:spcBef>
              <a:buFont typeface="Wingdings" panose="05000000000000000000" pitchFamily="2" charset="2"/>
              <a:buChar char="Ø"/>
            </a:pPr>
            <a:r>
              <a:rPr lang="en-US" sz="1900" dirty="0">
                <a:effectLst/>
                <a:ea typeface="Times New Roman" panose="02020603050405020304" pitchFamily="18" charset="0"/>
              </a:rPr>
              <a:t>The Senate FY 2024 E&amp;WD Appropriations bill includes authorization for one or more federal CIS facilities and priority for permanently shutdown sites as it has in past years.</a:t>
            </a:r>
          </a:p>
          <a:p>
            <a:pPr>
              <a:spcBef>
                <a:spcPts val="0"/>
              </a:spcBef>
              <a:buFont typeface="Wingdings" panose="05000000000000000000" pitchFamily="2" charset="2"/>
              <a:buChar char="Ø"/>
            </a:pPr>
            <a:endParaRPr lang="en-US" sz="1800" dirty="0">
              <a:latin typeface="Times New Roman" panose="02020603050405020304" pitchFamily="18" charset="0"/>
              <a:ea typeface="Times New Roman" panose="02020603050405020304" pitchFamily="18" charset="0"/>
            </a:endParaRPr>
          </a:p>
          <a:p>
            <a:pPr>
              <a:spcBef>
                <a:spcPts val="0"/>
              </a:spcBef>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a:spcBef>
                <a:spcPts val="0"/>
              </a:spcBef>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spcBef>
                <a:spcPts val="0"/>
              </a:spcBef>
              <a:buFont typeface="Wingdings" panose="05000000000000000000" pitchFamily="2" charset="2"/>
              <a:buChar char="Ø"/>
            </a:pPr>
            <a:endParaRPr lang="en-US" sz="2100" dirty="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endParaRPr lang="en-US" sz="2100" dirty="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endParaRPr lang="en-US" sz="2100" dirty="0">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spcBef>
                <a:spcPts val="0"/>
              </a:spcBef>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spcBef>
                <a:spcPts val="0"/>
              </a:spcBef>
              <a:buFont typeface="Wingdings" panose="05000000000000000000" pitchFamily="2" charset="2"/>
              <a:buChar char="Ø"/>
            </a:pPr>
            <a:endParaRPr lang="en-US" sz="180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900" dirty="0">
              <a:latin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a:buFont typeface="Wingdings" panose="05000000000000000000" pitchFamily="2" charset="2"/>
              <a:buChar char="Ø"/>
            </a:pPr>
            <a:endParaRPr lang="en-US" sz="1900" dirty="0">
              <a:latin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a:buFont typeface="Wingdings" panose="05000000000000000000" pitchFamily="2" charset="2"/>
              <a:buChar char="Ø"/>
            </a:pPr>
            <a:endParaRPr lang="en-US" sz="1500" dirty="0"/>
          </a:p>
          <a:p>
            <a:pPr>
              <a:buFont typeface="Wingdings" panose="05000000000000000000" pitchFamily="2" charset="2"/>
              <a:buChar char="Ø"/>
            </a:pPr>
            <a:endParaRPr lang="en-US" sz="1500" dirty="0"/>
          </a:p>
          <a:p>
            <a:pPr>
              <a:buFont typeface="Wingdings" panose="05000000000000000000" pitchFamily="2" charset="2"/>
              <a:buChar char="Ø"/>
            </a:pPr>
            <a:endParaRPr lang="en-US" sz="1500" dirty="0"/>
          </a:p>
        </p:txBody>
      </p:sp>
    </p:spTree>
    <p:extLst>
      <p:ext uri="{BB962C8B-B14F-4D97-AF65-F5344CB8AC3E}">
        <p14:creationId xmlns:p14="http://schemas.microsoft.com/office/powerpoint/2010/main" val="381492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603CD-5FEB-FEBF-4F90-8FE44ECADBE6}"/>
              </a:ext>
            </a:extLst>
          </p:cNvPr>
          <p:cNvSpPr>
            <a:spLocks noGrp="1"/>
          </p:cNvSpPr>
          <p:nvPr>
            <p:ph type="title"/>
          </p:nvPr>
        </p:nvSpPr>
        <p:spPr>
          <a:xfrm>
            <a:off x="838200" y="365125"/>
            <a:ext cx="10515600" cy="1325563"/>
          </a:xfrm>
        </p:spPr>
        <p:txBody>
          <a:bodyPr>
            <a:normAutofit/>
          </a:bodyPr>
          <a:lstStyle/>
          <a:p>
            <a:r>
              <a:rPr lang="en-US" sz="2500" b="1" dirty="0">
                <a:solidFill>
                  <a:schemeClr val="accent1">
                    <a:lumMod val="75000"/>
                  </a:schemeClr>
                </a:solidFill>
                <a:latin typeface="+mn-lt"/>
              </a:rPr>
              <a:t>Congress: Authorizing legislation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AFE4BC-50AB-888A-84D5-1625A5FD7424}"/>
              </a:ext>
            </a:extLst>
          </p:cNvPr>
          <p:cNvSpPr>
            <a:spLocks noGrp="1"/>
          </p:cNvSpPr>
          <p:nvPr>
            <p:ph idx="1"/>
          </p:nvPr>
        </p:nvSpPr>
        <p:spPr>
          <a:xfrm>
            <a:off x="669036" y="1877430"/>
            <a:ext cx="11339391" cy="4251960"/>
          </a:xfrm>
        </p:spPr>
        <p:txBody>
          <a:bodyPr>
            <a:normAutofit/>
          </a:bodyPr>
          <a:lstStyle/>
          <a:p>
            <a:pPr>
              <a:buFont typeface="Wingdings" panose="05000000000000000000" pitchFamily="2" charset="2"/>
              <a:buChar char="Ø"/>
            </a:pPr>
            <a:endParaRPr lang="en-US" sz="2000" dirty="0">
              <a:effectLst/>
              <a:latin typeface="Times New Roman" panose="02020603050405020304" pitchFamily="18" charset="0"/>
              <a:ea typeface="Calibri" panose="020F0502020204030204" pitchFamily="34" charset="0"/>
              <a:cs typeface="ArialMT"/>
            </a:endParaRPr>
          </a:p>
          <a:p>
            <a:pPr>
              <a:spcBef>
                <a:spcPts val="0"/>
              </a:spcBef>
              <a:buFont typeface="Wingdings" panose="05000000000000000000" pitchFamily="2" charset="2"/>
              <a:buChar char="Ø"/>
            </a:pPr>
            <a:endParaRPr lang="en-US" sz="2000" dirty="0">
              <a:latin typeface="Times New Roman" panose="02020603050405020304" pitchFamily="18" charset="0"/>
              <a:ea typeface="Times New Roman" panose="02020603050405020304" pitchFamily="18" charset="0"/>
            </a:endParaRPr>
          </a:p>
          <a:p>
            <a:pPr>
              <a:spcBef>
                <a:spcPts val="0"/>
              </a:spcBef>
              <a:buFont typeface="Wingdings" panose="05000000000000000000" pitchFamily="2" charset="2"/>
              <a:buChar char="Ø"/>
            </a:pPr>
            <a:endParaRPr lang="en-US" sz="1900" dirty="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r>
              <a:rPr lang="en-US" sz="1900" dirty="0">
                <a:effectLst/>
                <a:ea typeface="Times New Roman" panose="02020603050405020304" pitchFamily="18" charset="0"/>
                <a:cs typeface="Arial" panose="020B0604020202020204" pitchFamily="34" charset="0"/>
              </a:rPr>
              <a:t>The Senate ADVANCE Act (SB 1111 “Accelerating Deployment of Versatile, Advanced Nuclear for Clean Energy”)  mainly focuses on future nuclear technology - but also contains a grant program to assist shutdown site communities for the next 5 years.</a:t>
            </a:r>
          </a:p>
          <a:p>
            <a:pPr>
              <a:spcBef>
                <a:spcPts val="0"/>
              </a:spcBef>
              <a:buFont typeface="Wingdings" panose="05000000000000000000" pitchFamily="2" charset="2"/>
              <a:buChar char="Ø"/>
            </a:pPr>
            <a:endParaRPr lang="en-US" sz="1900" dirty="0">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r>
              <a:rPr lang="en-US" sz="1900" dirty="0">
                <a:effectLst/>
                <a:ea typeface="Times New Roman" panose="02020603050405020304" pitchFamily="18" charset="0"/>
                <a:cs typeface="Arial" panose="020B0604020202020204" pitchFamily="34" charset="0"/>
              </a:rPr>
              <a:t>The bill was reported out of the Senate Environment and Public Works Committee in July by a vote of 16-3. The bill was included as an amendment to the FY 24 National Defense Authorization Act that has passed both the Senate and House. </a:t>
            </a:r>
          </a:p>
          <a:p>
            <a:pPr>
              <a:spcBef>
                <a:spcPts val="0"/>
              </a:spcBef>
              <a:buFont typeface="Wingdings" panose="05000000000000000000" pitchFamily="2" charset="2"/>
              <a:buChar char="Ø"/>
            </a:pPr>
            <a:endParaRPr lang="en-US" sz="1900" dirty="0">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r>
              <a:rPr lang="en-US" sz="1900" dirty="0">
                <a:effectLst/>
                <a:ea typeface="Times New Roman" panose="02020603050405020304" pitchFamily="18" charset="0"/>
                <a:cs typeface="Arial" panose="020B0604020202020204" pitchFamily="34" charset="0"/>
              </a:rPr>
              <a:t>The two chambers have yet to pass a compromise version. </a:t>
            </a:r>
            <a:endParaRPr lang="en-US" sz="1900" dirty="0">
              <a:effectLst/>
              <a:ea typeface="Calibri" panose="020F0502020204030204" pitchFamily="34" charset="0"/>
              <a:cs typeface="Times New Roman" panose="02020603050405020304" pitchFamily="18" charset="0"/>
            </a:endParaRPr>
          </a:p>
          <a:p>
            <a:pPr marL="0" indent="0">
              <a:spcBef>
                <a:spcPts val="0"/>
              </a:spcBef>
              <a:buNone/>
            </a:pPr>
            <a:endParaRPr lang="en-US" sz="1900" dirty="0">
              <a:effectLst/>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indent="0">
              <a:spcBef>
                <a:spcPts val="0"/>
              </a:spcBef>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Ø"/>
            </a:pP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endParaRPr lang="en-US" sz="2000" dirty="0">
              <a:latin typeface="Times New Roman" panose="02020603050405020304" pitchFamily="18" charset="0"/>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endParaRPr lang="en-US" sz="2000" dirty="0">
              <a:latin typeface="Times New Roman" panose="02020603050405020304" pitchFamily="18" charset="0"/>
              <a:ea typeface="Times New Roman" panose="02020603050405020304" pitchFamily="18" charset="0"/>
              <a:cs typeface="Arial" panose="020B0604020202020204" pitchFamily="34" charset="0"/>
            </a:endParaRPr>
          </a:p>
          <a:p>
            <a:pPr>
              <a:spcBef>
                <a:spcPts val="0"/>
              </a:spcBef>
              <a:buFont typeface="Wingdings" panose="05000000000000000000" pitchFamily="2" charset="2"/>
              <a:buChar char="Ø"/>
            </a:pPr>
            <a:endParaRPr lang="en-US" sz="2000" dirty="0">
              <a:effectLst/>
              <a:latin typeface="Times New Roman" panose="02020603050405020304" pitchFamily="18" charset="0"/>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2000" dirty="0">
              <a:effectLst/>
              <a:latin typeface="Times New Roman" panose="02020603050405020304" pitchFamily="18" charset="0"/>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200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308465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365125"/>
            <a:ext cx="10388600" cy="832739"/>
          </a:xfrm>
        </p:spPr>
        <p:txBody>
          <a:bodyPr>
            <a:normAutofit/>
          </a:bodyPr>
          <a:lstStyle/>
          <a:p>
            <a:r>
              <a:rPr lang="en-US" sz="2500" b="1" dirty="0">
                <a:solidFill>
                  <a:schemeClr val="accent1">
                    <a:lumMod val="75000"/>
                  </a:schemeClr>
                </a:solidFill>
                <a:effectLst/>
                <a:ea typeface="Calibri" panose="020F0502020204030204" pitchFamily="34" charset="0"/>
              </a:rPr>
              <a:t>Private Consolidated Interim Storage f</a:t>
            </a:r>
            <a:r>
              <a:rPr lang="en-US" sz="2500" b="1" dirty="0">
                <a:solidFill>
                  <a:schemeClr val="accent1">
                    <a:lumMod val="75000"/>
                  </a:schemeClr>
                </a:solidFill>
                <a:ea typeface="Calibri" panose="020F0502020204030204" pitchFamily="34" charset="0"/>
              </a:rPr>
              <a:t>acility status</a:t>
            </a:r>
            <a:br>
              <a:rPr lang="en-US" sz="1800" dirty="0">
                <a:effectLst/>
                <a:latin typeface="Times New Roman" panose="02020603050405020304" pitchFamily="18" charset="0"/>
                <a:ea typeface="Times New Roman" panose="02020603050405020304" pitchFamily="18" charset="0"/>
              </a:rPr>
            </a:br>
            <a:endParaRPr lang="en-US" sz="2000" b="1" dirty="0">
              <a:solidFill>
                <a:schemeClr val="accent1"/>
              </a:solidFill>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1929384"/>
            <a:ext cx="10515600" cy="4251960"/>
          </a:xfrm>
        </p:spPr>
        <p:txBody>
          <a:bodyPr>
            <a:normAutofit/>
          </a:bodyPr>
          <a:lstStyle/>
          <a:p>
            <a:pPr marR="0">
              <a:spcBef>
                <a:spcPts val="0"/>
              </a:spcBef>
              <a:spcAft>
                <a:spcPts val="0"/>
              </a:spcAft>
              <a:buFont typeface="Wingdings" panose="05000000000000000000" pitchFamily="2" charset="2"/>
              <a:buChar char="Ø"/>
            </a:pPr>
            <a:r>
              <a:rPr lang="en-US" sz="1900" dirty="0">
                <a:effectLst/>
                <a:ea typeface="Times New Roman" panose="02020603050405020304" pitchFamily="18" charset="0"/>
              </a:rPr>
              <a:t>The Holtec New Mexico and the Texas Interim Storage Partners NRC licensed CIS facilities have been licensed by the NRC; however, both remain subject to litigation and strong state political opposition. </a:t>
            </a:r>
          </a:p>
          <a:p>
            <a:pPr marL="0" marR="0" indent="0">
              <a:spcBef>
                <a:spcPts val="0"/>
              </a:spcBef>
              <a:spcAft>
                <a:spcPts val="0"/>
              </a:spcAft>
              <a:buNone/>
            </a:pPr>
            <a:r>
              <a:rPr lang="en-US" sz="1900" dirty="0">
                <a:effectLst/>
                <a:ea typeface="Times New Roman" panose="02020603050405020304" pitchFamily="18" charset="0"/>
              </a:rPr>
              <a:t> </a:t>
            </a:r>
          </a:p>
          <a:p>
            <a:pPr marR="0">
              <a:spcBef>
                <a:spcPts val="0"/>
              </a:spcBef>
              <a:spcAft>
                <a:spcPts val="0"/>
              </a:spcAft>
              <a:buFont typeface="Wingdings" panose="05000000000000000000" pitchFamily="2" charset="2"/>
              <a:buChar char="Ø"/>
            </a:pPr>
            <a:endParaRPr lang="en-US" sz="1900" dirty="0">
              <a:effectLst/>
              <a:ea typeface="Times New Roman" panose="02020603050405020304" pitchFamily="18" charset="0"/>
            </a:endParaRPr>
          </a:p>
          <a:p>
            <a:pPr marR="0">
              <a:spcBef>
                <a:spcPts val="0"/>
              </a:spcBef>
              <a:spcAft>
                <a:spcPts val="0"/>
              </a:spcAft>
              <a:buFont typeface="Wingdings" panose="05000000000000000000" pitchFamily="2" charset="2"/>
              <a:buChar char="Ø"/>
            </a:pPr>
            <a:r>
              <a:rPr lang="en-US" sz="1900" dirty="0">
                <a:effectLst/>
                <a:ea typeface="Times New Roman" panose="02020603050405020304" pitchFamily="18" charset="0"/>
              </a:rPr>
              <a:t>The NM Governor signed into law on 3/17/23 a bill that bans the storage or disposal of SNF and/or high-level radioactive waste in NM unless the state has consented to the creation of the disposal facility. Holtec has said it plans to challenge the state law in court.  </a:t>
            </a:r>
          </a:p>
          <a:p>
            <a:pPr marL="0" marR="0" indent="0">
              <a:spcBef>
                <a:spcPts val="0"/>
              </a:spcBef>
              <a:spcAft>
                <a:spcPts val="0"/>
              </a:spcAft>
              <a:buNone/>
            </a:pPr>
            <a:endParaRPr lang="en-US" sz="1900" dirty="0">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900" dirty="0">
              <a:effectLst/>
              <a:ea typeface="Times New Roman" panose="02020603050405020304" pitchFamily="18" charset="0"/>
            </a:endParaRPr>
          </a:p>
          <a:p>
            <a:pPr marR="0">
              <a:spcBef>
                <a:spcPts val="0"/>
              </a:spcBef>
              <a:spcAft>
                <a:spcPts val="0"/>
              </a:spcAft>
              <a:buFont typeface="Wingdings" panose="05000000000000000000" pitchFamily="2" charset="2"/>
              <a:buChar char="Ø"/>
            </a:pPr>
            <a:r>
              <a:rPr lang="en-US" sz="1900" dirty="0">
                <a:effectLst/>
                <a:ea typeface="Times New Roman" panose="02020603050405020304" pitchFamily="18" charset="0"/>
              </a:rPr>
              <a:t>In September 2021, the TX governor signed </a:t>
            </a:r>
            <a:r>
              <a:rPr lang="en-US" sz="1900" dirty="0">
                <a:effectLst/>
                <a:ea typeface="Calibri" panose="020F0502020204030204" pitchFamily="34" charset="0"/>
              </a:rPr>
              <a:t>a bill into law that </a:t>
            </a:r>
            <a:r>
              <a:rPr lang="en-US" sz="1900" dirty="0">
                <a:effectLst/>
                <a:ea typeface="Times New Roman" panose="02020603050405020304" pitchFamily="18" charset="0"/>
              </a:rPr>
              <a:t>prohibits the storage and disposal of SNF/HLRW in the state except for storage at existing nuclear power and research reactor sites.</a:t>
            </a:r>
          </a:p>
          <a:p>
            <a:pPr marL="0" marR="0" indent="0">
              <a:lnSpc>
                <a:spcPct val="115000"/>
              </a:lnSpc>
              <a:spcBef>
                <a:spcPts val="0"/>
              </a:spcBef>
              <a:spcAft>
                <a:spcPts val="1000"/>
              </a:spcAft>
              <a:buNone/>
            </a:pPr>
            <a:endParaRPr lang="en-US" sz="1900" dirty="0">
              <a:effectLst/>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effectLst/>
              <a:latin typeface="Times New Roman" panose="02020603050405020304" pitchFamily="18" charset="0"/>
              <a:ea typeface="Times New Roman" panose="02020603050405020304" pitchFamily="18" charset="0"/>
            </a:endParaRPr>
          </a:p>
          <a:p>
            <a:pPr>
              <a:spcBef>
                <a:spcPts val="0"/>
              </a:spcBef>
              <a:spcAft>
                <a:spcPts val="600"/>
              </a:spcAft>
              <a:buFont typeface="Wingdings" panose="05000000000000000000" pitchFamily="2" charset="2"/>
              <a:buChar char="Ø"/>
            </a:pPr>
            <a:endParaRPr lang="en-US" sz="1800" b="1" dirty="0">
              <a:effectLst/>
              <a:latin typeface="Times New Roman" panose="02020603050405020304" pitchFamily="18" charset="0"/>
              <a:ea typeface="Calibri" panose="020F0502020204030204" pitchFamily="34" charset="0"/>
            </a:endParaRPr>
          </a:p>
          <a:p>
            <a:pPr marL="0" indent="0">
              <a:spcBef>
                <a:spcPts val="0"/>
              </a:spcBef>
              <a:spcAft>
                <a:spcPts val="600"/>
              </a:spcAft>
              <a:buNone/>
            </a:pPr>
            <a:endParaRPr lang="en-US" sz="1800" b="1" dirty="0">
              <a:solidFill>
                <a:schemeClr val="accent1"/>
              </a:solidFill>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solidFill>
                <a:schemeClr val="accent1"/>
              </a:solidFill>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800" dirty="0">
              <a:latin typeface="Times New Roman" panose="02020603050405020304" pitchFamily="18" charset="0"/>
              <a:ea typeface="Times New Roman" panose="02020603050405020304" pitchFamily="18" charset="0"/>
            </a:endParaRPr>
          </a:p>
          <a:p>
            <a:pPr marR="0">
              <a:spcBef>
                <a:spcPts val="0"/>
              </a:spcBef>
              <a:spcAft>
                <a:spcPts val="60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marL="0" indent="0">
              <a:buNone/>
            </a:pPr>
            <a:endParaRPr lang="en-US"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1437273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5625D-4F15-48DC-A5A8-F8422E26E262}"/>
              </a:ext>
            </a:extLst>
          </p:cNvPr>
          <p:cNvSpPr>
            <a:spLocks noGrp="1"/>
          </p:cNvSpPr>
          <p:nvPr>
            <p:ph type="title"/>
          </p:nvPr>
        </p:nvSpPr>
        <p:spPr>
          <a:xfrm>
            <a:off x="838200" y="313171"/>
            <a:ext cx="10388600" cy="832739"/>
          </a:xfrm>
        </p:spPr>
        <p:txBody>
          <a:bodyPr>
            <a:normAutofit/>
          </a:bodyPr>
          <a:lstStyle/>
          <a:p>
            <a:r>
              <a:rPr lang="en-US" sz="2500" b="1" dirty="0">
                <a:solidFill>
                  <a:schemeClr val="accent1">
                    <a:lumMod val="75000"/>
                  </a:schemeClr>
                </a:solidFill>
                <a:effectLst/>
                <a:ea typeface="Calibri" panose="020F0502020204030204" pitchFamily="34" charset="0"/>
              </a:rPr>
              <a:t>Private Consolidated Interim Storage litigation s</a:t>
            </a:r>
            <a:r>
              <a:rPr lang="en-US" sz="2500" b="1" dirty="0">
                <a:solidFill>
                  <a:schemeClr val="accent1">
                    <a:lumMod val="75000"/>
                  </a:schemeClr>
                </a:solidFill>
                <a:ea typeface="Calibri" panose="020F0502020204030204" pitchFamily="34" charset="0"/>
              </a:rPr>
              <a:t>tatus</a:t>
            </a:r>
            <a:r>
              <a:rPr lang="en-US" sz="3000" b="1" dirty="0">
                <a:solidFill>
                  <a:schemeClr val="accent1">
                    <a:lumMod val="75000"/>
                  </a:schemeClr>
                </a:solidFill>
                <a:ea typeface="Calibri" panose="020F0502020204030204" pitchFamily="34" charset="0"/>
              </a:rPr>
              <a:t> </a:t>
            </a:r>
            <a:br>
              <a:rPr lang="en-US" sz="1800" dirty="0">
                <a:effectLst/>
                <a:latin typeface="Times New Roman" panose="02020603050405020304" pitchFamily="18" charset="0"/>
                <a:ea typeface="Times New Roman" panose="02020603050405020304" pitchFamily="18" charset="0"/>
              </a:rPr>
            </a:br>
            <a:endParaRPr lang="en-US" sz="2000" b="1" dirty="0">
              <a:solidFill>
                <a:schemeClr val="accent1"/>
              </a:solidFill>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04E563-A92C-4F73-921F-DB72EFA21855}"/>
              </a:ext>
            </a:extLst>
          </p:cNvPr>
          <p:cNvSpPr>
            <a:spLocks noGrp="1"/>
          </p:cNvSpPr>
          <p:nvPr>
            <p:ph idx="1"/>
          </p:nvPr>
        </p:nvSpPr>
        <p:spPr>
          <a:xfrm>
            <a:off x="838200" y="1929384"/>
            <a:ext cx="10515600" cy="4251960"/>
          </a:xfrm>
        </p:spPr>
        <p:txBody>
          <a:bodyPr>
            <a:normAutofit/>
          </a:bodyPr>
          <a:lstStyle/>
          <a:p>
            <a:pPr marL="0" marR="0" indent="0">
              <a:lnSpc>
                <a:spcPct val="115000"/>
              </a:lnSpc>
              <a:spcBef>
                <a:spcPts val="0"/>
              </a:spcBef>
              <a:spcAft>
                <a:spcPts val="1000"/>
              </a:spcAft>
              <a:buNone/>
            </a:pPr>
            <a:endParaRPr lang="en-US" sz="1900" dirty="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r>
              <a:rPr lang="en-US" sz="1900" b="1" u="sng" dirty="0">
                <a:effectLst/>
                <a:ea typeface="Times New Roman" panose="02020603050405020304" pitchFamily="18" charset="0"/>
              </a:rPr>
              <a:t>Texas</a:t>
            </a:r>
            <a:r>
              <a:rPr lang="en-US" sz="1900" b="1" dirty="0">
                <a:effectLst/>
                <a:ea typeface="Times New Roman" panose="02020603050405020304" pitchFamily="18" charset="0"/>
              </a:rPr>
              <a:t>:</a:t>
            </a:r>
            <a:r>
              <a:rPr lang="en-US" sz="1900" dirty="0">
                <a:effectLst/>
                <a:ea typeface="Times New Roman" panose="02020603050405020304" pitchFamily="18" charset="0"/>
              </a:rPr>
              <a:t> On 8/25/23 in the case of Texas v. NRC challenging the NRC license of the ISP CIS facility, the U.S. Court of Appeals for the Fifth Circuit ruled that the NRC lacks the statutory authority to grant licenses to private entities for the storage of used fuel at reactor sites and vacated the NRC license for the ISP facility. </a:t>
            </a:r>
          </a:p>
          <a:p>
            <a:pPr marR="0">
              <a:spcBef>
                <a:spcPts val="0"/>
              </a:spcBef>
              <a:spcAft>
                <a:spcPts val="0"/>
              </a:spcAft>
              <a:buFont typeface="Wingdings" panose="05000000000000000000" pitchFamily="2" charset="2"/>
              <a:buChar char="Ø"/>
            </a:pPr>
            <a:endParaRPr lang="en-US" sz="1900" dirty="0">
              <a:ea typeface="Times New Roman" panose="02020603050405020304" pitchFamily="18" charset="0"/>
            </a:endParaRPr>
          </a:p>
          <a:p>
            <a:pPr marR="0">
              <a:spcBef>
                <a:spcPts val="0"/>
              </a:spcBef>
              <a:spcAft>
                <a:spcPts val="0"/>
              </a:spcAft>
              <a:buFont typeface="Wingdings" panose="05000000000000000000" pitchFamily="2" charset="2"/>
              <a:buChar char="Ø"/>
            </a:pPr>
            <a:r>
              <a:rPr lang="en-US" sz="1900" dirty="0">
                <a:effectLst/>
                <a:ea typeface="Times New Roman" panose="02020603050405020304" pitchFamily="18" charset="0"/>
              </a:rPr>
              <a:t>The NRC and DOJ yesterday filed an appeal for a full (en banc) review by the Fifth Circuit Court of Appeals. NEI </a:t>
            </a:r>
            <a:r>
              <a:rPr lang="en-US" sz="1900" dirty="0">
                <a:ea typeface="Times New Roman" panose="02020603050405020304" pitchFamily="18" charset="0"/>
              </a:rPr>
              <a:t>plans to</a:t>
            </a:r>
            <a:r>
              <a:rPr lang="en-US" sz="1900" dirty="0">
                <a:effectLst/>
                <a:ea typeface="Times New Roman" panose="02020603050405020304" pitchFamily="18" charset="0"/>
              </a:rPr>
              <a:t> file an amicus brief. </a:t>
            </a:r>
            <a:r>
              <a:rPr lang="en-US" sz="1900" dirty="0">
                <a:effectLst/>
                <a:ea typeface="Calibri" panose="020F0502020204030204" pitchFamily="34" charset="0"/>
                <a:cs typeface="Times New Roman" panose="02020603050405020304" pitchFamily="18" charset="0"/>
              </a:rPr>
              <a:t>This decision is at variance with two other appellate courts (the DC and tenth Circuits) who have previously upheld the NRC’s licensing actions. </a:t>
            </a:r>
            <a:endParaRPr lang="en-US" sz="1900" dirty="0">
              <a:effectLst/>
              <a:ea typeface="Times New Roman" panose="02020603050405020304" pitchFamily="18" charset="0"/>
            </a:endParaRPr>
          </a:p>
          <a:p>
            <a:pPr marL="0" marR="0" indent="0">
              <a:spcBef>
                <a:spcPts val="0"/>
              </a:spcBef>
              <a:spcAft>
                <a:spcPts val="0"/>
              </a:spcAft>
              <a:buNone/>
            </a:pPr>
            <a:endParaRPr lang="en-US" sz="1900" dirty="0">
              <a:effectLst/>
              <a:ea typeface="Times New Roman" panose="02020603050405020304" pitchFamily="18" charset="0"/>
            </a:endParaRPr>
          </a:p>
          <a:p>
            <a:pPr marR="0">
              <a:spcBef>
                <a:spcPts val="0"/>
              </a:spcBef>
              <a:spcAft>
                <a:spcPts val="0"/>
              </a:spcAft>
              <a:buFont typeface="Wingdings" panose="05000000000000000000" pitchFamily="2" charset="2"/>
              <a:buChar char="Ø"/>
            </a:pPr>
            <a:r>
              <a:rPr lang="en-US" sz="1900" b="1" u="sng" dirty="0">
                <a:effectLst/>
                <a:ea typeface="Times New Roman" panose="02020603050405020304" pitchFamily="18" charset="0"/>
              </a:rPr>
              <a:t>New Mexico</a:t>
            </a:r>
            <a:r>
              <a:rPr lang="en-US" sz="1900" b="1" dirty="0">
                <a:effectLst/>
                <a:ea typeface="Times New Roman" panose="02020603050405020304" pitchFamily="18" charset="0"/>
              </a:rPr>
              <a:t>:</a:t>
            </a:r>
            <a:r>
              <a:rPr lang="en-US" sz="1900" dirty="0">
                <a:effectLst/>
                <a:ea typeface="Times New Roman" panose="02020603050405020304" pitchFamily="18" charset="0"/>
              </a:rPr>
              <a:t> On 9/8/23 the petitioners in the Holtec facility NRC licensing case (Beyond Nuclear; Fasken Land and Minerals; Sierra Club and 6 other groups) filed three separate opening briefs before the U.S. Court of Appeals for the D.C. Circuit challenging NRC’s grant of a license for the Holtec CIS facility. </a:t>
            </a:r>
          </a:p>
          <a:p>
            <a:pPr marR="0">
              <a:lnSpc>
                <a:spcPct val="115000"/>
              </a:lnSpc>
              <a:spcBef>
                <a:spcPts val="0"/>
              </a:spcBef>
              <a:spcAft>
                <a:spcPts val="1000"/>
              </a:spcAft>
              <a:buFont typeface="Wingdings" panose="05000000000000000000" pitchFamily="2" charset="2"/>
              <a:buChar char="Ø"/>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Arial" panose="020B0604020202020204" pitchFamily="34" charset="0"/>
              <a:ea typeface="Times New Roman" panose="02020603050405020304" pitchFamily="18" charset="0"/>
            </a:endParaRPr>
          </a:p>
          <a:p>
            <a:pPr marR="0">
              <a:spcBef>
                <a:spcPts val="0"/>
              </a:spcBef>
              <a:spcAft>
                <a:spcPts val="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effectLst/>
              <a:latin typeface="Times New Roman" panose="02020603050405020304" pitchFamily="18" charset="0"/>
              <a:ea typeface="Times New Roman" panose="02020603050405020304" pitchFamily="18" charset="0"/>
            </a:endParaRPr>
          </a:p>
          <a:p>
            <a:pPr>
              <a:spcBef>
                <a:spcPts val="0"/>
              </a:spcBef>
              <a:spcAft>
                <a:spcPts val="600"/>
              </a:spcAft>
              <a:buFont typeface="Wingdings" panose="05000000000000000000" pitchFamily="2" charset="2"/>
              <a:buChar char="Ø"/>
            </a:pPr>
            <a:endParaRPr lang="en-US" sz="1800" b="1" dirty="0">
              <a:effectLst/>
              <a:latin typeface="Times New Roman" panose="02020603050405020304" pitchFamily="18" charset="0"/>
              <a:ea typeface="Calibri" panose="020F0502020204030204" pitchFamily="34" charset="0"/>
            </a:endParaRPr>
          </a:p>
          <a:p>
            <a:pPr marL="0" indent="0">
              <a:spcBef>
                <a:spcPts val="0"/>
              </a:spcBef>
              <a:spcAft>
                <a:spcPts val="600"/>
              </a:spcAft>
              <a:buNone/>
            </a:pPr>
            <a:endParaRPr lang="en-US" sz="1800" b="1" dirty="0">
              <a:solidFill>
                <a:schemeClr val="accent1"/>
              </a:solidFill>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solidFill>
                <a:schemeClr val="accent1"/>
              </a:solidFill>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800" dirty="0">
              <a:latin typeface="Times New Roman" panose="02020603050405020304" pitchFamily="18" charset="0"/>
              <a:ea typeface="Times New Roman" panose="02020603050405020304" pitchFamily="18" charset="0"/>
            </a:endParaRPr>
          </a:p>
          <a:p>
            <a:pPr marR="0">
              <a:spcBef>
                <a:spcPts val="0"/>
              </a:spcBef>
              <a:spcAft>
                <a:spcPts val="600"/>
              </a:spcAft>
              <a:buFont typeface="Wingdings" panose="05000000000000000000" pitchFamily="2" charset="2"/>
              <a:buChar char="Ø"/>
            </a:pPr>
            <a:endParaRPr lang="en-US"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6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1500" dirty="0">
              <a:latin typeface="Times New Roman" panose="02020603050405020304" pitchFamily="18" charset="0"/>
            </a:endParaRPr>
          </a:p>
          <a:p>
            <a:pPr marL="0" indent="0">
              <a:buNone/>
            </a:pPr>
            <a:endParaRPr lang="en-US" sz="1500" dirty="0">
              <a:latin typeface="Times New Roman" panose="02020603050405020304" pitchFamily="18" charset="0"/>
            </a:endParaRPr>
          </a:p>
          <a:p>
            <a:pPr marL="0" indent="0">
              <a:buNone/>
            </a:pPr>
            <a:endParaRPr lang="en-US" sz="1500" dirty="0"/>
          </a:p>
          <a:p>
            <a:pPr marL="0" indent="0">
              <a:buNone/>
            </a:pPr>
            <a:endParaRPr lang="en-US" sz="1500" dirty="0"/>
          </a:p>
          <a:p>
            <a:pPr marL="0" indent="0">
              <a:buNone/>
            </a:pPr>
            <a:endParaRPr lang="en-US" sz="1500" dirty="0"/>
          </a:p>
        </p:txBody>
      </p:sp>
    </p:spTree>
    <p:extLst>
      <p:ext uri="{BB962C8B-B14F-4D97-AF65-F5344CB8AC3E}">
        <p14:creationId xmlns:p14="http://schemas.microsoft.com/office/powerpoint/2010/main" val="597513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3474</TotalTime>
  <Words>1251</Words>
  <Application>Microsoft Office PowerPoint</Application>
  <PresentationFormat>Widescreen</PresentationFormat>
  <Paragraphs>191</Paragraphs>
  <Slides>12</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Times New Roman</vt:lpstr>
      <vt:lpstr>Wingdings</vt:lpstr>
      <vt:lpstr>Office Theme</vt:lpstr>
      <vt:lpstr>Presentation</vt:lpstr>
      <vt:lpstr>3 Yankee Companies &amp; National SNF Status Update </vt:lpstr>
      <vt:lpstr>Overview of the 3 Yankee Companies </vt:lpstr>
      <vt:lpstr>PowerPoint Presentation</vt:lpstr>
      <vt:lpstr>PowerPoint Presentation</vt:lpstr>
      <vt:lpstr>PowerPoint Presentation</vt:lpstr>
      <vt:lpstr>Congress: Funding legislation </vt:lpstr>
      <vt:lpstr>Congress: Authorizing legislation</vt:lpstr>
      <vt:lpstr>Private Consolidated Interim Storage facility status </vt:lpstr>
      <vt:lpstr>Private Consolidated Interim Storage litigation status  </vt:lpstr>
      <vt:lpstr>3 Yankees’ working with others to overcome the SNF policy impasse</vt:lpstr>
      <vt:lpstr>MY CAP letter to ME congressional delegation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Prospects for Stranded Used Fuel Management 3 Yankee Companies’ Perspective</dc:title>
  <dc:creator>Eric Howes</dc:creator>
  <cp:lastModifiedBy>Uldis Vanags</cp:lastModifiedBy>
  <cp:revision>174</cp:revision>
  <dcterms:created xsi:type="dcterms:W3CDTF">2021-08-11T13:58:26Z</dcterms:created>
  <dcterms:modified xsi:type="dcterms:W3CDTF">2023-10-25T11:41:49Z</dcterms:modified>
</cp:coreProperties>
</file>