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</p:sldMasterIdLst>
  <p:notesMasterIdLst>
    <p:notesMasterId r:id="rId27"/>
  </p:notesMasterIdLst>
  <p:sldIdLst>
    <p:sldId id="258" r:id="rId6"/>
    <p:sldId id="260" r:id="rId7"/>
    <p:sldId id="265" r:id="rId8"/>
    <p:sldId id="450" r:id="rId9"/>
    <p:sldId id="270" r:id="rId10"/>
    <p:sldId id="600" r:id="rId11"/>
    <p:sldId id="291" r:id="rId12"/>
    <p:sldId id="596" r:id="rId13"/>
    <p:sldId id="562" r:id="rId14"/>
    <p:sldId id="579" r:id="rId15"/>
    <p:sldId id="567" r:id="rId16"/>
    <p:sldId id="568" r:id="rId17"/>
    <p:sldId id="437" r:id="rId18"/>
    <p:sldId id="278" r:id="rId19"/>
    <p:sldId id="268" r:id="rId20"/>
    <p:sldId id="269" r:id="rId21"/>
    <p:sldId id="599" r:id="rId22"/>
    <p:sldId id="447" r:id="rId23"/>
    <p:sldId id="452" r:id="rId24"/>
    <p:sldId id="598" r:id="rId25"/>
    <p:sldId id="434" r:id="rId2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E72E-6A6C-67A9-910B-C40487E2ACB4}" name="Sara Hogan" initials="SH" userId="S::sara.hogan@nuclear.energy.gov::a8ee312e-ecfe-4585-b2ea-6276b30b27d5" providerId="AD"/>
  <p188:author id="{6515705F-F226-6E25-CCEB-5C931D417ABC}" name="Bickford, Erica" initials="BE" userId="S::Erica.Bickford@Nuclear.Energy.Gov::8068febf-2dc0-4dab-9cef-a3fec35b0d9c" providerId="AD"/>
  <p188:author id="{2AA04B72-DB26-42B7-FD9B-A76A8ECDFE56}" name="Jackson, Gerard" initials="JG" userId="S::gerard.jackson@nuclear.energy.gov::10574752-c188-4493-8965-5b39d5bf6f06" providerId="AD"/>
  <p188:author id="{DA868280-2384-7D81-B09C-A98BC04AF53C}" name="Gregory Harland" initials="GH" userId="S::gregory.harland@nuclear.energy.gov::f2b02956-e8eb-4a3e-ad9c-96225737e807" providerId="AD"/>
  <p188:author id="{FE35CAA9-99A4-AB2C-32EE-21533B03A601}" name="Bickford, Erica" initials="BE" userId="S::erica.bickford@nuclear.energy.gov::8068febf-2dc0-4dab-9cef-a3fec35b0d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0ECB37-06FB-4A93-BEF8-119BFC1EABC2}" v="17" dt="2023-10-16T17:51:55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FE6322-C875-15AA-A28C-A77FAA71D0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48C22-F0FA-3081-00AA-6CEDA316FE0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376D40D-E71F-4DBD-A599-819904FFA40B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9665695-DE2C-23DD-C76B-E821F5AADD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1DDF6F1-DFAC-B8D9-2257-ABEA284F6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C5695-954B-CA40-0A60-167D987924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4124B-81A9-6E2E-7BF8-C770F6FF7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B4EE40-249F-446B-B2D2-666EC632B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69BB01D5-779E-94AE-2DF4-1F53D3446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995C3B10-F2E4-5F90-031F-CA66D7374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0156A910-FD55-51F0-8124-BFC108671B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0BA0BF-9257-4ACF-95DF-AA19C52BC1A0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4EE40-249F-446B-B2D2-666EC632B9F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29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4EE40-249F-446B-B2D2-666EC632B9F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3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4EE40-249F-446B-B2D2-666EC632B9F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4EE40-249F-446B-B2D2-666EC632B9F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2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4EE40-249F-446B-B2D2-666EC632B9F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53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B82A0-ECA1-0F4F-9BA7-4F044CEC8E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1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>
              <a:solidFill>
                <a:srgbClr val="292929"/>
              </a:solidFill>
              <a:effectLst/>
              <a:latin typeface="Karl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B82A0-ECA1-0F4F-9BA7-4F044CEC8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935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B82A0-ECA1-0F4F-9BA7-4F044CEC8E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83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006BB298-F314-2BA9-B245-7E1F9823DD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64217D34-1169-6507-FE60-541F58F22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6FBF7AC3-FDCE-7BB5-8144-44E17D6E8B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7A8FD8-98DB-4790-8FF0-23E3445D07D2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8AB92BBE-C5D0-0EFC-A8C2-FB8ED08ECB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B001EB43-2290-6ACB-A865-57157F896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819E7FFE-E050-AC1B-CBD1-42FD9A68BF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10CA55-A994-47DB-A9E7-B7CB9250F320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B240E-765A-4119-88A7-9E33B4AC1F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4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38982C-2FE7-7B10-C7F3-3C6AC22E9A8D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E2374ABF-F007-DD1E-50B1-3EA02EAD7E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0FBCE75-6B3E-C625-8E76-DD35CED59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70B3877-A717-4E55-8B13-777B5708227E}" type="datetime1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A2920EF-7C86-D1F6-AF71-23E6ACBCD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CD2882B-402F-E5DE-8D26-AAF55A1A4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83FDC3A-0E76-4D6B-9D3A-47CD3604F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1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88B55-CD5D-DB0E-3077-2030AD346B11}"/>
              </a:ext>
            </a:extLst>
          </p:cNvPr>
          <p:cNvSpPr/>
          <p:nvPr userDrawn="1"/>
        </p:nvSpPr>
        <p:spPr>
          <a:xfrm>
            <a:off x="0" y="0"/>
            <a:ext cx="4313238" cy="6032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53175F-1B67-B2C1-4653-B78FA329222A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747E7087-8DBD-EF07-B876-AC3814D1DA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2" y="37110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71" y="206776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537758" cy="4873625"/>
          </a:xfrm>
        </p:spPr>
        <p:txBody>
          <a:bodyPr/>
          <a:lstStyle>
            <a:lvl1pPr>
              <a:defRPr sz="2800" b="1" spc="-150">
                <a:solidFill>
                  <a:schemeClr val="accent1"/>
                </a:solidFill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94B5EB0-27B7-BF11-872B-7B1F456B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E485C74-1D4D-442F-B2D2-7EE8DD0AE07D}" type="datetime1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1C2E8D-5660-69CC-373E-D23E722C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6C49C3-EFBF-4F7F-BDF5-F16FF7AF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7995726-6DB3-4402-B245-BFF38ED64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E9ED75-615E-C795-6A1D-9CDCB698618C}"/>
              </a:ext>
            </a:extLst>
          </p:cNvPr>
          <p:cNvSpPr/>
          <p:nvPr userDrawn="1"/>
        </p:nvSpPr>
        <p:spPr>
          <a:xfrm>
            <a:off x="0" y="0"/>
            <a:ext cx="4313238" cy="6032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0C0BC2-78AD-AEBF-8062-E9CD011BC85B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4AE298DA-D345-8FE1-26EE-D1E028446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2" y="37110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71" y="206776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537758" cy="4873625"/>
          </a:xfrm>
        </p:spPr>
        <p:txBody>
          <a:bodyPr/>
          <a:lstStyle>
            <a:lvl1pPr>
              <a:defRPr sz="2800" b="1" spc="-150">
                <a:solidFill>
                  <a:schemeClr val="accent1"/>
                </a:solidFill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100723-0745-615C-BEDE-34760D363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4C49986-DCEB-4850-978B-810C270D3C02}" type="datetime1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C41E08-67E0-A503-2965-FFE0AD65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2C92D2-C002-0BAA-8E06-C96D14066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31D74BF-5A07-4BDA-9A58-C0CB99274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C74029-5EE5-78E6-EE61-2D11D85E13AB}"/>
              </a:ext>
            </a:extLst>
          </p:cNvPr>
          <p:cNvSpPr/>
          <p:nvPr userDrawn="1"/>
        </p:nvSpPr>
        <p:spPr>
          <a:xfrm>
            <a:off x="0" y="0"/>
            <a:ext cx="4313238" cy="6032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1A521F-3DE1-D71A-EB4D-8C8B6D2DD8C7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CD03E21C-8947-90D9-A16B-232912C982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2" y="37110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71" y="206776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537758" cy="4873625"/>
          </a:xfrm>
        </p:spPr>
        <p:txBody>
          <a:bodyPr/>
          <a:lstStyle>
            <a:lvl1pPr>
              <a:defRPr sz="2800" b="1" spc="-150">
                <a:solidFill>
                  <a:schemeClr val="accent1"/>
                </a:solidFill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5E51486-A3F7-4810-B616-6187559F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AACBD0E-2A20-4626-A10A-F5E9C72D5804}" type="datetime1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FF0206-8A9A-A1F2-891E-A4B9E63F7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82C459-D4FF-716B-C9B7-DFC2BD0A0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1086448-A987-4470-BB3B-7847C81CF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93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06A3F-FABD-16F7-A871-0A6748789748}"/>
              </a:ext>
            </a:extLst>
          </p:cNvPr>
          <p:cNvSpPr/>
          <p:nvPr userDrawn="1"/>
        </p:nvSpPr>
        <p:spPr>
          <a:xfrm>
            <a:off x="0" y="0"/>
            <a:ext cx="12192000" cy="11922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996416-372A-EBDD-DAB7-23A617139334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AB06AEDC-7172-BDF1-7589-ED2D7AF3BB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1" y="147782"/>
            <a:ext cx="6647550" cy="95134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491" y="1480589"/>
            <a:ext cx="5809673" cy="43804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28692" y="143501"/>
            <a:ext cx="4972737" cy="95134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B945F5D-C62D-CE41-9C22-A94A927DD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E151F59-F71A-49DC-A586-74FD8F9618A9}" type="datetime1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3F22F88-D4D2-9BBC-7D71-6DD7F3F75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31CE029-261A-1F34-4488-D74FBA52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C9E5F94-D886-48EE-B945-5F6D8B156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16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64C0F8-8DAA-EE91-1C77-8BD9B7D0034C}"/>
              </a:ext>
            </a:extLst>
          </p:cNvPr>
          <p:cNvSpPr/>
          <p:nvPr userDrawn="1"/>
        </p:nvSpPr>
        <p:spPr>
          <a:xfrm>
            <a:off x="0" y="0"/>
            <a:ext cx="12192000" cy="1192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A380A3-31F1-E30A-AC7A-973156799959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6F52BB1A-E749-CE2B-0B46-4FDF6E8851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1" y="147782"/>
            <a:ext cx="6647550" cy="95134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491" y="1480589"/>
            <a:ext cx="5809673" cy="43804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28692" y="143501"/>
            <a:ext cx="4972737" cy="95134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F46B000-B343-ED43-51FF-57FBEF7D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33B8CA4-AF13-4DA5-B1BA-3903EBC372CE}" type="datetime1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0E23E74-4E2E-A102-6747-6E2B99120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513F49-B150-C62E-8092-CE30D5A6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24ECB64-0EE0-4401-89B9-A568D10A6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16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C98D53F-D891-6637-E6F9-56C7F260E0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5662613"/>
            <a:ext cx="46609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628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rid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84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F855BD0-0EA4-3F1D-ADF0-4655141EDB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5394325"/>
            <a:ext cx="46609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11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8766740A-379C-1AC9-5323-7AD4987466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5394325"/>
            <a:ext cx="46609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003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4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0CF77AB9-E108-7271-D2B0-5A77AED63A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2482850"/>
            <a:ext cx="84455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08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y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69E542-F61C-E189-3B9A-CDDD9703E1D6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6918F92B-1F1C-D797-00A0-42D91B9751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790E052-BD42-BB97-336D-4A565B1EE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F9FF5E-C570-4FEA-9979-5C1199E92C8C}" type="datetime1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7D42D2-3AD7-4387-49CF-75201C25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ABFE240-F87F-FB24-DBD0-41FF4AE97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5C88A8A-A292-448E-8B53-667F6B83C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7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D52CA-D414-A15C-C5EF-F82A5A39AE7C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37315CE0-41AD-57E3-BED4-335E10E78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C88E6F9-8726-C35B-4428-1EEAB702D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25D97F9-4CFB-A9C2-56E2-7F269A591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A190BE-A787-0E1C-E902-D7F636BCB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FDEAE60-309E-4555-B23D-00B8FD398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61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y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78318B-F6EB-CA22-7941-AD27C5B490AD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E8CF8ADD-7996-CB78-5670-BC17E7A6C4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22479DC-313E-6AD2-558D-6E8205D1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536D1E4-5E3A-DF52-323C-985B31A60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530881-AFB2-01FF-84E9-F14750A14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FDDA23D-8A1A-431E-90C8-0E0B4A15E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61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yle 3 ">
    <p:bg>
      <p:bgPr>
        <a:solidFill>
          <a:srgbClr val="0249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1B1BE07-0CBE-CED7-5970-6047811388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5680075"/>
            <a:ext cx="38290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1493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4: Grid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90499B29-DF92-69D6-DE3E-ED639ABD9C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47663"/>
            <a:ext cx="50339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1815090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4285529"/>
            <a:ext cx="9144000" cy="7390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001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5: Blue Gri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FD1EF8F-144D-7DA9-8FA6-24C91B5210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47663"/>
            <a:ext cx="50085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524000" y="1815090"/>
            <a:ext cx="9144000" cy="2387600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524000" y="4285529"/>
            <a:ext cx="9144000" cy="7390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30589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ior Slid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EA4414-4D64-42FA-764F-E18019FC1B3F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07FAC7A0-CF8C-D014-205F-ACCF13323C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980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888130D-16B3-083B-FEC7-6F4213844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465F0F-8DB5-BC5E-E49F-488E6E9C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E2F8BE2-18DF-B5A0-525C-4F94A90C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14B036F-107A-428E-AF62-3DDE0DCE2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67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A82DED-694D-DEA5-0D41-E6C2BD2E3740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 descr="Text&#10;&#10;Description automatically generated">
            <a:extLst>
              <a:ext uri="{FF2B5EF4-FFF2-40B4-BE49-F238E27FC236}">
                <a16:creationId xmlns:a16="http://schemas.microsoft.com/office/drawing/2014/main" id="{6D7A2620-3576-12FF-BFF0-C4C7337F13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98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98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9385EC8-DF47-5D85-626A-AC67DA9F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F0504C7-D22E-004C-C1B2-628F6676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B0E8BE2-C13F-1834-D030-B2C63977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09A1BE5-626E-48AE-BEA9-C41845E87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45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5176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184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61E6FF-B98C-D218-33C8-CF8029D69B9A}"/>
              </a:ext>
            </a:extLst>
          </p:cNvPr>
          <p:cNvSpPr/>
          <p:nvPr userDrawn="1"/>
        </p:nvSpPr>
        <p:spPr>
          <a:xfrm>
            <a:off x="0" y="0"/>
            <a:ext cx="4313238" cy="6032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C836B0-A530-BB10-C216-482597456E18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BE08A9F2-E4C2-61D6-32D4-99C291F84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2" y="37110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71" y="206776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537758" cy="4873625"/>
          </a:xfrm>
        </p:spPr>
        <p:txBody>
          <a:bodyPr/>
          <a:lstStyle>
            <a:lvl1pPr>
              <a:defRPr sz="2800" b="1" spc="-150">
                <a:solidFill>
                  <a:schemeClr val="accent1"/>
                </a:solidFill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0E10477-5325-B978-FAB8-CF67F0690D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9C71BE-5E8E-FAF7-44E6-6912EA59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19747-1CE8-ECFE-6E97-7575C82C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621D439-5000-4BF2-9FC5-62BD156C7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7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yle 3 ">
    <p:bg>
      <p:bgPr>
        <a:solidFill>
          <a:srgbClr val="0249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845E0FD-8250-59E7-C979-1244AEDCB3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5680075"/>
            <a:ext cx="38290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1069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BE101B-AA32-FF5F-DCBC-AACDEC18FF9C}"/>
              </a:ext>
            </a:extLst>
          </p:cNvPr>
          <p:cNvSpPr/>
          <p:nvPr userDrawn="1"/>
        </p:nvSpPr>
        <p:spPr>
          <a:xfrm>
            <a:off x="0" y="0"/>
            <a:ext cx="4313238" cy="6032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453D73-53A2-7854-984F-97857535C29F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E32B7FF8-1526-2C42-FC53-1606246032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2" y="37110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71" y="206776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537758" cy="4873625"/>
          </a:xfrm>
        </p:spPr>
        <p:txBody>
          <a:bodyPr/>
          <a:lstStyle>
            <a:lvl1pPr>
              <a:defRPr sz="2800" b="1" spc="-150">
                <a:solidFill>
                  <a:schemeClr val="accent1"/>
                </a:solidFill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8B0393E-A73F-333B-6AF7-FAE6BF3B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3C9667B-E835-2B1C-6426-3FA61AC8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520185-C700-8C8C-B58C-9551D94E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8CED3DA-AC31-4AA8-8E9F-DFDC440C7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46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75DE38-123C-5AF0-A7C5-F5174A859883}"/>
              </a:ext>
            </a:extLst>
          </p:cNvPr>
          <p:cNvSpPr/>
          <p:nvPr userDrawn="1"/>
        </p:nvSpPr>
        <p:spPr>
          <a:xfrm>
            <a:off x="0" y="0"/>
            <a:ext cx="4313238" cy="6032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51C9E-E87D-DD5F-321F-2D027921610A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89472D98-A263-BB12-BFB1-5551AC8A9B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2" y="37110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71" y="206776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537758" cy="4873625"/>
          </a:xfrm>
        </p:spPr>
        <p:txBody>
          <a:bodyPr/>
          <a:lstStyle>
            <a:lvl1pPr>
              <a:defRPr sz="2800" b="1" spc="-150">
                <a:solidFill>
                  <a:schemeClr val="accent1"/>
                </a:solidFill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4941A8-7199-F61D-6235-8FB65A4B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423693-9AE7-1FC2-3420-160EEF4D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5A1A7D-5E31-2A57-9CF0-DA5EAFB0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4B21F83-8182-4118-8658-2AE2770F0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86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E98B-CF84-A36D-91F6-002339806A20}"/>
              </a:ext>
            </a:extLst>
          </p:cNvPr>
          <p:cNvSpPr/>
          <p:nvPr userDrawn="1"/>
        </p:nvSpPr>
        <p:spPr>
          <a:xfrm>
            <a:off x="0" y="0"/>
            <a:ext cx="12192000" cy="11922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38A006-3C29-C562-7F91-166F9B68EECE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D2AB13A0-E201-FBAA-D5A8-99C99DD97E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1" y="147782"/>
            <a:ext cx="6647550" cy="95134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491" y="1480589"/>
            <a:ext cx="5809673" cy="43804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28692" y="143501"/>
            <a:ext cx="4972737" cy="95134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CDC0AD5-A9CD-C37A-2A26-28F2ABEA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56EFA5E-0A71-B15F-9439-0CB18A05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1F8C56-12CC-BC07-D9B2-3E05A509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B2F6461-5AFA-40EC-BA2E-014C001B7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62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EA800F-2B26-33E5-1C39-518FB0F42920}"/>
              </a:ext>
            </a:extLst>
          </p:cNvPr>
          <p:cNvSpPr/>
          <p:nvPr userDrawn="1"/>
        </p:nvSpPr>
        <p:spPr>
          <a:xfrm>
            <a:off x="0" y="0"/>
            <a:ext cx="12192000" cy="11922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B5063-EB6A-D42A-24B5-75D14EB94857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8CEC8109-789B-1779-7C5B-8903BC6A00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1" y="147782"/>
            <a:ext cx="6647550" cy="95134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491" y="1480589"/>
            <a:ext cx="5809673" cy="43804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28692" y="143501"/>
            <a:ext cx="4972737" cy="95134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9021CC-4A40-D2BB-1BD6-7442DBAB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99222-EBD6-C2FA-D9D3-A364BDED4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8057328-8A1C-7E95-B2F7-1FD36024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0A320D6-8839-49FB-9D1B-F10D7264F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30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4184AE0-B21A-B68C-4B46-9CF954DE28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5662613"/>
            <a:ext cx="46609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725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rid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76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- Grid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24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0DFF26F-A953-01C8-94A6-92DD1CF523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5394325"/>
            <a:ext cx="46609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97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4D49F57-BC42-4ABD-977B-2814F2AD51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5394325"/>
            <a:ext cx="46609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7665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4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A8155243-9325-3636-415B-C2262D50FB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2482850"/>
            <a:ext cx="84455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638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4: Grid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xt&#10;&#10;Description automatically generated">
            <a:extLst>
              <a:ext uri="{FF2B5EF4-FFF2-40B4-BE49-F238E27FC236}">
                <a16:creationId xmlns:a16="http://schemas.microsoft.com/office/drawing/2014/main" id="{8CDEF45B-6E84-DAB6-A548-BB0F05AF09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47663"/>
            <a:ext cx="50339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1815090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4285529"/>
            <a:ext cx="9144000" cy="7390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3608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5: Blue Gri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5D722C3-FCE3-9C48-1798-FB93836D09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47663"/>
            <a:ext cx="50085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524000" y="1815090"/>
            <a:ext cx="9144000" cy="2387600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524000" y="4285529"/>
            <a:ext cx="9144000" cy="7390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9859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ior Slid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EFBDB5-4E01-445A-15FB-18BF1B228E2D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3CB3782B-D3D5-E692-EAB0-9399502C9C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980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4824A7C-CC12-4C14-0299-F213B34ECD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ED52999-D40B-4C3A-819B-874029FB243C}" type="datetime1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CF88B7-C151-D72F-A45F-EFE84A220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0BDB20-A9CF-B8FF-AA66-0E6A5A0E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E3CC1E1-C1F0-4D81-8146-8596B4706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9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2B3F8A-A48A-5BB0-9444-655AD714295C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 descr="Text&#10;&#10;Description automatically generated">
            <a:extLst>
              <a:ext uri="{FF2B5EF4-FFF2-40B4-BE49-F238E27FC236}">
                <a16:creationId xmlns:a16="http://schemas.microsoft.com/office/drawing/2014/main" id="{2D4706E2-78E6-2D25-0C61-76FDDD21F2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76963"/>
            <a:ext cx="2789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98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98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8FB44FF-F12F-A681-B51B-E4436B36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3" y="6262688"/>
            <a:ext cx="1128712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4D41469-D379-4430-B0A2-A1BC04A74E15}" type="datetime1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04980A-E85C-E6B9-1B10-DCAD2B7B0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313" y="6262688"/>
            <a:ext cx="421005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E804065-43D0-ABE4-D12D-89E0CA49E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163" y="6262688"/>
            <a:ext cx="98583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9E56C29-697B-45A8-9621-DFB73A4C0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8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346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47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E8DF44-7B89-7D2C-48A1-F0AFC712F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3229E71-B8A2-BC0C-60AD-9F3CF33CBF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92649-2477-C0E1-520A-01C5E5482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7905F0-DCA5-4186-9F1B-A76B9E700961}" type="datetime1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1D35A-4C7E-2998-A62D-5074B04E9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99733-18D6-A586-0814-61594D462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0818D1-58E7-4541-8B1F-3D41CC133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  <p:sldLayoutId id="2147483881" r:id="rId19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 spc="-1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DE28AD-39E0-5A61-FA9B-9B4E8D56E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60BBB5B-9B81-E130-6C51-0AC1C7D7EF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9926D-C956-A549-04D7-ED5132E88C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21F7C2-CB90-0E46-B9C1-9806C6DE7237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A51D-C526-6225-25C9-AE2F93738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D6E29-D26E-816A-46FA-9944F45FA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382D88-5ADE-4D47-973D-83AAB6F01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 spc="-1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ins.com/trn/news-reviews/news-wire/atlas-railcar-designed-for-spent-nuclear-fuel-completes-1680-mile-test-ru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actuaries.digital/2021/04/21/effective-communication-vital-building-blocks-for-actuarial-advancemen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energy.gov/consentbasedsiting" TargetMode="Externa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C0D19-A5C0-3752-C0B1-50AE0588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4513"/>
            <a:ext cx="9144000" cy="2387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Office of Integrated Waste Management (IWM) Overview</a:t>
            </a:r>
          </a:p>
        </p:txBody>
      </p:sp>
      <p:sp>
        <p:nvSpPr>
          <p:cNvPr id="55299" name="Subtitle 2">
            <a:extLst>
              <a:ext uri="{FF2B5EF4-FFF2-40B4-BE49-F238E27FC236}">
                <a16:creationId xmlns:a16="http://schemas.microsoft.com/office/drawing/2014/main" id="{83B71734-7C9B-A9FE-66F3-9A7C6CA41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4601367"/>
            <a:ext cx="49942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Sara Hogan, PhD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Office of Integrated Waste Management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US Department of Energy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1600" b="1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FEC193-33C9-79E4-88F3-FB217E66C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194" y="4601367"/>
            <a:ext cx="417651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Northeast High-Level Radioactive Waste Transportation Task Force Fall Meeting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October 25-26, 2023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Portland, ME</a:t>
            </a:r>
            <a:endParaRPr lang="en-US" altLang="en-US" sz="1600" b="1" dirty="0">
              <a:solidFill>
                <a:srgbClr val="FFFFFF"/>
              </a:solidFill>
            </a:endParaRPr>
          </a:p>
          <a:p>
            <a:pPr algn="r" eaLnBrk="1" hangingPunct="1">
              <a:buFont typeface="Arial" panose="020B0604020202020204" pitchFamily="34" charset="0"/>
              <a:buNone/>
            </a:pPr>
            <a:endParaRPr lang="en-US" altLang="en-US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group of people standing at a podium&#10;&#10;Description automatically generated">
            <a:extLst>
              <a:ext uri="{FF2B5EF4-FFF2-40B4-BE49-F238E27FC236}">
                <a16:creationId xmlns:a16="http://schemas.microsoft.com/office/drawing/2014/main" id="{A672001A-BEA4-8AE3-807C-3B8C47F87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5" t="7446" r="6493" b="8083"/>
          <a:stretch/>
        </p:blipFill>
        <p:spPr>
          <a:xfrm>
            <a:off x="4971535" y="1176"/>
            <a:ext cx="7218118" cy="686092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C391941-38FE-5512-C369-BA6C6D4E691F}"/>
              </a:ext>
            </a:extLst>
          </p:cNvPr>
          <p:cNvSpPr txBox="1">
            <a:spLocks/>
          </p:cNvSpPr>
          <p:nvPr/>
        </p:nvSpPr>
        <p:spPr>
          <a:xfrm>
            <a:off x="276726" y="360947"/>
            <a:ext cx="4694809" cy="97455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EA6DF"/>
                </a:solidFill>
                <a:latin typeface="+mn-lt"/>
              </a:rPr>
              <a:t>CONSENT-BASED SITING CONSORTIA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B015CA-9917-7DC2-80E5-6296B47FC971}"/>
              </a:ext>
            </a:extLst>
          </p:cNvPr>
          <p:cNvSpPr txBox="1">
            <a:spLocks/>
          </p:cNvSpPr>
          <p:nvPr/>
        </p:nvSpPr>
        <p:spPr>
          <a:xfrm>
            <a:off x="418676" y="1475364"/>
            <a:ext cx="3548293" cy="48615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345" indent="0">
              <a:buFont typeface="Arial" panose="020B0604020202020204" pitchFamily="34" charset="0"/>
              <a:buNone/>
              <a:defRPr/>
            </a:pPr>
            <a:endParaRPr lang="en-US" sz="2000" i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  <a:p>
            <a:pPr marL="347345" indent="0">
              <a:buFont typeface="Arial" panose="020B0604020202020204" pitchFamily="34" charset="0"/>
              <a:buNone/>
              <a:defRPr/>
            </a:pPr>
            <a:endParaRPr lang="en-US" sz="2000" i="1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June 9, 2023, Secretary Granholm announced the FOA awardees at San Onofre Nuclear Generation Station, San Clemente, CA.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51928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BBD225DE-B064-E629-1DB2-43196A028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2" t="847" r="2542" b="-847"/>
          <a:stretch/>
        </p:blipFill>
        <p:spPr>
          <a:xfrm>
            <a:off x="0" y="14269"/>
            <a:ext cx="12123723" cy="668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226AF-92CC-2B3D-0F8B-12B2B433A4A2}"/>
              </a:ext>
            </a:extLst>
          </p:cNvPr>
          <p:cNvSpPr txBox="1"/>
          <p:nvPr/>
        </p:nvSpPr>
        <p:spPr>
          <a:xfrm>
            <a:off x="8408710" y="6282035"/>
            <a:ext cx="4798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*List of geographical markers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preliminary and expected to evolve over time.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0FC92ED-3583-9511-D281-DC304A97C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58" y="1308168"/>
            <a:ext cx="7845265" cy="4884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F72EB2-6425-AF48-BDBE-ACF14463C12C}"/>
              </a:ext>
            </a:extLst>
          </p:cNvPr>
          <p:cNvSpPr txBox="1"/>
          <p:nvPr/>
        </p:nvSpPr>
        <p:spPr>
          <a:xfrm>
            <a:off x="35168" y="1637415"/>
            <a:ext cx="41018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5">
                      <a:satMod val="175000"/>
                      <a:alpha val="44000"/>
                    </a:schemeClr>
                  </a:glow>
                </a:effectLst>
              </a:rPr>
              <a:t>12</a:t>
            </a:r>
            <a:endParaRPr lang="en-US" sz="1400" b="1">
              <a:solidFill>
                <a:schemeClr val="accent1">
                  <a:lumMod val="60000"/>
                  <a:lumOff val="40000"/>
                </a:schemeClr>
              </a:solidFill>
              <a:effectLst>
                <a:glow rad="38100">
                  <a:schemeClr val="accent5">
                    <a:satMod val="175000"/>
                    <a:alpha val="44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6411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A01BAD-D0DF-A461-F8A7-0D01A939356E}"/>
              </a:ext>
            </a:extLst>
          </p:cNvPr>
          <p:cNvSpPr/>
          <p:nvPr/>
        </p:nvSpPr>
        <p:spPr>
          <a:xfrm>
            <a:off x="5957569" y="0"/>
            <a:ext cx="6233584" cy="6858000"/>
          </a:xfrm>
          <a:prstGeom prst="rect">
            <a:avLst/>
          </a:prstGeom>
          <a:blipFill>
            <a:blip r:embed="rId3"/>
            <a:srcRect/>
            <a:stretch>
              <a:fillRect l="-6250" r="-62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E03EE-28C2-46FA-8826-45DCCC540C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5760" y="486461"/>
            <a:ext cx="7743524" cy="82078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b="1">
                <a:solidFill>
                  <a:srgbClr val="0EA6DF"/>
                </a:solidFill>
                <a:latin typeface="+mn-lt"/>
                <a:cs typeface="Arial"/>
              </a:rPr>
              <a:t>CONSENT-BASED SITING CONSORTIA CONT. </a:t>
            </a:r>
            <a:br>
              <a:rPr lang="en-US" b="1">
                <a:solidFill>
                  <a:srgbClr val="0EA6DF"/>
                </a:solidFill>
                <a:latin typeface="+mn-lt"/>
                <a:cs typeface="Arial"/>
              </a:rPr>
            </a:br>
            <a:endParaRPr lang="en-US" sz="2200" b="1">
              <a:solidFill>
                <a:srgbClr val="075A78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16095B-2CB1-661A-5D15-C4D14C52F2B5}"/>
              </a:ext>
            </a:extLst>
          </p:cNvPr>
          <p:cNvSpPr txBox="1">
            <a:spLocks/>
          </p:cNvSpPr>
          <p:nvPr/>
        </p:nvSpPr>
        <p:spPr>
          <a:xfrm>
            <a:off x="367568" y="2502568"/>
            <a:ext cx="5728432" cy="356688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210" marR="0" lvl="0" indent="-28321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Award recipient is a hub for community engagement and resources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3210" marR="0" lvl="0" indent="-28321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Reduce barriers for participation</a:t>
            </a:r>
          </a:p>
          <a:p>
            <a:pPr marL="283210" marR="0" lvl="0" indent="-28321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Increase outreach (multiplication factor)</a:t>
            </a:r>
          </a:p>
          <a:p>
            <a:pPr marL="283210" marR="0" lvl="0" indent="-28321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Allow for greater community engagement</a:t>
            </a:r>
          </a:p>
          <a:p>
            <a:pPr marL="283210" marR="0" lvl="0" indent="-28321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Allow for cohort development/capacity</a:t>
            </a:r>
            <a:b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10000"/>
              <a:buFont typeface="Arial" panose="020B0604020202020204" pitchFamily="34" charset="0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66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AFD2EA-CAE0-9353-9E8A-1322D2865666}"/>
              </a:ext>
            </a:extLst>
          </p:cNvPr>
          <p:cNvSpPr txBox="1"/>
          <p:nvPr/>
        </p:nvSpPr>
        <p:spPr>
          <a:xfrm>
            <a:off x="5385131" y="5098722"/>
            <a:ext cx="6399177" cy="19224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b="1">
                <a:latin typeface="+mj-lt"/>
                <a:ea typeface="+mj-ea"/>
                <a:cs typeface="+mj-cs"/>
              </a:rPr>
              <a:t>More information at: </a:t>
            </a:r>
            <a:r>
              <a:rPr lang="en-US" sz="2800" b="1" u="sng">
                <a:latin typeface="+mj-lt"/>
                <a:ea typeface="+mj-ea"/>
                <a:cs typeface="+mj-cs"/>
              </a:rPr>
              <a:t>energy.gov/consentbasedsiting </a:t>
            </a:r>
          </a:p>
        </p:txBody>
      </p:sp>
      <p:sp>
        <p:nvSpPr>
          <p:cNvPr id="43" name="Freeform: Shape 42" descr="&quot;&quot;">
            <a:extLst>
              <a:ext uri="{FF2B5EF4-FFF2-40B4-BE49-F238E27FC236}">
                <a16:creationId xmlns:a16="http://schemas.microsoft.com/office/drawing/2014/main" id="{1588A90E-415E-7377-DD46-B86D51CF7A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84188"/>
            <a:ext cx="5548313" cy="6373812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Content Placeholder 5" descr="A picture containing flying, outdoor, several&#10;&#10;Description automatically generated">
            <a:extLst>
              <a:ext uri="{FF2B5EF4-FFF2-40B4-BE49-F238E27FC236}">
                <a16:creationId xmlns:a16="http://schemas.microsoft.com/office/drawing/2014/main" id="{7F267A51-9126-861B-48D8-915835B92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" r="52941" b="-1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45" name="Freeform: Shape 44" descr="&quot;&quot;">
            <a:extLst>
              <a:ext uri="{FF2B5EF4-FFF2-40B4-BE49-F238E27FC236}">
                <a16:creationId xmlns:a16="http://schemas.microsoft.com/office/drawing/2014/main" id="{FB8C6E1F-F50B-930A-AA75-3DA3159A35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233988" y="0"/>
            <a:ext cx="4479925" cy="2514600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8A3237-1D0A-1D62-B222-CB21738D8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3" r="6695" b="-2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0287-6AA1-BDD6-C025-164A0399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47638"/>
            <a:ext cx="6646863" cy="9509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Transportation Project Updates</a:t>
            </a:r>
          </a:p>
        </p:txBody>
      </p:sp>
      <p:sp>
        <p:nvSpPr>
          <p:cNvPr id="80899" name="Content Placeholder 2">
            <a:extLst>
              <a:ext uri="{FF2B5EF4-FFF2-40B4-BE49-F238E27FC236}">
                <a16:creationId xmlns:a16="http://schemas.microsoft.com/office/drawing/2014/main" id="{1E05C179-19E4-73DC-F326-ED710D4ECA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09607" y="1346882"/>
            <a:ext cx="5810250" cy="444273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Aft>
                <a:spcPts val="600"/>
              </a:spcAft>
            </a:pPr>
            <a:r>
              <a:rPr lang="en-US" altLang="en-US" sz="2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Atlas (12 axle), buffer railcar, and rail escort vehicle (REV): </a:t>
            </a:r>
            <a:r>
              <a:rPr lang="en-US" altLang="en-US" sz="24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Completed its final test in September – “Demonstration Run”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</a:pPr>
            <a:r>
              <a:rPr lang="en-US" altLang="en-US" sz="2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Demonstration Run: </a:t>
            </a:r>
            <a:r>
              <a:rPr lang="en-US" altLang="en-US" sz="24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1680 Miles from Pueblo CO- </a:t>
            </a:r>
            <a:r>
              <a:rPr lang="en-US" altLang="en-US" sz="240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MxV</a:t>
            </a:r>
            <a:r>
              <a:rPr lang="en-US" altLang="en-US" sz="24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Rail testing site to Scoville Siding Idaho, and back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</a:pPr>
            <a:r>
              <a:rPr lang="en-US" altLang="en-US" sz="2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Fortis (8 axle):</a:t>
            </a:r>
            <a:r>
              <a:rPr lang="en-US" altLang="en-US" sz="24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Fabrication experiencing delays due to component supply chain issues, necessitated some design adjustments</a:t>
            </a:r>
            <a:endParaRPr lang="en-US" altLang="en-US" sz="160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en-US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88215-6003-3A47-2FE8-643875B3F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29450" y="142875"/>
            <a:ext cx="4972050" cy="9525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/>
              <a:t>Railcar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F3608-51EA-5545-EF38-CBE02DB25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3BECE8-1199-483A-8064-A971EA45B30C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A2FC20-7A7F-C668-E75E-16CE09B5DFFE}"/>
              </a:ext>
            </a:extLst>
          </p:cNvPr>
          <p:cNvSpPr txBox="1"/>
          <p:nvPr/>
        </p:nvSpPr>
        <p:spPr>
          <a:xfrm>
            <a:off x="399206" y="6122084"/>
            <a:ext cx="7150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https://www.trains.com/trn/news-reviews/news-wire/atlas-railcar-designed-for-spent-nuclear-fuel-completes-1680-mile-test-run/</a:t>
            </a:r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B3C763-8493-5780-DA15-98EA3E60B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3" y="1431022"/>
            <a:ext cx="6023220" cy="40800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0FDA-C1F9-0A97-5092-529B7982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47638"/>
            <a:ext cx="6696075" cy="9509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Transportation Project Updates </a:t>
            </a:r>
          </a:p>
        </p:txBody>
      </p:sp>
      <p:pic>
        <p:nvPicPr>
          <p:cNvPr id="11" name="Picture 10" descr="A group of people standing in front of a group of stone structures&#10;&#10;Description automatically generated with low confidence">
            <a:extLst>
              <a:ext uri="{FF2B5EF4-FFF2-40B4-BE49-F238E27FC236}">
                <a16:creationId xmlns:a16="http://schemas.microsoft.com/office/drawing/2014/main" id="{FEAF54D4-CBEE-9811-100C-67A02A62C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64" y="1284514"/>
            <a:ext cx="2703966" cy="2027974"/>
          </a:xfrm>
          <a:prstGeom prst="rect">
            <a:avLst/>
          </a:prstGeom>
        </p:spPr>
      </p:pic>
      <p:pic>
        <p:nvPicPr>
          <p:cNvPr id="13" name="Picture 12" descr="A group of people standing on train tracks&#10;&#10;Description automatically generated with low confidence">
            <a:extLst>
              <a:ext uri="{FF2B5EF4-FFF2-40B4-BE49-F238E27FC236}">
                <a16:creationId xmlns:a16="http://schemas.microsoft.com/office/drawing/2014/main" id="{F7579499-A2E9-35F7-205A-1FA214587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029" y="1284513"/>
            <a:ext cx="2703966" cy="2027975"/>
          </a:xfrm>
          <a:prstGeom prst="rect">
            <a:avLst/>
          </a:prstGeom>
        </p:spPr>
      </p:pic>
      <p:pic>
        <p:nvPicPr>
          <p:cNvPr id="15" name="Picture 14" descr="A picture containing sky, outdoor, transport&#10;&#10;Description automatically generated">
            <a:extLst>
              <a:ext uri="{FF2B5EF4-FFF2-40B4-BE49-F238E27FC236}">
                <a16:creationId xmlns:a16="http://schemas.microsoft.com/office/drawing/2014/main" id="{9E2E38D9-91F2-9015-0958-61C5FD048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64" y="3493122"/>
            <a:ext cx="2703966" cy="2027974"/>
          </a:xfrm>
          <a:prstGeom prst="rect">
            <a:avLst/>
          </a:prstGeom>
        </p:spPr>
      </p:pic>
      <p:pic>
        <p:nvPicPr>
          <p:cNvPr id="20" name="Picture 19" descr="A picture containing sky, outdoor, cement&#10;&#10;Description automatically generated">
            <a:extLst>
              <a:ext uri="{FF2B5EF4-FFF2-40B4-BE49-F238E27FC236}">
                <a16:creationId xmlns:a16="http://schemas.microsoft.com/office/drawing/2014/main" id="{E3E1AA32-6690-FF48-B490-65DFE6BCC7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2" r="21011"/>
          <a:stretch/>
        </p:blipFill>
        <p:spPr>
          <a:xfrm rot="5400000">
            <a:off x="9674361" y="3167239"/>
            <a:ext cx="2027975" cy="2679739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926539C-7992-162F-1DF8-F3560B5D4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29450" y="142875"/>
            <a:ext cx="4972050" cy="9525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/>
              <a:t>Site Evaluations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C7DAD0-EA59-EDDD-B82F-CF68389E2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481138"/>
            <a:ext cx="5935663" cy="4762007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400" b="1">
                <a:ea typeface="ＭＳ Ｐゴシック" panose="020B0600070205080204" pitchFamily="34" charset="-128"/>
                <a:cs typeface="Calibri" panose="020F0502020204030204" pitchFamily="34" charset="0"/>
              </a:rPr>
              <a:t>Nuclear Power Plant Infrastructure Evaluations for Removal of Spent Nuclear Fuel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000">
                <a:ea typeface="ＭＳ Ｐゴシック" panose="020B0600070205080204" pitchFamily="34" charset="-128"/>
                <a:cs typeface="Calibri" panose="020F0502020204030204" pitchFamily="34" charset="0"/>
              </a:rPr>
              <a:t>Three Mile Island – Completed August 2023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000">
                <a:ea typeface="ＭＳ Ｐゴシック" panose="020B0600070205080204" pitchFamily="34" charset="-128"/>
                <a:cs typeface="Calibri" panose="020F0502020204030204" pitchFamily="34" charset="0"/>
              </a:rPr>
              <a:t>Duane Arnold – Completed September 2023</a:t>
            </a:r>
          </a:p>
          <a:p>
            <a:pPr marL="457200" lvl="1" indent="0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endParaRPr lang="en-US" altLang="en-US" sz="2000"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400" b="1">
                <a:ea typeface="ＭＳ Ｐゴシック" panose="020B0600070205080204" pitchFamily="34" charset="-128"/>
                <a:cs typeface="Calibri" panose="020F0502020204030204" pitchFamily="34" charset="0"/>
              </a:rPr>
              <a:t>DOE presented at the Vermont Yankee Nuclear Decommissioning Citizens Advisory Panel’s Nuclear Waste Policy Committee at their September Meeting</a:t>
            </a:r>
            <a:endParaRPr lang="en-US" altLang="en-US" sz="2800"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400" b="1">
                <a:ea typeface="ＭＳ Ｐゴシック" panose="020B0600070205080204" pitchFamily="34" charset="-128"/>
                <a:cs typeface="Calibri" panose="020F0502020204030204" pitchFamily="34" charset="0"/>
              </a:rPr>
              <a:t>DOE presented to the Three Mile Island Unit 2 Community Advisory Panel at their September meeting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400" b="1">
                <a:ea typeface="ＭＳ Ｐゴシック" panose="020B0600070205080204" pitchFamily="34" charset="-128"/>
                <a:cs typeface="Calibri" panose="020F0502020204030204" pitchFamily="34" charset="0"/>
              </a:rPr>
              <a:t>DOE requested to present to the San Onofre Community Engagement Panel at their October meeting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400" b="1">
                <a:ea typeface="ＭＳ Ｐゴシック" panose="020B0600070205080204" pitchFamily="34" charset="-128"/>
                <a:cs typeface="Calibri" panose="020F0502020204030204" pitchFamily="34" charset="0"/>
              </a:rPr>
              <a:t>Also have 11 Initial Site-Specific de-inventory reports on CURIE.pnnl.gov and/or OSTI.gov building on this data collected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endParaRPr lang="en-US" altLang="en-US" sz="2800"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endParaRPr lang="en-US" altLang="en-US" sz="2800">
              <a:ea typeface="ＭＳ Ｐゴシック" panose="020B0600070205080204" pitchFamily="34" charset="-128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endParaRPr lang="en-US" sz="4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C54C8-E616-4CDB-9A81-E4E48AC42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0" y="70511"/>
            <a:ext cx="6806830" cy="951345"/>
          </a:xfrm>
        </p:spPr>
        <p:txBody>
          <a:bodyPr>
            <a:normAutofit/>
          </a:bodyPr>
          <a:lstStyle/>
          <a:p>
            <a:r>
              <a:rPr lang="en-US"/>
              <a:t>Transportation Project Updates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E2A39BD-F769-F5FF-AAD4-5223B0F5A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28693" y="70511"/>
            <a:ext cx="4972737" cy="951346"/>
          </a:xfrm>
        </p:spPr>
        <p:txBody>
          <a:bodyPr>
            <a:normAutofit fontScale="85000" lnSpcReduction="10000"/>
          </a:bodyPr>
          <a:lstStyle/>
          <a:p>
            <a:r>
              <a:rPr lang="en-US" sz="3200"/>
              <a:t> Cooperative Agreement Engagements: NTSF &amp; More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2E9CEC4-A48E-3915-5066-AD900CF90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6356" b="-327"/>
          <a:stretch/>
        </p:blipFill>
        <p:spPr>
          <a:xfrm>
            <a:off x="422441" y="1902372"/>
            <a:ext cx="4895326" cy="3305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5957C7-0723-0FCD-8AA9-A14B086AE419}"/>
              </a:ext>
            </a:extLst>
          </p:cNvPr>
          <p:cNvSpPr txBox="1"/>
          <p:nvPr/>
        </p:nvSpPr>
        <p:spPr>
          <a:xfrm>
            <a:off x="-5590120" y="6546344"/>
            <a:ext cx="343622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>
                <a:hlinkClick r:id="rId4" tooltip="https://www.actuaries.digital/2021/04/21/effective-communication-vital-building-blocks-for-actuarial-advancement/"/>
              </a:rPr>
              <a:t>This Photo</a:t>
            </a:r>
            <a:r>
              <a:rPr lang="en-US" sz="400"/>
              <a:t> by Unknown Author is licensed under </a:t>
            </a:r>
            <a:r>
              <a:rPr lang="en-US" sz="400">
                <a:hlinkClick r:id="rId5" tooltip="https://creativecommons.org/licenses/by-nc-nd/3.0/"/>
              </a:rPr>
              <a:t>CC BY-NC-ND</a:t>
            </a:r>
            <a:endParaRPr lang="en-US" sz="4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7E3584-F522-BCCE-39E1-4A71EE55E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0400" y="1352550"/>
            <a:ext cx="6451600" cy="54911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sz="2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NTSF Ad Hoc Working Groups:</a:t>
            </a:r>
          </a:p>
          <a:p>
            <a:pPr lvl="1">
              <a:lnSpc>
                <a:spcPct val="100000"/>
              </a:lnSpc>
            </a:pPr>
            <a:r>
              <a:rPr lang="en-US" altLang="en-US" sz="1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SNF Rail/Routing </a:t>
            </a:r>
          </a:p>
          <a:p>
            <a:pPr lvl="1">
              <a:lnSpc>
                <a:spcPct val="100000"/>
              </a:lnSpc>
            </a:pPr>
            <a:r>
              <a:rPr lang="en-US" altLang="en-US" sz="1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Section 180(c)</a:t>
            </a:r>
          </a:p>
          <a:p>
            <a:pPr lvl="1">
              <a:lnSpc>
                <a:spcPct val="100000"/>
              </a:lnSpc>
            </a:pPr>
            <a:r>
              <a:rPr lang="en-US" altLang="en-US" sz="1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SNF Management – Communications and Outreach  AHWG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altLang="en-US" sz="2000" b="1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en-US" sz="2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NTSF Webinars</a:t>
            </a:r>
          </a:p>
          <a:p>
            <a:pPr lvl="1">
              <a:lnSpc>
                <a:spcPct val="100000"/>
              </a:lnSpc>
            </a:pPr>
            <a:r>
              <a:rPr lang="en-US" altLang="en-US" sz="1800">
                <a:latin typeface="Calibri"/>
                <a:ea typeface="ＭＳ Ｐゴシック"/>
                <a:cs typeface="Calibri"/>
              </a:rPr>
              <a:t>SCCOP Webinar Sept 28</a:t>
            </a:r>
            <a:r>
              <a:rPr lang="en-US" altLang="en-US" sz="1800" baseline="30000">
                <a:latin typeface="Calibri"/>
                <a:ea typeface="ＭＳ Ｐゴシック"/>
                <a:cs typeface="Calibri"/>
              </a:rPr>
              <a:t>th</a:t>
            </a:r>
            <a:r>
              <a:rPr lang="en-US" altLang="en-US" sz="1800">
                <a:latin typeface="Calibri"/>
                <a:ea typeface="ＭＳ Ｐゴシック"/>
                <a:cs typeface="Calibri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n-US" altLang="en-US" sz="1800">
                <a:latin typeface="Calibri"/>
                <a:ea typeface="ＭＳ Ｐゴシック"/>
                <a:cs typeface="Calibri"/>
              </a:rPr>
              <a:t>Recording available at ntsf.info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altLang="en-US" sz="2400" b="1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en-US" sz="2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Transportation Core Group</a:t>
            </a:r>
          </a:p>
          <a:p>
            <a:pPr lvl="1">
              <a:lnSpc>
                <a:spcPct val="100000"/>
              </a:lnSpc>
            </a:pPr>
            <a:r>
              <a:rPr lang="en-US" altLang="en-US" sz="1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Met Sept 6-7, hosted by Prairie Island Indian Community</a:t>
            </a:r>
          </a:p>
          <a:p>
            <a:pPr lvl="1">
              <a:lnSpc>
                <a:spcPct val="100000"/>
              </a:lnSpc>
            </a:pPr>
            <a:r>
              <a:rPr lang="en-US" altLang="en-US" sz="180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Next meeting likely March 2024 in DC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en-US" altLang="en-US" sz="1000" b="1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1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763CF-CBB5-CAC8-8558-BE86BD18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1" y="147782"/>
            <a:ext cx="8692172" cy="951345"/>
          </a:xfrm>
        </p:spPr>
        <p:txBody>
          <a:bodyPr>
            <a:normAutofit/>
          </a:bodyPr>
          <a:lstStyle/>
          <a:p>
            <a:r>
              <a:rPr lang="en-US"/>
              <a:t>Advanced Reactor SNF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8BD40-C2AA-EB5B-DCFB-67748F26B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1" y="1777038"/>
            <a:ext cx="7799557" cy="40840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/>
              <a:t>Integrated Project Team – Back-End Management for Advanced Reactors (BEMAR)</a:t>
            </a:r>
          </a:p>
          <a:p>
            <a:pPr>
              <a:lnSpc>
                <a:spcPct val="100000"/>
              </a:lnSpc>
            </a:pPr>
            <a:r>
              <a:rPr lang="en-US" sz="2800"/>
              <a:t>Multi-program team evaluating spent nuclear fuel from proposed advanced reactor designs</a:t>
            </a:r>
          </a:p>
          <a:p>
            <a:pPr lvl="1">
              <a:lnSpc>
                <a:spcPct val="100000"/>
              </a:lnSpc>
            </a:pPr>
            <a:r>
              <a:rPr lang="en-US" sz="2400"/>
              <a:t>Considerations for storage, transportation, and disposal</a:t>
            </a:r>
          </a:p>
          <a:p>
            <a:pPr>
              <a:lnSpc>
                <a:spcPct val="100000"/>
              </a:lnSpc>
            </a:pPr>
            <a:r>
              <a:rPr lang="en-US" sz="2800"/>
              <a:t>Providing data to inform Standard Contract negotiations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9C4ED4-FA2C-A9FA-2278-B71F70BF7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ECB64-0EE0-4401-89B9-A568D10A6C7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7ACDB8-1F08-A052-A51A-3316FDD380AA}"/>
              </a:ext>
            </a:extLst>
          </p:cNvPr>
          <p:cNvGrpSpPr/>
          <p:nvPr/>
        </p:nvGrpSpPr>
        <p:grpSpPr>
          <a:xfrm>
            <a:off x="8700749" y="1256113"/>
            <a:ext cx="1245927" cy="2854849"/>
            <a:chOff x="7754086" y="831868"/>
            <a:chExt cx="1168933" cy="30086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C761B9-C7EA-9597-C0DA-EC839EA82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4086" y="1380850"/>
              <a:ext cx="1168933" cy="24596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3A4C64-E418-5771-8D67-7D42B58FC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4250" y="831868"/>
              <a:ext cx="1048603" cy="63403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ED25BDF-363E-7384-233C-3711D1D623C8}"/>
              </a:ext>
            </a:extLst>
          </p:cNvPr>
          <p:cNvGrpSpPr/>
          <p:nvPr/>
        </p:nvGrpSpPr>
        <p:grpSpPr>
          <a:xfrm>
            <a:off x="9641876" y="4012991"/>
            <a:ext cx="2130136" cy="1750088"/>
            <a:chOff x="9504354" y="3724727"/>
            <a:chExt cx="2130136" cy="1750088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9C2CBAE-3447-5FA2-E05C-0B2D1ED76F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90" b="7881"/>
            <a:stretch/>
          </p:blipFill>
          <p:spPr bwMode="auto">
            <a:xfrm>
              <a:off x="9504354" y="4189122"/>
              <a:ext cx="2130136" cy="1285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87D61F-3DE1-699B-003C-A3E734E3C2DF}"/>
                </a:ext>
              </a:extLst>
            </p:cNvPr>
            <p:cNvSpPr txBox="1"/>
            <p:nvPr/>
          </p:nvSpPr>
          <p:spPr>
            <a:xfrm>
              <a:off x="10040427" y="3724727"/>
              <a:ext cx="1072409" cy="46166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TerraPower</a:t>
              </a:r>
            </a:p>
            <a:p>
              <a:pPr algn="ctr"/>
              <a:r>
                <a:rPr lang="en-US" sz="1400" b="1">
                  <a:solidFill>
                    <a:schemeClr val="accent4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Natrium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3491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99A5-8A16-6D54-74FC-43CFD357A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47638"/>
            <a:ext cx="6646863" cy="9509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Transportation Project Updates</a:t>
            </a:r>
          </a:p>
        </p:txBody>
      </p:sp>
      <p:sp>
        <p:nvSpPr>
          <p:cNvPr id="93187" name="Content Placeholder 2">
            <a:extLst>
              <a:ext uri="{FF2B5EF4-FFF2-40B4-BE49-F238E27FC236}">
                <a16:creationId xmlns:a16="http://schemas.microsoft.com/office/drawing/2014/main" id="{3104B7A5-B090-1C9B-5A0C-41FE6DDF73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1556" y="1330416"/>
            <a:ext cx="7233886" cy="4932272"/>
          </a:xfrm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Developing preliminary plans for a</a:t>
            </a:r>
            <a:r>
              <a:rPr lang="en-US" altLang="en-US" sz="2000" b="1">
                <a:solidFill>
                  <a:srgbClr val="000000"/>
                </a:solidFill>
                <a:cs typeface="Arial" panose="020B0604020202020204" pitchFamily="34" charset="0"/>
              </a:rPr>
              <a:t> full-sized rail cask package test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 (actual testing will depend on funding).</a:t>
            </a:r>
          </a:p>
          <a:p>
            <a:pPr lvl="1" eaLnBrk="1" hangingPunct="1"/>
            <a:r>
              <a:rPr lang="en-US" altLang="en-US" sz="1600">
                <a:solidFill>
                  <a:srgbClr val="000000"/>
                </a:solidFill>
              </a:rPr>
              <a:t>DOE will lead, and invite NRC to participate</a:t>
            </a:r>
          </a:p>
          <a:p>
            <a:pPr lvl="1" eaLnBrk="1" hangingPunct="1"/>
            <a:r>
              <a:rPr lang="en-US" altLang="en-US" sz="1600">
                <a:solidFill>
                  <a:srgbClr val="000000"/>
                </a:solidFill>
              </a:rPr>
              <a:t>Other possible precipitants to be considered</a:t>
            </a:r>
          </a:p>
          <a:p>
            <a:pPr eaLnBrk="1" hangingPunct="1"/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US has not tested a current full-sized SNF transportation cask</a:t>
            </a:r>
          </a:p>
          <a:p>
            <a:pPr eaLnBrk="1" hangingPunct="1"/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Endorsed by National Academy of Sciences and the Blue Ribbon Commission</a:t>
            </a:r>
          </a:p>
          <a:p>
            <a:pPr eaLnBrk="1" hangingPunct="1"/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Test will include regulatory tests (unyielding surface, puncture, fire, immersion) and DOE is also considering non-regulatory (e.g., train collision, waterbody retrieval demonstration)</a:t>
            </a:r>
          </a:p>
          <a:p>
            <a:pPr eaLnBrk="1" hangingPunct="1"/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Goals include building public trust and confidence in the safety of SNF transportation casks and SNF transportation by rail and gathering technical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A905C-C344-BA6D-2ECC-823048F4B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29450" y="142875"/>
            <a:ext cx="4972050" cy="9525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/>
              <a:t>Package Performance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C2C48-7791-8460-B94E-7A59712F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2DA08-1C38-4370-8227-989F58A0D578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93190" name="Picture 6">
            <a:extLst>
              <a:ext uri="{FF2B5EF4-FFF2-40B4-BE49-F238E27FC236}">
                <a16:creationId xmlns:a16="http://schemas.microsoft.com/office/drawing/2014/main" id="{527D828A-8D10-3728-71D7-FC1606106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4227513"/>
            <a:ext cx="31400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8">
            <a:extLst>
              <a:ext uri="{FF2B5EF4-FFF2-40B4-BE49-F238E27FC236}">
                <a16:creationId xmlns:a16="http://schemas.microsoft.com/office/drawing/2014/main" id="{C7E58196-A9AC-CBC0-D169-354AF5CCF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1160463"/>
            <a:ext cx="31194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9">
            <a:extLst>
              <a:ext uri="{FF2B5EF4-FFF2-40B4-BE49-F238E27FC236}">
                <a16:creationId xmlns:a16="http://schemas.microsoft.com/office/drawing/2014/main" id="{74F16BE7-24DE-7E4F-FC16-CA4E0A19B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2752725"/>
            <a:ext cx="3119438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87AB1-56B8-D58D-2239-5CB15750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Storage Facilities &amp;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50B6D-0CA2-AFDD-CF70-45511395B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39" y="1530417"/>
            <a:ext cx="6021526" cy="4330633"/>
          </a:xfrm>
        </p:spPr>
        <p:txBody>
          <a:bodyPr/>
          <a:lstStyle/>
          <a:p>
            <a:r>
              <a:rPr lang="en-US" sz="2400" b="1">
                <a:cs typeface="Calibri" panose="020F0502020204030204" pitchFamily="34" charset="0"/>
              </a:rPr>
              <a:t>Project management for a federal consolidated interim storage facility</a:t>
            </a:r>
          </a:p>
          <a:p>
            <a:pPr lvl="1"/>
            <a:r>
              <a:rPr lang="en-US" sz="2000">
                <a:cs typeface="Calibri" panose="020F0502020204030204" pitchFamily="34" charset="0"/>
              </a:rPr>
              <a:t>DOE critical decision process for capital projects</a:t>
            </a:r>
          </a:p>
          <a:p>
            <a:r>
              <a:rPr lang="en-US" sz="2400" b="1">
                <a:cs typeface="Calibri" panose="020F0502020204030204" pitchFamily="34" charset="0"/>
              </a:rPr>
              <a:t>Storage Facility Design</a:t>
            </a:r>
          </a:p>
          <a:p>
            <a:pPr lvl="1"/>
            <a:r>
              <a:rPr lang="en-US" sz="2000">
                <a:cs typeface="Calibri" panose="020F0502020204030204" pitchFamily="34" charset="0"/>
              </a:rPr>
              <a:t>Functions and requirements</a:t>
            </a:r>
          </a:p>
          <a:p>
            <a:pPr lvl="1"/>
            <a:r>
              <a:rPr lang="en-US" sz="2000">
                <a:cs typeface="Calibri" panose="020F0502020204030204" pitchFamily="34" charset="0"/>
              </a:rPr>
              <a:t>Reference design concepts</a:t>
            </a:r>
          </a:p>
          <a:p>
            <a:pPr lvl="1"/>
            <a:r>
              <a:rPr lang="en-US" sz="2000">
                <a:cs typeface="Calibri" panose="020F0502020204030204" pitchFamily="34" charset="0"/>
              </a:rPr>
              <a:t>Regulatory analysis	</a:t>
            </a:r>
          </a:p>
          <a:p>
            <a:r>
              <a:rPr lang="en-US" sz="2400" b="1">
                <a:cs typeface="Calibri" panose="020F0502020204030204" pitchFamily="34" charset="0"/>
              </a:rPr>
              <a:t>Canister inspection and remediation concepts</a:t>
            </a:r>
          </a:p>
          <a:p>
            <a:pPr lvl="1">
              <a:lnSpc>
                <a:spcPct val="95000"/>
              </a:lnSpc>
            </a:pPr>
            <a:r>
              <a:rPr lang="en-US" altLang="en-US" sz="2000">
                <a:cs typeface="Calibri" panose="020F0502020204030204" pitchFamily="34" charset="0"/>
              </a:rPr>
              <a:t>Canister handling</a:t>
            </a:r>
          </a:p>
          <a:p>
            <a:pPr lvl="1">
              <a:lnSpc>
                <a:spcPct val="95000"/>
              </a:lnSpc>
            </a:pPr>
            <a:r>
              <a:rPr lang="en-US" altLang="en-US" sz="2000">
                <a:cs typeface="Calibri" panose="020F0502020204030204" pitchFamily="34" charset="0"/>
              </a:rPr>
              <a:t>Helium leak testing</a:t>
            </a:r>
            <a:endParaRPr lang="en-US" sz="2000"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6FB7F-DBDF-73BC-8BC9-54EF013F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9E5F94-D886-48EE-B945-5F6D8B156BC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6777FB4F-B460-48E2-9CD0-962034A9D93F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281947" y="147782"/>
            <a:ext cx="3806568" cy="321252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DCC194-2341-4095-AD76-13557910F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64" y="2867824"/>
            <a:ext cx="4334867" cy="29932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3449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8545-1AE7-0940-F34E-513E0F64E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71475"/>
            <a:ext cx="3932238" cy="1600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Office of Integrated Waste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B769F-E4A8-0E19-35CA-9C34B2434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55171"/>
            <a:ext cx="6537325" cy="5305879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/>
              <a:t>Mission (updated June 2023)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/>
              <a:t>Construct one or more federal interim storage facilities, using a consent-based siting process, ready to receive commercial spent nuclear fuel as soon as practicable.​</a:t>
            </a:r>
          </a:p>
        </p:txBody>
      </p:sp>
      <p:sp>
        <p:nvSpPr>
          <p:cNvPr id="56324" name="Slide Number Placeholder 5">
            <a:extLst>
              <a:ext uri="{FF2B5EF4-FFF2-40B4-BE49-F238E27FC236}">
                <a16:creationId xmlns:a16="http://schemas.microsoft.com/office/drawing/2014/main" id="{271BF94B-5082-4E85-7DC7-03DBBB35BE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BF90F998-6D0D-42C5-B86A-2F2BF6134448}" type="slidenum">
              <a:rPr lang="en-US" altLang="en-US" sz="1200" smtClean="0">
                <a:solidFill>
                  <a:srgbClr val="898989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6325" name="Picture 2">
            <a:extLst>
              <a:ext uri="{FF2B5EF4-FFF2-40B4-BE49-F238E27FC236}">
                <a16:creationId xmlns:a16="http://schemas.microsoft.com/office/drawing/2014/main" id="{2C2C0BA2-AACD-6085-0191-9DF4BDD7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3848100"/>
            <a:ext cx="58959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AEA7FA-7725-7EDF-83A4-19EDD130B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2" y="371102"/>
            <a:ext cx="3932237" cy="1054927"/>
          </a:xfrm>
        </p:spPr>
        <p:txBody>
          <a:bodyPr/>
          <a:lstStyle/>
          <a:p>
            <a:r>
              <a:rPr lang="en-US"/>
              <a:t>International Cooperation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71B29D-4AB2-F9FC-8753-53988C181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0674" y="225425"/>
            <a:ext cx="6932612" cy="4912632"/>
          </a:xfrm>
        </p:spPr>
        <p:txBody>
          <a:bodyPr/>
          <a:lstStyle/>
          <a:p>
            <a:r>
              <a:rPr lang="en-US"/>
              <a:t>Memorandum of Understanding signed with Finland</a:t>
            </a:r>
          </a:p>
          <a:p>
            <a:pPr lvl="1"/>
            <a:r>
              <a:rPr lang="en-US"/>
              <a:t>April 2023</a:t>
            </a:r>
          </a:p>
          <a:p>
            <a:pPr lvl="1"/>
            <a:r>
              <a:rPr lang="en-US"/>
              <a:t>Includes multiple Office of Nuclear Energy Program topic areas</a:t>
            </a:r>
          </a:p>
          <a:p>
            <a:r>
              <a:rPr lang="en-US"/>
              <a:t>Statement of Intent signed with Canada’s Nuclear Waste Management Organization</a:t>
            </a:r>
          </a:p>
          <a:p>
            <a:pPr lvl="1"/>
            <a:r>
              <a:rPr lang="en-US"/>
              <a:t>May 2023</a:t>
            </a:r>
          </a:p>
          <a:p>
            <a:pPr lvl="1"/>
            <a:r>
              <a:rPr lang="en-US"/>
              <a:t>Focused on nuclear waste management</a:t>
            </a:r>
          </a:p>
          <a:p>
            <a:r>
              <a:rPr lang="en-US"/>
              <a:t>Information exchange with Australian Delegation under AUKUS agreement</a:t>
            </a:r>
          </a:p>
          <a:p>
            <a:pPr lvl="1"/>
            <a:r>
              <a:rPr lang="en-US"/>
              <a:t>August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75BB2E-AC67-1B91-3E33-B2F719B6F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" t="3494" r="1592" b="7110"/>
          <a:stretch/>
        </p:blipFill>
        <p:spPr>
          <a:xfrm>
            <a:off x="370114" y="2253343"/>
            <a:ext cx="3614057" cy="334191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92131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4C068-5336-A959-720F-F8682539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71475"/>
            <a:ext cx="3932238" cy="1600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Integrated Waste Management System</a:t>
            </a:r>
          </a:p>
        </p:txBody>
      </p:sp>
      <p:sp>
        <p:nvSpPr>
          <p:cNvPr id="59395" name="Slide Number Placeholder 10">
            <a:extLst>
              <a:ext uri="{FF2B5EF4-FFF2-40B4-BE49-F238E27FC236}">
                <a16:creationId xmlns:a16="http://schemas.microsoft.com/office/drawing/2014/main" id="{DB5A5F8F-C225-FD19-7AE2-20E26FD33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B5019968-3CC6-4215-82A9-6BBEC1889D06}" type="slidenum">
              <a:rPr lang="en-US" altLang="en-US" sz="1200" smtClean="0">
                <a:solidFill>
                  <a:srgbClr val="898989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1304EA-A4CF-AB85-9767-2A90A6AC93FF}"/>
              </a:ext>
            </a:extLst>
          </p:cNvPr>
          <p:cNvSpPr>
            <a:spLocks noGrp="1"/>
          </p:cNvSpPr>
          <p:nvPr/>
        </p:nvSpPr>
        <p:spPr>
          <a:xfrm>
            <a:off x="190500" y="2464067"/>
            <a:ext cx="3932237" cy="210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/>
              <a:t>Storage facility(</a:t>
            </a:r>
            <a:r>
              <a:rPr lang="en-US" sz="2400" err="1"/>
              <a:t>ies</a:t>
            </a:r>
            <a:r>
              <a:rPr lang="en-US" sz="2400"/>
              <a:t>)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/>
              <a:t>Transportation capability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/>
              <a:t>Disposal facility(</a:t>
            </a:r>
            <a:r>
              <a:rPr lang="en-US" sz="2400" err="1"/>
              <a:t>ies</a:t>
            </a:r>
            <a:r>
              <a:rPr lang="en-US" sz="2400"/>
              <a:t>)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/>
              <a:t>Interfaces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</p:txBody>
      </p:sp>
      <p:pic>
        <p:nvPicPr>
          <p:cNvPr id="4" name="Picture 3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4B6AF733-CEA9-B2A8-A972-3D7C1798F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24" y="1019331"/>
            <a:ext cx="7408473" cy="44071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B302D-E616-9EE0-BB70-EE599F725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FY24 IWM Appropriations Status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A41B4-15F8-EAE7-A7A8-0A2C12823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257" y="664028"/>
            <a:ext cx="6887689" cy="5197021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500" b="1"/>
              <a:t>Draft House Mark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500" b="1"/>
              <a:t>$18 million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90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500" b="1"/>
              <a:t>Draft Senate Mark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500"/>
              <a:t>$53 million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2600" spc="0">
                <a:latin typeface="+mn-lt"/>
              </a:rPr>
              <a:t>Integrated Waste Management System</a:t>
            </a:r>
            <a:r>
              <a:rPr lang="en-US" sz="2600" b="0" spc="0">
                <a:latin typeface="+mn-lt"/>
              </a:rPr>
              <a:t>.—The Department is directed to move forward under existing authority to identify a site for a Federal interim storage facility. The Department is further directed to use a consent-based approach when undertaking these activities. The Department is reminded that the Nuclear Waste Policy Act provides for a wide variety of activities that may take place prior to the limitation in that act.</a:t>
            </a:r>
            <a:endParaRPr lang="en-US" sz="3100" b="0" spc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6B52C-9460-7913-FC3E-CB0ACBCB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5A11E-5BC3-40E3-BD61-4A94B9A84305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65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76788-D511-0963-00CD-27EF5109F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1" y="147782"/>
            <a:ext cx="8920772" cy="95134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IWM FY24 Planned Activity Highlights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8E0F9-6F0E-79FC-1E2E-EE9EBDB6C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1" y="1480589"/>
            <a:ext cx="11116623" cy="438046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/>
              <a:t>Effective implementation of a federal consolidated interim storage facility(</a:t>
            </a:r>
            <a:r>
              <a:rPr lang="en-US" sz="2000" err="1"/>
              <a:t>ies</a:t>
            </a:r>
            <a:r>
              <a:rPr lang="en-US" sz="2000"/>
              <a:t>) for the nation’s nuclear waste using a consent-based approach</a:t>
            </a:r>
          </a:p>
          <a:p>
            <a:pPr>
              <a:lnSpc>
                <a:spcPct val="100000"/>
              </a:lnSpc>
            </a:pPr>
            <a:r>
              <a:rPr lang="en-US" sz="2000"/>
              <a:t>A full-scale package performance test of a rail-sized spent nuclear fuel (SNF) cask </a:t>
            </a:r>
          </a:p>
          <a:p>
            <a:pPr>
              <a:lnSpc>
                <a:spcPct val="100000"/>
              </a:lnSpc>
            </a:pPr>
            <a:r>
              <a:rPr lang="en-US" sz="2000"/>
              <a:t>Engaging with State and Tribal partners to cooperatively plan for large-scale SNF transportation, including approaches to emergency response training and vehicle safety inspections</a:t>
            </a:r>
          </a:p>
          <a:p>
            <a:pPr>
              <a:lnSpc>
                <a:spcPct val="100000"/>
              </a:lnSpc>
            </a:pPr>
            <a:r>
              <a:rPr lang="en-US" sz="2000"/>
              <a:t>Developing purpose-built railcars and security and safety monitoring equipment to support large-scale SNF transport</a:t>
            </a:r>
          </a:p>
          <a:p>
            <a:pPr>
              <a:lnSpc>
                <a:spcPct val="100000"/>
              </a:lnSpc>
            </a:pPr>
            <a:r>
              <a:rPr lang="en-US" sz="2000"/>
              <a:t>Beginning acquisition path for transportation casks for SNF, which may require moderate lead times to update cask certificates of compliance and initiate commercial fabrication capacity</a:t>
            </a:r>
          </a:p>
          <a:p>
            <a:pPr>
              <a:lnSpc>
                <a:spcPct val="100000"/>
              </a:lnSpc>
            </a:pPr>
            <a:r>
              <a:rPr lang="en-US" sz="2000"/>
              <a:t>Evaluating transportation infrastructure at nuclear power plant sites to identify options for removing SNF from the sites.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D9FE1-ACB6-5FDA-3C75-C1BEAE22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73347-08F7-4069-9577-D569C25D056F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65096-9B46-CC8E-8042-B0376364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Office of Integrated Waste Management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EF74E-18D2-1702-7BCB-0792FB2E5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Organization Chart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EE1735-C477-FFA3-F5D5-FE8342923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7" t="25703" r="24729" b="7309"/>
          <a:stretch/>
        </p:blipFill>
        <p:spPr>
          <a:xfrm>
            <a:off x="1066659" y="1400070"/>
            <a:ext cx="6213515" cy="4594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EE1A81-DBCB-D68A-67E5-FB1E7E28142F}"/>
              </a:ext>
            </a:extLst>
          </p:cNvPr>
          <p:cNvSpPr txBox="1"/>
          <p:nvPr/>
        </p:nvSpPr>
        <p:spPr>
          <a:xfrm>
            <a:off x="8018584" y="1400070"/>
            <a:ext cx="367099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Paul Murray is the new Deputy Assistant Secretary for Spent Fuel and Waste Disposition, NE-8!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DAS Murray comes to the Office of Nuclear Energy from Orano Federal Services where he most recently served as its Chief Technology Officer.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He has had a long career in Nuclear Energy including working with spent fuel management, advanced reactors and accident tolerant fuel.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Paul will begin his federal career on October 10, 2023, and will be duty stationed in the Forrestal Building in Washington DC. 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0CADFF8C-4398-BEE4-473D-3724D291567A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>
            <a:off x="5586884" y="2692961"/>
            <a:ext cx="2180492" cy="812451"/>
          </a:xfrm>
          <a:prstGeom prst="curvedConnector3">
            <a:avLst>
              <a:gd name="adj1" fmla="val 50000"/>
            </a:avLst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>
            <a:extLst>
              <a:ext uri="{FF2B5EF4-FFF2-40B4-BE49-F238E27FC236}">
                <a16:creationId xmlns:a16="http://schemas.microsoft.com/office/drawing/2014/main" id="{A11994B5-CEA1-A10A-4B23-F94506F4E946}"/>
              </a:ext>
            </a:extLst>
          </p:cNvPr>
          <p:cNvSpPr/>
          <p:nvPr/>
        </p:nvSpPr>
        <p:spPr>
          <a:xfrm>
            <a:off x="7767376" y="1507252"/>
            <a:ext cx="361740" cy="3996317"/>
          </a:xfrm>
          <a:prstGeom prst="leftBrace">
            <a:avLst>
              <a:gd name="adj1" fmla="val 56904"/>
              <a:gd name="adj2" fmla="val 50000"/>
            </a:avLst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93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B71D881A-AF09-2B9F-B2B2-236480DD3760}"/>
              </a:ext>
            </a:extLst>
          </p:cNvPr>
          <p:cNvSpPr txBox="1">
            <a:spLocks/>
          </p:cNvSpPr>
          <p:nvPr/>
        </p:nvSpPr>
        <p:spPr>
          <a:xfrm>
            <a:off x="391160" y="329185"/>
            <a:ext cx="11235267" cy="61292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EA6DF"/>
                </a:solidFill>
                <a:latin typeface="Bebas Neue Pro"/>
              </a:rPr>
              <a:t>THE CONSENT-BASED SITING PROCESS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DFA0FE-C205-CD6D-F4FF-9F98BE17D392}"/>
              </a:ext>
            </a:extLst>
          </p:cNvPr>
          <p:cNvSpPr txBox="1">
            <a:spLocks/>
          </p:cNvSpPr>
          <p:nvPr/>
        </p:nvSpPr>
        <p:spPr>
          <a:xfrm>
            <a:off x="4874260" y="2529802"/>
            <a:ext cx="6488138" cy="15113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210" indent="-28321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>
                <a:latin typeface="Arial"/>
                <a:cs typeface="Arial"/>
              </a:rPr>
              <a:t>April 2023</a:t>
            </a:r>
          </a:p>
          <a:p>
            <a:pPr marL="283210" indent="-28321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>
                <a:latin typeface="Arial"/>
                <a:cs typeface="Arial"/>
              </a:rPr>
              <a:t>Prioritizes people and communities</a:t>
            </a:r>
          </a:p>
          <a:p>
            <a:pPr marL="283210" indent="-28321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>
                <a:latin typeface="Arial"/>
                <a:cs typeface="Arial"/>
              </a:rPr>
              <a:t>Centers equity and environmental justice</a:t>
            </a:r>
          </a:p>
          <a:p>
            <a:pPr marL="283210" indent="-28321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>
                <a:latin typeface="Arial"/>
                <a:cs typeface="Arial"/>
              </a:rPr>
              <a:t>Collaborative, phased, and adaptive</a:t>
            </a:r>
          </a:p>
          <a:p>
            <a:pPr marL="283210" indent="-28321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>
              <a:latin typeface="Arial"/>
              <a:cs typeface="Arial"/>
            </a:endParaRPr>
          </a:p>
          <a:p>
            <a:pPr marL="283210" indent="-28321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>
              <a:latin typeface="Arial"/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>
                <a:solidFill>
                  <a:prstClr val="black"/>
                </a:solidFill>
                <a:latin typeface="Arial"/>
                <a:cs typeface="Arial"/>
                <a:hlinkClick r:id="rId2"/>
              </a:rPr>
              <a:t>www.energy.gov/consentbasedsiting</a:t>
            </a:r>
            <a:endParaRPr lang="en-US" sz="2400">
              <a:latin typeface="Arial"/>
              <a:cs typeface="Arial"/>
            </a:endParaRPr>
          </a:p>
        </p:txBody>
      </p:sp>
      <p:pic>
        <p:nvPicPr>
          <p:cNvPr id="3" name="Picture 3" descr="Consent-Based Siting Process Report cover.jpg">
            <a:extLst>
              <a:ext uri="{FF2B5EF4-FFF2-40B4-BE49-F238E27FC236}">
                <a16:creationId xmlns:a16="http://schemas.microsoft.com/office/drawing/2014/main" id="{5A54E225-431D-A46D-9504-3C97A6798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75" y="1785043"/>
            <a:ext cx="3304117" cy="4259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932F88-6029-8B27-7244-58CD44F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6A2749-F50B-4869-94EB-749DCE3E66ED}" type="slidenum">
              <a:rPr lang="en-US" smtClean="0"/>
              <a:pPr/>
              <a:t>7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36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038DC-3080-DA4C-B326-4C24EE829D3C}"/>
              </a:ext>
            </a:extLst>
          </p:cNvPr>
          <p:cNvSpPr txBox="1">
            <a:spLocks/>
          </p:cNvSpPr>
          <p:nvPr/>
        </p:nvSpPr>
        <p:spPr>
          <a:xfrm>
            <a:off x="365760" y="510524"/>
            <a:ext cx="11031536" cy="82078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>
                <a:solidFill>
                  <a:srgbClr val="0EA6DF"/>
                </a:solidFill>
                <a:latin typeface="+mn-lt"/>
                <a:cs typeface="Arial"/>
              </a:rPr>
              <a:t>4 Key Updates</a:t>
            </a:r>
            <a:br>
              <a:rPr lang="en-US" b="1">
                <a:solidFill>
                  <a:srgbClr val="0EA6DF"/>
                </a:solidFill>
                <a:latin typeface="+mn-lt"/>
                <a:cs typeface="Arial"/>
              </a:rPr>
            </a:br>
            <a:r>
              <a:rPr lang="en-US" b="1">
                <a:solidFill>
                  <a:srgbClr val="0EA6DF"/>
                </a:solidFill>
                <a:latin typeface="+mn-lt"/>
                <a:cs typeface="Arial"/>
              </a:rPr>
              <a:t>	</a:t>
            </a:r>
            <a:endParaRPr lang="en-US" sz="2200" b="1">
              <a:solidFill>
                <a:srgbClr val="075A78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4F598-CCB7-B85E-EE15-00947205E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0" i="0">
                <a:solidFill>
                  <a:srgbClr val="292929"/>
                </a:solidFill>
                <a:effectLst/>
                <a:latin typeface="Karla" pitchFamily="2" charset="0"/>
              </a:rPr>
              <a:t>Current focus is on one or more federal consolidated interim storage facilities for commercial SNF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>
                <a:solidFill>
                  <a:srgbClr val="292929"/>
                </a:solidFill>
                <a:effectLst/>
                <a:latin typeface="Karla" pitchFamily="2" charset="0"/>
              </a:rPr>
              <a:t>A Greater emphasis on equity and environmental justice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>
                <a:solidFill>
                  <a:srgbClr val="292929"/>
                </a:solidFill>
                <a:effectLst/>
                <a:latin typeface="Karla" pitchFamily="2" charset="0"/>
              </a:rPr>
              <a:t>Increase host communities' role in developing site-specific assessment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>
                <a:solidFill>
                  <a:srgbClr val="292929"/>
                </a:solidFill>
                <a:effectLst/>
                <a:latin typeface="Karla" pitchFamily="2" charset="0"/>
              </a:rPr>
              <a:t>Expand consideration of funding opportunities to support community participation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18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C246-43EB-2C02-54D9-1683C561076A}"/>
              </a:ext>
            </a:extLst>
          </p:cNvPr>
          <p:cNvSpPr txBox="1">
            <a:spLocks/>
          </p:cNvSpPr>
          <p:nvPr/>
        </p:nvSpPr>
        <p:spPr>
          <a:xfrm>
            <a:off x="648170" y="398527"/>
            <a:ext cx="10515600" cy="5471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EA6DF"/>
                </a:solidFill>
                <a:latin typeface="+mn-lt"/>
              </a:rPr>
              <a:t>CONSENT-BASED SITING PROCESS</a:t>
            </a:r>
          </a:p>
        </p:txBody>
      </p:sp>
      <p:pic>
        <p:nvPicPr>
          <p:cNvPr id="3" name="Picture Placeholder 13">
            <a:extLst>
              <a:ext uri="{FF2B5EF4-FFF2-40B4-BE49-F238E27FC236}">
                <a16:creationId xmlns:a16="http://schemas.microsoft.com/office/drawing/2014/main" id="{B7E7E063-73DD-93A4-6604-F6B32AA732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77" b="3577"/>
          <a:stretch/>
        </p:blipFill>
        <p:spPr>
          <a:xfrm>
            <a:off x="681458" y="1234428"/>
            <a:ext cx="3387356" cy="19177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DC6BD24-1D6D-1384-AFF6-3A06F0DB9DE1}"/>
              </a:ext>
            </a:extLst>
          </p:cNvPr>
          <p:cNvSpPr txBox="1">
            <a:spLocks/>
          </p:cNvSpPr>
          <p:nvPr/>
        </p:nvSpPr>
        <p:spPr>
          <a:xfrm>
            <a:off x="648170" y="3315982"/>
            <a:ext cx="3387356" cy="35420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Stage 1: Planning and Capacity Building</a:t>
            </a:r>
            <a:b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Build relationships, encourage mutual learning, develop a common understanding of nuclear waste management-related topics.</a:t>
            </a:r>
          </a:p>
        </p:txBody>
      </p:sp>
      <p:pic>
        <p:nvPicPr>
          <p:cNvPr id="5" name="Picture Placeholder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94C833-1BE8-FAF7-6F92-A75035521A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" r="316"/>
          <a:stretch>
            <a:fillRect/>
          </a:stretch>
        </p:blipFill>
        <p:spPr>
          <a:xfrm>
            <a:off x="4419201" y="1234428"/>
            <a:ext cx="3387356" cy="19177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1DC841-F7BE-DDBC-1BA3-50C5CB7A406C}"/>
              </a:ext>
            </a:extLst>
          </p:cNvPr>
          <p:cNvSpPr txBox="1">
            <a:spLocks/>
          </p:cNvSpPr>
          <p:nvPr/>
        </p:nvSpPr>
        <p:spPr>
          <a:xfrm>
            <a:off x="4419201" y="3315982"/>
            <a:ext cx="3387356" cy="33612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Stage 2: Site Screening and Assessment </a:t>
            </a:r>
            <a:b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Share screening and assessment criteria; issue a national call for volunteers; preliminary and detailed site assessments in collaboration with volunteer communities.</a:t>
            </a:r>
          </a:p>
          <a:p>
            <a:pPr marL="0" indent="0"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7FCC7B7B-9FB0-04AD-8C48-1E7A1BDFA3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33" r="3633"/>
          <a:stretch/>
        </p:blipFill>
        <p:spPr>
          <a:xfrm>
            <a:off x="8156944" y="1234428"/>
            <a:ext cx="3387356" cy="19177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3641A6-98C9-D35A-6218-1D3AC2C0A685}"/>
              </a:ext>
            </a:extLst>
          </p:cNvPr>
          <p:cNvSpPr txBox="1">
            <a:spLocks/>
          </p:cNvSpPr>
          <p:nvPr/>
        </p:nvSpPr>
        <p:spPr>
          <a:xfrm>
            <a:off x="8173351" y="3283573"/>
            <a:ext cx="3387356" cy="35420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Stage 3: Negotiation and Implementation</a:t>
            </a:r>
            <a:b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Negotiate agreements with willing and informed host communities with licensing, construction, and operation activities to follow.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08A91F-A471-6BCB-A4E8-314BE67E070A}"/>
              </a:ext>
            </a:extLst>
          </p:cNvPr>
          <p:cNvSpPr txBox="1"/>
          <p:nvPr/>
        </p:nvSpPr>
        <p:spPr>
          <a:xfrm>
            <a:off x="681458" y="5530728"/>
            <a:ext cx="3670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u="none" strike="noStrike" baseline="0">
                <a:solidFill>
                  <a:srgbClr val="0EA6DF"/>
                </a:solidFill>
                <a:latin typeface="IFAQN W+ Bebas Neue Pro"/>
              </a:rPr>
              <a:t>Phases 1A &amp; 1B</a:t>
            </a:r>
          </a:p>
          <a:p>
            <a:r>
              <a:rPr lang="en-US" i="0" u="none" strike="noStrike" baseline="0">
                <a:solidFill>
                  <a:srgbClr val="0EA6DF"/>
                </a:solidFill>
                <a:latin typeface="IFAQN W+ Bebas Neue Pro"/>
              </a:rPr>
              <a:t>ANTICIPATED REMAINING </a:t>
            </a:r>
            <a:br>
              <a:rPr lang="en-US" i="0" u="none" strike="noStrike" baseline="0">
                <a:solidFill>
                  <a:srgbClr val="0EA6DF"/>
                </a:solidFill>
                <a:latin typeface="IFAQN W+ Bebas Neue Pro"/>
              </a:rPr>
            </a:br>
            <a:r>
              <a:rPr lang="en-US" i="0" u="none" strike="noStrike" baseline="0">
                <a:solidFill>
                  <a:srgbClr val="0EA6DF"/>
                </a:solidFill>
                <a:latin typeface="IFAQN W+ Bebas Neue Pro"/>
              </a:rPr>
              <a:t>DURATION 2-3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C376EA-719F-D6A9-378D-2FDE40F9A5A9}"/>
              </a:ext>
            </a:extLst>
          </p:cNvPr>
          <p:cNvSpPr txBox="1"/>
          <p:nvPr/>
        </p:nvSpPr>
        <p:spPr>
          <a:xfrm>
            <a:off x="4448012" y="5522467"/>
            <a:ext cx="33873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u="none" strike="noStrike" baseline="0">
                <a:solidFill>
                  <a:srgbClr val="0EA6DF"/>
                </a:solidFill>
                <a:latin typeface="IFAQN W+ Bebas Neue Pro"/>
              </a:rPr>
              <a:t>Phases 2, 3, &amp; 4</a:t>
            </a:r>
          </a:p>
          <a:p>
            <a:r>
              <a:rPr lang="en-US" i="0" u="none" strike="noStrike" baseline="0">
                <a:solidFill>
                  <a:srgbClr val="0EA6DF"/>
                </a:solidFill>
                <a:latin typeface="IFAQN W+ Bebas Neue Pro"/>
              </a:rPr>
              <a:t>ANTICIPATED DURATION 4-7 YEARS</a:t>
            </a:r>
            <a:endParaRPr lang="en-US" sz="1600" i="0" u="none" strike="noStrike" baseline="0">
              <a:solidFill>
                <a:srgbClr val="0EA6DF"/>
              </a:solidFill>
              <a:latin typeface="IFAQN W+ Bebas Neue Pr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D823E7-1460-74A7-D25B-D0DF548FF387}"/>
              </a:ext>
            </a:extLst>
          </p:cNvPr>
          <p:cNvSpPr txBox="1"/>
          <p:nvPr/>
        </p:nvSpPr>
        <p:spPr>
          <a:xfrm>
            <a:off x="8250289" y="5489906"/>
            <a:ext cx="34836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u="none" strike="noStrike" baseline="0">
                <a:solidFill>
                  <a:srgbClr val="0EA6DF"/>
                </a:solidFill>
                <a:latin typeface="IFAQN W+ Bebas Neue Pro"/>
              </a:rPr>
              <a:t>Phases 5, 6A, &amp; 6B</a:t>
            </a:r>
          </a:p>
          <a:p>
            <a:r>
              <a:rPr lang="en-US" i="0" u="none" strike="noStrike" baseline="0">
                <a:solidFill>
                  <a:srgbClr val="0EA6DF"/>
                </a:solidFill>
                <a:latin typeface="IFAQN W+ Bebas Neue Pro"/>
              </a:rPr>
              <a:t>ANTICIPATED DURATION TO INITIAL </a:t>
            </a:r>
            <a:br>
              <a:rPr lang="en-US" i="0" u="none" strike="noStrike" baseline="0">
                <a:solidFill>
                  <a:srgbClr val="0EA6DF"/>
                </a:solidFill>
                <a:latin typeface="IFAQN W+ Bebas Neue Pro"/>
              </a:rPr>
            </a:br>
            <a:r>
              <a:rPr lang="en-US" i="0" u="none" strike="noStrike" baseline="0">
                <a:solidFill>
                  <a:srgbClr val="0EA6DF"/>
                </a:solidFill>
                <a:latin typeface="IFAQN W+ Bebas Neue Pro"/>
              </a:rPr>
              <a:t>OPERATION READINESS 4-5 YEARS</a:t>
            </a:r>
          </a:p>
        </p:txBody>
      </p:sp>
    </p:spTree>
    <p:extLst>
      <p:ext uri="{BB962C8B-B14F-4D97-AF65-F5344CB8AC3E}">
        <p14:creationId xmlns:p14="http://schemas.microsoft.com/office/powerpoint/2010/main" val="21845999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DOE-N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2617F"/>
      </a:accent1>
      <a:accent2>
        <a:srgbClr val="ED7D31"/>
      </a:accent2>
      <a:accent3>
        <a:srgbClr val="A5A5A5"/>
      </a:accent3>
      <a:accent4>
        <a:srgbClr val="FFC000"/>
      </a:accent4>
      <a:accent5>
        <a:srgbClr val="2BBCCF"/>
      </a:accent5>
      <a:accent6>
        <a:srgbClr val="B8DB2C"/>
      </a:accent6>
      <a:hlink>
        <a:srgbClr val="00BCC6"/>
      </a:hlink>
      <a:folHlink>
        <a:srgbClr val="454F7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DOE-N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2617F"/>
      </a:accent1>
      <a:accent2>
        <a:srgbClr val="ED7D31"/>
      </a:accent2>
      <a:accent3>
        <a:srgbClr val="A5A5A5"/>
      </a:accent3>
      <a:accent4>
        <a:srgbClr val="FFC000"/>
      </a:accent4>
      <a:accent5>
        <a:srgbClr val="2BBCCF"/>
      </a:accent5>
      <a:accent6>
        <a:srgbClr val="B8DB2C"/>
      </a:accent6>
      <a:hlink>
        <a:srgbClr val="00BCC6"/>
      </a:hlink>
      <a:folHlink>
        <a:srgbClr val="454F7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42615EC2CE5B449C3778773A1BB9D2" ma:contentTypeVersion="19" ma:contentTypeDescription="Create a new document." ma:contentTypeScope="" ma:versionID="8aab02c6a1da766058fb312929ea67d8">
  <xsd:schema xmlns:xsd="http://www.w3.org/2001/XMLSchema" xmlns:xs="http://www.w3.org/2001/XMLSchema" xmlns:p="http://schemas.microsoft.com/office/2006/metadata/properties" xmlns:ns1="http://schemas.microsoft.com/sharepoint/v3" xmlns:ns2="1d357ea8-90e4-4ec1-8a1d-774912dffbff" xmlns:ns3="62f40025-8023-4651-b16e-3e1e8a737677" targetNamespace="http://schemas.microsoft.com/office/2006/metadata/properties" ma:root="true" ma:fieldsID="8a184839a7b66b10879b1b613222a8c7" ns1:_="" ns2:_="" ns3:_="">
    <xsd:import namespace="http://schemas.microsoft.com/sharepoint/v3"/>
    <xsd:import namespace="1d357ea8-90e4-4ec1-8a1d-774912dffbff"/>
    <xsd:import namespace="62f40025-8023-4651-b16e-3e1e8a73767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1:_ip_UnifiedCompliancePolicyProperties" minOccurs="0"/>
                <xsd:element ref="ns1:_ip_UnifiedCompliancePolicyUIAc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357ea8-90e4-4ec1-8a1d-774912dffbf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69564ef-cd64-483d-9d5c-f601d27df6f2}" ma:internalName="TaxCatchAll" ma:showField="CatchAllData" ma:web="1d357ea8-90e4-4ec1-8a1d-774912dffb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f40025-8023-4651-b16e-3e1e8a7376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aaf7f2b-b38b-4235-a4c5-719a9f7295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d357ea8-90e4-4ec1-8a1d-774912dffbff">
      <UserInfo>
        <DisplayName>Crosland, Martha</DisplayName>
        <AccountId>28</AccountId>
        <AccountType/>
      </UserInfo>
      <UserInfo>
        <DisplayName>Nezhad, Cyrus</DisplayName>
        <AccountId>25</AccountId>
        <AccountType/>
      </UserInfo>
      <UserInfo>
        <DisplayName>Sherrill, Charles</DisplayName>
        <AccountId>36</AccountId>
        <AccountType/>
      </UserInfo>
      <UserInfo>
        <DisplayName>Kordyak, Angela</DisplayName>
        <AccountId>27</AccountId>
        <AccountType/>
      </UserInfo>
    </SharedWithUsers>
    <TaxCatchAll xmlns="1d357ea8-90e4-4ec1-8a1d-774912dffbff" xsi:nil="true"/>
    <_ip_UnifiedCompliancePolicyUIAction xmlns="http://schemas.microsoft.com/sharepoint/v3" xsi:nil="true"/>
    <_ip_UnifiedCompliancePolicyProperties xmlns="http://schemas.microsoft.com/sharepoint/v3" xsi:nil="true"/>
    <lcf76f155ced4ddcb4097134ff3c332f xmlns="62f40025-8023-4651-b16e-3e1e8a73767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51DF14-C8E9-4573-8B21-EA8FBFEF25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d357ea8-90e4-4ec1-8a1d-774912dffbff"/>
    <ds:schemaRef ds:uri="62f40025-8023-4651-b16e-3e1e8a7376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C047DB-3BA0-4746-B7FC-0EC93C2C25A6}">
  <ds:schemaRefs>
    <ds:schemaRef ds:uri="04cfb501-a4cb-433d-8047-e2192c2017ab"/>
    <ds:schemaRef ds:uri="0c24d4ee-8cbf-4a9c-9856-a0fc4ba2ad7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d357ea8-90e4-4ec1-8a1d-774912dffbff"/>
    <ds:schemaRef ds:uri="http://schemas.microsoft.com/sharepoint/v3"/>
    <ds:schemaRef ds:uri="62f40025-8023-4651-b16e-3e1e8a737677"/>
  </ds:schemaRefs>
</ds:datastoreItem>
</file>

<file path=customXml/itemProps3.xml><?xml version="1.0" encoding="utf-8"?>
<ds:datastoreItem xmlns:ds="http://schemas.openxmlformats.org/officeDocument/2006/customXml" ds:itemID="{BCA0F131-73D7-409E-895E-096A9DE7C1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1220</Words>
  <Application>Microsoft Office PowerPoint</Application>
  <PresentationFormat>Widescreen</PresentationFormat>
  <Paragraphs>162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Bebas Neue Pro</vt:lpstr>
      <vt:lpstr>Calibri</vt:lpstr>
      <vt:lpstr>IFAQN W+ Bebas Neue Pro</vt:lpstr>
      <vt:lpstr>Karla</vt:lpstr>
      <vt:lpstr>Source Sans Pro</vt:lpstr>
      <vt:lpstr>1_Office Theme</vt:lpstr>
      <vt:lpstr>Office Theme</vt:lpstr>
      <vt:lpstr>Office of Integrated Waste Management (IWM) Overview</vt:lpstr>
      <vt:lpstr>Office of Integrated Waste Management</vt:lpstr>
      <vt:lpstr>Integrated Waste Management System</vt:lpstr>
      <vt:lpstr>FY24 IWM Appropriations Status</vt:lpstr>
      <vt:lpstr>IWM FY24 Planned Activity Highlights</vt:lpstr>
      <vt:lpstr>Office of Integrated Waste Management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CONSENT-BASED SITING CONSORTIA CONT.  </vt:lpstr>
      <vt:lpstr>PowerPoint Presentation</vt:lpstr>
      <vt:lpstr>Transportation Project Updates</vt:lpstr>
      <vt:lpstr>Transportation Project Updates </vt:lpstr>
      <vt:lpstr>Transportation Project Updates</vt:lpstr>
      <vt:lpstr>Advanced Reactor SNF Considerations</vt:lpstr>
      <vt:lpstr>Transportation Project Updates</vt:lpstr>
      <vt:lpstr>Storage Facilities &amp; Equipment</vt:lpstr>
      <vt:lpstr>International Cooperation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of Integrated Waste Management (IWM) Updates</dc:title>
  <dc:creator>Hogan, Sara</dc:creator>
  <cp:lastModifiedBy>Uldis Vanags</cp:lastModifiedBy>
  <cp:revision>2</cp:revision>
  <dcterms:created xsi:type="dcterms:W3CDTF">2022-09-21T13:17:39Z</dcterms:created>
  <dcterms:modified xsi:type="dcterms:W3CDTF">2023-10-25T14:32:32Z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E_RecordsDispositionSchedule">
    <vt:lpwstr>5;#Unscheduled Mission Support|61e42951-4137-4b13-929b-939a2dc4abe0</vt:lpwstr>
  </property>
  <property fmtid="{D5CDD505-2E9C-101B-9397-08002B2CF9AE}" pid="3" name="SharedWithUsers">
    <vt:lpwstr>28;#Crosland, Martha;#25;#Nezhad, Cyrus;#36;#Sherrill, Charles;#27;#Kordyak, Angela</vt:lpwstr>
  </property>
  <property fmtid="{D5CDD505-2E9C-101B-9397-08002B2CF9AE}" pid="4" name="ContentTypeId">
    <vt:lpwstr>0x010100F66D7ED09FF86E4390654DF2422881E3</vt:lpwstr>
  </property>
  <property fmtid="{D5CDD505-2E9C-101B-9397-08002B2CF9AE}" pid="5" name="DOE_LifecycleState">
    <vt:lpwstr>1;#Draft|44aca65a-a2b8-4064-ac99-6d3b27b9c145</vt:lpwstr>
  </property>
  <property fmtid="{D5CDD505-2E9C-101B-9397-08002B2CF9AE}" pid="6" name="DOE_ProjectStatus">
    <vt:lpwstr/>
  </property>
  <property fmtid="{D5CDD505-2E9C-101B-9397-08002B2CF9AE}" pid="7" name="DOE_OwningOrg">
    <vt:lpwstr>3;#Assistant General Counsel for Civilian Nuclear Programs (GC-72)|99cbcee5-9489-4d55-8672-84a038999d3e</vt:lpwstr>
  </property>
  <property fmtid="{D5CDD505-2E9C-101B-9397-08002B2CF9AE}" pid="8" name="b4c5b01d6c204394af15501c7e447331">
    <vt:lpwstr>Unscheduled Mission Support|61e42951-4137-4b13-929b-939a2dc4abe0</vt:lpwstr>
  </property>
  <property fmtid="{D5CDD505-2E9C-101B-9397-08002B2CF9AE}" pid="9" name="m2489ac9119d484abc1790b5183501f0">
    <vt:lpwstr/>
  </property>
  <property fmtid="{D5CDD505-2E9C-101B-9397-08002B2CF9AE}" pid="10" name="l549fbc4080b4daf9a141105daaaac0d">
    <vt:lpwstr>Assistant General Counsel for Civilian Nuclear Programs (GC-72)|99cbcee5-9489-4d55-8672-84a038999d3e</vt:lpwstr>
  </property>
  <property fmtid="{D5CDD505-2E9C-101B-9397-08002B2CF9AE}" pid="11" name="of14d78f52f345898c0ddedd687ab3c2">
    <vt:lpwstr>Draft|44aca65a-a2b8-4064-ac99-6d3b27b9c145</vt:lpwstr>
  </property>
  <property fmtid="{D5CDD505-2E9C-101B-9397-08002B2CF9AE}" pid="12" name="MediaServiceImageTags">
    <vt:lpwstr/>
  </property>
</Properties>
</file>