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drawings/drawing1.xml" ContentType="application/vnd.openxmlformats-officedocument.drawingml.chartshapes+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charts/chart2.xml" ContentType="application/vnd.openxmlformats-officedocument.drawingml.chart+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charts/chart1.xml" ContentType="application/vnd.openxmlformats-officedocument.drawingml.chart+xml"/>
  <Override PartName="/ppt/charts/chart3.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5"/>
  </p:notesMasterIdLst>
  <p:sldIdLst>
    <p:sldId id="258" r:id="rId2"/>
    <p:sldId id="884" r:id="rId3"/>
    <p:sldId id="885" r:id="rId4"/>
    <p:sldId id="886" r:id="rId5"/>
    <p:sldId id="877" r:id="rId6"/>
    <p:sldId id="878" r:id="rId7"/>
    <p:sldId id="867" r:id="rId8"/>
    <p:sldId id="866" r:id="rId9"/>
    <p:sldId id="869" r:id="rId10"/>
    <p:sldId id="870" r:id="rId11"/>
    <p:sldId id="883" r:id="rId12"/>
    <p:sldId id="887" r:id="rId13"/>
    <p:sldId id="433" r:id="rId14"/>
    <p:sldId id="859" r:id="rId15"/>
    <p:sldId id="861" r:id="rId16"/>
    <p:sldId id="863" r:id="rId17"/>
    <p:sldId id="889" r:id="rId18"/>
    <p:sldId id="890" r:id="rId19"/>
    <p:sldId id="891" r:id="rId20"/>
    <p:sldId id="893" r:id="rId21"/>
    <p:sldId id="894" r:id="rId22"/>
    <p:sldId id="888" r:id="rId23"/>
    <p:sldId id="256" r:id="rId24"/>
    <p:sldId id="272" r:id="rId25"/>
    <p:sldId id="262" r:id="rId26"/>
    <p:sldId id="273" r:id="rId27"/>
    <p:sldId id="268" r:id="rId28"/>
    <p:sldId id="257" r:id="rId29"/>
    <p:sldId id="275" r:id="rId30"/>
    <p:sldId id="264" r:id="rId31"/>
    <p:sldId id="278" r:id="rId32"/>
    <p:sldId id="892" r:id="rId33"/>
    <p:sldId id="864" r:id="rId3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F28303E-4CE4-46F4-8426-8FBA66F2065F}">
          <p14:sldIdLst>
            <p14:sldId id="258"/>
            <p14:sldId id="884"/>
            <p14:sldId id="885"/>
            <p14:sldId id="886"/>
            <p14:sldId id="877"/>
            <p14:sldId id="878"/>
            <p14:sldId id="867"/>
            <p14:sldId id="866"/>
            <p14:sldId id="869"/>
            <p14:sldId id="870"/>
            <p14:sldId id="883"/>
            <p14:sldId id="887"/>
            <p14:sldId id="433"/>
            <p14:sldId id="859"/>
            <p14:sldId id="861"/>
            <p14:sldId id="863"/>
            <p14:sldId id="889"/>
            <p14:sldId id="890"/>
            <p14:sldId id="891"/>
            <p14:sldId id="893"/>
            <p14:sldId id="894"/>
            <p14:sldId id="888"/>
            <p14:sldId id="256"/>
            <p14:sldId id="272"/>
            <p14:sldId id="262"/>
            <p14:sldId id="273"/>
            <p14:sldId id="268"/>
            <p14:sldId id="257"/>
            <p14:sldId id="275"/>
            <p14:sldId id="264"/>
            <p14:sldId id="278"/>
            <p14:sldId id="892"/>
            <p14:sldId id="864"/>
          </p14:sldIdLst>
        </p14:section>
        <p14:section name="Untitled Section" id="{30D4ABA2-F171-41E3-B027-B0007709DABC}">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B57280-D7B6-0C7E-DC93-1D89B6CA3D63}" name="Prather, Darlene" initials="PD" userId="S::Darlene.Prather@em.doe.gov::55666c61-0d93-4104-94f0-4090813f0cdf" providerId="AD"/>
  <p188:author id="{7E7AF99E-B124-1940-8171-C5449C102743}" name="Howard, Carly (CONTR)" initials="HC(" userId="S::carly.howard@em.doe.gov::7550f71f-ed26-41f3-8f61-a45d0b6cef16" providerId="AD"/>
  <p188:author id="{B816FCBE-ACC5-4186-9120-F7CA365BD686}" name="Hendrix, Kyle" initials="HK" userId="S::kyle.hendrix@em.doe.gov::f4806aa6-d916-40a0-a3e6-8f34203bc5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nson, Kevin" initials="JK" lastIdx="22" clrIdx="0">
    <p:extLst>
      <p:ext uri="{19B8F6BF-5375-455C-9EA6-DF929625EA0E}">
        <p15:presenceInfo xmlns:p15="http://schemas.microsoft.com/office/powerpoint/2012/main" userId="S::Kevin.Johnson@edelman.com::272e47c8-bf72-415b-b06f-52223e695854" providerId="AD"/>
      </p:ext>
    </p:extLst>
  </p:cmAuthor>
  <p:cmAuthor id="2" name="Iacaruso, Anita" initials="IA" lastIdx="2" clrIdx="1">
    <p:extLst>
      <p:ext uri="{19B8F6BF-5375-455C-9EA6-DF929625EA0E}">
        <p15:presenceInfo xmlns:p15="http://schemas.microsoft.com/office/powerpoint/2012/main" userId="S::anita.iacaruso@em.doe.gov::d0b4871a-fb0c-4644-bcd6-19af1474ed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AD67"/>
    <a:srgbClr val="96C38F"/>
    <a:srgbClr val="003088"/>
    <a:srgbClr val="3D404E"/>
    <a:srgbClr val="9EB0AC"/>
    <a:srgbClr val="717B85"/>
    <a:srgbClr val="499157"/>
    <a:srgbClr val="53884A"/>
    <a:srgbClr val="3E6637"/>
    <a:srgbClr val="BBD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94" autoAdjust="0"/>
  </p:normalViewPr>
  <p:slideViewPr>
    <p:cSldViewPr snapToGrid="0">
      <p:cViewPr varScale="1">
        <p:scale>
          <a:sx n="90" d="100"/>
          <a:sy n="90" d="100"/>
        </p:scale>
        <p:origin x="1356" y="96"/>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0" d="100"/>
          <a:sy n="50" d="100"/>
        </p:scale>
        <p:origin x="270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herriSanderson\OneDrive%20-%20Catawba%20Corporations\ATLAS%20Team\DOE\Metrics\FY23\ATLAS%20Year%20End%20Report%20FY23_DRAF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herriSanderson\OneDrive%20-%20Catawba%20Corporations\ATLAS%20Team\DOE\Metrics\FY23\ATLAS%20Year%20End%20Report%20FY23_DRAFT.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herriSanderson\OneDrive%20-%20Catawba%20Corporations\ATLAS%20Team\DOE\Metrics\FY23\ATLAS%20Year%20End%20Report%20FY23_DRAF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47"/>
      <c:rAngAx val="0"/>
      <c:perspective val="10"/>
    </c:view3D>
    <c:floor>
      <c:thickness val="0"/>
    </c:floor>
    <c:sideWall>
      <c:thickness val="0"/>
    </c:sideWall>
    <c:backWall>
      <c:thickness val="0"/>
    </c:backWall>
    <c:plotArea>
      <c:layout>
        <c:manualLayout>
          <c:layoutTarget val="inner"/>
          <c:xMode val="edge"/>
          <c:yMode val="edge"/>
          <c:x val="0.15136967367380211"/>
          <c:y val="0.13646117246826592"/>
          <c:w val="0.70410606954654864"/>
          <c:h val="0.78060065027152037"/>
        </c:manualLayout>
      </c:layout>
      <c:pie3DChart>
        <c:varyColors val="1"/>
        <c:ser>
          <c:idx val="0"/>
          <c:order val="0"/>
          <c:explosion val="8"/>
          <c:dPt>
            <c:idx val="0"/>
            <c:bubble3D val="0"/>
            <c:spPr>
              <a:solidFill>
                <a:srgbClr val="336699"/>
              </a:solidFill>
            </c:spPr>
            <c:extLst>
              <c:ext xmlns:c16="http://schemas.microsoft.com/office/drawing/2014/chart" uri="{C3380CC4-5D6E-409C-BE32-E72D297353CC}">
                <c16:uniqueId val="{00000001-49B3-4005-B947-B0CCD9A7ED35}"/>
              </c:ext>
            </c:extLst>
          </c:dPt>
          <c:dPt>
            <c:idx val="1"/>
            <c:bubble3D val="0"/>
            <c:spPr>
              <a:solidFill>
                <a:srgbClr val="0099CC"/>
              </a:solidFill>
            </c:spPr>
            <c:extLst>
              <c:ext xmlns:c16="http://schemas.microsoft.com/office/drawing/2014/chart" uri="{C3380CC4-5D6E-409C-BE32-E72D297353CC}">
                <c16:uniqueId val="{00000003-49B3-4005-B947-B0CCD9A7ED35}"/>
              </c:ext>
            </c:extLst>
          </c:dPt>
          <c:dPt>
            <c:idx val="2"/>
            <c:bubble3D val="0"/>
            <c:spPr>
              <a:solidFill>
                <a:srgbClr val="00CCFF"/>
              </a:solidFill>
            </c:spPr>
            <c:extLst>
              <c:ext xmlns:c16="http://schemas.microsoft.com/office/drawing/2014/chart" uri="{C3380CC4-5D6E-409C-BE32-E72D297353CC}">
                <c16:uniqueId val="{00000005-49B3-4005-B947-B0CCD9A7ED35}"/>
              </c:ext>
            </c:extLst>
          </c:dPt>
          <c:dPt>
            <c:idx val="3"/>
            <c:bubble3D val="0"/>
            <c:spPr>
              <a:solidFill>
                <a:srgbClr val="66CCFF"/>
              </a:solidFill>
            </c:spPr>
            <c:extLst>
              <c:ext xmlns:c16="http://schemas.microsoft.com/office/drawing/2014/chart" uri="{C3380CC4-5D6E-409C-BE32-E72D297353CC}">
                <c16:uniqueId val="{00000007-49B3-4005-B947-B0CCD9A7ED35}"/>
              </c:ext>
            </c:extLst>
          </c:dPt>
          <c:dLbls>
            <c:dLbl>
              <c:idx val="0"/>
              <c:layout>
                <c:manualLayout>
                  <c:x val="-0.19409923326252021"/>
                  <c:y val="-0.21201191003860093"/>
                </c:manualLayout>
              </c:layout>
              <c:tx>
                <c:rich>
                  <a:bodyPr/>
                  <a:lstStyle/>
                  <a:p>
                    <a:fld id="{6D00A472-B136-43F8-AD12-7469B21402C2}" type="CATEGORYNAME">
                      <a:rPr lang="en-US" smtClean="0"/>
                      <a:pPr/>
                      <a:t>[CATEGORY NAME]</a:t>
                    </a:fld>
                    <a:br>
                      <a:rPr lang="en-US" baseline="0"/>
                    </a:br>
                    <a:fld id="{94819ED5-EBC8-4351-B243-A172682987E3}" type="VALUE">
                      <a:rPr lang="en-US" baseline="0" smtClean="0"/>
                      <a:pPr/>
                      <a:t>[VALUE]</a:t>
                    </a:fld>
                    <a:endParaRPr lang="en-US" baseline="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9B3-4005-B947-B0CCD9A7ED35}"/>
                </c:ext>
              </c:extLst>
            </c:dLbl>
            <c:dLbl>
              <c:idx val="1"/>
              <c:layout>
                <c:manualLayout>
                  <c:x val="-0.30489943712590056"/>
                  <c:y val="7.0737468619958901E-2"/>
                </c:manualLayout>
              </c:layout>
              <c:tx>
                <c:rich>
                  <a:bodyPr/>
                  <a:lstStyle/>
                  <a:p>
                    <a:fld id="{BEB4A7EF-0B7A-4B48-A6C8-02D0D446C8F1}" type="CATEGORYNAME">
                      <a:rPr lang="en-US" smtClean="0"/>
                      <a:pPr/>
                      <a:t>[CATEGORY NAME]</a:t>
                    </a:fld>
                    <a:br>
                      <a:rPr lang="en-US" baseline="0"/>
                    </a:br>
                    <a:fld id="{F82726B4-EB1E-4BE9-A5AF-0D0D93E05CCD}" type="VALUE">
                      <a:rPr lang="en-US" baseline="0" smtClean="0"/>
                      <a:pPr/>
                      <a:t>[VALUE]</a:t>
                    </a:fld>
                    <a:endParaRPr lang="en-US" baseline="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9B3-4005-B947-B0CCD9A7ED35}"/>
                </c:ext>
              </c:extLst>
            </c:dLbl>
            <c:dLbl>
              <c:idx val="2"/>
              <c:layout>
                <c:manualLayout>
                  <c:x val="2.6596686640911985E-2"/>
                  <c:y val="-0.15026682570712432"/>
                </c:manualLayout>
              </c:layout>
              <c:tx>
                <c:rich>
                  <a:bodyPr/>
                  <a:lstStyle/>
                  <a:p>
                    <a:fld id="{2BDF4446-FB20-43A4-92CD-DBC79E82BF2B}" type="CATEGORYNAME">
                      <a:rPr lang="en-US" smtClean="0"/>
                      <a:pPr/>
                      <a:t>[CATEGORY NAME]</a:t>
                    </a:fld>
                    <a:br>
                      <a:rPr lang="en-US" baseline="0"/>
                    </a:br>
                    <a:fld id="{D0E9EDA2-526F-4AF9-96B6-D853BD9C12F3}" type="VALUE">
                      <a:rPr lang="en-US" baseline="0" smtClean="0"/>
                      <a:pPr/>
                      <a:t>[VALUE]</a:t>
                    </a:fld>
                    <a:endParaRPr lang="en-US" baseline="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9B3-4005-B947-B0CCD9A7ED35}"/>
                </c:ext>
              </c:extLst>
            </c:dLbl>
            <c:dLbl>
              <c:idx val="3"/>
              <c:tx>
                <c:rich>
                  <a:bodyPr/>
                  <a:lstStyle/>
                  <a:p>
                    <a:fld id="{73B7111F-93B6-4D44-BCE9-DF30B6DA12DC}" type="CATEGORYNAME">
                      <a:rPr lang="en-US" smtClean="0"/>
                      <a:pPr/>
                      <a:t>[CATEGORY NAME]</a:t>
                    </a:fld>
                    <a:br>
                      <a:rPr lang="en-US" baseline="0"/>
                    </a:br>
                    <a:fld id="{BCD1296C-3759-4573-AAA7-EA0174A789AF}" type="VALUE">
                      <a:rPr lang="en-US" baseline="0" smtClean="0"/>
                      <a:pPr/>
                      <a:t>[VALUE]</a:t>
                    </a:fld>
                    <a:endParaRPr lang="en-US" baseline="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9B3-4005-B947-B0CCD9A7ED35}"/>
                </c:ext>
              </c:extLst>
            </c:dLbl>
            <c:dLbl>
              <c:idx val="4"/>
              <c:tx>
                <c:rich>
                  <a:bodyPr/>
                  <a:lstStyle/>
                  <a:p>
                    <a:fld id="{23C96054-A85E-44E0-B64E-61D19818F03D}" type="CATEGORYNAME">
                      <a:rPr lang="en-US" smtClean="0"/>
                      <a:pPr/>
                      <a:t>[CATEGORY NAME]</a:t>
                    </a:fld>
                    <a:br>
                      <a:rPr lang="en-US" baseline="0"/>
                    </a:br>
                    <a:fld id="{6B9A90F3-A628-4A02-84DD-C1185348E9B0}" type="VALUE">
                      <a:rPr lang="en-US" baseline="0" smtClean="0"/>
                      <a:pPr/>
                      <a:t>[VALUE]</a:t>
                    </a:fld>
                    <a:endParaRPr lang="en-US" baseline="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9B3-4005-B947-B0CCD9A7ED35}"/>
                </c:ext>
              </c:extLst>
            </c:dLbl>
            <c:spPr>
              <a:noFill/>
              <a:ln>
                <a:noFill/>
              </a:ln>
              <a:effectLst/>
            </c:spPr>
            <c:txPr>
              <a:bodyPr wrap="square" lIns="38100" tIns="19050" rIns="38100" bIns="19050" anchor="ctr">
                <a:spAutoFit/>
              </a:bodyPr>
              <a:lstStyle/>
              <a:p>
                <a:pPr>
                  <a:defRPr sz="1800"/>
                </a:pPr>
                <a:endParaRPr lang="en-US"/>
              </a:p>
            </c:txPr>
            <c:showLegendKey val="1"/>
            <c:showVal val="1"/>
            <c:showCatName val="1"/>
            <c:showSerName val="0"/>
            <c:showPercent val="0"/>
            <c:showBubbleSize val="0"/>
            <c:showLeaderLines val="1"/>
            <c:extLst>
              <c:ext xmlns:c15="http://schemas.microsoft.com/office/drawing/2012/chart" uri="{CE6537A1-D6FC-4f65-9D91-7224C49458BB}"/>
            </c:extLst>
          </c:dLbls>
          <c:cat>
            <c:strRef>
              <c:f>'Hazmat by Program'!$D$3:$H$3</c:f>
              <c:strCache>
                <c:ptCount val="5"/>
                <c:pt idx="0">
                  <c:v>EM</c:v>
                </c:pt>
                <c:pt idx="1">
                  <c:v>NNSA</c:v>
                </c:pt>
                <c:pt idx="2">
                  <c:v>SC</c:v>
                </c:pt>
                <c:pt idx="3">
                  <c:v>NE</c:v>
                </c:pt>
                <c:pt idx="4">
                  <c:v>PMA</c:v>
                </c:pt>
              </c:strCache>
            </c:strRef>
          </c:cat>
          <c:val>
            <c:numRef>
              <c:f>'Hazmat by Program'!$D$18:$H$18</c:f>
              <c:numCache>
                <c:formatCode>0.0%</c:formatCode>
                <c:ptCount val="5"/>
                <c:pt idx="0">
                  <c:v>0.37083333333333335</c:v>
                </c:pt>
                <c:pt idx="1">
                  <c:v>0.38184523809523807</c:v>
                </c:pt>
                <c:pt idx="2">
                  <c:v>0.2392857142857143</c:v>
                </c:pt>
                <c:pt idx="3">
                  <c:v>8.0357142857142849E-3</c:v>
                </c:pt>
                <c:pt idx="4">
                  <c:v>0</c:v>
                </c:pt>
              </c:numCache>
            </c:numRef>
          </c:val>
          <c:extLst>
            <c:ext xmlns:c16="http://schemas.microsoft.com/office/drawing/2014/chart" uri="{C3380CC4-5D6E-409C-BE32-E72D297353CC}">
              <c16:uniqueId val="{0000000A-49B3-4005-B947-B0CCD9A7ED35}"/>
            </c:ext>
          </c:extLst>
        </c:ser>
        <c:dLbls>
          <c:showLegendKey val="0"/>
          <c:showVal val="0"/>
          <c:showCatName val="0"/>
          <c:showSerName val="0"/>
          <c:showPercent val="0"/>
          <c:showBubbleSize val="0"/>
          <c:showLeaderLines val="1"/>
        </c:dLbls>
      </c:pie3DChart>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37"/>
      <c:rAngAx val="0"/>
      <c:perspective val="10"/>
    </c:view3D>
    <c:floor>
      <c:thickness val="0"/>
    </c:floor>
    <c:sideWall>
      <c:thickness val="0"/>
    </c:sideWall>
    <c:backWall>
      <c:thickness val="0"/>
    </c:backWall>
    <c:plotArea>
      <c:layout>
        <c:manualLayout>
          <c:layoutTarget val="inner"/>
          <c:xMode val="edge"/>
          <c:yMode val="edge"/>
          <c:x val="0.10551948463803441"/>
          <c:y val="0.11410344332501487"/>
          <c:w val="0.7419011685049135"/>
          <c:h val="0.8228319164309944"/>
        </c:manualLayout>
      </c:layout>
      <c:pie3DChart>
        <c:varyColors val="1"/>
        <c:ser>
          <c:idx val="0"/>
          <c:order val="0"/>
          <c:explosion val="6"/>
          <c:dPt>
            <c:idx val="0"/>
            <c:bubble3D val="0"/>
            <c:spPr>
              <a:solidFill>
                <a:schemeClr val="accent5">
                  <a:lumMod val="75000"/>
                </a:schemeClr>
              </a:solidFill>
            </c:spPr>
            <c:extLst>
              <c:ext xmlns:c16="http://schemas.microsoft.com/office/drawing/2014/chart" uri="{C3380CC4-5D6E-409C-BE32-E72D297353CC}">
                <c16:uniqueId val="{00000001-0799-4333-9C44-DAC23FBF79CC}"/>
              </c:ext>
            </c:extLst>
          </c:dPt>
          <c:dPt>
            <c:idx val="1"/>
            <c:bubble3D val="0"/>
            <c:spPr>
              <a:solidFill>
                <a:schemeClr val="accent5">
                  <a:lumMod val="40000"/>
                  <a:lumOff val="60000"/>
                </a:schemeClr>
              </a:solidFill>
            </c:spPr>
            <c:extLst>
              <c:ext xmlns:c16="http://schemas.microsoft.com/office/drawing/2014/chart" uri="{C3380CC4-5D6E-409C-BE32-E72D297353CC}">
                <c16:uniqueId val="{00000003-0799-4333-9C44-DAC23FBF79CC}"/>
              </c:ext>
            </c:extLst>
          </c:dPt>
          <c:dLbls>
            <c:dLbl>
              <c:idx val="0"/>
              <c:layout>
                <c:manualLayout>
                  <c:x val="-0.20191923722694588"/>
                  <c:y val="-9.5696557692134754E-2"/>
                </c:manualLayout>
              </c:layout>
              <c:tx>
                <c:rich>
                  <a:bodyPr/>
                  <a:lstStyle/>
                  <a:p>
                    <a:fld id="{CC849848-FD73-4217-8B5F-5C2B01FB3925}" type="CATEGORYNAME">
                      <a:rPr lang="en-US" smtClean="0"/>
                      <a:pPr/>
                      <a:t>[CATEGORY NAME]</a:t>
                    </a:fld>
                    <a:br>
                      <a:rPr lang="en-US" baseline="0"/>
                    </a:br>
                    <a:fld id="{5042120B-7D96-4EF7-ACF3-79B6C5D357E2}" type="VALUE">
                      <a:rPr lang="en-US" baseline="0" smtClean="0"/>
                      <a:pPr/>
                      <a:t>[VALUE]</a:t>
                    </a:fld>
                    <a:endParaRPr lang="en-US" baseline="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799-4333-9C44-DAC23FBF79CC}"/>
                </c:ext>
              </c:extLst>
            </c:dLbl>
            <c:dLbl>
              <c:idx val="1"/>
              <c:layout>
                <c:manualLayout>
                  <c:x val="0.15170572084864642"/>
                  <c:y val="6.4646894583796105E-2"/>
                </c:manualLayout>
              </c:layout>
              <c:tx>
                <c:rich>
                  <a:bodyPr/>
                  <a:lstStyle/>
                  <a:p>
                    <a:fld id="{113038A9-1DFE-4DC5-9B87-142C13AF749F}" type="CATEGORYNAME">
                      <a:rPr lang="en-US" smtClean="0"/>
                      <a:pPr/>
                      <a:t>[CATEGORY NAME]</a:t>
                    </a:fld>
                    <a:br>
                      <a:rPr lang="en-US" baseline="0"/>
                    </a:br>
                    <a:fld id="{D275586D-EFC4-4E47-81B1-728F770CE874}" type="VALUE">
                      <a:rPr lang="en-US" baseline="0" smtClean="0"/>
                      <a:pPr/>
                      <a:t>[VALUE]</a:t>
                    </a:fld>
                    <a:endParaRPr lang="en-US" baseline="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799-4333-9C44-DAC23FBF79CC}"/>
                </c:ext>
              </c:extLst>
            </c:dLbl>
            <c:spPr>
              <a:noFill/>
              <a:ln>
                <a:noFill/>
              </a:ln>
              <a:effectLst/>
            </c:spPr>
            <c:txPr>
              <a:bodyPr wrap="square" lIns="38100" tIns="19050" rIns="38100" bIns="19050" anchor="ctr">
                <a:spAutoFit/>
              </a:bodyPr>
              <a:lstStyle/>
              <a:p>
                <a:pPr>
                  <a:defRPr sz="1800"/>
                </a:pPr>
                <a:endParaRPr lang="en-US"/>
              </a:p>
            </c:txPr>
            <c:showLegendKey val="1"/>
            <c:showVal val="1"/>
            <c:showCatName val="1"/>
            <c:showSerName val="0"/>
            <c:showPercent val="0"/>
            <c:showBubbleSize val="0"/>
            <c:showLeaderLines val="1"/>
            <c:extLst>
              <c:ext xmlns:c15="http://schemas.microsoft.com/office/drawing/2012/chart" uri="{CE6537A1-D6FC-4f65-9D91-7224C49458BB}"/>
            </c:extLst>
          </c:dLbls>
          <c:cat>
            <c:strRef>
              <c:f>'Hazmat by Material'!$C$100:$D$100</c:f>
              <c:strCache>
                <c:ptCount val="2"/>
                <c:pt idx="0">
                  <c:v>Waste</c:v>
                </c:pt>
                <c:pt idx="1">
                  <c:v>Non-Waste</c:v>
                </c:pt>
              </c:strCache>
            </c:strRef>
          </c:cat>
          <c:val>
            <c:numRef>
              <c:f>'Hazmat by Material'!$C$102:$D$102</c:f>
              <c:numCache>
                <c:formatCode>0.0%</c:formatCode>
                <c:ptCount val="2"/>
                <c:pt idx="0">
                  <c:v>0.43269230769230771</c:v>
                </c:pt>
                <c:pt idx="1">
                  <c:v>0.56730769230769229</c:v>
                </c:pt>
              </c:numCache>
            </c:numRef>
          </c:val>
          <c:extLst>
            <c:ext xmlns:c16="http://schemas.microsoft.com/office/drawing/2014/chart" uri="{C3380CC4-5D6E-409C-BE32-E72D297353CC}">
              <c16:uniqueId val="{00000004-0799-4333-9C44-DAC23FBF79CC}"/>
            </c:ext>
          </c:extLst>
        </c:ser>
        <c:dLbls>
          <c:showLegendKey val="0"/>
          <c:showVal val="0"/>
          <c:showCatName val="0"/>
          <c:showSerName val="0"/>
          <c:showPercent val="0"/>
          <c:showBubbleSize val="0"/>
          <c:showLeaderLines val="1"/>
        </c:dLbls>
      </c:pie3DChart>
    </c:plotArea>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37"/>
      <c:rAngAx val="0"/>
      <c:perspective val="10"/>
    </c:view3D>
    <c:floor>
      <c:thickness val="0"/>
    </c:floor>
    <c:sideWall>
      <c:thickness val="0"/>
    </c:sideWall>
    <c:backWall>
      <c:thickness val="0"/>
    </c:backWall>
    <c:plotArea>
      <c:layout>
        <c:manualLayout>
          <c:layoutTarget val="inner"/>
          <c:xMode val="edge"/>
          <c:yMode val="edge"/>
          <c:x val="0.14418380979587567"/>
          <c:y val="0.15633470948448905"/>
          <c:w val="0.70323684334707215"/>
          <c:h val="0.78060065027152037"/>
        </c:manualLayout>
      </c:layout>
      <c:pie3DChart>
        <c:varyColors val="1"/>
        <c:ser>
          <c:idx val="0"/>
          <c:order val="0"/>
          <c:spPr>
            <a:solidFill>
              <a:srgbClr val="336600"/>
            </a:solidFill>
          </c:spPr>
          <c:explosion val="7"/>
          <c:dPt>
            <c:idx val="0"/>
            <c:bubble3D val="0"/>
            <c:spPr>
              <a:solidFill>
                <a:srgbClr val="66CCFF"/>
              </a:solidFill>
            </c:spPr>
            <c:extLst>
              <c:ext xmlns:c16="http://schemas.microsoft.com/office/drawing/2014/chart" uri="{C3380CC4-5D6E-409C-BE32-E72D297353CC}">
                <c16:uniqueId val="{00000001-4D16-403B-879B-2A86E17B8907}"/>
              </c:ext>
            </c:extLst>
          </c:dPt>
          <c:dPt>
            <c:idx val="1"/>
            <c:bubble3D val="0"/>
            <c:spPr>
              <a:solidFill>
                <a:srgbClr val="336699"/>
              </a:solidFill>
            </c:spPr>
            <c:extLst>
              <c:ext xmlns:c16="http://schemas.microsoft.com/office/drawing/2014/chart" uri="{C3380CC4-5D6E-409C-BE32-E72D297353CC}">
                <c16:uniqueId val="{00000003-4D16-403B-879B-2A86E17B8907}"/>
              </c:ext>
            </c:extLst>
          </c:dPt>
          <c:dPt>
            <c:idx val="2"/>
            <c:bubble3D val="0"/>
            <c:spPr>
              <a:solidFill>
                <a:srgbClr val="0099CC"/>
              </a:solidFill>
            </c:spPr>
            <c:extLst>
              <c:ext xmlns:c16="http://schemas.microsoft.com/office/drawing/2014/chart" uri="{C3380CC4-5D6E-409C-BE32-E72D297353CC}">
                <c16:uniqueId val="{00000005-4D16-403B-879B-2A86E17B8907}"/>
              </c:ext>
            </c:extLst>
          </c:dPt>
          <c:dPt>
            <c:idx val="3"/>
            <c:bubble3D val="0"/>
            <c:spPr>
              <a:solidFill>
                <a:srgbClr val="00CCFF"/>
              </a:solidFill>
            </c:spPr>
            <c:extLst>
              <c:ext xmlns:c16="http://schemas.microsoft.com/office/drawing/2014/chart" uri="{C3380CC4-5D6E-409C-BE32-E72D297353CC}">
                <c16:uniqueId val="{00000007-4D16-403B-879B-2A86E17B8907}"/>
              </c:ext>
            </c:extLst>
          </c:dPt>
          <c:dLbls>
            <c:dLbl>
              <c:idx val="0"/>
              <c:layout>
                <c:manualLayout>
                  <c:x val="0.20683993223087574"/>
                  <c:y val="-3.7327627385264739E-2"/>
                </c:manualLayout>
              </c:layout>
              <c:tx>
                <c:rich>
                  <a:bodyPr/>
                  <a:lstStyle/>
                  <a:p>
                    <a:r>
                      <a:rPr lang="en-US" dirty="0"/>
                      <a:t>TRU</a:t>
                    </a:r>
                    <a:br>
                      <a:rPr lang="en-US" dirty="0"/>
                    </a:br>
                    <a:fld id="{03D6B4CB-62F4-4CD4-BCCA-6A909E319BF6}" type="VALUE">
                      <a:rPr lang="en-US" smtClean="0"/>
                      <a:pPr/>
                      <a:t>[VALUE]</a:t>
                    </a:fld>
                    <a:endParaRPr lang="en-US" dirty="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D16-403B-879B-2A86E17B8907}"/>
                </c:ext>
              </c:extLst>
            </c:dLbl>
            <c:dLbl>
              <c:idx val="1"/>
              <c:layout>
                <c:manualLayout>
                  <c:x val="-4.8627873122154407E-2"/>
                  <c:y val="-0.14835341095227494"/>
                </c:manualLayout>
              </c:layout>
              <c:tx>
                <c:rich>
                  <a:bodyPr/>
                  <a:lstStyle/>
                  <a:p>
                    <a:r>
                      <a:rPr lang="en-US" b="0" dirty="0"/>
                      <a:t>LLW</a:t>
                    </a:r>
                    <a:br>
                      <a:rPr lang="en-US" dirty="0"/>
                    </a:br>
                    <a:fld id="{FAFB2132-E23C-4C64-819C-BBD2FE7CDB62}" type="VALUE">
                      <a:rPr lang="en-US" smtClean="0"/>
                      <a:pPr/>
                      <a:t>[VALUE]</a:t>
                    </a:fld>
                    <a:endParaRPr lang="en-US" dirty="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D16-403B-879B-2A86E17B8907}"/>
                </c:ext>
              </c:extLst>
            </c:dLbl>
            <c:dLbl>
              <c:idx val="2"/>
              <c:layout>
                <c:manualLayout>
                  <c:x val="-0.11702833709405636"/>
                  <c:y val="-1.4042140505124283E-2"/>
                </c:manualLayout>
              </c:layout>
              <c:tx>
                <c:rich>
                  <a:bodyPr/>
                  <a:lstStyle/>
                  <a:p>
                    <a:r>
                      <a:rPr lang="en-US" dirty="0"/>
                      <a:t>MLLW</a:t>
                    </a:r>
                    <a:br>
                      <a:rPr lang="en-US" dirty="0"/>
                    </a:br>
                    <a:fld id="{1B09C8CB-A4B7-4B5A-9ABD-FBC7266C2406}" type="VALUE">
                      <a:rPr lang="en-US" smtClean="0"/>
                      <a:pPr/>
                      <a:t>[VALUE]</a:t>
                    </a:fld>
                    <a:endParaRPr lang="en-US" dirty="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D16-403B-879B-2A86E17B8907}"/>
                </c:ext>
              </c:extLst>
            </c:dLbl>
            <c:dLbl>
              <c:idx val="3"/>
              <c:layout>
                <c:manualLayout>
                  <c:x val="3.8561575474842957E-2"/>
                  <c:y val="-0.13755284776440316"/>
                </c:manualLayout>
              </c:layout>
              <c:tx>
                <c:rich>
                  <a:bodyPr/>
                  <a:lstStyle/>
                  <a:p>
                    <a:r>
                      <a:rPr lang="en-US" dirty="0"/>
                      <a:t>Other</a:t>
                    </a:r>
                    <a:br>
                      <a:rPr lang="en-US" dirty="0"/>
                    </a:br>
                    <a:fld id="{1DDCA2C8-E55E-4D57-996E-39934FAFC563}" type="VALUE">
                      <a:rPr lang="en-US" smtClean="0"/>
                      <a:pPr/>
                      <a:t>[VALUE]</a:t>
                    </a:fld>
                    <a:endParaRPr lang="en-US" dirty="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D16-403B-879B-2A86E17B8907}"/>
                </c:ext>
              </c:extLst>
            </c:dLbl>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'Hazmat by Material'!$B$22:$E$22</c:f>
              <c:strCache>
                <c:ptCount val="4"/>
                <c:pt idx="0">
                  <c:v>TRU</c:v>
                </c:pt>
                <c:pt idx="1">
                  <c:v>LLW</c:v>
                </c:pt>
                <c:pt idx="2">
                  <c:v>MLLW</c:v>
                </c:pt>
                <c:pt idx="3">
                  <c:v>Other</c:v>
                </c:pt>
              </c:strCache>
            </c:strRef>
          </c:cat>
          <c:val>
            <c:numRef>
              <c:f>'Hazmat by Material'!$B$25:$E$25</c:f>
              <c:numCache>
                <c:formatCode>0.0%</c:formatCode>
                <c:ptCount val="4"/>
                <c:pt idx="0">
                  <c:v>0.20245398773006135</c:v>
                </c:pt>
                <c:pt idx="1">
                  <c:v>0.37423312883435583</c:v>
                </c:pt>
                <c:pt idx="2">
                  <c:v>2.7607361963190184E-2</c:v>
                </c:pt>
                <c:pt idx="3">
                  <c:v>0.39570552147239263</c:v>
                </c:pt>
              </c:numCache>
            </c:numRef>
          </c:val>
          <c:extLst>
            <c:ext xmlns:c16="http://schemas.microsoft.com/office/drawing/2014/chart" uri="{C3380CC4-5D6E-409C-BE32-E72D297353CC}">
              <c16:uniqueId val="{00000011-4D16-403B-879B-2A86E17B8907}"/>
            </c:ext>
          </c:extLst>
        </c:ser>
        <c:dLbls>
          <c:showLegendKey val="0"/>
          <c:showVal val="0"/>
          <c:showCatName val="0"/>
          <c:showSerName val="0"/>
          <c:showPercent val="0"/>
          <c:showBubbleSize val="0"/>
          <c:showLeaderLines val="1"/>
        </c:dLbls>
      </c:pie3DChart>
    </c:plotArea>
    <c:plotVisOnly val="1"/>
    <c:dispBlanksAs val="zero"/>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0.23059</cdr:x>
      <cdr:y>0.09493</cdr:y>
    </cdr:from>
    <cdr:to>
      <cdr:x>0.34658</cdr:x>
      <cdr:y>0.27379</cdr:y>
    </cdr:to>
    <cdr:sp macro="" textlink="">
      <cdr:nvSpPr>
        <cdr:cNvPr id="2" name="TextBox 1"/>
        <cdr:cNvSpPr txBox="1"/>
      </cdr:nvSpPr>
      <cdr:spPr>
        <a:xfrm xmlns:a="http://schemas.openxmlformats.org/drawingml/2006/main">
          <a:off x="1817757" y="48530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9CDF87AB-CF25-EB44-AD36-1ADFB4C5A0B6}" type="datetimeFigureOut">
              <a:rPr lang="en-US" smtClean="0"/>
              <a:t>10/24/2023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571A400B-D204-FD43-B8D0-D8C2C41B88FC}" type="slidenum">
              <a:rPr lang="en-US" smtClean="0"/>
              <a:t>‹#›</a:t>
            </a:fld>
            <a:endParaRPr lang="en-US" dirty="0"/>
          </a:p>
        </p:txBody>
      </p:sp>
    </p:spTree>
    <p:extLst>
      <p:ext uri="{BB962C8B-B14F-4D97-AF65-F5344CB8AC3E}">
        <p14:creationId xmlns:p14="http://schemas.microsoft.com/office/powerpoint/2010/main" val="3105837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1A400B-D204-FD43-B8D0-D8C2C41B88FC}" type="slidenum">
              <a:rPr lang="en-US" smtClean="0"/>
              <a:t>1</a:t>
            </a:fld>
            <a:endParaRPr lang="en-US" dirty="0"/>
          </a:p>
        </p:txBody>
      </p:sp>
    </p:spTree>
    <p:extLst>
      <p:ext uri="{BB962C8B-B14F-4D97-AF65-F5344CB8AC3E}">
        <p14:creationId xmlns:p14="http://schemas.microsoft.com/office/powerpoint/2010/main" val="692734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 </a:t>
            </a:r>
            <a:endParaRPr lang="en-US" b="0" baseline="0" dirty="0"/>
          </a:p>
          <a:p>
            <a:endParaRPr lang="en-US" baseline="0" dirty="0"/>
          </a:p>
        </p:txBody>
      </p:sp>
      <p:sp>
        <p:nvSpPr>
          <p:cNvPr id="4" name="Slide Number Placeholder 3"/>
          <p:cNvSpPr>
            <a:spLocks noGrp="1"/>
          </p:cNvSpPr>
          <p:nvPr>
            <p:ph type="sldNum" sz="quarter" idx="10"/>
          </p:nvPr>
        </p:nvSpPr>
        <p:spPr/>
        <p:txBody>
          <a:bodyPr/>
          <a:lstStyle/>
          <a:p>
            <a:fld id="{8B0BD232-542E-45A1-90F5-8EE8DCE21F6C}"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047358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B0BD232-542E-45A1-90F5-8EE8DCE21F6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15441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baseline="0" dirty="0"/>
              <a:t>Other Breakdown:</a:t>
            </a:r>
          </a:p>
          <a:p>
            <a:r>
              <a:rPr lang="en-US" baseline="0" dirty="0"/>
              <a:t>HRCQ:	  35</a:t>
            </a:r>
          </a:p>
          <a:p>
            <a:r>
              <a:rPr lang="en-US" baseline="0" dirty="0"/>
              <a:t>RCRA:	182</a:t>
            </a:r>
          </a:p>
          <a:p>
            <a:r>
              <a:rPr lang="en-US" baseline="0" dirty="0"/>
              <a:t>SNF:	    0</a:t>
            </a:r>
          </a:p>
          <a:p>
            <a:r>
              <a:rPr lang="en-US" baseline="0" dirty="0"/>
              <a:t>SNM:	    1</a:t>
            </a:r>
          </a:p>
          <a:p>
            <a:r>
              <a:rPr lang="en-US" baseline="0" dirty="0"/>
              <a:t>HLW:	    0</a:t>
            </a:r>
          </a:p>
          <a:p>
            <a:r>
              <a:rPr lang="en-US" baseline="0" dirty="0"/>
              <a:t>TSCA:	    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NonReg</a:t>
            </a:r>
            <a:r>
              <a:rPr lang="en-US" baseline="0" dirty="0"/>
              <a:t>	    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One ‘Other’ may contain multiple materials</a:t>
            </a:r>
          </a:p>
          <a:p>
            <a:endParaRPr lang="en-US" baseline="0" dirty="0"/>
          </a:p>
        </p:txBody>
      </p:sp>
      <p:sp>
        <p:nvSpPr>
          <p:cNvPr id="4" name="Slide Number Placeholder 3"/>
          <p:cNvSpPr>
            <a:spLocks noGrp="1"/>
          </p:cNvSpPr>
          <p:nvPr>
            <p:ph type="sldNum" sz="quarter" idx="10"/>
          </p:nvPr>
        </p:nvSpPr>
        <p:spPr/>
        <p:txBody>
          <a:bodyPr/>
          <a:lstStyle/>
          <a:p>
            <a:fld id="{8B0BD232-542E-45A1-90F5-8EE8DCE21F6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163836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20</a:t>
            </a:fld>
            <a:endParaRPr lang="en-US" dirty="0"/>
          </a:p>
        </p:txBody>
      </p:sp>
    </p:spTree>
    <p:extLst>
      <p:ext uri="{BB962C8B-B14F-4D97-AF65-F5344CB8AC3E}">
        <p14:creationId xmlns:p14="http://schemas.microsoft.com/office/powerpoint/2010/main" val="4215636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21</a:t>
            </a:fld>
            <a:endParaRPr lang="en-US" dirty="0"/>
          </a:p>
        </p:txBody>
      </p:sp>
    </p:spTree>
    <p:extLst>
      <p:ext uri="{BB962C8B-B14F-4D97-AF65-F5344CB8AC3E}">
        <p14:creationId xmlns:p14="http://schemas.microsoft.com/office/powerpoint/2010/main" val="1951448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new Module 5 includes: a title change, the addition of selected wording from the PIO Module (that is proposed to be deleted), one added PIO objective and check your understanding question and deleting one existing Module 5 check your understanding question on medical priorities (covered in Module 6).     </a:t>
            </a:r>
          </a:p>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22</a:t>
            </a:fld>
            <a:endParaRPr lang="en-US" dirty="0"/>
          </a:p>
        </p:txBody>
      </p:sp>
    </p:spTree>
    <p:extLst>
      <p:ext uri="{BB962C8B-B14F-4D97-AF65-F5344CB8AC3E}">
        <p14:creationId xmlns:p14="http://schemas.microsoft.com/office/powerpoint/2010/main" val="2014878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2A628A9-F2AF-D11A-8470-C32CC1E8E497}"/>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24131F70-564B-B69E-2507-6D345939A3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endParaRPr>
          </a:p>
        </p:txBody>
      </p:sp>
      <p:sp>
        <p:nvSpPr>
          <p:cNvPr id="20484" name="Slide Number Placeholder 3">
            <a:extLst>
              <a:ext uri="{FF2B5EF4-FFF2-40B4-BE49-F238E27FC236}">
                <a16:creationId xmlns:a16="http://schemas.microsoft.com/office/drawing/2014/main" id="{A05B0A38-0ECC-5E07-9562-0ADC00B27C6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E9BF00-79C6-40FB-B6DE-3A67AED2D6C5}" type="slidenum">
              <a:rPr lang="en-US" altLang="en-US" smtClean="0"/>
              <a:pPr/>
              <a:t>23</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29</a:t>
            </a:fld>
            <a:endParaRPr lang="en-US" dirty="0"/>
          </a:p>
        </p:txBody>
      </p:sp>
    </p:spTree>
    <p:extLst>
      <p:ext uri="{BB962C8B-B14F-4D97-AF65-F5344CB8AC3E}">
        <p14:creationId xmlns:p14="http://schemas.microsoft.com/office/powerpoint/2010/main" val="539883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27794A6-9B85-4C0F-8994-B1AEEF085573}" type="slidenum">
              <a:rPr lang="en-US"/>
              <a:pPr/>
              <a:t>5</a:t>
            </a:fld>
            <a:endParaRPr 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a:lnSpc>
                <a:spcPct val="107000"/>
              </a:lnSpc>
              <a:spcAft>
                <a:spcPts val="809"/>
              </a:spcAft>
            </a:pP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4462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27794A6-9B85-4C0F-8994-B1AEEF085573}" type="slidenum">
              <a:rPr lang="en-US"/>
              <a:pPr/>
              <a:t>6</a:t>
            </a:fld>
            <a:endParaRPr 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marL="342900" indent="-342900">
              <a:spcBef>
                <a:spcPts val="600"/>
              </a:spcBef>
              <a:spcAft>
                <a:spcPts val="1200"/>
              </a:spcAft>
              <a:buFontTx/>
              <a:buChar char="•"/>
            </a:pPr>
            <a:r>
              <a:rPr lang="en-US" sz="1600" dirty="0">
                <a:solidFill>
                  <a:srgbClr val="002060"/>
                </a:solidFill>
                <a:latin typeface="Times New Roman" panose="02020603050405020304" pitchFamily="18" charset="0"/>
                <a:cs typeface="Times New Roman" panose="02020603050405020304" pitchFamily="18" charset="0"/>
              </a:rPr>
              <a:t>EM has completed cleanup at 92 sites across the country and is responsible for completing cleanup of 15 sites in 11 states</a:t>
            </a:r>
          </a:p>
          <a:p>
            <a:pPr marL="342900" indent="-342900">
              <a:spcBef>
                <a:spcPts val="600"/>
              </a:spcBef>
              <a:spcAft>
                <a:spcPts val="1200"/>
              </a:spcAft>
              <a:buFontTx/>
              <a:buChar char="•"/>
            </a:pPr>
            <a:r>
              <a:rPr lang="en-US" sz="1600" dirty="0">
                <a:solidFill>
                  <a:srgbClr val="002060"/>
                </a:solidFill>
                <a:latin typeface="Times New Roman" panose="02020603050405020304" pitchFamily="18" charset="0"/>
                <a:cs typeface="Times New Roman" panose="02020603050405020304" pitchFamily="18" charset="0"/>
              </a:rPr>
              <a:t>EM is responsible for safely and successfully performing work in challenging environments</a:t>
            </a:r>
          </a:p>
          <a:p>
            <a:pPr marL="342900" indent="-342900" eaLnBrk="1" hangingPunct="1">
              <a:spcBef>
                <a:spcPts val="600"/>
              </a:spcBef>
              <a:spcAft>
                <a:spcPts val="1200"/>
              </a:spcAft>
              <a:buFontTx/>
              <a:buChar char="•"/>
            </a:pPr>
            <a:r>
              <a:rPr lang="en-US" sz="1600" dirty="0">
                <a:solidFill>
                  <a:srgbClr val="002060"/>
                </a:solidFill>
                <a:latin typeface="Times New Roman" panose="02020603050405020304" pitchFamily="18" charset="0"/>
                <a:cs typeface="Times New Roman" panose="02020603050405020304" pitchFamily="18" charset="0"/>
              </a:rPr>
              <a:t>EM operates in a highly complex regulatory environment, with active participation from stakeholders</a:t>
            </a:r>
          </a:p>
          <a:p>
            <a:pPr marL="342900" indent="-342900" eaLnBrk="1" hangingPunct="1">
              <a:spcBef>
                <a:spcPts val="600"/>
              </a:spcBef>
              <a:spcAft>
                <a:spcPts val="1200"/>
              </a:spcAft>
              <a:buFontTx/>
              <a:buChar char="•"/>
            </a:pPr>
            <a:r>
              <a:rPr lang="en-US" sz="1600" dirty="0">
                <a:solidFill>
                  <a:srgbClr val="002060"/>
                </a:solidFill>
                <a:latin typeface="Times New Roman" panose="02020603050405020304" pitchFamily="18" charset="0"/>
                <a:cs typeface="Times New Roman" panose="02020603050405020304" pitchFamily="18" charset="0"/>
              </a:rPr>
              <a:t>EM enables other continuing DOE missions, such as national defense</a:t>
            </a:r>
          </a:p>
          <a:p>
            <a:pPr>
              <a:lnSpc>
                <a:spcPct val="107000"/>
              </a:lnSpc>
              <a:spcAft>
                <a:spcPts val="809"/>
              </a:spcAft>
            </a:pP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2885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7</a:t>
            </a:fld>
            <a:endParaRPr lang="en-US" dirty="0"/>
          </a:p>
        </p:txBody>
      </p:sp>
    </p:spTree>
    <p:extLst>
      <p:ext uri="{BB962C8B-B14F-4D97-AF65-F5344CB8AC3E}">
        <p14:creationId xmlns:p14="http://schemas.microsoft.com/office/powerpoint/2010/main" val="1527987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8</a:t>
            </a:fld>
            <a:endParaRPr lang="en-US" dirty="0"/>
          </a:p>
        </p:txBody>
      </p:sp>
    </p:spTree>
    <p:extLst>
      <p:ext uri="{BB962C8B-B14F-4D97-AF65-F5344CB8AC3E}">
        <p14:creationId xmlns:p14="http://schemas.microsoft.com/office/powerpoint/2010/main" val="2534391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9</a:t>
            </a:fld>
            <a:endParaRPr lang="en-US" dirty="0"/>
          </a:p>
        </p:txBody>
      </p:sp>
    </p:spTree>
    <p:extLst>
      <p:ext uri="{BB962C8B-B14F-4D97-AF65-F5344CB8AC3E}">
        <p14:creationId xmlns:p14="http://schemas.microsoft.com/office/powerpoint/2010/main" val="2336524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10</a:t>
            </a:fld>
            <a:endParaRPr lang="en-US" dirty="0"/>
          </a:p>
        </p:txBody>
      </p:sp>
    </p:spTree>
    <p:extLst>
      <p:ext uri="{BB962C8B-B14F-4D97-AF65-F5344CB8AC3E}">
        <p14:creationId xmlns:p14="http://schemas.microsoft.com/office/powerpoint/2010/main" val="3338562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11</a:t>
            </a:fld>
            <a:endParaRPr lang="en-US" dirty="0"/>
          </a:p>
        </p:txBody>
      </p:sp>
    </p:spTree>
    <p:extLst>
      <p:ext uri="{BB962C8B-B14F-4D97-AF65-F5344CB8AC3E}">
        <p14:creationId xmlns:p14="http://schemas.microsoft.com/office/powerpoint/2010/main" val="1740502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BD232-542E-45A1-90F5-8EE8DCE21F6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682480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4DC4835-A402-414E-B6B3-48D74854709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58170" y="-1763275"/>
            <a:ext cx="10384550" cy="10384550"/>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1048038" y="1824732"/>
            <a:ext cx="10309773"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1048037" y="3706311"/>
            <a:ext cx="10309774"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6273" y="314947"/>
            <a:ext cx="3465095" cy="502187"/>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1048037" y="3706311"/>
            <a:ext cx="1030977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20C0610-DD23-4249-9AB0-6A136CD97891}"/>
              </a:ext>
            </a:extLst>
          </p:cNvPr>
          <p:cNvSpPr/>
          <p:nvPr userDrawn="1"/>
        </p:nvSpPr>
        <p:spPr>
          <a:xfrm>
            <a:off x="433137" y="0"/>
            <a:ext cx="18176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0461A5BF-009F-B648-BFDF-9EB6FE3E1231}"/>
              </a:ext>
            </a:extLst>
          </p:cNvPr>
          <p:cNvSpPr>
            <a:spLocks noGrp="1"/>
          </p:cNvSpPr>
          <p:nvPr>
            <p:ph type="sldNum" sz="quarter" idx="12"/>
          </p:nvPr>
        </p:nvSpPr>
        <p:spPr>
          <a:xfrm>
            <a:off x="4778423" y="6225235"/>
            <a:ext cx="7202906" cy="313676"/>
          </a:xfrm>
        </p:spPr>
        <p:txBody>
          <a:bodyPr/>
          <a:lstStyle>
            <a:lvl1pPr algn="r">
              <a:defRPr sz="1400" b="1">
                <a:solidFill>
                  <a:schemeClr val="bg1"/>
                </a:solidFill>
              </a:defRPr>
            </a:lvl1pPr>
          </a:lstStyle>
          <a:p>
            <a:r>
              <a:rPr lang="en-US" b="0" dirty="0"/>
              <a:t>Dedicated to safety. Committed to the environment. </a:t>
            </a:r>
            <a:r>
              <a:rPr lang="en-US" dirty="0"/>
              <a:t>|</a:t>
            </a:r>
            <a:r>
              <a:rPr lang="en-US" b="0" dirty="0"/>
              <a:t> energy.gov/EM</a:t>
            </a:r>
          </a:p>
        </p:txBody>
      </p:sp>
    </p:spTree>
    <p:extLst>
      <p:ext uri="{BB962C8B-B14F-4D97-AF65-F5344CB8AC3E}">
        <p14:creationId xmlns:p14="http://schemas.microsoft.com/office/powerpoint/2010/main" val="2841410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865A8-3252-5546-BFBD-D279FF5DFF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A8CC767-0DDD-7040-B5C2-68DFD25E923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77123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7C47-5E13-7747-A03C-5F4F7C201D0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9B304E0-2B5C-FE47-8672-B8C4C446F4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860540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1817273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334179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C963-C785-2F43-B390-FCFF823714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D951132-F93B-3146-BA0F-2E1CD4CB0F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dirty="0"/>
          </a:p>
        </p:txBody>
      </p:sp>
      <p:sp>
        <p:nvSpPr>
          <p:cNvPr id="8" name="Title 1">
            <a:extLst>
              <a:ext uri="{FF2B5EF4-FFF2-40B4-BE49-F238E27FC236}">
                <a16:creationId xmlns:a16="http://schemas.microsoft.com/office/drawing/2014/main" id="{6D7E6299-C5C0-D0AC-9C31-F2F38E82DFA8}"/>
              </a:ext>
            </a:extLst>
          </p:cNvPr>
          <p:cNvSpPr>
            <a:spLocks noGrp="1"/>
          </p:cNvSpPr>
          <p:nvPr>
            <p:ph type="title"/>
          </p:nvPr>
        </p:nvSpPr>
        <p:spPr>
          <a:xfrm>
            <a:off x="838200" y="129061"/>
            <a:ext cx="10515600" cy="907259"/>
          </a:xfrm>
        </p:spPr>
        <p:txBody>
          <a:bodyPr/>
          <a:lstStyle/>
          <a:p>
            <a:r>
              <a:rPr lang="en-US" dirty="0"/>
              <a:t>Click to edit Master title style</a:t>
            </a:r>
          </a:p>
        </p:txBody>
      </p:sp>
    </p:spTree>
    <p:extLst>
      <p:ext uri="{BB962C8B-B14F-4D97-AF65-F5344CB8AC3E}">
        <p14:creationId xmlns:p14="http://schemas.microsoft.com/office/powerpoint/2010/main" val="3976790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DB30-F155-8E4C-A325-A8E88246E5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D2386A0-AAC7-DE4F-BCA3-C07D9C4799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dirty="0"/>
          </a:p>
        </p:txBody>
      </p:sp>
      <p:sp>
        <p:nvSpPr>
          <p:cNvPr id="10" name="Title 1">
            <a:extLst>
              <a:ext uri="{FF2B5EF4-FFF2-40B4-BE49-F238E27FC236}">
                <a16:creationId xmlns:a16="http://schemas.microsoft.com/office/drawing/2014/main" id="{7904135E-0771-B8BB-0B88-5C60848CD263}"/>
              </a:ext>
            </a:extLst>
          </p:cNvPr>
          <p:cNvSpPr>
            <a:spLocks noGrp="1"/>
          </p:cNvSpPr>
          <p:nvPr>
            <p:ph type="title"/>
          </p:nvPr>
        </p:nvSpPr>
        <p:spPr>
          <a:xfrm>
            <a:off x="838200" y="129061"/>
            <a:ext cx="10515600" cy="907259"/>
          </a:xfrm>
        </p:spPr>
        <p:txBody>
          <a:bodyPr/>
          <a:lstStyle/>
          <a:p>
            <a:r>
              <a:rPr lang="en-US" dirty="0"/>
              <a:t>Click to edit Master title style</a:t>
            </a:r>
          </a:p>
        </p:txBody>
      </p:sp>
    </p:spTree>
    <p:extLst>
      <p:ext uri="{BB962C8B-B14F-4D97-AF65-F5344CB8AC3E}">
        <p14:creationId xmlns:p14="http://schemas.microsoft.com/office/powerpoint/2010/main" val="1687716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3C67A-CC00-C340-9C16-06CFA8CA77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83BEC1FA-C33C-F346-B0F1-70E9E0ABB8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18852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9704A-4E2A-0746-81E8-43CDEEEEC67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E1ADD78-4B36-0042-B347-46CF581F7D4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847454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B365-676E-8949-913E-8A29DD786B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65A6927-EFA0-9C45-9E10-A15FF60057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dirty="0"/>
          </a:p>
        </p:txBody>
      </p:sp>
      <p:sp>
        <p:nvSpPr>
          <p:cNvPr id="8" name="Title 1">
            <a:extLst>
              <a:ext uri="{FF2B5EF4-FFF2-40B4-BE49-F238E27FC236}">
                <a16:creationId xmlns:a16="http://schemas.microsoft.com/office/drawing/2014/main" id="{D7FA831D-5EAE-B580-AD56-B9EC6267E81C}"/>
              </a:ext>
            </a:extLst>
          </p:cNvPr>
          <p:cNvSpPr txBox="1">
            <a:spLocks/>
          </p:cNvSpPr>
          <p:nvPr userDrawn="1"/>
        </p:nvSpPr>
        <p:spPr>
          <a:xfrm>
            <a:off x="838200" y="129061"/>
            <a:ext cx="10515600" cy="90725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000" kern="120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423008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B324A-C68A-8C40-8087-9F01CF55C8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12C5388-7A7F-2741-8724-30933FC5A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dirty="0"/>
          </a:p>
        </p:txBody>
      </p:sp>
      <p:sp>
        <p:nvSpPr>
          <p:cNvPr id="8" name="Title 1">
            <a:extLst>
              <a:ext uri="{FF2B5EF4-FFF2-40B4-BE49-F238E27FC236}">
                <a16:creationId xmlns:a16="http://schemas.microsoft.com/office/drawing/2014/main" id="{9ED74D55-978D-1C7D-A9EB-C6A8C40231CE}"/>
              </a:ext>
            </a:extLst>
          </p:cNvPr>
          <p:cNvSpPr>
            <a:spLocks noGrp="1"/>
          </p:cNvSpPr>
          <p:nvPr>
            <p:ph type="title"/>
          </p:nvPr>
        </p:nvSpPr>
        <p:spPr>
          <a:xfrm>
            <a:off x="838200" y="129061"/>
            <a:ext cx="10515600" cy="907259"/>
          </a:xfrm>
        </p:spPr>
        <p:txBody>
          <a:bodyPr/>
          <a:lstStyle/>
          <a:p>
            <a:r>
              <a:rPr lang="en-US" dirty="0"/>
              <a:t>Click to edit Master title style</a:t>
            </a:r>
          </a:p>
        </p:txBody>
      </p:sp>
    </p:spTree>
    <p:extLst>
      <p:ext uri="{BB962C8B-B14F-4D97-AF65-F5344CB8AC3E}">
        <p14:creationId xmlns:p14="http://schemas.microsoft.com/office/powerpoint/2010/main" val="2149174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578668A-4477-7D41-978D-6547BDB99651}"/>
              </a:ext>
            </a:extLst>
          </p:cNvPr>
          <p:cNvSpPr/>
          <p:nvPr userDrawn="1"/>
        </p:nvSpPr>
        <p:spPr>
          <a:xfrm>
            <a:off x="0" y="6051177"/>
            <a:ext cx="12192000" cy="806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BCE21D-3B79-2D46-BF34-98F46C997FED}"/>
              </a:ext>
            </a:extLst>
          </p:cNvPr>
          <p:cNvSpPr/>
          <p:nvPr userDrawn="1"/>
        </p:nvSpPr>
        <p:spPr>
          <a:xfrm>
            <a:off x="0" y="1"/>
            <a:ext cx="12192000" cy="103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83C3C0A-CAC4-2546-8B51-4D0AB74CE73D}"/>
              </a:ext>
            </a:extLst>
          </p:cNvPr>
          <p:cNvSpPr/>
          <p:nvPr userDrawn="1"/>
        </p:nvSpPr>
        <p:spPr>
          <a:xfrm>
            <a:off x="433137" y="1"/>
            <a:ext cx="156143" cy="103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129061"/>
            <a:ext cx="10515600" cy="907259"/>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165380"/>
            <a:ext cx="10515600" cy="50115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11219327" y="6303736"/>
            <a:ext cx="697833" cy="365125"/>
          </a:xfrm>
          <a:prstGeom prst="rect">
            <a:avLst/>
          </a:prstGeom>
        </p:spPr>
        <p:txBody>
          <a:bodyPr vert="horz" lIns="91440" tIns="91440" rIns="91440" bIns="91440" rtlCol="0" anchor="ctr" anchorCtr="0"/>
          <a:lstStyle>
            <a:lvl1pPr algn="r">
              <a:defRPr sz="1200">
                <a:solidFill>
                  <a:schemeClr val="bg1"/>
                </a:solidFill>
              </a:defRPr>
            </a:lvl1pPr>
          </a:lstStyle>
          <a:p>
            <a:fld id="{E773C8E2-B35B-254F-A137-6F2F570DAACB}" type="slidenum">
              <a:rPr lang="en-US" smtClean="0"/>
              <a:pPr/>
              <a:t>‹#›</a:t>
            </a:fld>
            <a:endParaRPr lang="en-US" dirty="0"/>
          </a:p>
        </p:txBody>
      </p:sp>
      <p:pic>
        <p:nvPicPr>
          <p:cNvPr id="11" name="Graphic 10">
            <a:extLst>
              <a:ext uri="{FF2B5EF4-FFF2-40B4-BE49-F238E27FC236}">
                <a16:creationId xmlns:a16="http://schemas.microsoft.com/office/drawing/2014/main" id="{6B1E6BB0-2370-EC43-92B3-74197023E56D}"/>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274840" y="6208705"/>
            <a:ext cx="2699083" cy="391171"/>
          </a:xfrm>
          <a:prstGeom prst="rect">
            <a:avLst/>
          </a:prstGeom>
        </p:spPr>
      </p:pic>
    </p:spTree>
    <p:extLst>
      <p:ext uri="{BB962C8B-B14F-4D97-AF65-F5344CB8AC3E}">
        <p14:creationId xmlns:p14="http://schemas.microsoft.com/office/powerpoint/2010/main" val="17589033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AskPAT@hq.doe.gov" TargetMode="External"/><Relationship Id="rId2" Type="http://schemas.openxmlformats.org/officeDocument/2006/relationships/hyperlink" Target="mailto:julia.shenk@em.doe.gov" TargetMode="External"/><Relationship Id="rId1" Type="http://schemas.openxmlformats.org/officeDocument/2006/relationships/slideLayout" Target="../slideLayouts/slideLayout2.xml"/><Relationship Id="rId5" Type="http://schemas.openxmlformats.org/officeDocument/2006/relationships/hyperlink" Target="mailto:ellen.edge@em.doe.gov" TargetMode="External"/><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9272-CAEE-4A4C-BE08-DA81E4395172}"/>
              </a:ext>
            </a:extLst>
          </p:cNvPr>
          <p:cNvSpPr>
            <a:spLocks noGrp="1"/>
          </p:cNvSpPr>
          <p:nvPr>
            <p:ph type="ctrTitle"/>
          </p:nvPr>
        </p:nvSpPr>
        <p:spPr>
          <a:xfrm>
            <a:off x="531392" y="1547421"/>
            <a:ext cx="11129211" cy="1881579"/>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mn-lt"/>
                <a:ea typeface="+mn-ea"/>
                <a:cs typeface="Times New Roman" panose="02020603050405020304" pitchFamily="18" charset="0"/>
              </a:rPr>
              <a:t>Council of State Governments – East</a:t>
            </a:r>
            <a:br>
              <a:rPr kumimoji="0" lang="en-US" sz="3200" b="1" i="0" u="none" strike="noStrike" kern="1200" cap="none" spc="0" normalizeH="0" baseline="0" noProof="0" dirty="0">
                <a:ln>
                  <a:noFill/>
                </a:ln>
                <a:effectLst/>
                <a:uLnTx/>
                <a:uFillTx/>
                <a:latin typeface="+mn-lt"/>
                <a:ea typeface="+mn-ea"/>
                <a:cs typeface="Times New Roman" panose="02020603050405020304" pitchFamily="18" charset="0"/>
              </a:rPr>
            </a:br>
            <a:r>
              <a:rPr kumimoji="0" lang="en-US" sz="3200" b="1" i="0" u="none" strike="noStrike" kern="1200" cap="none" spc="0" normalizeH="0" baseline="0" noProof="0" dirty="0">
                <a:ln>
                  <a:noFill/>
                </a:ln>
                <a:effectLst/>
                <a:uLnTx/>
                <a:uFillTx/>
                <a:latin typeface="+mn-lt"/>
                <a:ea typeface="+mn-ea"/>
                <a:cs typeface="Times New Roman" panose="02020603050405020304" pitchFamily="18" charset="0"/>
              </a:rPr>
              <a:t>Fall Meeting</a:t>
            </a:r>
            <a:endParaRPr kumimoji="0" lang="en-US" sz="3200" b="0" i="0" u="none" strike="noStrike" kern="1200" cap="none" spc="0" normalizeH="0" baseline="0" noProof="0" dirty="0">
              <a:ln>
                <a:noFill/>
              </a:ln>
              <a:effectLst/>
              <a:uLnTx/>
              <a:uFillTx/>
              <a:latin typeface="+mn-lt"/>
              <a:ea typeface="+mn-ea"/>
              <a:cs typeface="Times New Roman" panose="02020603050405020304" pitchFamily="18" charset="0"/>
            </a:endParaRPr>
          </a:p>
        </p:txBody>
      </p:sp>
      <p:sp>
        <p:nvSpPr>
          <p:cNvPr id="3" name="Subtitle 2">
            <a:extLst>
              <a:ext uri="{FF2B5EF4-FFF2-40B4-BE49-F238E27FC236}">
                <a16:creationId xmlns:a16="http://schemas.microsoft.com/office/drawing/2014/main" id="{1E2584EE-3F89-7443-B71A-3498ADA94192}"/>
              </a:ext>
            </a:extLst>
          </p:cNvPr>
          <p:cNvSpPr>
            <a:spLocks noGrp="1"/>
          </p:cNvSpPr>
          <p:nvPr>
            <p:ph type="subTitle" idx="1"/>
          </p:nvPr>
        </p:nvSpPr>
        <p:spPr>
          <a:xfrm>
            <a:off x="782853" y="3812635"/>
            <a:ext cx="10626291" cy="2084889"/>
          </a:xfrm>
        </p:spPr>
        <p:txBody>
          <a:bodyPr>
            <a:normAutofit lnSpcReduction="10000"/>
          </a:bodyPr>
          <a:lstStyle/>
          <a:p>
            <a:pPr algn="ctr"/>
            <a:r>
              <a:rPr lang="en-US" sz="2800" dirty="0">
                <a:effectLst>
                  <a:outerShdw blurRad="38100" dist="38100" dir="2700000" algn="tl">
                    <a:srgbClr val="000000">
                      <a:alpha val="43137"/>
                    </a:srgbClr>
                  </a:outerShdw>
                </a:effectLst>
              </a:rPr>
              <a:t>Ellen Edge</a:t>
            </a:r>
          </a:p>
          <a:p>
            <a:pPr algn="ctr"/>
            <a:r>
              <a:rPr lang="en-US" sz="2800" i="1" dirty="0">
                <a:effectLst>
                  <a:outerShdw blurRad="38100" dist="38100" dir="2700000" algn="tl">
                    <a:srgbClr val="000000">
                      <a:alpha val="43137"/>
                    </a:srgbClr>
                  </a:outerShdw>
                </a:effectLst>
              </a:rPr>
              <a:t>TEPP Program Manager/NTSF Program Lead</a:t>
            </a:r>
          </a:p>
          <a:p>
            <a:pPr algn="ctr"/>
            <a:r>
              <a:rPr lang="en-US" sz="2800" dirty="0">
                <a:effectLst>
                  <a:outerShdw blurRad="38100" dist="38100" dir="2700000" algn="tl">
                    <a:srgbClr val="000000">
                      <a:alpha val="43137"/>
                    </a:srgbClr>
                  </a:outerShdw>
                </a:effectLst>
              </a:rPr>
              <a:t>Office of Packaging and Transportation</a:t>
            </a:r>
          </a:p>
          <a:p>
            <a:pPr algn="ctr"/>
            <a:r>
              <a:rPr lang="en-US" sz="2800">
                <a:effectLst>
                  <a:outerShdw blurRad="38100" dist="38100" dir="2700000" algn="tl">
                    <a:srgbClr val="000000">
                      <a:alpha val="43137"/>
                    </a:srgbClr>
                  </a:outerShdw>
                </a:effectLst>
              </a:rPr>
              <a:t>October 25, </a:t>
            </a:r>
            <a:r>
              <a:rPr lang="en-US" sz="2800" dirty="0">
                <a:effectLst>
                  <a:outerShdw blurRad="38100" dist="38100" dir="2700000" algn="tl">
                    <a:srgbClr val="000000">
                      <a:alpha val="43137"/>
                    </a:srgbClr>
                  </a:outerShdw>
                </a:effectLst>
              </a:rPr>
              <a:t>2023</a:t>
            </a:r>
          </a:p>
        </p:txBody>
      </p:sp>
    </p:spTree>
    <p:extLst>
      <p:ext uri="{BB962C8B-B14F-4D97-AF65-F5344CB8AC3E}">
        <p14:creationId xmlns:p14="http://schemas.microsoft.com/office/powerpoint/2010/main" val="4254788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09F90C-87B5-E99A-D28A-CBF33B281706}"/>
              </a:ext>
            </a:extLst>
          </p:cNvPr>
          <p:cNvSpPr>
            <a:spLocks noGrp="1"/>
          </p:cNvSpPr>
          <p:nvPr>
            <p:ph type="title"/>
          </p:nvPr>
        </p:nvSpPr>
        <p:spPr/>
        <p:txBody>
          <a:bodyPr>
            <a:normAutofit/>
          </a:bodyPr>
          <a:lstStyle/>
          <a:p>
            <a:r>
              <a:rPr lang="en-US" sz="3200" b="1" dirty="0">
                <a:latin typeface="Calibri" panose="020F0502020204030204" pitchFamily="34" charset="0"/>
                <a:cs typeface="Calibri" panose="020F0502020204030204" pitchFamily="34" charset="0"/>
              </a:rPr>
              <a:t>Tribal Interaction and Consultation</a:t>
            </a:r>
          </a:p>
        </p:txBody>
      </p:sp>
      <p:sp>
        <p:nvSpPr>
          <p:cNvPr id="6" name="Content Placeholder 5">
            <a:extLst>
              <a:ext uri="{FF2B5EF4-FFF2-40B4-BE49-F238E27FC236}">
                <a16:creationId xmlns:a16="http://schemas.microsoft.com/office/drawing/2014/main" id="{ADF3155F-2151-88B2-9263-7D9D1FC81BDE}"/>
              </a:ext>
            </a:extLst>
          </p:cNvPr>
          <p:cNvSpPr>
            <a:spLocks noGrp="1"/>
          </p:cNvSpPr>
          <p:nvPr>
            <p:ph idx="1"/>
          </p:nvPr>
        </p:nvSpPr>
        <p:spPr>
          <a:xfrm>
            <a:off x="442363" y="1322024"/>
            <a:ext cx="4634964" cy="3522525"/>
          </a:xfrm>
        </p:spPr>
        <p:txBody>
          <a:bodyPr>
            <a:normAutofit/>
          </a:bodyPr>
          <a:lstStyle/>
          <a:p>
            <a:r>
              <a:rPr lang="en-US" sz="2000" dirty="0"/>
              <a:t>DOE consults with several Tribes around the EM Complex, pursuant to DOE Order 144.1 – American Indian and Alaska Native Tribal Government Policy.</a:t>
            </a:r>
          </a:p>
          <a:p>
            <a:r>
              <a:rPr lang="en-US" sz="2000" dirty="0"/>
              <a:t>Field Offices located near tribal lands may have actions or projects that affect tribal rights or resources, to include cooperative agreements to support tribal involvement in DOE decisions.</a:t>
            </a:r>
          </a:p>
          <a:p>
            <a:pPr marL="0" indent="0">
              <a:buNone/>
            </a:pPr>
            <a:endParaRPr lang="en-US" dirty="0"/>
          </a:p>
        </p:txBody>
      </p:sp>
      <p:sp>
        <p:nvSpPr>
          <p:cNvPr id="3" name="Slide Number Placeholder 2">
            <a:extLst>
              <a:ext uri="{FF2B5EF4-FFF2-40B4-BE49-F238E27FC236}">
                <a16:creationId xmlns:a16="http://schemas.microsoft.com/office/drawing/2014/main" id="{8317FEB5-88B3-0A51-0689-240F1B0C677D}"/>
              </a:ext>
            </a:extLst>
          </p:cNvPr>
          <p:cNvSpPr>
            <a:spLocks noGrp="1"/>
          </p:cNvSpPr>
          <p:nvPr>
            <p:ph type="sldNum" sz="quarter" idx="10"/>
          </p:nvPr>
        </p:nvSpPr>
        <p:spPr/>
        <p:txBody>
          <a:bodyPr/>
          <a:lstStyle/>
          <a:p>
            <a:fld id="{E773C8E2-B35B-254F-A137-6F2F570DAACB}" type="slidenum">
              <a:rPr lang="en-US" smtClean="0"/>
              <a:t>10</a:t>
            </a:fld>
            <a:endParaRPr lang="en-US" dirty="0"/>
          </a:p>
        </p:txBody>
      </p:sp>
      <p:pic>
        <p:nvPicPr>
          <p:cNvPr id="1028" name="Picture 4" descr="The Energy and Interior departments recently met with the Yakama Nation, Confederated Tribes of the Umatilla Indian Reservation, Nez Perce Tribe and the Wanapum Band of Indians to consult on the management of Rattlesnake Mountain in Washington state ">
            <a:extLst>
              <a:ext uri="{FF2B5EF4-FFF2-40B4-BE49-F238E27FC236}">
                <a16:creationId xmlns:a16="http://schemas.microsoft.com/office/drawing/2014/main" id="{AD7FA4B6-13A7-E3ED-5C90-9C9AA0DD8A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4" t="30000" r="3549" b="7058"/>
          <a:stretch/>
        </p:blipFill>
        <p:spPr bwMode="auto">
          <a:xfrm>
            <a:off x="5344130" y="1695029"/>
            <a:ext cx="6573030" cy="314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005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AAB5E-D297-D0BF-96BD-D6126BD0B602}"/>
              </a:ext>
            </a:extLst>
          </p:cNvPr>
          <p:cNvSpPr>
            <a:spLocks noGrp="1"/>
          </p:cNvSpPr>
          <p:nvPr>
            <p:ph type="title"/>
          </p:nvPr>
        </p:nvSpPr>
        <p:spPr/>
        <p:txBody>
          <a:bodyPr/>
          <a:lstStyle/>
          <a:p>
            <a:r>
              <a:rPr lang="en-US" sz="3200" b="1" dirty="0">
                <a:latin typeface="Calibri" panose="020F0502020204030204" pitchFamily="34" charset="0"/>
                <a:cs typeface="Calibri" panose="020F0502020204030204" pitchFamily="34" charset="0"/>
              </a:rPr>
              <a:t>Tribes and Pueblos</a:t>
            </a:r>
            <a:endParaRPr lang="en-US" dirty="0">
              <a:latin typeface="Calibri" panose="020F0502020204030204" pitchFamily="34" charset="0"/>
              <a:cs typeface="Calibri" panose="020F0502020204030204" pitchFamily="34" charset="0"/>
            </a:endParaRPr>
          </a:p>
        </p:txBody>
      </p:sp>
      <p:graphicFrame>
        <p:nvGraphicFramePr>
          <p:cNvPr id="5" name="Content Placeholder 4">
            <a:extLst>
              <a:ext uri="{FF2B5EF4-FFF2-40B4-BE49-F238E27FC236}">
                <a16:creationId xmlns:a16="http://schemas.microsoft.com/office/drawing/2014/main" id="{2365A579-B6D2-7E16-9527-BA727A3A21D7}"/>
              </a:ext>
            </a:extLst>
          </p:cNvPr>
          <p:cNvGraphicFramePr>
            <a:graphicFrameLocks noGrp="1"/>
          </p:cNvGraphicFramePr>
          <p:nvPr>
            <p:ph idx="1"/>
            <p:extLst>
              <p:ext uri="{D42A27DB-BD31-4B8C-83A1-F6EECF244321}">
                <p14:modId xmlns:p14="http://schemas.microsoft.com/office/powerpoint/2010/main" val="2352957758"/>
              </p:ext>
            </p:extLst>
          </p:nvPr>
        </p:nvGraphicFramePr>
        <p:xfrm>
          <a:off x="937549" y="1036320"/>
          <a:ext cx="10281778" cy="5022821"/>
        </p:xfrm>
        <a:graphic>
          <a:graphicData uri="http://schemas.openxmlformats.org/drawingml/2006/table">
            <a:tbl>
              <a:tblPr firstRow="1" bandRow="1">
                <a:tableStyleId>{5C22544A-7EE6-4342-B048-85BDC9FD1C3A}</a:tableStyleId>
              </a:tblPr>
              <a:tblGrid>
                <a:gridCol w="3025867">
                  <a:extLst>
                    <a:ext uri="{9D8B030D-6E8A-4147-A177-3AD203B41FA5}">
                      <a16:colId xmlns:a16="http://schemas.microsoft.com/office/drawing/2014/main" val="3454500854"/>
                    </a:ext>
                  </a:extLst>
                </a:gridCol>
                <a:gridCol w="7255911">
                  <a:extLst>
                    <a:ext uri="{9D8B030D-6E8A-4147-A177-3AD203B41FA5}">
                      <a16:colId xmlns:a16="http://schemas.microsoft.com/office/drawing/2014/main" val="524108138"/>
                    </a:ext>
                  </a:extLst>
                </a:gridCol>
              </a:tblGrid>
              <a:tr h="199910">
                <a:tc>
                  <a:txBody>
                    <a:bodyPr/>
                    <a:lstStyle/>
                    <a:p>
                      <a:pPr marL="0" marR="0">
                        <a:lnSpc>
                          <a:spcPct val="107000"/>
                        </a:lnSpc>
                        <a:spcBef>
                          <a:spcPts val="0"/>
                        </a:spcBef>
                        <a:spcAft>
                          <a:spcPts val="800"/>
                        </a:spcAft>
                      </a:pPr>
                      <a:r>
                        <a:rPr lang="en-US" sz="1100" kern="100" dirty="0">
                          <a:effectLst/>
                        </a:rPr>
                        <a:t>EM Site</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tc>
                  <a:txBody>
                    <a:bodyPr/>
                    <a:lstStyle/>
                    <a:p>
                      <a:pPr marL="0" marR="0">
                        <a:lnSpc>
                          <a:spcPct val="107000"/>
                        </a:lnSpc>
                        <a:spcBef>
                          <a:spcPts val="0"/>
                        </a:spcBef>
                        <a:spcAft>
                          <a:spcPts val="800"/>
                        </a:spcAft>
                      </a:pPr>
                      <a:r>
                        <a:rPr lang="en-US" sz="1100" kern="100" dirty="0">
                          <a:effectLst/>
                        </a:rPr>
                        <a:t>Tribal Nation(s)</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extLst>
                  <a:ext uri="{0D108BD9-81ED-4DB2-BD59-A6C34878D82A}">
                    <a16:rowId xmlns:a16="http://schemas.microsoft.com/office/drawing/2014/main" val="1532013902"/>
                  </a:ext>
                </a:extLst>
              </a:tr>
              <a:tr h="897717">
                <a:tc>
                  <a:txBody>
                    <a:bodyPr/>
                    <a:lstStyle/>
                    <a:p>
                      <a:pPr marL="0" marR="0">
                        <a:lnSpc>
                          <a:spcPct val="107000"/>
                        </a:lnSpc>
                        <a:spcBef>
                          <a:spcPts val="0"/>
                        </a:spcBef>
                        <a:spcAft>
                          <a:spcPts val="800"/>
                        </a:spcAft>
                      </a:pPr>
                      <a:r>
                        <a:rPr lang="en-US" sz="1100" kern="100" dirty="0">
                          <a:effectLst/>
                        </a:rPr>
                        <a:t>Hanford</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tc>
                  <a:txBody>
                    <a:bodyPr/>
                    <a:lstStyle/>
                    <a:p>
                      <a:pPr marL="0" marR="0">
                        <a:lnSpc>
                          <a:spcPct val="107000"/>
                        </a:lnSpc>
                        <a:spcBef>
                          <a:spcPts val="0"/>
                        </a:spcBef>
                        <a:spcAft>
                          <a:spcPts val="800"/>
                        </a:spcAft>
                      </a:pPr>
                      <a:r>
                        <a:rPr lang="en-US" sz="1100" kern="100" dirty="0">
                          <a:effectLst/>
                        </a:rPr>
                        <a:t>Confederated Tribes and Bands of the Yakama Nation (WA)</a:t>
                      </a:r>
                      <a:endParaRPr lang="en-US" sz="900" kern="100" dirty="0">
                        <a:effectLst/>
                      </a:endParaRPr>
                    </a:p>
                    <a:p>
                      <a:pPr marL="0" marR="0">
                        <a:lnSpc>
                          <a:spcPct val="107000"/>
                        </a:lnSpc>
                        <a:spcBef>
                          <a:spcPts val="0"/>
                        </a:spcBef>
                        <a:spcAft>
                          <a:spcPts val="800"/>
                        </a:spcAft>
                      </a:pPr>
                      <a:r>
                        <a:rPr lang="en-US" sz="1100" kern="100" dirty="0">
                          <a:effectLst/>
                        </a:rPr>
                        <a:t>Confederated Tribes of the Umatilla Indian Reservation (OR)</a:t>
                      </a:r>
                      <a:endParaRPr lang="en-US" sz="900" kern="100" dirty="0">
                        <a:effectLst/>
                      </a:endParaRPr>
                    </a:p>
                    <a:p>
                      <a:pPr marL="0" marR="0">
                        <a:lnSpc>
                          <a:spcPct val="107000"/>
                        </a:lnSpc>
                        <a:spcBef>
                          <a:spcPts val="0"/>
                        </a:spcBef>
                        <a:spcAft>
                          <a:spcPts val="800"/>
                        </a:spcAft>
                      </a:pPr>
                      <a:r>
                        <a:rPr lang="en-US" sz="1100" kern="100" dirty="0">
                          <a:effectLst/>
                        </a:rPr>
                        <a:t>Nez Perce Tribe (ID)</a:t>
                      </a:r>
                      <a:endParaRPr lang="en-US" sz="900" kern="100" dirty="0">
                        <a:effectLst/>
                      </a:endParaRPr>
                    </a:p>
                    <a:p>
                      <a:pPr marL="0" marR="0">
                        <a:lnSpc>
                          <a:spcPct val="107000"/>
                        </a:lnSpc>
                        <a:spcBef>
                          <a:spcPts val="0"/>
                        </a:spcBef>
                        <a:spcAft>
                          <a:spcPts val="800"/>
                        </a:spcAft>
                      </a:pPr>
                      <a:r>
                        <a:rPr lang="en-US" sz="1100" kern="100" dirty="0">
                          <a:effectLst/>
                        </a:rPr>
                        <a:t>Wanapum Band of Indians (WA)</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extLst>
                  <a:ext uri="{0D108BD9-81ED-4DB2-BD59-A6C34878D82A}">
                    <a16:rowId xmlns:a16="http://schemas.microsoft.com/office/drawing/2014/main" val="750702551"/>
                  </a:ext>
                </a:extLst>
              </a:tr>
              <a:tr h="199910">
                <a:tc>
                  <a:txBody>
                    <a:bodyPr/>
                    <a:lstStyle/>
                    <a:p>
                      <a:pPr marL="0" marR="0">
                        <a:lnSpc>
                          <a:spcPct val="107000"/>
                        </a:lnSpc>
                        <a:spcBef>
                          <a:spcPts val="0"/>
                        </a:spcBef>
                        <a:spcAft>
                          <a:spcPts val="800"/>
                        </a:spcAft>
                      </a:pPr>
                      <a:r>
                        <a:rPr lang="en-US" sz="1100" kern="100" dirty="0">
                          <a:effectLst/>
                        </a:rPr>
                        <a:t>ETEC</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tc>
                  <a:txBody>
                    <a:bodyPr/>
                    <a:lstStyle/>
                    <a:p>
                      <a:pPr marL="0" marR="0">
                        <a:lnSpc>
                          <a:spcPct val="107000"/>
                        </a:lnSpc>
                        <a:spcBef>
                          <a:spcPts val="0"/>
                        </a:spcBef>
                        <a:spcAft>
                          <a:spcPts val="800"/>
                        </a:spcAft>
                      </a:pPr>
                      <a:r>
                        <a:rPr lang="en-US" sz="1100" kern="100" dirty="0">
                          <a:effectLst/>
                        </a:rPr>
                        <a:t>Santa Ynez Band of Chumash Indians</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extLst>
                  <a:ext uri="{0D108BD9-81ED-4DB2-BD59-A6C34878D82A}">
                    <a16:rowId xmlns:a16="http://schemas.microsoft.com/office/drawing/2014/main" val="495465548"/>
                  </a:ext>
                </a:extLst>
              </a:tr>
              <a:tr h="199910">
                <a:tc>
                  <a:txBody>
                    <a:bodyPr/>
                    <a:lstStyle/>
                    <a:p>
                      <a:pPr marL="0" marR="0">
                        <a:lnSpc>
                          <a:spcPct val="107000"/>
                        </a:lnSpc>
                        <a:spcBef>
                          <a:spcPts val="0"/>
                        </a:spcBef>
                        <a:spcAft>
                          <a:spcPts val="800"/>
                        </a:spcAft>
                      </a:pPr>
                      <a:r>
                        <a:rPr lang="en-US" sz="1100" kern="100" dirty="0">
                          <a:effectLst/>
                        </a:rPr>
                        <a:t>Idaho</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tc>
                  <a:txBody>
                    <a:bodyPr/>
                    <a:lstStyle/>
                    <a:p>
                      <a:pPr marL="0" marR="0">
                        <a:lnSpc>
                          <a:spcPct val="107000"/>
                        </a:lnSpc>
                        <a:spcBef>
                          <a:spcPts val="0"/>
                        </a:spcBef>
                        <a:spcAft>
                          <a:spcPts val="800"/>
                        </a:spcAft>
                      </a:pPr>
                      <a:r>
                        <a:rPr lang="en-US" sz="1100" kern="100" dirty="0">
                          <a:effectLst/>
                        </a:rPr>
                        <a:t>Shoshone-Bannock Tribes</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extLst>
                  <a:ext uri="{0D108BD9-81ED-4DB2-BD59-A6C34878D82A}">
                    <a16:rowId xmlns:a16="http://schemas.microsoft.com/office/drawing/2014/main" val="1351909572"/>
                  </a:ext>
                </a:extLst>
              </a:tr>
              <a:tr h="897717">
                <a:tc>
                  <a:txBody>
                    <a:bodyPr/>
                    <a:lstStyle/>
                    <a:p>
                      <a:pPr marL="0" marR="0">
                        <a:lnSpc>
                          <a:spcPct val="107000"/>
                        </a:lnSpc>
                        <a:spcBef>
                          <a:spcPts val="0"/>
                        </a:spcBef>
                        <a:spcAft>
                          <a:spcPts val="800"/>
                        </a:spcAft>
                      </a:pPr>
                      <a:r>
                        <a:rPr lang="en-US" sz="1100" kern="100" dirty="0">
                          <a:effectLst/>
                        </a:rPr>
                        <a:t>Los Alamos</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tc>
                  <a:txBody>
                    <a:bodyPr/>
                    <a:lstStyle/>
                    <a:p>
                      <a:pPr marL="0" marR="0">
                        <a:lnSpc>
                          <a:spcPct val="107000"/>
                        </a:lnSpc>
                        <a:spcBef>
                          <a:spcPts val="0"/>
                        </a:spcBef>
                        <a:spcAft>
                          <a:spcPts val="800"/>
                        </a:spcAft>
                      </a:pPr>
                      <a:r>
                        <a:rPr lang="en-US" sz="1100" kern="100" dirty="0">
                          <a:effectLst/>
                        </a:rPr>
                        <a:t>San Ildefonso Pueblo</a:t>
                      </a:r>
                      <a:endParaRPr lang="en-US" sz="900" kern="100" dirty="0">
                        <a:effectLst/>
                      </a:endParaRPr>
                    </a:p>
                    <a:p>
                      <a:pPr marL="0" marR="0">
                        <a:lnSpc>
                          <a:spcPct val="107000"/>
                        </a:lnSpc>
                        <a:spcBef>
                          <a:spcPts val="0"/>
                        </a:spcBef>
                        <a:spcAft>
                          <a:spcPts val="800"/>
                        </a:spcAft>
                      </a:pPr>
                      <a:r>
                        <a:rPr lang="en-US" sz="1100" kern="100" dirty="0">
                          <a:effectLst/>
                        </a:rPr>
                        <a:t>Cochiti Pueblo</a:t>
                      </a:r>
                      <a:endParaRPr lang="en-US" sz="900" kern="100" dirty="0">
                        <a:effectLst/>
                      </a:endParaRPr>
                    </a:p>
                    <a:p>
                      <a:pPr marL="0" marR="0">
                        <a:lnSpc>
                          <a:spcPct val="107000"/>
                        </a:lnSpc>
                        <a:spcBef>
                          <a:spcPts val="0"/>
                        </a:spcBef>
                        <a:spcAft>
                          <a:spcPts val="800"/>
                        </a:spcAft>
                      </a:pPr>
                      <a:r>
                        <a:rPr lang="en-US" sz="1100" kern="100" dirty="0">
                          <a:effectLst/>
                        </a:rPr>
                        <a:t>Santa Clara Pueblo</a:t>
                      </a:r>
                      <a:endParaRPr lang="en-US" sz="900" kern="100" dirty="0">
                        <a:effectLst/>
                      </a:endParaRPr>
                    </a:p>
                    <a:p>
                      <a:pPr marL="0" marR="0">
                        <a:lnSpc>
                          <a:spcPct val="107000"/>
                        </a:lnSpc>
                        <a:spcBef>
                          <a:spcPts val="0"/>
                        </a:spcBef>
                        <a:spcAft>
                          <a:spcPts val="800"/>
                        </a:spcAft>
                      </a:pPr>
                      <a:r>
                        <a:rPr lang="en-US" sz="1100" kern="100" dirty="0">
                          <a:effectLst/>
                        </a:rPr>
                        <a:t>Jemez Pueblo</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extLst>
                  <a:ext uri="{0D108BD9-81ED-4DB2-BD59-A6C34878D82A}">
                    <a16:rowId xmlns:a16="http://schemas.microsoft.com/office/drawing/2014/main" val="2231113907"/>
                  </a:ext>
                </a:extLst>
              </a:tr>
              <a:tr h="199910">
                <a:tc>
                  <a:txBody>
                    <a:bodyPr/>
                    <a:lstStyle/>
                    <a:p>
                      <a:pPr marL="0" marR="0">
                        <a:lnSpc>
                          <a:spcPct val="107000"/>
                        </a:lnSpc>
                        <a:spcBef>
                          <a:spcPts val="0"/>
                        </a:spcBef>
                        <a:spcAft>
                          <a:spcPts val="800"/>
                        </a:spcAft>
                      </a:pPr>
                      <a:r>
                        <a:rPr lang="en-US" sz="1100" kern="100" dirty="0">
                          <a:effectLst/>
                        </a:rPr>
                        <a:t>Nevada</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tc>
                  <a:txBody>
                    <a:bodyPr/>
                    <a:lstStyle/>
                    <a:p>
                      <a:pPr marL="0" marR="0">
                        <a:lnSpc>
                          <a:spcPct val="107000"/>
                        </a:lnSpc>
                        <a:spcBef>
                          <a:spcPts val="0"/>
                        </a:spcBef>
                        <a:spcAft>
                          <a:spcPts val="800"/>
                        </a:spcAft>
                      </a:pPr>
                      <a:r>
                        <a:rPr lang="en-US" sz="1100" kern="100" dirty="0">
                          <a:effectLst/>
                        </a:rPr>
                        <a:t>Consolidated Group of Tribes and Organizations (CGTO)</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extLst>
                  <a:ext uri="{0D108BD9-81ED-4DB2-BD59-A6C34878D82A}">
                    <a16:rowId xmlns:a16="http://schemas.microsoft.com/office/drawing/2014/main" val="1720032932"/>
                  </a:ext>
                </a:extLst>
              </a:tr>
              <a:tr h="199910">
                <a:tc>
                  <a:txBody>
                    <a:bodyPr/>
                    <a:lstStyle/>
                    <a:p>
                      <a:pPr marL="0" marR="0">
                        <a:lnSpc>
                          <a:spcPct val="107000"/>
                        </a:lnSpc>
                        <a:spcBef>
                          <a:spcPts val="0"/>
                        </a:spcBef>
                        <a:spcAft>
                          <a:spcPts val="800"/>
                        </a:spcAft>
                      </a:pPr>
                      <a:r>
                        <a:rPr lang="en-US" sz="1100" kern="100" dirty="0">
                          <a:effectLst/>
                        </a:rPr>
                        <a:t>West Valley</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tc>
                  <a:txBody>
                    <a:bodyPr/>
                    <a:lstStyle/>
                    <a:p>
                      <a:pPr marL="0" marR="0">
                        <a:lnSpc>
                          <a:spcPct val="107000"/>
                        </a:lnSpc>
                        <a:spcBef>
                          <a:spcPts val="0"/>
                        </a:spcBef>
                        <a:spcAft>
                          <a:spcPts val="800"/>
                        </a:spcAft>
                      </a:pPr>
                      <a:r>
                        <a:rPr lang="en-US" sz="1100" kern="100" dirty="0">
                          <a:effectLst/>
                        </a:rPr>
                        <a:t>Seneca Nation of Indians</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extLst>
                  <a:ext uri="{0D108BD9-81ED-4DB2-BD59-A6C34878D82A}">
                    <a16:rowId xmlns:a16="http://schemas.microsoft.com/office/drawing/2014/main" val="551582859"/>
                  </a:ext>
                </a:extLst>
              </a:tr>
              <a:tr h="1362922">
                <a:tc>
                  <a:txBody>
                    <a:bodyPr/>
                    <a:lstStyle/>
                    <a:p>
                      <a:pPr marL="0" marR="0">
                        <a:lnSpc>
                          <a:spcPct val="107000"/>
                        </a:lnSpc>
                        <a:spcBef>
                          <a:spcPts val="0"/>
                        </a:spcBef>
                        <a:spcAft>
                          <a:spcPts val="800"/>
                        </a:spcAft>
                      </a:pPr>
                      <a:r>
                        <a:rPr lang="en-US" sz="1100" kern="100" dirty="0">
                          <a:effectLst/>
                        </a:rPr>
                        <a:t>Carlsbad Field Office</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tc>
                  <a:txBody>
                    <a:bodyPr/>
                    <a:lstStyle/>
                    <a:p>
                      <a:pPr marL="0" marR="0">
                        <a:lnSpc>
                          <a:spcPct val="107000"/>
                        </a:lnSpc>
                        <a:spcBef>
                          <a:spcPts val="0"/>
                        </a:spcBef>
                        <a:spcAft>
                          <a:spcPts val="800"/>
                        </a:spcAft>
                      </a:pPr>
                      <a:r>
                        <a:rPr lang="en-US" sz="1100" kern="100" dirty="0">
                          <a:effectLst/>
                        </a:rPr>
                        <a:t>Nambe Pueblo</a:t>
                      </a:r>
                      <a:endParaRPr lang="en-US" sz="900" kern="100" dirty="0">
                        <a:effectLst/>
                      </a:endParaRPr>
                    </a:p>
                    <a:p>
                      <a:pPr marL="0" marR="0">
                        <a:lnSpc>
                          <a:spcPct val="107000"/>
                        </a:lnSpc>
                        <a:spcBef>
                          <a:spcPts val="0"/>
                        </a:spcBef>
                        <a:spcAft>
                          <a:spcPts val="800"/>
                        </a:spcAft>
                      </a:pPr>
                      <a:r>
                        <a:rPr lang="en-US" sz="1100" kern="100" dirty="0">
                          <a:effectLst/>
                        </a:rPr>
                        <a:t>Pojoaque Pueblo</a:t>
                      </a:r>
                      <a:endParaRPr lang="en-US" sz="900" kern="100" dirty="0">
                        <a:effectLst/>
                      </a:endParaRPr>
                    </a:p>
                    <a:p>
                      <a:pPr marL="0" marR="0">
                        <a:lnSpc>
                          <a:spcPct val="107000"/>
                        </a:lnSpc>
                        <a:spcBef>
                          <a:spcPts val="0"/>
                        </a:spcBef>
                        <a:spcAft>
                          <a:spcPts val="800"/>
                        </a:spcAft>
                      </a:pPr>
                      <a:r>
                        <a:rPr lang="en-US" sz="1100" kern="100" dirty="0">
                          <a:effectLst/>
                        </a:rPr>
                        <a:t>San Ildefonso Pueblo</a:t>
                      </a:r>
                      <a:endParaRPr lang="en-US" sz="900" kern="100" dirty="0">
                        <a:effectLst/>
                      </a:endParaRPr>
                    </a:p>
                    <a:p>
                      <a:pPr marL="0" marR="0">
                        <a:lnSpc>
                          <a:spcPct val="107000"/>
                        </a:lnSpc>
                        <a:spcBef>
                          <a:spcPts val="0"/>
                        </a:spcBef>
                        <a:spcAft>
                          <a:spcPts val="800"/>
                        </a:spcAft>
                      </a:pPr>
                      <a:r>
                        <a:rPr lang="en-US" sz="1100" kern="100" dirty="0">
                          <a:effectLst/>
                        </a:rPr>
                        <a:t>Tesuque Pueblo</a:t>
                      </a:r>
                      <a:endParaRPr lang="en-US" sz="900" kern="100" dirty="0">
                        <a:effectLst/>
                      </a:endParaRPr>
                    </a:p>
                    <a:p>
                      <a:pPr marL="0" marR="0">
                        <a:lnSpc>
                          <a:spcPct val="107000"/>
                        </a:lnSpc>
                        <a:spcBef>
                          <a:spcPts val="0"/>
                        </a:spcBef>
                        <a:spcAft>
                          <a:spcPts val="800"/>
                        </a:spcAft>
                      </a:pPr>
                      <a:r>
                        <a:rPr lang="en-US" sz="1100" kern="100" dirty="0">
                          <a:effectLst/>
                        </a:rPr>
                        <a:t>Shoshone-Bannock Tribes</a:t>
                      </a:r>
                      <a:endParaRPr lang="en-US" sz="900" kern="100" dirty="0">
                        <a:effectLst/>
                      </a:endParaRPr>
                    </a:p>
                    <a:p>
                      <a:pPr marL="0" marR="0">
                        <a:lnSpc>
                          <a:spcPct val="107000"/>
                        </a:lnSpc>
                        <a:spcBef>
                          <a:spcPts val="0"/>
                        </a:spcBef>
                        <a:spcAft>
                          <a:spcPts val="800"/>
                        </a:spcAft>
                      </a:pPr>
                      <a:r>
                        <a:rPr lang="en-US" sz="1100" kern="100" dirty="0">
                          <a:effectLst/>
                        </a:rPr>
                        <a:t>Confederated Tribes of the Umatilla Indian Reservation</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71124" marR="71124" marT="35562" marB="35562"/>
                </a:tc>
                <a:extLst>
                  <a:ext uri="{0D108BD9-81ED-4DB2-BD59-A6C34878D82A}">
                    <a16:rowId xmlns:a16="http://schemas.microsoft.com/office/drawing/2014/main" val="2900049200"/>
                  </a:ext>
                </a:extLst>
              </a:tr>
            </a:tbl>
          </a:graphicData>
        </a:graphic>
      </p:graphicFrame>
      <p:sp>
        <p:nvSpPr>
          <p:cNvPr id="4" name="Slide Number Placeholder 3">
            <a:extLst>
              <a:ext uri="{FF2B5EF4-FFF2-40B4-BE49-F238E27FC236}">
                <a16:creationId xmlns:a16="http://schemas.microsoft.com/office/drawing/2014/main" id="{C143AF56-39DF-A9D4-572E-5EFC06ABA4FC}"/>
              </a:ext>
            </a:extLst>
          </p:cNvPr>
          <p:cNvSpPr>
            <a:spLocks noGrp="1"/>
          </p:cNvSpPr>
          <p:nvPr>
            <p:ph type="sldNum" sz="quarter" idx="10"/>
          </p:nvPr>
        </p:nvSpPr>
        <p:spPr/>
        <p:txBody>
          <a:bodyPr/>
          <a:lstStyle/>
          <a:p>
            <a:fld id="{E773C8E2-B35B-254F-A137-6F2F570DAACB}" type="slidenum">
              <a:rPr lang="en-US" smtClean="0"/>
              <a:pPr/>
              <a:t>11</a:t>
            </a:fld>
            <a:endParaRPr lang="en-US" dirty="0"/>
          </a:p>
        </p:txBody>
      </p:sp>
    </p:spTree>
    <p:extLst>
      <p:ext uri="{BB962C8B-B14F-4D97-AF65-F5344CB8AC3E}">
        <p14:creationId xmlns:p14="http://schemas.microsoft.com/office/powerpoint/2010/main" val="2505991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B9908-9DB2-4A05-8F56-87D63694060D}"/>
              </a:ext>
            </a:extLst>
          </p:cNvPr>
          <p:cNvSpPr>
            <a:spLocks noGrp="1"/>
          </p:cNvSpPr>
          <p:nvPr>
            <p:ph type="ctrTitle"/>
          </p:nvPr>
        </p:nvSpPr>
        <p:spPr/>
        <p:txBody>
          <a:bodyPr>
            <a:normAutofit fontScale="90000"/>
          </a:bodyPr>
          <a:lstStyle/>
          <a:p>
            <a:r>
              <a:rPr lang="en-US" dirty="0"/>
              <a:t>Update on the </a:t>
            </a:r>
            <a:br>
              <a:rPr lang="en-US" dirty="0"/>
            </a:br>
            <a:r>
              <a:rPr lang="en-US" dirty="0"/>
              <a:t>Office of Packaging and </a:t>
            </a:r>
            <a:br>
              <a:rPr lang="en-US" dirty="0"/>
            </a:br>
            <a:r>
              <a:rPr lang="en-US" dirty="0"/>
              <a:t>Transportation</a:t>
            </a:r>
          </a:p>
        </p:txBody>
      </p:sp>
    </p:spTree>
    <p:extLst>
      <p:ext uri="{BB962C8B-B14F-4D97-AF65-F5344CB8AC3E}">
        <p14:creationId xmlns:p14="http://schemas.microsoft.com/office/powerpoint/2010/main" val="541910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6600" y="1266601"/>
            <a:ext cx="4914900" cy="4160604"/>
          </a:xfrm>
        </p:spPr>
        <p:txBody>
          <a:bodyPr>
            <a:noAutofit/>
          </a:bodyPr>
          <a:lstStyle/>
          <a:p>
            <a:pPr marL="0" indent="0">
              <a:buNone/>
            </a:pPr>
            <a:r>
              <a:rPr lang="en-US" sz="2000" dirty="0"/>
              <a:t>The Office of Packaging and Transportation protects people and the environment by ensuring safe, compliant, and efficient packaging and transportation of materials critical to successful Department operations. We achieve this mission by conducting packaging and transportation assessments and oversight; assisting field sites; and developing, managing, and advocating policies, orders, guidance and tools in accordance with DOE requirements and government regulations. </a:t>
            </a:r>
          </a:p>
        </p:txBody>
      </p:sp>
      <p:pic>
        <p:nvPicPr>
          <p:cNvPr id="4" name="Picture 3" descr="T:\Waste Management EM-30\Packaging and Transportation EM-33\Photo and Graphic Library\MOAB Project Photos\Rail platform with tru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6576" y="3080203"/>
            <a:ext cx="4575027" cy="324053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13A09D0-30D4-4B21-E582-E354FD50DFA1}"/>
              </a:ext>
            </a:extLst>
          </p:cNvPr>
          <p:cNvSpPr>
            <a:spLocks noGrp="1"/>
          </p:cNvSpPr>
          <p:nvPr>
            <p:ph type="title"/>
          </p:nvPr>
        </p:nvSpPr>
        <p:spPr/>
        <p:txBody>
          <a:bodyPr/>
          <a:lstStyle/>
          <a:p>
            <a:r>
              <a:rPr lang="en-US" dirty="0"/>
              <a:t>Our OPT Mission</a:t>
            </a:r>
          </a:p>
        </p:txBody>
      </p:sp>
    </p:spTree>
    <p:extLst>
      <p:ext uri="{BB962C8B-B14F-4D97-AF65-F5344CB8AC3E}">
        <p14:creationId xmlns:p14="http://schemas.microsoft.com/office/powerpoint/2010/main" val="197472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937630479"/>
              </p:ext>
            </p:extLst>
          </p:nvPr>
        </p:nvGraphicFramePr>
        <p:xfrm>
          <a:off x="2521119" y="1035510"/>
          <a:ext cx="8978562" cy="511232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11484" y="3853617"/>
            <a:ext cx="2107095" cy="1754326"/>
          </a:xfrm>
          <a:prstGeom prst="rect">
            <a:avLst/>
          </a:prstGeom>
          <a:noFill/>
        </p:spPr>
        <p:txBody>
          <a:bodyPr wrap="square" rtlCol="0">
            <a:spAutoFit/>
          </a:bodyPr>
          <a:lstStyle/>
          <a:p>
            <a:r>
              <a:rPr lang="pt-BR" dirty="0">
                <a:solidFill>
                  <a:srgbClr val="000000"/>
                </a:solidFill>
              </a:rPr>
              <a:t>EM</a:t>
            </a:r>
            <a:r>
              <a:rPr lang="pt-BR" dirty="0">
                <a:solidFill>
                  <a:prstClr val="black"/>
                </a:solidFill>
              </a:rPr>
              <a:t>	</a:t>
            </a:r>
            <a:r>
              <a:rPr lang="pt-BR" dirty="0"/>
              <a:t>1,246</a:t>
            </a:r>
          </a:p>
          <a:p>
            <a:r>
              <a:rPr lang="pt-BR" dirty="0"/>
              <a:t>NE	     27</a:t>
            </a:r>
          </a:p>
          <a:p>
            <a:r>
              <a:rPr lang="pt-BR" dirty="0"/>
              <a:t>SC	   804</a:t>
            </a:r>
          </a:p>
          <a:p>
            <a:pPr lvl="0"/>
            <a:r>
              <a:rPr lang="pt-BR" dirty="0"/>
              <a:t>NNSA	1,283</a:t>
            </a:r>
            <a:br>
              <a:rPr lang="pt-BR" dirty="0"/>
            </a:br>
            <a:r>
              <a:rPr lang="pt-BR" dirty="0"/>
              <a:t>PMA	       0</a:t>
            </a:r>
            <a:r>
              <a:rPr lang="pt-BR" dirty="0">
                <a:solidFill>
                  <a:prstClr val="black"/>
                </a:solidFill>
              </a:rPr>
              <a:t>**</a:t>
            </a:r>
          </a:p>
          <a:p>
            <a:r>
              <a:rPr lang="pt-BR" dirty="0">
                <a:solidFill>
                  <a:srgbClr val="000000"/>
                </a:solidFill>
              </a:rPr>
              <a:t>Total	3,360</a:t>
            </a:r>
            <a:endParaRPr lang="en-US" dirty="0">
              <a:solidFill>
                <a:prstClr val="black"/>
              </a:solidFill>
            </a:endParaRPr>
          </a:p>
        </p:txBody>
      </p:sp>
      <p:sp>
        <p:nvSpPr>
          <p:cNvPr id="7" name="TextBox 6"/>
          <p:cNvSpPr txBox="1"/>
          <p:nvPr/>
        </p:nvSpPr>
        <p:spPr>
          <a:xfrm>
            <a:off x="7287768" y="5973301"/>
            <a:ext cx="4788408" cy="861774"/>
          </a:xfrm>
          <a:prstGeom prst="rect">
            <a:avLst/>
          </a:prstGeom>
          <a:noFill/>
        </p:spPr>
        <p:txBody>
          <a:bodyPr wrap="square" rtlCol="0">
            <a:spAutoFit/>
          </a:bodyPr>
          <a:lstStyle/>
          <a:p>
            <a:pPr lvl="0" algn="r">
              <a:tabLst>
                <a:tab pos="5089525" algn="l"/>
              </a:tabLst>
            </a:pPr>
            <a:r>
              <a:rPr lang="pt-BR" sz="1600" dirty="0">
                <a:solidFill>
                  <a:prstClr val="black"/>
                </a:solidFill>
              </a:rPr>
              <a:t>	</a:t>
            </a:r>
            <a:r>
              <a:rPr lang="pt-BR" sz="1600" b="1" dirty="0">
                <a:solidFill>
                  <a:prstClr val="black"/>
                </a:solidFill>
              </a:rPr>
              <a:t>**PMA = Power Marketing Administration</a:t>
            </a:r>
          </a:p>
          <a:p>
            <a:pPr algn="r"/>
            <a:endParaRPr lang="en-US" b="1" dirty="0"/>
          </a:p>
        </p:txBody>
      </p:sp>
      <p:cxnSp>
        <p:nvCxnSpPr>
          <p:cNvPr id="10" name="Straight Connector 9"/>
          <p:cNvCxnSpPr/>
          <p:nvPr/>
        </p:nvCxnSpPr>
        <p:spPr>
          <a:xfrm>
            <a:off x="359190" y="5252830"/>
            <a:ext cx="15206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ECEE9C0-8D70-DB48-527E-BFCEFA14371A}"/>
              </a:ext>
            </a:extLst>
          </p:cNvPr>
          <p:cNvSpPr txBox="1"/>
          <p:nvPr/>
        </p:nvSpPr>
        <p:spPr>
          <a:xfrm>
            <a:off x="211484" y="1370228"/>
            <a:ext cx="1816100" cy="1354217"/>
          </a:xfrm>
          <a:prstGeom prst="rect">
            <a:avLst/>
          </a:prstGeom>
          <a:noFill/>
        </p:spPr>
        <p:txBody>
          <a:bodyPr wrap="square" rtlCol="0">
            <a:spAutoFit/>
          </a:bodyPr>
          <a:lstStyle/>
          <a:p>
            <a:pPr lvl="0">
              <a:tabLst>
                <a:tab pos="5089525" algn="l"/>
              </a:tabLst>
            </a:pPr>
            <a:r>
              <a:rPr lang="pt-BR" sz="1600" b="1" dirty="0">
                <a:solidFill>
                  <a:prstClr val="black"/>
                </a:solidFill>
              </a:rPr>
              <a:t>*Data Pulled before FY23 completion, in September, 2023</a:t>
            </a:r>
          </a:p>
          <a:p>
            <a:pPr algn="r"/>
            <a:endParaRPr lang="en-US" b="1" dirty="0"/>
          </a:p>
        </p:txBody>
      </p:sp>
      <p:sp>
        <p:nvSpPr>
          <p:cNvPr id="9" name="Title 8">
            <a:extLst>
              <a:ext uri="{FF2B5EF4-FFF2-40B4-BE49-F238E27FC236}">
                <a16:creationId xmlns:a16="http://schemas.microsoft.com/office/drawing/2014/main" id="{2522FD98-F383-DCA6-00C3-79C3441DBE31}"/>
              </a:ext>
            </a:extLst>
          </p:cNvPr>
          <p:cNvSpPr>
            <a:spLocks noGrp="1"/>
          </p:cNvSpPr>
          <p:nvPr>
            <p:ph type="title"/>
          </p:nvPr>
        </p:nvSpPr>
        <p:spPr/>
        <p:txBody>
          <a:bodyPr>
            <a:normAutofit fontScale="90000"/>
          </a:bodyPr>
          <a:lstStyle/>
          <a:p>
            <a:r>
              <a:rPr lang="en-US" sz="3200" dirty="0"/>
              <a:t>FY23 DOE</a:t>
            </a:r>
            <a:r>
              <a:rPr lang="en-US" sz="3200" baseline="0" dirty="0"/>
              <a:t> </a:t>
            </a:r>
            <a:r>
              <a:rPr lang="en-US" sz="3200" dirty="0"/>
              <a:t>Offsite</a:t>
            </a:r>
            <a:r>
              <a:rPr lang="en-US" sz="3200" baseline="0" dirty="0"/>
              <a:t> HAZMAT Shipments by Program</a:t>
            </a:r>
            <a:r>
              <a:rPr lang="en-US" sz="3200" dirty="0"/>
              <a:t>*</a:t>
            </a:r>
            <a:endParaRPr lang="en-US" dirty="0"/>
          </a:p>
        </p:txBody>
      </p:sp>
    </p:spTree>
    <p:extLst>
      <p:ext uri="{BB962C8B-B14F-4D97-AF65-F5344CB8AC3E}">
        <p14:creationId xmlns:p14="http://schemas.microsoft.com/office/powerpoint/2010/main" val="4057203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189436104"/>
              </p:ext>
            </p:extLst>
          </p:nvPr>
        </p:nvGraphicFramePr>
        <p:xfrm>
          <a:off x="3020801" y="1034683"/>
          <a:ext cx="7883236" cy="511232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7622" y="1789827"/>
            <a:ext cx="2585177" cy="1477328"/>
          </a:xfrm>
          <a:prstGeom prst="rect">
            <a:avLst/>
          </a:prstGeom>
          <a:noFill/>
        </p:spPr>
        <p:txBody>
          <a:bodyPr wrap="square" rtlCol="0">
            <a:spAutoFit/>
          </a:bodyPr>
          <a:lstStyle/>
          <a:p>
            <a:pPr>
              <a:tabLst>
                <a:tab pos="1262063" algn="l"/>
              </a:tabLst>
            </a:pPr>
            <a:br>
              <a:rPr lang="en-US" dirty="0">
                <a:solidFill>
                  <a:prstClr val="black"/>
                </a:solidFill>
              </a:rPr>
            </a:br>
            <a:r>
              <a:rPr lang="en-US" dirty="0">
                <a:solidFill>
                  <a:prstClr val="black"/>
                </a:solidFill>
              </a:rPr>
              <a:t>Waste	      540</a:t>
            </a:r>
            <a:endParaRPr lang="en-US" dirty="0"/>
          </a:p>
          <a:p>
            <a:pPr>
              <a:tabLst>
                <a:tab pos="1431925" algn="l"/>
              </a:tabLst>
            </a:pPr>
            <a:r>
              <a:rPr lang="en-US" dirty="0"/>
              <a:t>Non-Waste        708	</a:t>
            </a:r>
          </a:p>
          <a:p>
            <a:pPr>
              <a:tabLst>
                <a:tab pos="1262063" algn="l"/>
              </a:tabLst>
            </a:pPr>
            <a:r>
              <a:rPr lang="en-US" dirty="0">
                <a:solidFill>
                  <a:prstClr val="black"/>
                </a:solidFill>
              </a:rPr>
              <a:t>Total	    1,248**</a:t>
            </a:r>
          </a:p>
        </p:txBody>
      </p:sp>
      <p:cxnSp>
        <p:nvCxnSpPr>
          <p:cNvPr id="10" name="Straight Connector 9"/>
          <p:cNvCxnSpPr>
            <a:cxnSpLocks/>
          </p:cNvCxnSpPr>
          <p:nvPr/>
        </p:nvCxnSpPr>
        <p:spPr>
          <a:xfrm>
            <a:off x="435624" y="2772771"/>
            <a:ext cx="196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B4866B4-280C-7186-3C7C-9CD5A5C0AE91}"/>
              </a:ext>
            </a:extLst>
          </p:cNvPr>
          <p:cNvSpPr txBox="1"/>
          <p:nvPr/>
        </p:nvSpPr>
        <p:spPr>
          <a:xfrm>
            <a:off x="307622" y="3600292"/>
            <a:ext cx="2400300" cy="830997"/>
          </a:xfrm>
          <a:prstGeom prst="rect">
            <a:avLst/>
          </a:prstGeom>
          <a:noFill/>
        </p:spPr>
        <p:txBody>
          <a:bodyPr wrap="square">
            <a:spAutoFit/>
          </a:bodyPr>
          <a:lstStyle/>
          <a:p>
            <a:r>
              <a:rPr lang="en-US" sz="1600" dirty="0">
                <a:solidFill>
                  <a:prstClr val="black"/>
                </a:solidFill>
              </a:rPr>
              <a:t>**One shipment may contain both waste and non-waste</a:t>
            </a:r>
            <a:endParaRPr lang="en-US" sz="1600" dirty="0"/>
          </a:p>
        </p:txBody>
      </p:sp>
      <p:sp>
        <p:nvSpPr>
          <p:cNvPr id="4" name="TextBox 3">
            <a:extLst>
              <a:ext uri="{FF2B5EF4-FFF2-40B4-BE49-F238E27FC236}">
                <a16:creationId xmlns:a16="http://schemas.microsoft.com/office/drawing/2014/main" id="{22C3F3B2-2088-4CAE-B325-1678BEAC6160}"/>
              </a:ext>
            </a:extLst>
          </p:cNvPr>
          <p:cNvSpPr txBox="1"/>
          <p:nvPr/>
        </p:nvSpPr>
        <p:spPr>
          <a:xfrm>
            <a:off x="9312744" y="4857657"/>
            <a:ext cx="2710512" cy="1107996"/>
          </a:xfrm>
          <a:prstGeom prst="rect">
            <a:avLst/>
          </a:prstGeom>
          <a:noFill/>
        </p:spPr>
        <p:txBody>
          <a:bodyPr wrap="square" rtlCol="0">
            <a:spAutoFit/>
          </a:bodyPr>
          <a:lstStyle/>
          <a:p>
            <a:pPr lvl="0">
              <a:tabLst>
                <a:tab pos="5089525" algn="l"/>
              </a:tabLst>
            </a:pPr>
            <a:r>
              <a:rPr lang="pt-BR" sz="1600" b="1" dirty="0">
                <a:solidFill>
                  <a:prstClr val="black"/>
                </a:solidFill>
              </a:rPr>
              <a:t>*Data Pulled before FY23 completion, in September, 2023</a:t>
            </a:r>
          </a:p>
          <a:p>
            <a:pPr algn="r"/>
            <a:endParaRPr lang="en-US" b="1" dirty="0"/>
          </a:p>
        </p:txBody>
      </p:sp>
      <p:sp>
        <p:nvSpPr>
          <p:cNvPr id="8" name="Title 7">
            <a:extLst>
              <a:ext uri="{FF2B5EF4-FFF2-40B4-BE49-F238E27FC236}">
                <a16:creationId xmlns:a16="http://schemas.microsoft.com/office/drawing/2014/main" id="{2F575D30-B697-9B47-DFFF-E57098E1E527}"/>
              </a:ext>
            </a:extLst>
          </p:cNvPr>
          <p:cNvSpPr>
            <a:spLocks noGrp="1"/>
          </p:cNvSpPr>
          <p:nvPr>
            <p:ph type="title"/>
          </p:nvPr>
        </p:nvSpPr>
        <p:spPr/>
        <p:txBody>
          <a:bodyPr/>
          <a:lstStyle/>
          <a:p>
            <a:r>
              <a:rPr lang="en-US" sz="3200" dirty="0"/>
              <a:t>FY23 EM Offsite</a:t>
            </a:r>
            <a:r>
              <a:rPr lang="en-US" sz="3200" baseline="0" dirty="0"/>
              <a:t> HAZMAT Shipments</a:t>
            </a:r>
            <a:r>
              <a:rPr lang="en-US" sz="3200" dirty="0"/>
              <a:t>*</a:t>
            </a:r>
            <a:endParaRPr lang="en-US" dirty="0"/>
          </a:p>
        </p:txBody>
      </p:sp>
    </p:spTree>
    <p:extLst>
      <p:ext uri="{BB962C8B-B14F-4D97-AF65-F5344CB8AC3E}">
        <p14:creationId xmlns:p14="http://schemas.microsoft.com/office/powerpoint/2010/main" val="108231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353247757"/>
              </p:ext>
            </p:extLst>
          </p:nvPr>
        </p:nvGraphicFramePr>
        <p:xfrm>
          <a:off x="2615096" y="1119669"/>
          <a:ext cx="7883236" cy="511232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23482" y="3198004"/>
            <a:ext cx="3544293" cy="1754326"/>
          </a:xfrm>
          <a:prstGeom prst="rect">
            <a:avLst/>
          </a:prstGeom>
          <a:noFill/>
        </p:spPr>
        <p:txBody>
          <a:bodyPr wrap="square" rtlCol="0">
            <a:spAutoFit/>
          </a:bodyPr>
          <a:lstStyle/>
          <a:p>
            <a:r>
              <a:rPr lang="en-US" dirty="0">
                <a:solidFill>
                  <a:prstClr val="black"/>
                </a:solidFill>
              </a:rPr>
              <a:t>LLW		    164</a:t>
            </a:r>
          </a:p>
          <a:p>
            <a:r>
              <a:rPr lang="en-US" dirty="0">
                <a:solidFill>
                  <a:prstClr val="black"/>
                </a:solidFill>
              </a:rPr>
              <a:t>MLLW		      18</a:t>
            </a:r>
          </a:p>
          <a:p>
            <a:r>
              <a:rPr lang="en-US" dirty="0">
                <a:solidFill>
                  <a:prstClr val="black"/>
                </a:solidFill>
              </a:rPr>
              <a:t>TRU		    168</a:t>
            </a:r>
          </a:p>
          <a:p>
            <a:r>
              <a:rPr lang="en-US" dirty="0">
                <a:solidFill>
                  <a:prstClr val="black"/>
                </a:solidFill>
              </a:rPr>
              <a:t>Other		    223</a:t>
            </a:r>
            <a:endParaRPr lang="en-US" dirty="0">
              <a:solidFill>
                <a:srgbClr val="FF0000"/>
              </a:solidFill>
            </a:endParaRPr>
          </a:p>
          <a:p>
            <a:r>
              <a:rPr lang="en-US" dirty="0">
                <a:solidFill>
                  <a:prstClr val="black"/>
                </a:solidFill>
              </a:rPr>
              <a:t>Total Waste              573**</a:t>
            </a:r>
            <a:br>
              <a:rPr lang="en-US" dirty="0">
                <a:solidFill>
                  <a:prstClr val="black"/>
                </a:solidFill>
              </a:rPr>
            </a:br>
            <a:r>
              <a:rPr lang="en-US" dirty="0">
                <a:solidFill>
                  <a:prstClr val="black"/>
                </a:solidFill>
              </a:rPr>
              <a:t>Materials</a:t>
            </a:r>
          </a:p>
        </p:txBody>
      </p:sp>
      <p:cxnSp>
        <p:nvCxnSpPr>
          <p:cNvPr id="9" name="Straight Connector 8"/>
          <p:cNvCxnSpPr/>
          <p:nvPr/>
        </p:nvCxnSpPr>
        <p:spPr>
          <a:xfrm>
            <a:off x="277192" y="4328920"/>
            <a:ext cx="24649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01335F2-0081-9EA4-2C7E-253D26D1C606}"/>
              </a:ext>
            </a:extLst>
          </p:cNvPr>
          <p:cNvSpPr txBox="1"/>
          <p:nvPr/>
        </p:nvSpPr>
        <p:spPr>
          <a:xfrm>
            <a:off x="0" y="5237141"/>
            <a:ext cx="3383391" cy="646331"/>
          </a:xfrm>
          <a:prstGeom prst="rect">
            <a:avLst/>
          </a:prstGeom>
          <a:noFill/>
        </p:spPr>
        <p:txBody>
          <a:bodyPr wrap="square">
            <a:spAutoFit/>
          </a:bodyPr>
          <a:lstStyle/>
          <a:p>
            <a:pPr algn="r"/>
            <a:r>
              <a:rPr lang="en-US" dirty="0">
                <a:solidFill>
                  <a:prstClr val="black"/>
                </a:solidFill>
              </a:rPr>
              <a:t>**One shipment may contain multiple materials</a:t>
            </a:r>
          </a:p>
        </p:txBody>
      </p:sp>
      <p:sp>
        <p:nvSpPr>
          <p:cNvPr id="5" name="TextBox 4">
            <a:extLst>
              <a:ext uri="{FF2B5EF4-FFF2-40B4-BE49-F238E27FC236}">
                <a16:creationId xmlns:a16="http://schemas.microsoft.com/office/drawing/2014/main" id="{6F43BD9B-0427-81C1-82DD-B95C935CF9D7}"/>
              </a:ext>
            </a:extLst>
          </p:cNvPr>
          <p:cNvSpPr txBox="1"/>
          <p:nvPr/>
        </p:nvSpPr>
        <p:spPr>
          <a:xfrm>
            <a:off x="10019648" y="4529255"/>
            <a:ext cx="1917620" cy="1354217"/>
          </a:xfrm>
          <a:prstGeom prst="rect">
            <a:avLst/>
          </a:prstGeom>
          <a:noFill/>
        </p:spPr>
        <p:txBody>
          <a:bodyPr wrap="square" rtlCol="0">
            <a:spAutoFit/>
          </a:bodyPr>
          <a:lstStyle/>
          <a:p>
            <a:pPr lvl="0">
              <a:tabLst>
                <a:tab pos="5089525" algn="l"/>
              </a:tabLst>
            </a:pPr>
            <a:r>
              <a:rPr lang="pt-BR" sz="1600" b="1" dirty="0">
                <a:solidFill>
                  <a:prstClr val="black"/>
                </a:solidFill>
              </a:rPr>
              <a:t>*Data Pulled before FY23 completion, in September, 2023</a:t>
            </a:r>
          </a:p>
          <a:p>
            <a:pPr algn="r"/>
            <a:endParaRPr lang="en-US" b="1" dirty="0"/>
          </a:p>
        </p:txBody>
      </p:sp>
      <p:sp>
        <p:nvSpPr>
          <p:cNvPr id="8" name="Title 7">
            <a:extLst>
              <a:ext uri="{FF2B5EF4-FFF2-40B4-BE49-F238E27FC236}">
                <a16:creationId xmlns:a16="http://schemas.microsoft.com/office/drawing/2014/main" id="{9A5E00AD-11F2-0AEE-0D91-65594AB4718A}"/>
              </a:ext>
            </a:extLst>
          </p:cNvPr>
          <p:cNvSpPr>
            <a:spLocks noGrp="1"/>
          </p:cNvSpPr>
          <p:nvPr>
            <p:ph type="title"/>
          </p:nvPr>
        </p:nvSpPr>
        <p:spPr>
          <a:xfrm>
            <a:off x="838200" y="129061"/>
            <a:ext cx="11264900" cy="907259"/>
          </a:xfrm>
        </p:spPr>
        <p:txBody>
          <a:bodyPr>
            <a:normAutofit fontScale="90000"/>
          </a:bodyPr>
          <a:lstStyle/>
          <a:p>
            <a:r>
              <a:rPr lang="en-US" sz="3200" dirty="0"/>
              <a:t>FY23 EM Offsite HAZMAT Waste Materials Shipped*</a:t>
            </a:r>
            <a:endParaRPr lang="en-US" dirty="0"/>
          </a:p>
        </p:txBody>
      </p:sp>
    </p:spTree>
    <p:extLst>
      <p:ext uri="{BB962C8B-B14F-4D97-AF65-F5344CB8AC3E}">
        <p14:creationId xmlns:p14="http://schemas.microsoft.com/office/powerpoint/2010/main" val="2807503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252D4-011C-484D-777E-0E0AACABB843}"/>
              </a:ext>
            </a:extLst>
          </p:cNvPr>
          <p:cNvSpPr>
            <a:spLocks noGrp="1"/>
          </p:cNvSpPr>
          <p:nvPr>
            <p:ph type="title"/>
          </p:nvPr>
        </p:nvSpPr>
        <p:spPr/>
        <p:txBody>
          <a:bodyPr/>
          <a:lstStyle/>
          <a:p>
            <a:r>
              <a:rPr lang="en-US" dirty="0"/>
              <a:t>National Transportation Stakeholders Forum</a:t>
            </a:r>
          </a:p>
        </p:txBody>
      </p:sp>
      <p:sp>
        <p:nvSpPr>
          <p:cNvPr id="3" name="Content Placeholder 2">
            <a:extLst>
              <a:ext uri="{FF2B5EF4-FFF2-40B4-BE49-F238E27FC236}">
                <a16:creationId xmlns:a16="http://schemas.microsoft.com/office/drawing/2014/main" id="{D218AB6B-CE4C-6BB6-E4BA-E9BFC23DA3F4}"/>
              </a:ext>
            </a:extLst>
          </p:cNvPr>
          <p:cNvSpPr>
            <a:spLocks noGrp="1"/>
          </p:cNvSpPr>
          <p:nvPr>
            <p:ph idx="1"/>
          </p:nvPr>
        </p:nvSpPr>
        <p:spPr/>
        <p:txBody>
          <a:bodyPr/>
          <a:lstStyle/>
          <a:p>
            <a:r>
              <a:rPr lang="en-US" dirty="0"/>
              <a:t>Annual Meetings</a:t>
            </a:r>
          </a:p>
          <a:p>
            <a:pPr lvl="1"/>
            <a:r>
              <a:rPr lang="en-US" dirty="0"/>
              <a:t>The 2023 Annual Meeting was held in St. Louis, MO</a:t>
            </a:r>
          </a:p>
          <a:p>
            <a:pPr lvl="1"/>
            <a:r>
              <a:rPr lang="en-US" dirty="0"/>
              <a:t>The 2024 Annual Meeting will be held in Denver, CO</a:t>
            </a:r>
          </a:p>
          <a:p>
            <a:pPr lvl="1"/>
            <a:r>
              <a:rPr lang="en-US" dirty="0"/>
              <a:t>The 2025 Annual Meeting will be hosted by the Western Interstate Energy Board</a:t>
            </a:r>
          </a:p>
          <a:p>
            <a:endParaRPr lang="en-US" dirty="0"/>
          </a:p>
        </p:txBody>
      </p:sp>
      <p:sp>
        <p:nvSpPr>
          <p:cNvPr id="4" name="Slide Number Placeholder 3">
            <a:extLst>
              <a:ext uri="{FF2B5EF4-FFF2-40B4-BE49-F238E27FC236}">
                <a16:creationId xmlns:a16="http://schemas.microsoft.com/office/drawing/2014/main" id="{EF6E2E5C-A540-86C8-8B99-E45243D0B1FD}"/>
              </a:ext>
            </a:extLst>
          </p:cNvPr>
          <p:cNvSpPr>
            <a:spLocks noGrp="1"/>
          </p:cNvSpPr>
          <p:nvPr>
            <p:ph type="sldNum" sz="quarter" idx="10"/>
          </p:nvPr>
        </p:nvSpPr>
        <p:spPr/>
        <p:txBody>
          <a:bodyPr/>
          <a:lstStyle/>
          <a:p>
            <a:fld id="{E773C8E2-B35B-254F-A137-6F2F570DAACB}" type="slidenum">
              <a:rPr lang="en-US" smtClean="0"/>
              <a:pPr/>
              <a:t>17</a:t>
            </a:fld>
            <a:endParaRPr lang="en-US" dirty="0"/>
          </a:p>
        </p:txBody>
      </p:sp>
      <p:pic>
        <p:nvPicPr>
          <p:cNvPr id="6" name="Picture 5">
            <a:extLst>
              <a:ext uri="{FF2B5EF4-FFF2-40B4-BE49-F238E27FC236}">
                <a16:creationId xmlns:a16="http://schemas.microsoft.com/office/drawing/2014/main" id="{9307C4A3-E5EC-7207-7819-EE6ED716CAB8}"/>
              </a:ext>
            </a:extLst>
          </p:cNvPr>
          <p:cNvPicPr>
            <a:picLocks noChangeAspect="1"/>
          </p:cNvPicPr>
          <p:nvPr/>
        </p:nvPicPr>
        <p:blipFill>
          <a:blip r:embed="rId2"/>
          <a:stretch>
            <a:fillRect/>
          </a:stretch>
        </p:blipFill>
        <p:spPr>
          <a:xfrm>
            <a:off x="9020621" y="3204076"/>
            <a:ext cx="2547622" cy="2215775"/>
          </a:xfrm>
          <a:prstGeom prst="rect">
            <a:avLst/>
          </a:prstGeom>
        </p:spPr>
      </p:pic>
      <p:pic>
        <p:nvPicPr>
          <p:cNvPr id="8" name="Picture 7">
            <a:extLst>
              <a:ext uri="{FF2B5EF4-FFF2-40B4-BE49-F238E27FC236}">
                <a16:creationId xmlns:a16="http://schemas.microsoft.com/office/drawing/2014/main" id="{07F36017-980D-5433-D738-9F120605E429}"/>
              </a:ext>
            </a:extLst>
          </p:cNvPr>
          <p:cNvPicPr>
            <a:picLocks noChangeAspect="1"/>
          </p:cNvPicPr>
          <p:nvPr/>
        </p:nvPicPr>
        <p:blipFill>
          <a:blip r:embed="rId3"/>
          <a:stretch>
            <a:fillRect/>
          </a:stretch>
        </p:blipFill>
        <p:spPr>
          <a:xfrm>
            <a:off x="4119564" y="2674516"/>
            <a:ext cx="4717123" cy="2215775"/>
          </a:xfrm>
          <a:prstGeom prst="rect">
            <a:avLst/>
          </a:prstGeom>
        </p:spPr>
      </p:pic>
      <p:pic>
        <p:nvPicPr>
          <p:cNvPr id="10" name="Picture 9">
            <a:extLst>
              <a:ext uri="{FF2B5EF4-FFF2-40B4-BE49-F238E27FC236}">
                <a16:creationId xmlns:a16="http://schemas.microsoft.com/office/drawing/2014/main" id="{40FE4BE0-9BD5-C0DA-41E8-4572131E52B5}"/>
              </a:ext>
            </a:extLst>
          </p:cNvPr>
          <p:cNvPicPr>
            <a:picLocks noChangeAspect="1"/>
          </p:cNvPicPr>
          <p:nvPr/>
        </p:nvPicPr>
        <p:blipFill>
          <a:blip r:embed="rId4"/>
          <a:stretch>
            <a:fillRect/>
          </a:stretch>
        </p:blipFill>
        <p:spPr>
          <a:xfrm>
            <a:off x="6697993" y="4311963"/>
            <a:ext cx="2743200" cy="1593119"/>
          </a:xfrm>
          <a:prstGeom prst="rect">
            <a:avLst/>
          </a:prstGeom>
        </p:spPr>
      </p:pic>
      <p:pic>
        <p:nvPicPr>
          <p:cNvPr id="12" name="Picture 11">
            <a:extLst>
              <a:ext uri="{FF2B5EF4-FFF2-40B4-BE49-F238E27FC236}">
                <a16:creationId xmlns:a16="http://schemas.microsoft.com/office/drawing/2014/main" id="{AFD34970-7B07-FB97-B9EB-3BE8032567B3}"/>
              </a:ext>
            </a:extLst>
          </p:cNvPr>
          <p:cNvPicPr>
            <a:picLocks noChangeAspect="1"/>
          </p:cNvPicPr>
          <p:nvPr/>
        </p:nvPicPr>
        <p:blipFill>
          <a:blip r:embed="rId5"/>
          <a:stretch>
            <a:fillRect/>
          </a:stretch>
        </p:blipFill>
        <p:spPr>
          <a:xfrm>
            <a:off x="233694" y="2623486"/>
            <a:ext cx="3429000" cy="1980020"/>
          </a:xfrm>
          <a:prstGeom prst="rect">
            <a:avLst/>
          </a:prstGeom>
        </p:spPr>
      </p:pic>
      <p:pic>
        <p:nvPicPr>
          <p:cNvPr id="14" name="Picture 13">
            <a:extLst>
              <a:ext uri="{FF2B5EF4-FFF2-40B4-BE49-F238E27FC236}">
                <a16:creationId xmlns:a16="http://schemas.microsoft.com/office/drawing/2014/main" id="{B8461FE5-C562-6F1A-F4BC-33FD29711949}"/>
              </a:ext>
            </a:extLst>
          </p:cNvPr>
          <p:cNvPicPr>
            <a:picLocks noChangeAspect="1"/>
          </p:cNvPicPr>
          <p:nvPr/>
        </p:nvPicPr>
        <p:blipFill>
          <a:blip r:embed="rId6"/>
          <a:stretch>
            <a:fillRect/>
          </a:stretch>
        </p:blipFill>
        <p:spPr>
          <a:xfrm>
            <a:off x="1427494" y="4240621"/>
            <a:ext cx="4470400" cy="1872021"/>
          </a:xfrm>
          <a:prstGeom prst="rect">
            <a:avLst/>
          </a:prstGeom>
        </p:spPr>
      </p:pic>
    </p:spTree>
    <p:extLst>
      <p:ext uri="{BB962C8B-B14F-4D97-AF65-F5344CB8AC3E}">
        <p14:creationId xmlns:p14="http://schemas.microsoft.com/office/powerpoint/2010/main" val="2331316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252D4-011C-484D-777E-0E0AACABB843}"/>
              </a:ext>
            </a:extLst>
          </p:cNvPr>
          <p:cNvSpPr>
            <a:spLocks noGrp="1"/>
          </p:cNvSpPr>
          <p:nvPr>
            <p:ph type="title"/>
          </p:nvPr>
        </p:nvSpPr>
        <p:spPr/>
        <p:txBody>
          <a:bodyPr/>
          <a:lstStyle/>
          <a:p>
            <a:r>
              <a:rPr lang="en-US" dirty="0"/>
              <a:t>National Transportation Stakeholders Forum</a:t>
            </a:r>
          </a:p>
        </p:txBody>
      </p:sp>
      <p:sp>
        <p:nvSpPr>
          <p:cNvPr id="3" name="Content Placeholder 2">
            <a:extLst>
              <a:ext uri="{FF2B5EF4-FFF2-40B4-BE49-F238E27FC236}">
                <a16:creationId xmlns:a16="http://schemas.microsoft.com/office/drawing/2014/main" id="{D218AB6B-CE4C-6BB6-E4BA-E9BFC23DA3F4}"/>
              </a:ext>
            </a:extLst>
          </p:cNvPr>
          <p:cNvSpPr>
            <a:spLocks noGrp="1"/>
          </p:cNvSpPr>
          <p:nvPr>
            <p:ph idx="1"/>
          </p:nvPr>
        </p:nvSpPr>
        <p:spPr>
          <a:xfrm>
            <a:off x="444500" y="1628278"/>
            <a:ext cx="4114800" cy="4221659"/>
          </a:xfrm>
        </p:spPr>
        <p:txBody>
          <a:bodyPr/>
          <a:lstStyle/>
          <a:p>
            <a:r>
              <a:rPr lang="en-US" dirty="0"/>
              <a:t>Webinars</a:t>
            </a:r>
          </a:p>
          <a:p>
            <a:pPr lvl="1"/>
            <a:r>
              <a:rPr lang="en-US" dirty="0"/>
              <a:t>2023 Newcomers Orientation was held on May 9, 2023</a:t>
            </a:r>
          </a:p>
          <a:p>
            <a:pPr lvl="1"/>
            <a:r>
              <a:rPr lang="en-US" dirty="0"/>
              <a:t>Federal Railroad Administration (FRA) Safety Coordination and Compliance Oversight Plan (SCCOP) was held on September 28, 2023</a:t>
            </a:r>
          </a:p>
          <a:p>
            <a:pPr lvl="1"/>
            <a:r>
              <a:rPr lang="en-US" dirty="0"/>
              <a:t>Planning underway for one more before the end of 2023</a:t>
            </a:r>
          </a:p>
          <a:p>
            <a:endParaRPr lang="en-US" dirty="0"/>
          </a:p>
        </p:txBody>
      </p:sp>
      <p:sp>
        <p:nvSpPr>
          <p:cNvPr id="4" name="Slide Number Placeholder 3">
            <a:extLst>
              <a:ext uri="{FF2B5EF4-FFF2-40B4-BE49-F238E27FC236}">
                <a16:creationId xmlns:a16="http://schemas.microsoft.com/office/drawing/2014/main" id="{EF6E2E5C-A540-86C8-8B99-E45243D0B1FD}"/>
              </a:ext>
            </a:extLst>
          </p:cNvPr>
          <p:cNvSpPr>
            <a:spLocks noGrp="1"/>
          </p:cNvSpPr>
          <p:nvPr>
            <p:ph type="sldNum" sz="quarter" idx="10"/>
          </p:nvPr>
        </p:nvSpPr>
        <p:spPr/>
        <p:txBody>
          <a:bodyPr/>
          <a:lstStyle/>
          <a:p>
            <a:fld id="{E773C8E2-B35B-254F-A137-6F2F570DAACB}" type="slidenum">
              <a:rPr lang="en-US" smtClean="0"/>
              <a:pPr/>
              <a:t>18</a:t>
            </a:fld>
            <a:endParaRPr lang="en-US" dirty="0"/>
          </a:p>
        </p:txBody>
      </p:sp>
      <p:pic>
        <p:nvPicPr>
          <p:cNvPr id="6" name="Picture 5">
            <a:extLst>
              <a:ext uri="{FF2B5EF4-FFF2-40B4-BE49-F238E27FC236}">
                <a16:creationId xmlns:a16="http://schemas.microsoft.com/office/drawing/2014/main" id="{EEA174C6-6078-CAC5-AC65-1D64FA385A67}"/>
              </a:ext>
            </a:extLst>
          </p:cNvPr>
          <p:cNvPicPr>
            <a:picLocks noChangeAspect="1"/>
          </p:cNvPicPr>
          <p:nvPr/>
        </p:nvPicPr>
        <p:blipFill>
          <a:blip r:embed="rId2"/>
          <a:stretch>
            <a:fillRect/>
          </a:stretch>
        </p:blipFill>
        <p:spPr>
          <a:xfrm>
            <a:off x="5098891" y="1507331"/>
            <a:ext cx="6818269" cy="3843337"/>
          </a:xfrm>
          <a:prstGeom prst="rect">
            <a:avLst/>
          </a:prstGeom>
        </p:spPr>
      </p:pic>
    </p:spTree>
    <p:extLst>
      <p:ext uri="{BB962C8B-B14F-4D97-AF65-F5344CB8AC3E}">
        <p14:creationId xmlns:p14="http://schemas.microsoft.com/office/powerpoint/2010/main" val="4167862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252D4-011C-484D-777E-0E0AACABB843}"/>
              </a:ext>
            </a:extLst>
          </p:cNvPr>
          <p:cNvSpPr>
            <a:spLocks noGrp="1"/>
          </p:cNvSpPr>
          <p:nvPr>
            <p:ph type="title"/>
          </p:nvPr>
        </p:nvSpPr>
        <p:spPr/>
        <p:txBody>
          <a:bodyPr/>
          <a:lstStyle/>
          <a:p>
            <a:r>
              <a:rPr lang="en-US" dirty="0"/>
              <a:t>National Transportation Stakeholders Forum</a:t>
            </a:r>
          </a:p>
        </p:txBody>
      </p:sp>
      <p:sp>
        <p:nvSpPr>
          <p:cNvPr id="3" name="Content Placeholder 2">
            <a:extLst>
              <a:ext uri="{FF2B5EF4-FFF2-40B4-BE49-F238E27FC236}">
                <a16:creationId xmlns:a16="http://schemas.microsoft.com/office/drawing/2014/main" id="{D218AB6B-CE4C-6BB6-E4BA-E9BFC23DA3F4}"/>
              </a:ext>
            </a:extLst>
          </p:cNvPr>
          <p:cNvSpPr>
            <a:spLocks noGrp="1"/>
          </p:cNvSpPr>
          <p:nvPr>
            <p:ph idx="1"/>
          </p:nvPr>
        </p:nvSpPr>
        <p:spPr>
          <a:xfrm>
            <a:off x="838200" y="1562101"/>
            <a:ext cx="5257800" cy="2971800"/>
          </a:xfrm>
        </p:spPr>
        <p:txBody>
          <a:bodyPr/>
          <a:lstStyle/>
          <a:p>
            <a:endParaRPr lang="en-US" dirty="0"/>
          </a:p>
          <a:p>
            <a:r>
              <a:rPr lang="en-US" i="1" dirty="0"/>
              <a:t>Ad Hoc </a:t>
            </a:r>
            <a:r>
              <a:rPr lang="en-US" dirty="0"/>
              <a:t>Working Groups (AHWG)</a:t>
            </a:r>
          </a:p>
          <a:p>
            <a:pPr lvl="1"/>
            <a:r>
              <a:rPr lang="en-US" dirty="0"/>
              <a:t>Management Plan updates are beginning in November 2023</a:t>
            </a:r>
          </a:p>
          <a:p>
            <a:pPr lvl="1"/>
            <a:r>
              <a:rPr lang="en-US" dirty="0"/>
              <a:t>Three Office of Nuclear Energy AHWGs are currently active</a:t>
            </a:r>
          </a:p>
          <a:p>
            <a:endParaRPr lang="en-US" dirty="0"/>
          </a:p>
        </p:txBody>
      </p:sp>
      <p:sp>
        <p:nvSpPr>
          <p:cNvPr id="4" name="Slide Number Placeholder 3">
            <a:extLst>
              <a:ext uri="{FF2B5EF4-FFF2-40B4-BE49-F238E27FC236}">
                <a16:creationId xmlns:a16="http://schemas.microsoft.com/office/drawing/2014/main" id="{EF6E2E5C-A540-86C8-8B99-E45243D0B1FD}"/>
              </a:ext>
            </a:extLst>
          </p:cNvPr>
          <p:cNvSpPr>
            <a:spLocks noGrp="1"/>
          </p:cNvSpPr>
          <p:nvPr>
            <p:ph type="sldNum" sz="quarter" idx="10"/>
          </p:nvPr>
        </p:nvSpPr>
        <p:spPr/>
        <p:txBody>
          <a:bodyPr/>
          <a:lstStyle/>
          <a:p>
            <a:fld id="{E773C8E2-B35B-254F-A137-6F2F570DAACB}" type="slidenum">
              <a:rPr lang="en-US" smtClean="0"/>
              <a:pPr/>
              <a:t>19</a:t>
            </a:fld>
            <a:endParaRPr lang="en-US" dirty="0"/>
          </a:p>
        </p:txBody>
      </p:sp>
      <p:pic>
        <p:nvPicPr>
          <p:cNvPr id="12290" name="Picture 2">
            <a:extLst>
              <a:ext uri="{FF2B5EF4-FFF2-40B4-BE49-F238E27FC236}">
                <a16:creationId xmlns:a16="http://schemas.microsoft.com/office/drawing/2014/main" id="{4515B8F1-6938-BF05-9223-8F1ECEC6C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447" y="2173132"/>
            <a:ext cx="4424880"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03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64D26-65CF-CC56-14C4-03D28A0A32BB}"/>
              </a:ext>
            </a:extLst>
          </p:cNvPr>
          <p:cNvSpPr>
            <a:spLocks noGrp="1"/>
          </p:cNvSpPr>
          <p:nvPr>
            <p:ph type="title"/>
          </p:nvPr>
        </p:nvSpPr>
        <p:spPr/>
        <p:txBody>
          <a:bodyPr/>
          <a:lstStyle/>
          <a:p>
            <a:r>
              <a:rPr lang="en-US" dirty="0"/>
              <a:t>Discussion Topics</a:t>
            </a:r>
          </a:p>
        </p:txBody>
      </p:sp>
      <p:sp>
        <p:nvSpPr>
          <p:cNvPr id="3" name="Content Placeholder 2">
            <a:extLst>
              <a:ext uri="{FF2B5EF4-FFF2-40B4-BE49-F238E27FC236}">
                <a16:creationId xmlns:a16="http://schemas.microsoft.com/office/drawing/2014/main" id="{945BF70F-18D8-6083-66E2-B1042896983F}"/>
              </a:ext>
            </a:extLst>
          </p:cNvPr>
          <p:cNvSpPr>
            <a:spLocks noGrp="1"/>
          </p:cNvSpPr>
          <p:nvPr>
            <p:ph idx="1"/>
          </p:nvPr>
        </p:nvSpPr>
        <p:spPr>
          <a:xfrm>
            <a:off x="838200" y="1460163"/>
            <a:ext cx="10515600" cy="2404085"/>
          </a:xfrm>
        </p:spPr>
        <p:txBody>
          <a:bodyPr>
            <a:normAutofit/>
          </a:bodyPr>
          <a:lstStyle/>
          <a:p>
            <a:r>
              <a:rPr lang="en-US" dirty="0"/>
              <a:t>Office of Environmental Management</a:t>
            </a:r>
          </a:p>
          <a:p>
            <a:r>
              <a:rPr lang="en-US" dirty="0"/>
              <a:t>Office of Packaging and Transportation Update</a:t>
            </a:r>
          </a:p>
          <a:p>
            <a:r>
              <a:rPr lang="fr-FR" dirty="0"/>
              <a:t>Transportation Compliance Assurance Program (TCAP)</a:t>
            </a:r>
            <a:br>
              <a:rPr lang="fr-FR" dirty="0"/>
            </a:br>
            <a:endParaRPr lang="en-US" dirty="0"/>
          </a:p>
        </p:txBody>
      </p:sp>
      <p:sp>
        <p:nvSpPr>
          <p:cNvPr id="4" name="Slide Number Placeholder 3">
            <a:extLst>
              <a:ext uri="{FF2B5EF4-FFF2-40B4-BE49-F238E27FC236}">
                <a16:creationId xmlns:a16="http://schemas.microsoft.com/office/drawing/2014/main" id="{535716F9-F633-5552-DC2A-DEAD4D10A765}"/>
              </a:ext>
            </a:extLst>
          </p:cNvPr>
          <p:cNvSpPr>
            <a:spLocks noGrp="1"/>
          </p:cNvSpPr>
          <p:nvPr>
            <p:ph type="sldNum" sz="quarter" idx="10"/>
          </p:nvPr>
        </p:nvSpPr>
        <p:spPr/>
        <p:txBody>
          <a:bodyPr/>
          <a:lstStyle/>
          <a:p>
            <a:fld id="{E773C8E2-B35B-254F-A137-6F2F570DAACB}" type="slidenum">
              <a:rPr lang="en-US" smtClean="0"/>
              <a:pPr/>
              <a:t>2</a:t>
            </a:fld>
            <a:endParaRPr lang="en-US" dirty="0"/>
          </a:p>
        </p:txBody>
      </p:sp>
    </p:spTree>
    <p:extLst>
      <p:ext uri="{BB962C8B-B14F-4D97-AF65-F5344CB8AC3E}">
        <p14:creationId xmlns:p14="http://schemas.microsoft.com/office/powerpoint/2010/main" val="2679148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C60DF-3F56-C501-4C14-8D8ED127D5DE}"/>
              </a:ext>
            </a:extLst>
          </p:cNvPr>
          <p:cNvSpPr>
            <a:spLocks noGrp="1"/>
          </p:cNvSpPr>
          <p:nvPr>
            <p:ph type="title"/>
          </p:nvPr>
        </p:nvSpPr>
        <p:spPr/>
        <p:txBody>
          <a:bodyPr>
            <a:normAutofit fontScale="90000"/>
          </a:bodyPr>
          <a:lstStyle/>
          <a:p>
            <a:r>
              <a:rPr lang="en-US" dirty="0"/>
              <a:t>Transportation Emergency Preparedness Program (TEPP)</a:t>
            </a:r>
          </a:p>
        </p:txBody>
      </p:sp>
      <p:sp>
        <p:nvSpPr>
          <p:cNvPr id="4" name="Slide Number Placeholder 3">
            <a:extLst>
              <a:ext uri="{FF2B5EF4-FFF2-40B4-BE49-F238E27FC236}">
                <a16:creationId xmlns:a16="http://schemas.microsoft.com/office/drawing/2014/main" id="{6EC58ABC-A59A-FF65-6C6B-FB01C40F2441}"/>
              </a:ext>
            </a:extLst>
          </p:cNvPr>
          <p:cNvSpPr>
            <a:spLocks noGrp="1"/>
          </p:cNvSpPr>
          <p:nvPr>
            <p:ph type="sldNum" sz="quarter" idx="10"/>
          </p:nvPr>
        </p:nvSpPr>
        <p:spPr/>
        <p:txBody>
          <a:bodyPr/>
          <a:lstStyle/>
          <a:p>
            <a:fld id="{E773C8E2-B35B-254F-A137-6F2F570DAACB}" type="slidenum">
              <a:rPr lang="en-US" smtClean="0"/>
              <a:pPr/>
              <a:t>20</a:t>
            </a:fld>
            <a:endParaRPr lang="en-US" dirty="0"/>
          </a:p>
        </p:txBody>
      </p:sp>
      <p:sp>
        <p:nvSpPr>
          <p:cNvPr id="7" name="Rectangle 6">
            <a:extLst>
              <a:ext uri="{FF2B5EF4-FFF2-40B4-BE49-F238E27FC236}">
                <a16:creationId xmlns:a16="http://schemas.microsoft.com/office/drawing/2014/main" id="{9CF2EC9E-126E-F5FF-63EB-A43DA5978B32}"/>
              </a:ext>
            </a:extLst>
          </p:cNvPr>
          <p:cNvSpPr/>
          <p:nvPr/>
        </p:nvSpPr>
        <p:spPr>
          <a:xfrm>
            <a:off x="5295014" y="1286540"/>
            <a:ext cx="404037" cy="435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Chart 4">
            <a:extLst>
              <a:ext uri="{FF2B5EF4-FFF2-40B4-BE49-F238E27FC236}">
                <a16:creationId xmlns:a16="http://schemas.microsoft.com/office/drawing/2014/main" id="{BF5FA270-AD34-E056-BDEF-D5E7EDA42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325" y="1036320"/>
            <a:ext cx="8033451" cy="496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449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C60DF-3F56-C501-4C14-8D8ED127D5DE}"/>
              </a:ext>
            </a:extLst>
          </p:cNvPr>
          <p:cNvSpPr>
            <a:spLocks noGrp="1"/>
          </p:cNvSpPr>
          <p:nvPr>
            <p:ph type="title"/>
          </p:nvPr>
        </p:nvSpPr>
        <p:spPr/>
        <p:txBody>
          <a:bodyPr>
            <a:normAutofit fontScale="90000"/>
          </a:bodyPr>
          <a:lstStyle/>
          <a:p>
            <a:r>
              <a:rPr lang="en-US" dirty="0"/>
              <a:t>Transportation Emergency Preparedness Program (TEPP)</a:t>
            </a:r>
          </a:p>
        </p:txBody>
      </p:sp>
      <p:pic>
        <p:nvPicPr>
          <p:cNvPr id="6" name="Content Placeholder 5" descr="Map&#10;&#10;Description automatically generated">
            <a:extLst>
              <a:ext uri="{FF2B5EF4-FFF2-40B4-BE49-F238E27FC236}">
                <a16:creationId xmlns:a16="http://schemas.microsoft.com/office/drawing/2014/main" id="{23AADC50-6FEE-D940-6BFB-28152ED5000C}"/>
              </a:ext>
            </a:extLst>
          </p:cNvPr>
          <p:cNvPicPr>
            <a:picLocks noGrp="1" noChangeAspect="1"/>
          </p:cNvPicPr>
          <p:nvPr>
            <p:ph idx="1"/>
          </p:nvPr>
        </p:nvPicPr>
        <p:blipFill>
          <a:blip r:embed="rId3"/>
          <a:stretch>
            <a:fillRect/>
          </a:stretch>
        </p:blipFill>
        <p:spPr>
          <a:xfrm>
            <a:off x="934164" y="1163093"/>
            <a:ext cx="7156719" cy="4745746"/>
          </a:xfrm>
        </p:spPr>
      </p:pic>
      <p:sp>
        <p:nvSpPr>
          <p:cNvPr id="4" name="Slide Number Placeholder 3">
            <a:extLst>
              <a:ext uri="{FF2B5EF4-FFF2-40B4-BE49-F238E27FC236}">
                <a16:creationId xmlns:a16="http://schemas.microsoft.com/office/drawing/2014/main" id="{6EC58ABC-A59A-FF65-6C6B-FB01C40F2441}"/>
              </a:ext>
            </a:extLst>
          </p:cNvPr>
          <p:cNvSpPr>
            <a:spLocks noGrp="1"/>
          </p:cNvSpPr>
          <p:nvPr>
            <p:ph type="sldNum" sz="quarter" idx="10"/>
          </p:nvPr>
        </p:nvSpPr>
        <p:spPr/>
        <p:txBody>
          <a:bodyPr/>
          <a:lstStyle/>
          <a:p>
            <a:fld id="{E773C8E2-B35B-254F-A137-6F2F570DAACB}" type="slidenum">
              <a:rPr lang="en-US" smtClean="0"/>
              <a:pPr/>
              <a:t>21</a:t>
            </a:fld>
            <a:endParaRPr lang="en-US" dirty="0"/>
          </a:p>
        </p:txBody>
      </p:sp>
      <p:sp>
        <p:nvSpPr>
          <p:cNvPr id="7" name="Rectangle 6">
            <a:extLst>
              <a:ext uri="{FF2B5EF4-FFF2-40B4-BE49-F238E27FC236}">
                <a16:creationId xmlns:a16="http://schemas.microsoft.com/office/drawing/2014/main" id="{9CF2EC9E-126E-F5FF-63EB-A43DA5978B32}"/>
              </a:ext>
            </a:extLst>
          </p:cNvPr>
          <p:cNvSpPr/>
          <p:nvPr/>
        </p:nvSpPr>
        <p:spPr>
          <a:xfrm>
            <a:off x="5295014" y="1286540"/>
            <a:ext cx="404037" cy="435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1AFF7409-2FD1-5FA1-3460-5A1555EB09E6}"/>
              </a:ext>
            </a:extLst>
          </p:cNvPr>
          <p:cNvGraphicFramePr>
            <a:graphicFrameLocks noGrp="1"/>
          </p:cNvGraphicFramePr>
          <p:nvPr/>
        </p:nvGraphicFramePr>
        <p:xfrm>
          <a:off x="9121553" y="2047113"/>
          <a:ext cx="1861880" cy="2286000"/>
        </p:xfrm>
        <a:graphic>
          <a:graphicData uri="http://schemas.openxmlformats.org/drawingml/2006/table">
            <a:tbl>
              <a:tblPr firstRow="1" firstCol="1" bandRow="1">
                <a:tableStyleId>{5C22544A-7EE6-4342-B048-85BDC9FD1C3A}</a:tableStyleId>
              </a:tblPr>
              <a:tblGrid>
                <a:gridCol w="1545506">
                  <a:extLst>
                    <a:ext uri="{9D8B030D-6E8A-4147-A177-3AD203B41FA5}">
                      <a16:colId xmlns:a16="http://schemas.microsoft.com/office/drawing/2014/main" val="1559774497"/>
                    </a:ext>
                  </a:extLst>
                </a:gridCol>
                <a:gridCol w="316374">
                  <a:extLst>
                    <a:ext uri="{9D8B030D-6E8A-4147-A177-3AD203B41FA5}">
                      <a16:colId xmlns:a16="http://schemas.microsoft.com/office/drawing/2014/main" val="1088649020"/>
                    </a:ext>
                  </a:extLst>
                </a:gridCol>
              </a:tblGrid>
              <a:tr h="190500">
                <a:tc gridSpan="2">
                  <a:txBody>
                    <a:bodyPr/>
                    <a:lstStyle/>
                    <a:p>
                      <a:pPr marL="0" marR="0" algn="ctr">
                        <a:lnSpc>
                          <a:spcPct val="107000"/>
                        </a:lnSpc>
                        <a:spcBef>
                          <a:spcPts val="0"/>
                        </a:spcBef>
                        <a:spcAft>
                          <a:spcPts val="0"/>
                        </a:spcAft>
                      </a:pPr>
                      <a:r>
                        <a:rPr lang="en-US" sz="1100" kern="0" dirty="0">
                          <a:effectLst/>
                        </a:rPr>
                        <a:t>CSG-Midwest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extLst>
                  <a:ext uri="{0D108BD9-81ED-4DB2-BD59-A6C34878D82A}">
                    <a16:rowId xmlns:a16="http://schemas.microsoft.com/office/drawing/2014/main" val="510828258"/>
                  </a:ext>
                </a:extLst>
              </a:tr>
              <a:tr h="190500">
                <a:tc>
                  <a:txBody>
                    <a:bodyPr/>
                    <a:lstStyle/>
                    <a:p>
                      <a:pPr marL="0" marR="0">
                        <a:lnSpc>
                          <a:spcPct val="107000"/>
                        </a:lnSpc>
                        <a:spcBef>
                          <a:spcPts val="0"/>
                        </a:spcBef>
                        <a:spcAft>
                          <a:spcPts val="0"/>
                        </a:spcAft>
                      </a:pPr>
                      <a:r>
                        <a:rPr lang="en-US" sz="1100" kern="0">
                          <a:effectLst/>
                        </a:rPr>
                        <a:t>Illinois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kern="0">
                          <a:effectLst/>
                        </a:rPr>
                        <a:t>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53034429"/>
                  </a:ext>
                </a:extLst>
              </a:tr>
              <a:tr h="190500">
                <a:tc>
                  <a:txBody>
                    <a:bodyPr/>
                    <a:lstStyle/>
                    <a:p>
                      <a:pPr marL="0" marR="0">
                        <a:lnSpc>
                          <a:spcPct val="107000"/>
                        </a:lnSpc>
                        <a:spcBef>
                          <a:spcPts val="0"/>
                        </a:spcBef>
                        <a:spcAft>
                          <a:spcPts val="0"/>
                        </a:spcAft>
                      </a:pPr>
                      <a:r>
                        <a:rPr lang="en-US" sz="1100" kern="0">
                          <a:effectLst/>
                        </a:rPr>
                        <a:t>Indiana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kern="0">
                          <a:effectLst/>
                        </a:rPr>
                        <a:t>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30681654"/>
                  </a:ext>
                </a:extLst>
              </a:tr>
              <a:tr h="190500">
                <a:tc>
                  <a:txBody>
                    <a:bodyPr/>
                    <a:lstStyle/>
                    <a:p>
                      <a:pPr marL="0" marR="0">
                        <a:lnSpc>
                          <a:spcPct val="107000"/>
                        </a:lnSpc>
                        <a:spcBef>
                          <a:spcPts val="0"/>
                        </a:spcBef>
                        <a:spcAft>
                          <a:spcPts val="0"/>
                        </a:spcAft>
                      </a:pPr>
                      <a:r>
                        <a:rPr lang="en-US" sz="1100" kern="0" dirty="0">
                          <a:effectLst/>
                        </a:rPr>
                        <a:t>Iowa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kern="0">
                          <a:effectLst/>
                        </a:rPr>
                        <a:t>12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08939846"/>
                  </a:ext>
                </a:extLst>
              </a:tr>
              <a:tr h="190500">
                <a:tc>
                  <a:txBody>
                    <a:bodyPr/>
                    <a:lstStyle/>
                    <a:p>
                      <a:pPr marL="0" marR="0">
                        <a:lnSpc>
                          <a:spcPct val="107000"/>
                        </a:lnSpc>
                        <a:spcBef>
                          <a:spcPts val="0"/>
                        </a:spcBef>
                        <a:spcAft>
                          <a:spcPts val="0"/>
                        </a:spcAft>
                      </a:pPr>
                      <a:r>
                        <a:rPr lang="en-US" sz="1100" kern="0">
                          <a:effectLst/>
                        </a:rPr>
                        <a:t>Kansas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kern="0">
                          <a:effectLst/>
                        </a:rPr>
                        <a:t>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32855974"/>
                  </a:ext>
                </a:extLst>
              </a:tr>
              <a:tr h="190500">
                <a:tc>
                  <a:txBody>
                    <a:bodyPr/>
                    <a:lstStyle/>
                    <a:p>
                      <a:pPr marL="0" marR="0">
                        <a:lnSpc>
                          <a:spcPct val="107000"/>
                        </a:lnSpc>
                        <a:spcBef>
                          <a:spcPts val="0"/>
                        </a:spcBef>
                        <a:spcAft>
                          <a:spcPts val="0"/>
                        </a:spcAft>
                      </a:pPr>
                      <a:r>
                        <a:rPr lang="en-US" sz="1100" kern="0">
                          <a:effectLst/>
                        </a:rPr>
                        <a:t>Michigan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kern="0">
                          <a:effectLst/>
                        </a:rPr>
                        <a:t>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07279316"/>
                  </a:ext>
                </a:extLst>
              </a:tr>
              <a:tr h="190500">
                <a:tc>
                  <a:txBody>
                    <a:bodyPr/>
                    <a:lstStyle/>
                    <a:p>
                      <a:pPr marL="0" marR="0">
                        <a:lnSpc>
                          <a:spcPct val="107000"/>
                        </a:lnSpc>
                        <a:spcBef>
                          <a:spcPts val="0"/>
                        </a:spcBef>
                        <a:spcAft>
                          <a:spcPts val="0"/>
                        </a:spcAft>
                      </a:pPr>
                      <a:r>
                        <a:rPr lang="en-US" sz="1100" kern="0">
                          <a:effectLst/>
                        </a:rPr>
                        <a:t>Minnesota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kern="0">
                          <a:effectLst/>
                        </a:rPr>
                        <a:t>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79701610"/>
                  </a:ext>
                </a:extLst>
              </a:tr>
              <a:tr h="190500">
                <a:tc>
                  <a:txBody>
                    <a:bodyPr/>
                    <a:lstStyle/>
                    <a:p>
                      <a:pPr marL="0" marR="0">
                        <a:lnSpc>
                          <a:spcPct val="107000"/>
                        </a:lnSpc>
                        <a:spcBef>
                          <a:spcPts val="0"/>
                        </a:spcBef>
                        <a:spcAft>
                          <a:spcPts val="0"/>
                        </a:spcAft>
                      </a:pPr>
                      <a:r>
                        <a:rPr lang="en-US" sz="1100" kern="0">
                          <a:effectLst/>
                        </a:rPr>
                        <a:t>Nebraska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kern="0">
                          <a:effectLst/>
                        </a:rPr>
                        <a:t>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415911"/>
                  </a:ext>
                </a:extLst>
              </a:tr>
              <a:tr h="190500">
                <a:tc>
                  <a:txBody>
                    <a:bodyPr/>
                    <a:lstStyle/>
                    <a:p>
                      <a:pPr marL="0" marR="0">
                        <a:lnSpc>
                          <a:spcPct val="107000"/>
                        </a:lnSpc>
                        <a:spcBef>
                          <a:spcPts val="0"/>
                        </a:spcBef>
                        <a:spcAft>
                          <a:spcPts val="0"/>
                        </a:spcAft>
                      </a:pPr>
                      <a:r>
                        <a:rPr lang="en-US" sz="1100" kern="0">
                          <a:effectLst/>
                        </a:rPr>
                        <a:t>North Dakota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kern="0">
                          <a:effectLst/>
                        </a:rPr>
                        <a:t>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76864688"/>
                  </a:ext>
                </a:extLst>
              </a:tr>
              <a:tr h="190500">
                <a:tc>
                  <a:txBody>
                    <a:bodyPr/>
                    <a:lstStyle/>
                    <a:p>
                      <a:pPr marL="0" marR="0">
                        <a:lnSpc>
                          <a:spcPct val="107000"/>
                        </a:lnSpc>
                        <a:spcBef>
                          <a:spcPts val="0"/>
                        </a:spcBef>
                        <a:spcAft>
                          <a:spcPts val="0"/>
                        </a:spcAft>
                      </a:pPr>
                      <a:r>
                        <a:rPr lang="en-US" sz="1100" kern="0">
                          <a:effectLst/>
                        </a:rPr>
                        <a:t>Ohio</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kern="0">
                          <a:effectLst/>
                        </a:rPr>
                        <a:t>30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16214042"/>
                  </a:ext>
                </a:extLst>
              </a:tr>
              <a:tr h="190500">
                <a:tc>
                  <a:txBody>
                    <a:bodyPr/>
                    <a:lstStyle/>
                    <a:p>
                      <a:pPr marL="0" marR="0">
                        <a:lnSpc>
                          <a:spcPct val="107000"/>
                        </a:lnSpc>
                        <a:spcBef>
                          <a:spcPts val="0"/>
                        </a:spcBef>
                        <a:spcAft>
                          <a:spcPts val="0"/>
                        </a:spcAft>
                      </a:pPr>
                      <a:r>
                        <a:rPr lang="en-US" sz="1100" kern="0">
                          <a:effectLst/>
                        </a:rPr>
                        <a:t>South Dakota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kern="0">
                          <a:effectLst/>
                        </a:rPr>
                        <a:t>40</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01029710"/>
                  </a:ext>
                </a:extLst>
              </a:tr>
              <a:tr h="190500">
                <a:tc>
                  <a:txBody>
                    <a:bodyPr/>
                    <a:lstStyle/>
                    <a:p>
                      <a:pPr marL="0" marR="0">
                        <a:lnSpc>
                          <a:spcPct val="107000"/>
                        </a:lnSpc>
                        <a:spcBef>
                          <a:spcPts val="0"/>
                        </a:spcBef>
                        <a:spcAft>
                          <a:spcPts val="0"/>
                        </a:spcAft>
                      </a:pPr>
                      <a:r>
                        <a:rPr lang="en-US" sz="1100" kern="0">
                          <a:effectLst/>
                        </a:rPr>
                        <a:t>Wisconsin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100" kern="0" dirty="0">
                          <a:effectLst/>
                        </a:rPr>
                        <a:t>0</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94092951"/>
                  </a:ext>
                </a:extLst>
              </a:tr>
            </a:tbl>
          </a:graphicData>
        </a:graphic>
      </p:graphicFrame>
    </p:spTree>
    <p:extLst>
      <p:ext uri="{BB962C8B-B14F-4D97-AF65-F5344CB8AC3E}">
        <p14:creationId xmlns:p14="http://schemas.microsoft.com/office/powerpoint/2010/main" val="1962282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C60DF-3F56-C501-4C14-8D8ED127D5DE}"/>
              </a:ext>
            </a:extLst>
          </p:cNvPr>
          <p:cNvSpPr>
            <a:spLocks noGrp="1"/>
          </p:cNvSpPr>
          <p:nvPr>
            <p:ph type="title"/>
          </p:nvPr>
        </p:nvSpPr>
        <p:spPr/>
        <p:txBody>
          <a:bodyPr>
            <a:normAutofit fontScale="90000"/>
          </a:bodyPr>
          <a:lstStyle/>
          <a:p>
            <a:r>
              <a:rPr lang="en-US" dirty="0"/>
              <a:t>Transportation Emergency Preparedness Program (TEPP)</a:t>
            </a:r>
          </a:p>
        </p:txBody>
      </p:sp>
      <p:sp>
        <p:nvSpPr>
          <p:cNvPr id="3" name="Content Placeholder 2">
            <a:extLst>
              <a:ext uri="{FF2B5EF4-FFF2-40B4-BE49-F238E27FC236}">
                <a16:creationId xmlns:a16="http://schemas.microsoft.com/office/drawing/2014/main" id="{91B0BCD6-54B8-56B7-E754-888B8C011171}"/>
              </a:ext>
            </a:extLst>
          </p:cNvPr>
          <p:cNvSpPr>
            <a:spLocks noGrp="1"/>
          </p:cNvSpPr>
          <p:nvPr>
            <p:ph idx="1"/>
          </p:nvPr>
        </p:nvSpPr>
        <p:spPr>
          <a:xfrm>
            <a:off x="669851" y="1743739"/>
            <a:ext cx="7740503" cy="3603884"/>
          </a:xfrm>
        </p:spPr>
        <p:txBody>
          <a:bodyPr>
            <a:normAutofit/>
          </a:bodyPr>
          <a:lstStyle/>
          <a:p>
            <a:r>
              <a:rPr lang="en-US" dirty="0"/>
              <a:t>Course development update</a:t>
            </a:r>
          </a:p>
          <a:p>
            <a:pPr lvl="1"/>
            <a:r>
              <a:rPr lang="en-US" dirty="0"/>
              <a:t>MERRTT – </a:t>
            </a:r>
          </a:p>
          <a:p>
            <a:pPr lvl="2"/>
            <a:r>
              <a:rPr lang="en-US" dirty="0"/>
              <a:t>Stakeholder comment resolution on October 9. </a:t>
            </a:r>
          </a:p>
          <a:p>
            <a:pPr lvl="2"/>
            <a:r>
              <a:rPr lang="en-US" dirty="0"/>
              <a:t>Proposed 2024 Module 5 changes. </a:t>
            </a:r>
          </a:p>
          <a:p>
            <a:pPr lvl="1"/>
            <a:r>
              <a:rPr lang="en-US" dirty="0"/>
              <a:t>Hospital class – being revised based on stakeholder feedback</a:t>
            </a:r>
          </a:p>
          <a:p>
            <a:pPr lvl="1"/>
            <a:r>
              <a:rPr lang="en-US" dirty="0"/>
              <a:t>Public information officer class – being developed in conjunction with WIPP and EM’s Communication office</a:t>
            </a:r>
          </a:p>
          <a:p>
            <a:endParaRPr lang="en-US" dirty="0"/>
          </a:p>
        </p:txBody>
      </p:sp>
      <p:sp>
        <p:nvSpPr>
          <p:cNvPr id="4" name="Slide Number Placeholder 3">
            <a:extLst>
              <a:ext uri="{FF2B5EF4-FFF2-40B4-BE49-F238E27FC236}">
                <a16:creationId xmlns:a16="http://schemas.microsoft.com/office/drawing/2014/main" id="{6EC58ABC-A59A-FF65-6C6B-FB01C40F2441}"/>
              </a:ext>
            </a:extLst>
          </p:cNvPr>
          <p:cNvSpPr>
            <a:spLocks noGrp="1"/>
          </p:cNvSpPr>
          <p:nvPr>
            <p:ph type="sldNum" sz="quarter" idx="10"/>
          </p:nvPr>
        </p:nvSpPr>
        <p:spPr/>
        <p:txBody>
          <a:bodyPr/>
          <a:lstStyle/>
          <a:p>
            <a:fld id="{E773C8E2-B35B-254F-A137-6F2F570DAACB}" type="slidenum">
              <a:rPr lang="en-US" smtClean="0"/>
              <a:pPr/>
              <a:t>22</a:t>
            </a:fld>
            <a:endParaRPr lang="en-US" dirty="0"/>
          </a:p>
        </p:txBody>
      </p:sp>
      <p:pic>
        <p:nvPicPr>
          <p:cNvPr id="1026" name="Picture 2">
            <a:extLst>
              <a:ext uri="{FF2B5EF4-FFF2-40B4-BE49-F238E27FC236}">
                <a16:creationId xmlns:a16="http://schemas.microsoft.com/office/drawing/2014/main" id="{05CBD0E9-1D1E-C569-E989-1835D191E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8660" y="1163093"/>
            <a:ext cx="3238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B5A3698-D235-F66C-9CEB-ADE5FE972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4480" y="3194866"/>
            <a:ext cx="2921000" cy="164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42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CFCBC1A-9A1B-C8C1-5C7C-E39AB5BF65DE}"/>
              </a:ext>
            </a:extLst>
          </p:cNvPr>
          <p:cNvSpPr>
            <a:spLocks noGrp="1" noChangeArrowheads="1"/>
          </p:cNvSpPr>
          <p:nvPr>
            <p:ph type="ctrTitle"/>
          </p:nvPr>
        </p:nvSpPr>
        <p:spPr>
          <a:xfrm>
            <a:off x="2362200" y="2438400"/>
            <a:ext cx="7239000" cy="1524000"/>
          </a:xfrm>
        </p:spPr>
        <p:txBody>
          <a:bodyPr rtlCol="0">
            <a:normAutofit fontScale="90000"/>
          </a:bodyPr>
          <a:lstStyle/>
          <a:p>
            <a:pPr>
              <a:defRPr/>
            </a:pPr>
            <a:r>
              <a:rPr lang="en-US" altLang="en-US" sz="4000" b="1" dirty="0"/>
              <a:t>Transportation Compliance Assurance Program (TCAP)</a:t>
            </a:r>
            <a:br>
              <a:rPr lang="en-US" altLang="en-US" sz="3200" b="1" dirty="0"/>
            </a:br>
            <a:endParaRPr lang="en-US" altLang="en-US" sz="3200" b="1" dirty="0"/>
          </a:p>
        </p:txBody>
      </p:sp>
      <p:sp>
        <p:nvSpPr>
          <p:cNvPr id="3075" name="Rectangle 3">
            <a:extLst>
              <a:ext uri="{FF2B5EF4-FFF2-40B4-BE49-F238E27FC236}">
                <a16:creationId xmlns:a16="http://schemas.microsoft.com/office/drawing/2014/main" id="{8371341C-6D93-353D-1D2D-7BC779350B00}"/>
              </a:ext>
            </a:extLst>
          </p:cNvPr>
          <p:cNvSpPr>
            <a:spLocks noGrp="1" noChangeArrowheads="1"/>
          </p:cNvSpPr>
          <p:nvPr>
            <p:ph type="subTitle" idx="1"/>
          </p:nvPr>
        </p:nvSpPr>
        <p:spPr>
          <a:xfrm>
            <a:off x="2895600" y="4123063"/>
            <a:ext cx="6400800" cy="1143000"/>
          </a:xfrm>
        </p:spPr>
        <p:txBody>
          <a:bodyPr rtlCol="0">
            <a:normAutofit/>
          </a:bodyPr>
          <a:lstStyle/>
          <a:p>
            <a:pPr>
              <a:defRPr/>
            </a:pPr>
            <a:r>
              <a:rPr lang="en-US" altLang="en-US" b="1" dirty="0">
                <a:latin typeface="Aharoni" panose="02010803020104030203" pitchFamily="2" charset="-79"/>
                <a:cs typeface="Aharoni" panose="02010803020104030203" pitchFamily="2" charset="-79"/>
              </a:rPr>
              <a:t>Prakash Kunjeer, Program Manager</a:t>
            </a:r>
          </a:p>
          <a:p>
            <a:pPr>
              <a:defRPr/>
            </a:pPr>
            <a:endParaRPr lang="en-US" altLang="en-US" b="1" dirty="0">
              <a:latin typeface="Aharoni" panose="02010803020104030203" pitchFamily="2" charset="-79"/>
              <a:cs typeface="Aharoni" panose="02010803020104030203" pitchFamily="2" charset="-79"/>
            </a:endParaRPr>
          </a:p>
          <a:p>
            <a:pPr>
              <a:defRPr/>
            </a:pPr>
            <a:endParaRPr lang="en-US" altLang="en-US" dirty="0">
              <a:solidFill>
                <a:schemeClr val="tx1"/>
              </a:solidFill>
            </a:endParaRPr>
          </a:p>
          <a:p>
            <a:pPr>
              <a:defRPr/>
            </a:pPr>
            <a:endParaRPr lang="en-US" altLang="en-US" b="1" dirty="0">
              <a:latin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a:extLst>
              <a:ext uri="{FF2B5EF4-FFF2-40B4-BE49-F238E27FC236}">
                <a16:creationId xmlns:a16="http://schemas.microsoft.com/office/drawing/2014/main" id="{6CBCDCAD-5818-0188-F668-144B6A7A9A31}"/>
              </a:ext>
            </a:extLst>
          </p:cNvPr>
          <p:cNvSpPr>
            <a:spLocks noGrp="1"/>
          </p:cNvSpPr>
          <p:nvPr>
            <p:ph idx="1"/>
          </p:nvPr>
        </p:nvSpPr>
        <p:spPr>
          <a:xfrm>
            <a:off x="2743200" y="1752600"/>
            <a:ext cx="7239000" cy="3778250"/>
          </a:xfrm>
        </p:spPr>
        <p:txBody>
          <a:bodyPr rtlCol="0">
            <a:normAutofit/>
          </a:bodyPr>
          <a:lstStyle/>
          <a:p>
            <a:pPr>
              <a:buFont typeface="Wingdings" panose="05000000000000000000" pitchFamily="2" charset="2"/>
              <a:buChar char="§"/>
              <a:defRPr/>
            </a:pPr>
            <a:r>
              <a:rPr lang="en-US" altLang="en-US" dirty="0"/>
              <a:t>Systematic approach to evaluate and ensure compliance with applicable regulations, policies and Orders</a:t>
            </a:r>
          </a:p>
          <a:p>
            <a:pPr>
              <a:buFont typeface="Wingdings" panose="05000000000000000000" pitchFamily="2" charset="2"/>
              <a:buChar char="§"/>
              <a:defRPr/>
            </a:pPr>
            <a:endParaRPr lang="en-US" altLang="en-US" dirty="0"/>
          </a:p>
          <a:p>
            <a:pPr>
              <a:buFont typeface="Wingdings" panose="05000000000000000000" pitchFamily="2" charset="2"/>
              <a:buChar char="§"/>
              <a:defRPr/>
            </a:pPr>
            <a:r>
              <a:rPr lang="en-US" altLang="en-US" dirty="0"/>
              <a:t>Identify opportunities for process improvements for P&amp;T operations</a:t>
            </a:r>
          </a:p>
          <a:p>
            <a:pPr>
              <a:buFont typeface="Wingdings" panose="05000000000000000000" pitchFamily="2" charset="2"/>
              <a:buChar char="§"/>
              <a:defRPr/>
            </a:pPr>
            <a:endParaRPr lang="en-US" altLang="en-US" dirty="0"/>
          </a:p>
          <a:p>
            <a:pPr>
              <a:buFont typeface="Wingdings" panose="05000000000000000000" pitchFamily="2" charset="2"/>
              <a:buChar char="§"/>
              <a:defRPr/>
            </a:pPr>
            <a:r>
              <a:rPr lang="en-US" altLang="en-US" dirty="0"/>
              <a:t>Share lessons learned and best practices from other sites</a:t>
            </a:r>
          </a:p>
        </p:txBody>
      </p:sp>
      <p:sp>
        <p:nvSpPr>
          <p:cNvPr id="3" name="Title 2">
            <a:extLst>
              <a:ext uri="{FF2B5EF4-FFF2-40B4-BE49-F238E27FC236}">
                <a16:creationId xmlns:a16="http://schemas.microsoft.com/office/drawing/2014/main" id="{5C88A49D-AAFD-46E0-14A7-55D6687848E2}"/>
              </a:ext>
            </a:extLst>
          </p:cNvPr>
          <p:cNvSpPr>
            <a:spLocks noGrp="1"/>
          </p:cNvSpPr>
          <p:nvPr>
            <p:ph type="title"/>
          </p:nvPr>
        </p:nvSpPr>
        <p:spPr/>
        <p:txBody>
          <a:bodyPr/>
          <a:lstStyle/>
          <a:p>
            <a:r>
              <a:rPr lang="en-US" dirty="0"/>
              <a:t>TCAP Purpose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63039472-44E0-5877-AF73-EC62D8AAF5E1}"/>
              </a:ext>
            </a:extLst>
          </p:cNvPr>
          <p:cNvSpPr>
            <a:spLocks noGrp="1"/>
          </p:cNvSpPr>
          <p:nvPr>
            <p:ph idx="1"/>
          </p:nvPr>
        </p:nvSpPr>
        <p:spPr>
          <a:xfrm>
            <a:off x="2057400" y="1036320"/>
            <a:ext cx="8229600" cy="4907280"/>
          </a:xfrm>
        </p:spPr>
        <p:txBody>
          <a:bodyPr>
            <a:normAutofit fontScale="92500" lnSpcReduction="20000"/>
          </a:bodyPr>
          <a:lstStyle/>
          <a:p>
            <a:pPr>
              <a:lnSpc>
                <a:spcPct val="80000"/>
              </a:lnSpc>
              <a:spcBef>
                <a:spcPct val="0"/>
              </a:spcBef>
              <a:buFont typeface="Wingdings" panose="05000000000000000000" pitchFamily="2" charset="2"/>
              <a:buChar char="§"/>
              <a:defRPr/>
            </a:pPr>
            <a:endParaRPr lang="en-US" altLang="en-US" sz="1600" dirty="0"/>
          </a:p>
          <a:p>
            <a:pPr>
              <a:lnSpc>
                <a:spcPct val="120000"/>
              </a:lnSpc>
              <a:buFont typeface="Wingdings" panose="05000000000000000000" pitchFamily="2" charset="2"/>
              <a:buChar char="§"/>
              <a:defRPr/>
            </a:pPr>
            <a:r>
              <a:rPr lang="en-US" altLang="en-US" sz="2200" dirty="0"/>
              <a:t>Department of Energy (DOE) Order 460.2, Departmental Materials Transportation and Packaging Management, requires DOE organizations and their contractors to ensure that all packaging and transportation operations across the DOE complex are fully compliant with all applicable international, federal, state, tribal, and local laws, rules, and regulations.</a:t>
            </a:r>
          </a:p>
          <a:p>
            <a:pPr>
              <a:lnSpc>
                <a:spcPct val="120000"/>
              </a:lnSpc>
              <a:buFont typeface="Wingdings" panose="05000000000000000000" pitchFamily="2" charset="2"/>
              <a:buChar char="§"/>
              <a:defRPr/>
            </a:pPr>
            <a:r>
              <a:rPr lang="en-US" altLang="en-US" sz="2200" dirty="0"/>
              <a:t> At the contractor level, DOE Order 460.2 contractor requirements document (CRD also requires that self-assessments of packaging and transportation operations are performed, at a minimum, every three years. </a:t>
            </a:r>
          </a:p>
          <a:p>
            <a:pPr>
              <a:lnSpc>
                <a:spcPct val="120000"/>
              </a:lnSpc>
              <a:buFont typeface="Wingdings" panose="05000000000000000000" pitchFamily="2" charset="2"/>
              <a:buChar char="§"/>
              <a:defRPr/>
            </a:pPr>
            <a:r>
              <a:rPr lang="en-US" altLang="en-US" sz="2200" dirty="0"/>
              <a:t>EM Chief Operating Officer has identified OPT as the Office responsible for the development and execution of this program (memorandum dated August 23, 2011). </a:t>
            </a:r>
          </a:p>
        </p:txBody>
      </p:sp>
      <p:sp>
        <p:nvSpPr>
          <p:cNvPr id="3" name="Title 2">
            <a:extLst>
              <a:ext uri="{FF2B5EF4-FFF2-40B4-BE49-F238E27FC236}">
                <a16:creationId xmlns:a16="http://schemas.microsoft.com/office/drawing/2014/main" id="{07B2EEE8-BAA4-9F8D-C7B7-D215E94C4895}"/>
              </a:ext>
            </a:extLst>
          </p:cNvPr>
          <p:cNvSpPr>
            <a:spLocks noGrp="1"/>
          </p:cNvSpPr>
          <p:nvPr>
            <p:ph type="title"/>
          </p:nvPr>
        </p:nvSpPr>
        <p:spPr/>
        <p:txBody>
          <a:bodyPr/>
          <a:lstStyle/>
          <a:p>
            <a:r>
              <a:rPr lang="en-US" dirty="0"/>
              <a:t>TCAP History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CD330-7E3F-FC2B-959D-A526B38A903A}"/>
              </a:ext>
            </a:extLst>
          </p:cNvPr>
          <p:cNvSpPr>
            <a:spLocks noGrp="1"/>
          </p:cNvSpPr>
          <p:nvPr>
            <p:ph idx="1"/>
          </p:nvPr>
        </p:nvSpPr>
        <p:spPr>
          <a:xfrm>
            <a:off x="1191506" y="1150620"/>
            <a:ext cx="8890612" cy="4912788"/>
          </a:xfrm>
        </p:spPr>
        <p:txBody>
          <a:bodyPr rtlCol="0">
            <a:noAutofit/>
          </a:bodyPr>
          <a:lstStyle/>
          <a:p>
            <a:pPr>
              <a:lnSpc>
                <a:spcPct val="80000"/>
              </a:lnSpc>
              <a:buFont typeface="Wingdings" panose="05000000000000000000" pitchFamily="2" charset="2"/>
              <a:buChar char="§"/>
              <a:defRPr/>
            </a:pPr>
            <a:r>
              <a:rPr lang="en-US" sz="2000" dirty="0"/>
              <a:t>EM Senior Advisor: Administers DOE Order 460.2B</a:t>
            </a:r>
          </a:p>
          <a:p>
            <a:pPr>
              <a:lnSpc>
                <a:spcPct val="80000"/>
              </a:lnSpc>
              <a:buFont typeface="Wingdings" panose="05000000000000000000" pitchFamily="2" charset="2"/>
              <a:buChar char="§"/>
              <a:defRPr/>
            </a:pPr>
            <a:r>
              <a:rPr lang="en-US" sz="2000" dirty="0"/>
              <a:t>OPT:</a:t>
            </a:r>
          </a:p>
          <a:p>
            <a:pPr marL="742950" lvl="2" indent="-285750">
              <a:lnSpc>
                <a:spcPct val="80000"/>
              </a:lnSpc>
              <a:spcBef>
                <a:spcPts val="1000"/>
              </a:spcBef>
              <a:buFont typeface="Wingdings" panose="05000000000000000000" pitchFamily="2" charset="2"/>
              <a:buChar char="§"/>
              <a:defRPr/>
            </a:pPr>
            <a:r>
              <a:rPr lang="en-US" sz="1700" dirty="0"/>
              <a:t>Evaluates and ensures compliance of packaging and transportation (P&amp;T) activities</a:t>
            </a:r>
          </a:p>
          <a:p>
            <a:pPr marL="742950" lvl="2" indent="-285750">
              <a:lnSpc>
                <a:spcPct val="80000"/>
              </a:lnSpc>
              <a:spcBef>
                <a:spcPts val="1000"/>
              </a:spcBef>
              <a:buFont typeface="Wingdings" panose="05000000000000000000" pitchFamily="2" charset="2"/>
              <a:buChar char="§"/>
              <a:defRPr/>
            </a:pPr>
            <a:r>
              <a:rPr lang="en-US" sz="1700" dirty="0"/>
              <a:t>Provides assistance to Field Offices in meeting Order requirements</a:t>
            </a:r>
          </a:p>
          <a:p>
            <a:pPr>
              <a:lnSpc>
                <a:spcPct val="80000"/>
              </a:lnSpc>
              <a:buFont typeface="Wingdings" panose="05000000000000000000" pitchFamily="2" charset="2"/>
              <a:buChar char="§"/>
              <a:defRPr/>
            </a:pPr>
            <a:r>
              <a:rPr lang="en-US" sz="2000" dirty="0"/>
              <a:t>Field Office Management : Oversight of P&amp;T safety and operations</a:t>
            </a:r>
          </a:p>
          <a:p>
            <a:pPr>
              <a:lnSpc>
                <a:spcPct val="80000"/>
              </a:lnSpc>
              <a:buFont typeface="Wingdings" panose="05000000000000000000" pitchFamily="2" charset="2"/>
              <a:buChar char="§"/>
              <a:defRPr/>
            </a:pPr>
            <a:r>
              <a:rPr lang="en-US" sz="2000" dirty="0"/>
              <a:t>TCAP Program Manager:</a:t>
            </a:r>
          </a:p>
          <a:p>
            <a:pPr marL="742950" lvl="2" indent="-285750">
              <a:lnSpc>
                <a:spcPct val="80000"/>
              </a:lnSpc>
              <a:spcBef>
                <a:spcPts val="1000"/>
              </a:spcBef>
              <a:buFont typeface="Wingdings" panose="05000000000000000000" pitchFamily="2" charset="2"/>
              <a:buChar char="§"/>
              <a:defRPr/>
            </a:pPr>
            <a:r>
              <a:rPr lang="en-US" sz="1700" dirty="0"/>
              <a:t>Develops &amp; maintains TCAP policies &amp; procedures</a:t>
            </a:r>
          </a:p>
          <a:p>
            <a:pPr marL="742950" lvl="2" indent="-285750">
              <a:lnSpc>
                <a:spcPct val="80000"/>
              </a:lnSpc>
              <a:spcBef>
                <a:spcPts val="1000"/>
              </a:spcBef>
              <a:buFont typeface="Wingdings" panose="05000000000000000000" pitchFamily="2" charset="2"/>
              <a:buChar char="§"/>
              <a:defRPr/>
            </a:pPr>
            <a:r>
              <a:rPr lang="en-US" sz="1700" dirty="0"/>
              <a:t>Coordinates &amp; supports field TCAP activities with federal Team Lead</a:t>
            </a:r>
          </a:p>
          <a:p>
            <a:pPr>
              <a:lnSpc>
                <a:spcPct val="80000"/>
              </a:lnSpc>
              <a:buFont typeface="Wingdings" panose="05000000000000000000" pitchFamily="2" charset="2"/>
              <a:buChar char="§"/>
              <a:defRPr/>
            </a:pPr>
            <a:r>
              <a:rPr lang="en-US" sz="2000" dirty="0"/>
              <a:t>Field Office Point of Contact (POC): Coordinates with OPT for the TCAP assessments</a:t>
            </a:r>
          </a:p>
          <a:p>
            <a:pPr>
              <a:lnSpc>
                <a:spcPct val="80000"/>
              </a:lnSpc>
              <a:buFont typeface="Wingdings" panose="05000000000000000000" pitchFamily="2" charset="2"/>
              <a:buChar char="§"/>
              <a:defRPr/>
            </a:pPr>
            <a:r>
              <a:rPr lang="en-US" sz="2000" dirty="0"/>
              <a:t>TCAP Team Lead</a:t>
            </a:r>
          </a:p>
          <a:p>
            <a:pPr marL="742950" lvl="2" indent="-285750">
              <a:lnSpc>
                <a:spcPct val="80000"/>
              </a:lnSpc>
              <a:spcBef>
                <a:spcPts val="1000"/>
              </a:spcBef>
              <a:buFont typeface="Wingdings" panose="05000000000000000000" pitchFamily="2" charset="2"/>
              <a:buChar char="§"/>
              <a:defRPr/>
            </a:pPr>
            <a:r>
              <a:rPr lang="en-US" sz="1700" dirty="0"/>
              <a:t>Plans, coordinates and communicates TCAP assessment</a:t>
            </a:r>
          </a:p>
          <a:p>
            <a:pPr marL="742950" lvl="2" indent="-285750">
              <a:lnSpc>
                <a:spcPct val="80000"/>
              </a:lnSpc>
              <a:spcBef>
                <a:spcPts val="1000"/>
              </a:spcBef>
              <a:buFont typeface="Wingdings" panose="05000000000000000000" pitchFamily="2" charset="2"/>
              <a:buChar char="§"/>
              <a:defRPr/>
            </a:pPr>
            <a:r>
              <a:rPr lang="en-US" sz="1700" dirty="0"/>
              <a:t>Documents results to Field Office Manager via OPT</a:t>
            </a:r>
          </a:p>
        </p:txBody>
      </p:sp>
      <p:sp>
        <p:nvSpPr>
          <p:cNvPr id="4" name="Title 3">
            <a:extLst>
              <a:ext uri="{FF2B5EF4-FFF2-40B4-BE49-F238E27FC236}">
                <a16:creationId xmlns:a16="http://schemas.microsoft.com/office/drawing/2014/main" id="{9517DD92-8D4D-843F-A6EF-589D1EE3CCF7}"/>
              </a:ext>
            </a:extLst>
          </p:cNvPr>
          <p:cNvSpPr>
            <a:spLocks noGrp="1"/>
          </p:cNvSpPr>
          <p:nvPr>
            <p:ph type="title"/>
          </p:nvPr>
        </p:nvSpPr>
        <p:spPr/>
        <p:txBody>
          <a:bodyPr/>
          <a:lstStyle/>
          <a:p>
            <a:r>
              <a:rPr lang="en-US" dirty="0"/>
              <a:t>TCAP Roles and Responsibilities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5637CBF2-32DB-E72D-4846-854C9803F6D5}"/>
              </a:ext>
            </a:extLst>
          </p:cNvPr>
          <p:cNvSpPr>
            <a:spLocks noGrp="1" noChangeArrowheads="1"/>
          </p:cNvSpPr>
          <p:nvPr>
            <p:ph idx="1"/>
          </p:nvPr>
        </p:nvSpPr>
        <p:spPr>
          <a:xfrm>
            <a:off x="2209800" y="1024568"/>
            <a:ext cx="8229600" cy="4766631"/>
          </a:xfrm>
        </p:spPr>
        <p:txBody>
          <a:bodyPr rtlCol="0">
            <a:normAutofit/>
          </a:bodyPr>
          <a:lstStyle/>
          <a:p>
            <a:pPr marL="0" indent="0">
              <a:lnSpc>
                <a:spcPct val="80000"/>
              </a:lnSpc>
              <a:spcBef>
                <a:spcPct val="0"/>
              </a:spcBef>
              <a:buNone/>
              <a:defRPr/>
            </a:pPr>
            <a:endParaRPr lang="en-US" altLang="en-US" dirty="0">
              <a:solidFill>
                <a:schemeClr val="tx1">
                  <a:lumMod val="75000"/>
                  <a:lumOff val="25000"/>
                </a:schemeClr>
              </a:solidFill>
            </a:endParaRPr>
          </a:p>
          <a:p>
            <a:pPr marL="0" indent="0">
              <a:lnSpc>
                <a:spcPct val="110000"/>
              </a:lnSpc>
              <a:spcBef>
                <a:spcPct val="0"/>
              </a:spcBef>
              <a:buNone/>
              <a:defRPr/>
            </a:pPr>
            <a:r>
              <a:rPr lang="en-US" altLang="en-US" sz="2200" dirty="0"/>
              <a:t>The TCAP process consists of:</a:t>
            </a:r>
          </a:p>
          <a:p>
            <a:pPr marL="0" indent="0">
              <a:lnSpc>
                <a:spcPct val="110000"/>
              </a:lnSpc>
              <a:spcBef>
                <a:spcPct val="0"/>
              </a:spcBef>
              <a:buNone/>
              <a:defRPr/>
            </a:pPr>
            <a:endParaRPr lang="en-US" altLang="en-US" sz="2200" dirty="0"/>
          </a:p>
          <a:p>
            <a:pPr marL="457200" indent="-457200">
              <a:lnSpc>
                <a:spcPct val="110000"/>
              </a:lnSpc>
              <a:spcBef>
                <a:spcPct val="0"/>
              </a:spcBef>
              <a:buFont typeface="+mj-lt"/>
              <a:buAutoNum type="arabicParenR"/>
              <a:defRPr/>
            </a:pPr>
            <a:r>
              <a:rPr lang="en-US" altLang="en-US" sz="2200" dirty="0"/>
              <a:t>Identifying the DOE site to be evaluated</a:t>
            </a:r>
          </a:p>
          <a:p>
            <a:pPr marL="457200" indent="-457200">
              <a:lnSpc>
                <a:spcPct val="110000"/>
              </a:lnSpc>
              <a:spcBef>
                <a:spcPct val="0"/>
              </a:spcBef>
              <a:buFont typeface="+mj-lt"/>
              <a:buAutoNum type="arabicParenR"/>
              <a:defRPr/>
            </a:pPr>
            <a:r>
              <a:rPr lang="en-US" altLang="en-US" sz="2200" dirty="0"/>
              <a:t>Self-Assessment performed by Contractor</a:t>
            </a:r>
          </a:p>
          <a:p>
            <a:pPr marL="457200" indent="-457200">
              <a:lnSpc>
                <a:spcPct val="110000"/>
              </a:lnSpc>
              <a:spcBef>
                <a:spcPct val="0"/>
              </a:spcBef>
              <a:buFont typeface="+mj-lt"/>
              <a:buAutoNum type="arabicParenR"/>
              <a:defRPr/>
            </a:pPr>
            <a:r>
              <a:rPr lang="en-US" altLang="en-US" sz="2200" dirty="0"/>
              <a:t>Onsite evaluation performed by TCAP Team</a:t>
            </a:r>
          </a:p>
          <a:p>
            <a:pPr marL="457200" indent="-457200">
              <a:lnSpc>
                <a:spcPct val="110000"/>
              </a:lnSpc>
              <a:spcBef>
                <a:spcPct val="0"/>
              </a:spcBef>
              <a:buFont typeface="+mj-lt"/>
              <a:buAutoNum type="arabicParenR"/>
              <a:defRPr/>
            </a:pPr>
            <a:r>
              <a:rPr lang="en-US" altLang="en-US" sz="2200" dirty="0"/>
              <a:t>Draft Report issued for a factual accuracy reviewed by all parties</a:t>
            </a:r>
          </a:p>
          <a:p>
            <a:pPr marL="457200" indent="-457200">
              <a:lnSpc>
                <a:spcPct val="110000"/>
              </a:lnSpc>
              <a:spcBef>
                <a:spcPct val="0"/>
              </a:spcBef>
              <a:buFont typeface="+mj-lt"/>
              <a:buAutoNum type="arabicParenR"/>
              <a:defRPr/>
            </a:pPr>
            <a:r>
              <a:rPr lang="en-US" altLang="en-US" sz="2200" dirty="0"/>
              <a:t>Final Report issued to site management </a:t>
            </a:r>
          </a:p>
          <a:p>
            <a:pPr marL="457200" indent="-457200">
              <a:lnSpc>
                <a:spcPct val="110000"/>
              </a:lnSpc>
              <a:spcBef>
                <a:spcPct val="0"/>
              </a:spcBef>
              <a:buFont typeface="+mj-lt"/>
              <a:buAutoNum type="arabicParenR"/>
              <a:defRPr/>
            </a:pPr>
            <a:r>
              <a:rPr lang="en-US" altLang="en-US" sz="2200" dirty="0"/>
              <a:t>Corrective Actions Plan (CAP)</a:t>
            </a:r>
          </a:p>
          <a:p>
            <a:pPr marL="457200" indent="-457200">
              <a:lnSpc>
                <a:spcPct val="110000"/>
              </a:lnSpc>
              <a:spcBef>
                <a:spcPct val="0"/>
              </a:spcBef>
              <a:buFont typeface="+mj-lt"/>
              <a:buAutoNum type="arabicParenR"/>
              <a:defRPr/>
            </a:pPr>
            <a:r>
              <a:rPr lang="en-US" altLang="en-US" sz="2200" dirty="0"/>
              <a:t>Closeout memorandum by TCAP Program Manager to Field Office POC at completion of corrective actions.</a:t>
            </a:r>
          </a:p>
          <a:p>
            <a:pPr>
              <a:lnSpc>
                <a:spcPct val="110000"/>
              </a:lnSpc>
              <a:spcBef>
                <a:spcPct val="0"/>
              </a:spcBef>
              <a:buNone/>
              <a:defRPr/>
            </a:pPr>
            <a:endParaRPr lang="en-US" altLang="en-US" dirty="0">
              <a:solidFill>
                <a:schemeClr val="tx1">
                  <a:lumMod val="75000"/>
                  <a:lumOff val="25000"/>
                </a:schemeClr>
              </a:solidFill>
            </a:endParaRPr>
          </a:p>
          <a:p>
            <a:pPr>
              <a:buFont typeface="Wingdings 3" charset="2"/>
              <a:buChar char=""/>
              <a:defRPr/>
            </a:pPr>
            <a:endParaRPr lang="en-US" altLang="en-US" dirty="0">
              <a:solidFill>
                <a:schemeClr val="tx1">
                  <a:lumMod val="75000"/>
                  <a:lumOff val="25000"/>
                </a:schemeClr>
              </a:solidFill>
              <a:latin typeface="Times New Roman" pitchFamily="18" charset="0"/>
            </a:endParaRPr>
          </a:p>
        </p:txBody>
      </p:sp>
      <p:sp>
        <p:nvSpPr>
          <p:cNvPr id="3" name="Title 2">
            <a:extLst>
              <a:ext uri="{FF2B5EF4-FFF2-40B4-BE49-F238E27FC236}">
                <a16:creationId xmlns:a16="http://schemas.microsoft.com/office/drawing/2014/main" id="{E4B8A81D-F320-8A5D-5F6D-1CEC5240E026}"/>
              </a:ext>
            </a:extLst>
          </p:cNvPr>
          <p:cNvSpPr>
            <a:spLocks noGrp="1"/>
          </p:cNvSpPr>
          <p:nvPr>
            <p:ph type="title"/>
          </p:nvPr>
        </p:nvSpPr>
        <p:spPr/>
        <p:txBody>
          <a:bodyPr/>
          <a:lstStyle/>
          <a:p>
            <a:r>
              <a:rPr lang="en-US" dirty="0"/>
              <a:t>TCAP Process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3AB30CD8-4117-73A7-9752-455754B52D9F}"/>
              </a:ext>
            </a:extLst>
          </p:cNvPr>
          <p:cNvSpPr>
            <a:spLocks noGrp="1" noChangeArrowheads="1"/>
          </p:cNvSpPr>
          <p:nvPr>
            <p:ph idx="1"/>
          </p:nvPr>
        </p:nvSpPr>
        <p:spPr>
          <a:xfrm>
            <a:off x="1905000" y="1295400"/>
            <a:ext cx="8534400" cy="4419600"/>
          </a:xfrm>
        </p:spPr>
        <p:txBody>
          <a:bodyPr rtlCol="0">
            <a:normAutofit/>
          </a:bodyPr>
          <a:lstStyle/>
          <a:p>
            <a:pPr>
              <a:lnSpc>
                <a:spcPct val="80000"/>
              </a:lnSpc>
              <a:spcBef>
                <a:spcPct val="0"/>
              </a:spcBef>
              <a:buFont typeface="Wingdings" panose="05000000000000000000" pitchFamily="2" charset="2"/>
              <a:buChar char="§"/>
              <a:defRPr/>
            </a:pPr>
            <a:endParaRPr lang="en-US" altLang="en-US" dirty="0">
              <a:solidFill>
                <a:schemeClr val="tx1">
                  <a:lumMod val="75000"/>
                  <a:lumOff val="25000"/>
                </a:schemeClr>
              </a:solidFill>
              <a:latin typeface="Times New Roman" pitchFamily="18" charset="0"/>
            </a:endParaRPr>
          </a:p>
          <a:p>
            <a:pPr>
              <a:lnSpc>
                <a:spcPct val="100000"/>
              </a:lnSpc>
              <a:spcBef>
                <a:spcPct val="0"/>
              </a:spcBef>
              <a:buFont typeface="Wingdings" panose="05000000000000000000" pitchFamily="2" charset="2"/>
              <a:buChar char="§"/>
              <a:defRPr/>
            </a:pPr>
            <a:r>
              <a:rPr lang="en-US" altLang="en-US" sz="2200" dirty="0"/>
              <a:t>All checklists reviewed and revised according to subject matter experts across the DOE complex.  They have been updated to reflect applicable regulatory requirement updates (e.g., 49CFR 100-185), as well as any updates or changes to applicable DOE directives (e.g., DOE 460.2B).</a:t>
            </a:r>
          </a:p>
          <a:p>
            <a:pPr>
              <a:lnSpc>
                <a:spcPct val="100000"/>
              </a:lnSpc>
              <a:spcBef>
                <a:spcPct val="0"/>
              </a:spcBef>
              <a:buFont typeface="Wingdings" panose="05000000000000000000" pitchFamily="2" charset="2"/>
              <a:buChar char="§"/>
              <a:defRPr/>
            </a:pPr>
            <a:endParaRPr lang="en-US" altLang="en-US" sz="2200" dirty="0"/>
          </a:p>
          <a:p>
            <a:pPr>
              <a:lnSpc>
                <a:spcPct val="100000"/>
              </a:lnSpc>
              <a:spcBef>
                <a:spcPct val="0"/>
              </a:spcBef>
              <a:buFont typeface="Wingdings" panose="05000000000000000000" pitchFamily="2" charset="2"/>
              <a:buChar char="§"/>
              <a:defRPr/>
            </a:pPr>
            <a:r>
              <a:rPr lang="en-US" altLang="en-US" sz="2200" dirty="0"/>
              <a:t>The checklists are stand alone documents supporting the TCAP Management Plan Performance Objectives and provide evaluation criteria.</a:t>
            </a:r>
          </a:p>
          <a:p>
            <a:pPr>
              <a:lnSpc>
                <a:spcPct val="100000"/>
              </a:lnSpc>
              <a:spcBef>
                <a:spcPct val="0"/>
              </a:spcBef>
              <a:buFont typeface="Wingdings" panose="05000000000000000000" pitchFamily="2" charset="2"/>
              <a:buChar char="§"/>
              <a:defRPr/>
            </a:pPr>
            <a:endParaRPr lang="en-US" altLang="en-US" sz="2200" dirty="0"/>
          </a:p>
          <a:p>
            <a:pPr>
              <a:lnSpc>
                <a:spcPct val="100000"/>
              </a:lnSpc>
              <a:spcBef>
                <a:spcPct val="0"/>
              </a:spcBef>
              <a:buFont typeface="Wingdings" panose="05000000000000000000" pitchFamily="2" charset="2"/>
              <a:buChar char="§"/>
              <a:defRPr/>
            </a:pPr>
            <a:r>
              <a:rPr lang="en-US" altLang="en-US" sz="2200" dirty="0"/>
              <a:t>The checklists will be revised as necessary to remain current with applicable DOE Orders and regulatory requirements. </a:t>
            </a:r>
          </a:p>
        </p:txBody>
      </p:sp>
      <p:sp>
        <p:nvSpPr>
          <p:cNvPr id="3" name="Title 2">
            <a:extLst>
              <a:ext uri="{FF2B5EF4-FFF2-40B4-BE49-F238E27FC236}">
                <a16:creationId xmlns:a16="http://schemas.microsoft.com/office/drawing/2014/main" id="{974959FE-CA60-7B05-D210-AC41EFADD43B}"/>
              </a:ext>
            </a:extLst>
          </p:cNvPr>
          <p:cNvSpPr>
            <a:spLocks noGrp="1"/>
          </p:cNvSpPr>
          <p:nvPr>
            <p:ph type="title"/>
          </p:nvPr>
        </p:nvSpPr>
        <p:spPr/>
        <p:txBody>
          <a:bodyPr/>
          <a:lstStyle/>
          <a:p>
            <a:r>
              <a:rPr lang="en-US" dirty="0"/>
              <a:t>TCAP Checklists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a:extLst>
              <a:ext uri="{FF2B5EF4-FFF2-40B4-BE49-F238E27FC236}">
                <a16:creationId xmlns:a16="http://schemas.microsoft.com/office/drawing/2014/main" id="{0EC0C2B5-E50F-91D8-6500-6A1C8DDF486F}"/>
              </a:ext>
            </a:extLst>
          </p:cNvPr>
          <p:cNvSpPr>
            <a:spLocks noGrp="1"/>
          </p:cNvSpPr>
          <p:nvPr>
            <p:ph idx="1"/>
          </p:nvPr>
        </p:nvSpPr>
        <p:spPr>
          <a:xfrm>
            <a:off x="283684" y="2044700"/>
            <a:ext cx="5731526" cy="3616324"/>
          </a:xfrm>
        </p:spPr>
        <p:txBody>
          <a:bodyPr rtlCol="0">
            <a:normAutofit/>
          </a:bodyPr>
          <a:lstStyle/>
          <a:p>
            <a:pPr>
              <a:buFont typeface="Wingdings" panose="05000000000000000000" pitchFamily="2" charset="2"/>
              <a:buChar char="§"/>
              <a:defRPr/>
            </a:pPr>
            <a:r>
              <a:rPr lang="en-US" altLang="en-US" b="1" dirty="0">
                <a:solidFill>
                  <a:schemeClr val="tx1">
                    <a:lumMod val="75000"/>
                    <a:lumOff val="25000"/>
                  </a:schemeClr>
                </a:solidFill>
              </a:rPr>
              <a:t>P&amp;T Quality Assurance</a:t>
            </a:r>
          </a:p>
          <a:p>
            <a:pPr>
              <a:buFont typeface="Wingdings" panose="05000000000000000000" pitchFamily="2" charset="2"/>
              <a:buChar char="§"/>
              <a:defRPr/>
            </a:pPr>
            <a:r>
              <a:rPr lang="en-US" altLang="en-US" b="1" dirty="0">
                <a:solidFill>
                  <a:srgbClr val="FF0000"/>
                </a:solidFill>
              </a:rPr>
              <a:t>Hazmat Packaging</a:t>
            </a:r>
          </a:p>
          <a:p>
            <a:pPr>
              <a:buFont typeface="Wingdings" panose="05000000000000000000" pitchFamily="2" charset="2"/>
              <a:buChar char="§"/>
              <a:defRPr/>
            </a:pPr>
            <a:r>
              <a:rPr lang="en-US" altLang="en-US" b="1" dirty="0">
                <a:solidFill>
                  <a:schemeClr val="tx1">
                    <a:lumMod val="75000"/>
                    <a:lumOff val="25000"/>
                  </a:schemeClr>
                </a:solidFill>
              </a:rPr>
              <a:t>Hazmat Shipper</a:t>
            </a:r>
          </a:p>
          <a:p>
            <a:pPr>
              <a:buFont typeface="Wingdings" panose="05000000000000000000" pitchFamily="2" charset="2"/>
              <a:buChar char="§"/>
              <a:defRPr/>
            </a:pPr>
            <a:r>
              <a:rPr lang="en-US" altLang="en-US" b="1" dirty="0">
                <a:solidFill>
                  <a:srgbClr val="FF0000"/>
                </a:solidFill>
              </a:rPr>
              <a:t>Transportation Management</a:t>
            </a:r>
          </a:p>
          <a:p>
            <a:pPr>
              <a:buFont typeface="Wingdings" panose="05000000000000000000" pitchFamily="2" charset="2"/>
              <a:buChar char="§"/>
              <a:defRPr/>
            </a:pPr>
            <a:r>
              <a:rPr lang="en-US" altLang="en-US" b="1" dirty="0">
                <a:solidFill>
                  <a:schemeClr val="tx1">
                    <a:lumMod val="75000"/>
                    <a:lumOff val="25000"/>
                  </a:schemeClr>
                </a:solidFill>
              </a:rPr>
              <a:t>Contractor Motor Carrier Operations</a:t>
            </a:r>
          </a:p>
          <a:p>
            <a:pPr>
              <a:buFont typeface="Wingdings" panose="05000000000000000000" pitchFamily="2" charset="2"/>
              <a:buChar char="§"/>
              <a:defRPr/>
            </a:pPr>
            <a:r>
              <a:rPr lang="en-US" altLang="en-US" b="1" dirty="0">
                <a:solidFill>
                  <a:srgbClr val="FF0000"/>
                </a:solidFill>
              </a:rPr>
              <a:t>Onsite Railroad Operations</a:t>
            </a:r>
          </a:p>
          <a:p>
            <a:pPr>
              <a:buFont typeface="Wingdings" panose="05000000000000000000" pitchFamily="2" charset="2"/>
              <a:buChar char="§"/>
              <a:defRPr/>
            </a:pPr>
            <a:endParaRPr lang="en-US" altLang="en-US" sz="2000" dirty="0">
              <a:solidFill>
                <a:srgbClr val="FF0000"/>
              </a:solidFill>
            </a:endParaRPr>
          </a:p>
          <a:p>
            <a:pPr>
              <a:buFont typeface="Wingdings" panose="05000000000000000000" pitchFamily="2" charset="2"/>
              <a:buChar char="§"/>
              <a:defRPr/>
            </a:pPr>
            <a:endParaRPr lang="en-US" altLang="en-US" sz="2000" dirty="0">
              <a:solidFill>
                <a:schemeClr val="tx1">
                  <a:lumMod val="75000"/>
                  <a:lumOff val="25000"/>
                </a:schemeClr>
              </a:solidFill>
            </a:endParaRPr>
          </a:p>
        </p:txBody>
      </p:sp>
      <p:sp>
        <p:nvSpPr>
          <p:cNvPr id="3" name="Title 2">
            <a:extLst>
              <a:ext uri="{FF2B5EF4-FFF2-40B4-BE49-F238E27FC236}">
                <a16:creationId xmlns:a16="http://schemas.microsoft.com/office/drawing/2014/main" id="{10DF3435-4C85-C606-EEDE-657C05DE5DFA}"/>
              </a:ext>
            </a:extLst>
          </p:cNvPr>
          <p:cNvSpPr>
            <a:spLocks noGrp="1"/>
          </p:cNvSpPr>
          <p:nvPr>
            <p:ph type="title"/>
          </p:nvPr>
        </p:nvSpPr>
        <p:spPr/>
        <p:txBody>
          <a:bodyPr/>
          <a:lstStyle/>
          <a:p>
            <a:r>
              <a:rPr lang="en-US" dirty="0"/>
              <a:t>TCAP Performance Objectives</a:t>
            </a:r>
          </a:p>
        </p:txBody>
      </p:sp>
      <p:sp>
        <p:nvSpPr>
          <p:cNvPr id="4" name="Content Placeholder 2">
            <a:extLst>
              <a:ext uri="{FF2B5EF4-FFF2-40B4-BE49-F238E27FC236}">
                <a16:creationId xmlns:a16="http://schemas.microsoft.com/office/drawing/2014/main" id="{FA059E1D-1F97-7070-10E3-70AC9868E711}"/>
              </a:ext>
            </a:extLst>
          </p:cNvPr>
          <p:cNvSpPr txBox="1">
            <a:spLocks/>
          </p:cNvSpPr>
          <p:nvPr/>
        </p:nvSpPr>
        <p:spPr>
          <a:xfrm>
            <a:off x="6015210" y="2044700"/>
            <a:ext cx="6176790" cy="37769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defRPr/>
            </a:pPr>
            <a:r>
              <a:rPr lang="en-US" altLang="en-US" b="1" dirty="0">
                <a:solidFill>
                  <a:schemeClr val="tx1">
                    <a:lumMod val="75000"/>
                    <a:lumOff val="25000"/>
                  </a:schemeClr>
                </a:solidFill>
              </a:rPr>
              <a:t>Transportation Emergency Response</a:t>
            </a:r>
          </a:p>
          <a:p>
            <a:pPr>
              <a:buFont typeface="Wingdings" panose="05000000000000000000" pitchFamily="2" charset="2"/>
              <a:buChar char="§"/>
              <a:defRPr/>
            </a:pPr>
            <a:r>
              <a:rPr lang="en-US" altLang="en-US" b="1" dirty="0">
                <a:solidFill>
                  <a:srgbClr val="FF0000"/>
                </a:solidFill>
              </a:rPr>
              <a:t>Hazmat Employee Training</a:t>
            </a:r>
          </a:p>
          <a:p>
            <a:pPr>
              <a:buFont typeface="Wingdings" panose="05000000000000000000" pitchFamily="2" charset="2"/>
              <a:buChar char="§"/>
              <a:defRPr/>
            </a:pPr>
            <a:r>
              <a:rPr lang="en-US" altLang="en-US" b="1" dirty="0">
                <a:solidFill>
                  <a:schemeClr val="tx1">
                    <a:lumMod val="75000"/>
                    <a:lumOff val="25000"/>
                  </a:schemeClr>
                </a:solidFill>
              </a:rPr>
              <a:t>Transportation Security Plan</a:t>
            </a:r>
          </a:p>
          <a:p>
            <a:pPr>
              <a:buFont typeface="Wingdings" panose="05000000000000000000" pitchFamily="2" charset="2"/>
              <a:buChar char="§"/>
              <a:defRPr/>
            </a:pPr>
            <a:r>
              <a:rPr lang="en-US" altLang="en-US" b="1" dirty="0">
                <a:solidFill>
                  <a:srgbClr val="FF0000"/>
                </a:solidFill>
              </a:rPr>
              <a:t>Waste Characterization Process</a:t>
            </a:r>
          </a:p>
          <a:p>
            <a:pPr>
              <a:buFont typeface="Wingdings" panose="05000000000000000000" pitchFamily="2" charset="2"/>
              <a:buChar char="§"/>
              <a:defRPr/>
            </a:pPr>
            <a:r>
              <a:rPr lang="en-US" altLang="en-US" b="1" dirty="0">
                <a:solidFill>
                  <a:schemeClr val="tx1">
                    <a:lumMod val="75000"/>
                    <a:lumOff val="25000"/>
                  </a:schemeClr>
                </a:solidFill>
              </a:rPr>
              <a:t>Transportation Safety Documents</a:t>
            </a:r>
          </a:p>
          <a:p>
            <a:pPr marL="0" indent="0">
              <a:buNone/>
              <a:defRPr/>
            </a:pPr>
            <a:endParaRPr lang="en-US" altLang="en-US" sz="2000" dirty="0">
              <a:solidFill>
                <a:schemeClr val="tx1">
                  <a:lumMod val="75000"/>
                  <a:lumOff val="2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A382A7-73D2-422C-0049-63AEC8EDEFC3}"/>
              </a:ext>
            </a:extLst>
          </p:cNvPr>
          <p:cNvSpPr>
            <a:spLocks noGrp="1"/>
          </p:cNvSpPr>
          <p:nvPr>
            <p:ph type="sldNum" sz="quarter" idx="12"/>
          </p:nvPr>
        </p:nvSpPr>
        <p:spPr/>
        <p:txBody>
          <a:bodyPr/>
          <a:lstStyle/>
          <a:p>
            <a:fld id="{E773C8E2-B35B-254F-A137-6F2F570DAACB}" type="slidenum">
              <a:rPr lang="en-US" smtClean="0"/>
              <a:t>3</a:t>
            </a:fld>
            <a:endParaRPr lang="en-US" dirty="0"/>
          </a:p>
        </p:txBody>
      </p:sp>
      <p:pic>
        <p:nvPicPr>
          <p:cNvPr id="4" name="Picture 3">
            <a:extLst>
              <a:ext uri="{FF2B5EF4-FFF2-40B4-BE49-F238E27FC236}">
                <a16:creationId xmlns:a16="http://schemas.microsoft.com/office/drawing/2014/main" id="{A7B83083-8F82-883C-C538-AC11E7CA3BFA}"/>
              </a:ext>
            </a:extLst>
          </p:cNvPr>
          <p:cNvPicPr>
            <a:picLocks noChangeAspect="1"/>
          </p:cNvPicPr>
          <p:nvPr/>
        </p:nvPicPr>
        <p:blipFill>
          <a:blip r:embed="rId2"/>
          <a:stretch>
            <a:fillRect/>
          </a:stretch>
        </p:blipFill>
        <p:spPr>
          <a:xfrm>
            <a:off x="1890383" y="0"/>
            <a:ext cx="8918008" cy="6858000"/>
          </a:xfrm>
          <a:prstGeom prst="rect">
            <a:avLst/>
          </a:prstGeom>
        </p:spPr>
      </p:pic>
      <p:sp>
        <p:nvSpPr>
          <p:cNvPr id="5" name="Rectangle 4">
            <a:extLst>
              <a:ext uri="{FF2B5EF4-FFF2-40B4-BE49-F238E27FC236}">
                <a16:creationId xmlns:a16="http://schemas.microsoft.com/office/drawing/2014/main" id="{89582C4E-97CB-9C26-4149-27F2D73E9694}"/>
              </a:ext>
            </a:extLst>
          </p:cNvPr>
          <p:cNvSpPr/>
          <p:nvPr/>
        </p:nvSpPr>
        <p:spPr>
          <a:xfrm>
            <a:off x="4241494" y="5001658"/>
            <a:ext cx="1145754" cy="46270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0A361F7-546B-C5EC-7784-2021E18CD427}"/>
              </a:ext>
            </a:extLst>
          </p:cNvPr>
          <p:cNvSpPr/>
          <p:nvPr/>
        </p:nvSpPr>
        <p:spPr>
          <a:xfrm>
            <a:off x="8117595" y="3677798"/>
            <a:ext cx="1145754" cy="46270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070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a:extLst>
              <a:ext uri="{FF2B5EF4-FFF2-40B4-BE49-F238E27FC236}">
                <a16:creationId xmlns:a16="http://schemas.microsoft.com/office/drawing/2014/main" id="{ED0E41EC-87E3-E497-17DB-047538F7E537}"/>
              </a:ext>
            </a:extLst>
          </p:cNvPr>
          <p:cNvSpPr>
            <a:spLocks noGrp="1"/>
          </p:cNvSpPr>
          <p:nvPr>
            <p:ph idx="1"/>
          </p:nvPr>
        </p:nvSpPr>
        <p:spPr>
          <a:xfrm>
            <a:off x="2057400" y="1676400"/>
            <a:ext cx="8229600" cy="3886200"/>
          </a:xfrm>
        </p:spPr>
        <p:txBody>
          <a:bodyPr>
            <a:normAutofit/>
          </a:bodyPr>
          <a:lstStyle/>
          <a:p>
            <a:pPr eaLnBrk="1" hangingPunct="1">
              <a:lnSpc>
                <a:spcPct val="100000"/>
              </a:lnSpc>
              <a:spcBef>
                <a:spcPct val="0"/>
              </a:spcBef>
              <a:buFont typeface="Wingdings" panose="05000000000000000000" pitchFamily="2" charset="2"/>
              <a:buChar char="§"/>
              <a:defRPr/>
            </a:pPr>
            <a:r>
              <a:rPr lang="en-US" altLang="en-US" sz="2200" dirty="0"/>
              <a:t>Best Business Practices:  </a:t>
            </a:r>
            <a:r>
              <a:rPr lang="en-US" sz="2200" dirty="0"/>
              <a:t>Activities and practices that demonstrate gains in effectiveness and/or efficiency in the areas of safety, compliance, cost and/or mission milestones. These practices may be shared with other sites as lessons learned and opportunities for improvement.</a:t>
            </a:r>
          </a:p>
          <a:p>
            <a:pPr>
              <a:lnSpc>
                <a:spcPct val="100000"/>
              </a:lnSpc>
              <a:spcBef>
                <a:spcPct val="0"/>
              </a:spcBef>
              <a:buFont typeface="Wingdings" panose="05000000000000000000" pitchFamily="2" charset="2"/>
              <a:buChar char="§"/>
              <a:defRPr/>
            </a:pPr>
            <a:endParaRPr lang="en-US" altLang="en-US" sz="2200" dirty="0"/>
          </a:p>
          <a:p>
            <a:pPr eaLnBrk="1" hangingPunct="1">
              <a:lnSpc>
                <a:spcPct val="100000"/>
              </a:lnSpc>
              <a:spcBef>
                <a:spcPct val="0"/>
              </a:spcBef>
              <a:buFont typeface="Wingdings" panose="05000000000000000000" pitchFamily="2" charset="2"/>
              <a:buChar char="§"/>
              <a:defRPr/>
            </a:pPr>
            <a:r>
              <a:rPr lang="en-US" altLang="en-US" sz="2200" dirty="0"/>
              <a:t>Findings:  </a:t>
            </a:r>
            <a:r>
              <a:rPr lang="en-US" sz="2200" dirty="0"/>
              <a:t>Practices and/or procedures that are considered to be in violation of federal regulations, DOE Orders, or other applicable regulatory and policy requirements. </a:t>
            </a:r>
          </a:p>
          <a:p>
            <a:pPr eaLnBrk="1" hangingPunct="1">
              <a:lnSpc>
                <a:spcPct val="100000"/>
              </a:lnSpc>
              <a:spcBef>
                <a:spcPct val="0"/>
              </a:spcBef>
              <a:buFont typeface="Wingdings" panose="05000000000000000000" pitchFamily="2" charset="2"/>
              <a:buChar char="§"/>
              <a:defRPr/>
            </a:pPr>
            <a:endParaRPr lang="en-US" altLang="en-US" sz="2200" dirty="0"/>
          </a:p>
          <a:p>
            <a:pPr marL="0" indent="0">
              <a:lnSpc>
                <a:spcPct val="100000"/>
              </a:lnSpc>
              <a:spcBef>
                <a:spcPct val="0"/>
              </a:spcBef>
              <a:buNone/>
              <a:defRPr/>
            </a:pPr>
            <a:r>
              <a:rPr lang="en-US" altLang="en-US" sz="2200" dirty="0">
                <a:solidFill>
                  <a:srgbClr val="FF0000"/>
                </a:solidFill>
              </a:rPr>
              <a:t>Note:</a:t>
            </a:r>
            <a:r>
              <a:rPr lang="en-US" altLang="en-US" sz="2200" dirty="0"/>
              <a:t> Findings will require corrective actions.</a:t>
            </a:r>
            <a:endParaRPr lang="en-US" altLang="en-US" dirty="0">
              <a:solidFill>
                <a:schemeClr val="tx1">
                  <a:lumMod val="75000"/>
                  <a:lumOff val="25000"/>
                </a:schemeClr>
              </a:solidFill>
            </a:endParaRPr>
          </a:p>
        </p:txBody>
      </p:sp>
      <p:sp>
        <p:nvSpPr>
          <p:cNvPr id="3" name="Title 2">
            <a:extLst>
              <a:ext uri="{FF2B5EF4-FFF2-40B4-BE49-F238E27FC236}">
                <a16:creationId xmlns:a16="http://schemas.microsoft.com/office/drawing/2014/main" id="{C734920E-7899-92EB-2BE9-6FE84EEEDE48}"/>
              </a:ext>
            </a:extLst>
          </p:cNvPr>
          <p:cNvSpPr>
            <a:spLocks noGrp="1"/>
          </p:cNvSpPr>
          <p:nvPr>
            <p:ph type="title"/>
          </p:nvPr>
        </p:nvSpPr>
        <p:spPr/>
        <p:txBody>
          <a:bodyPr/>
          <a:lstStyle/>
          <a:p>
            <a:r>
              <a:rPr lang="en-US" dirty="0"/>
              <a:t>TCAP Results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E102E2-4132-8434-3B98-5B12FD83FA73}"/>
              </a:ext>
            </a:extLst>
          </p:cNvPr>
          <p:cNvSpPr>
            <a:spLocks noGrp="1"/>
          </p:cNvSpPr>
          <p:nvPr>
            <p:ph idx="1"/>
          </p:nvPr>
        </p:nvSpPr>
        <p:spPr>
          <a:xfrm>
            <a:off x="2209800" y="1371600"/>
            <a:ext cx="7810500" cy="4876800"/>
          </a:xfrm>
        </p:spPr>
        <p:txBody>
          <a:bodyPr/>
          <a:lstStyle/>
          <a:p>
            <a:pPr eaLnBrk="1" hangingPunct="1">
              <a:lnSpc>
                <a:spcPct val="100000"/>
              </a:lnSpc>
              <a:spcBef>
                <a:spcPct val="0"/>
              </a:spcBef>
              <a:buClr>
                <a:schemeClr val="tx1"/>
              </a:buClr>
              <a:buFont typeface="Wingdings" panose="05000000000000000000" pitchFamily="2" charset="2"/>
              <a:buChar char="§"/>
              <a:defRPr/>
            </a:pPr>
            <a:r>
              <a:rPr lang="en-US" sz="2200" dirty="0"/>
              <a:t>Observations: Practices and/or procedures that are not considered to be in violation of federal regulations, DOE Orders, or other applicable regulatory and policy requirements; however, if no remedial actions are taken could potentially result in a violation. </a:t>
            </a:r>
          </a:p>
          <a:p>
            <a:pPr eaLnBrk="1" hangingPunct="1">
              <a:lnSpc>
                <a:spcPct val="100000"/>
              </a:lnSpc>
              <a:spcBef>
                <a:spcPct val="0"/>
              </a:spcBef>
              <a:buClr>
                <a:schemeClr val="tx1"/>
              </a:buClr>
              <a:buFont typeface="Wingdings" panose="05000000000000000000" pitchFamily="2" charset="2"/>
              <a:buChar char="§"/>
              <a:defRPr/>
            </a:pPr>
            <a:endParaRPr lang="en-US" sz="2200" dirty="0"/>
          </a:p>
          <a:p>
            <a:pPr eaLnBrk="1" hangingPunct="1">
              <a:lnSpc>
                <a:spcPct val="100000"/>
              </a:lnSpc>
              <a:spcBef>
                <a:spcPct val="0"/>
              </a:spcBef>
              <a:buClr>
                <a:schemeClr val="tx1"/>
              </a:buClr>
              <a:buFont typeface="Wingdings" panose="05000000000000000000" pitchFamily="2" charset="2"/>
              <a:buChar char="§"/>
              <a:defRPr/>
            </a:pPr>
            <a:r>
              <a:rPr lang="en-US" sz="2200" dirty="0"/>
              <a:t>Opportunities for Improvement: </a:t>
            </a:r>
            <a:r>
              <a:rPr lang="en-US" altLang="en-US" sz="2200" dirty="0"/>
              <a:t>Operational improvements suggested by subject matter experts or the TCAP team based on recognized practices at other DOE sites or in the private sector to enhance P&amp;T operations.</a:t>
            </a:r>
          </a:p>
          <a:p>
            <a:pPr marL="0" indent="0" eaLnBrk="1" hangingPunct="1">
              <a:lnSpc>
                <a:spcPct val="100000"/>
              </a:lnSpc>
              <a:spcBef>
                <a:spcPct val="0"/>
              </a:spcBef>
              <a:buClr>
                <a:srgbClr val="A53010"/>
              </a:buClr>
              <a:buNone/>
              <a:defRPr/>
            </a:pPr>
            <a:endParaRPr lang="en-US" altLang="en-US" sz="2200" dirty="0"/>
          </a:p>
          <a:p>
            <a:pPr marL="0" indent="0">
              <a:lnSpc>
                <a:spcPct val="100000"/>
              </a:lnSpc>
              <a:spcBef>
                <a:spcPct val="0"/>
              </a:spcBef>
              <a:buClr>
                <a:srgbClr val="A53010"/>
              </a:buClr>
              <a:buNone/>
              <a:defRPr/>
            </a:pPr>
            <a:r>
              <a:rPr lang="en-US" altLang="en-US" sz="2200" dirty="0">
                <a:solidFill>
                  <a:srgbClr val="FF0000"/>
                </a:solidFill>
              </a:rPr>
              <a:t>Note:</a:t>
            </a:r>
            <a:r>
              <a:rPr lang="en-US" altLang="en-US" sz="2200" dirty="0"/>
              <a:t> Adopting suggestions is at the sole discretion of the site or contractor.</a:t>
            </a:r>
          </a:p>
          <a:p>
            <a:pPr marL="0" indent="0">
              <a:lnSpc>
                <a:spcPct val="80000"/>
              </a:lnSpc>
              <a:spcBef>
                <a:spcPct val="0"/>
              </a:spcBef>
              <a:buClr>
                <a:srgbClr val="A53010"/>
              </a:buClr>
              <a:buNone/>
              <a:defRPr/>
            </a:pPr>
            <a:endParaRPr lang="en-US" b="1" dirty="0">
              <a:solidFill>
                <a:schemeClr val="tx1">
                  <a:lumMod val="75000"/>
                  <a:lumOff val="25000"/>
                </a:schemeClr>
              </a:solidFill>
            </a:endParaRPr>
          </a:p>
          <a:p>
            <a:pPr marL="0" indent="0">
              <a:lnSpc>
                <a:spcPct val="80000"/>
              </a:lnSpc>
              <a:spcBef>
                <a:spcPct val="0"/>
              </a:spcBef>
              <a:buClr>
                <a:srgbClr val="A53010"/>
              </a:buClr>
              <a:buNone/>
              <a:defRPr/>
            </a:pPr>
            <a:endParaRPr lang="en-US" altLang="en-US" b="1" dirty="0">
              <a:solidFill>
                <a:srgbClr val="FF0000"/>
              </a:solidFill>
            </a:endParaRPr>
          </a:p>
          <a:p>
            <a:pPr marL="0" indent="0" eaLnBrk="1" hangingPunct="1">
              <a:lnSpc>
                <a:spcPct val="80000"/>
              </a:lnSpc>
              <a:spcBef>
                <a:spcPct val="0"/>
              </a:spcBef>
              <a:buClr>
                <a:srgbClr val="A53010"/>
              </a:buClr>
              <a:buNone/>
              <a:defRPr/>
            </a:pPr>
            <a:endParaRPr lang="en-US" dirty="0">
              <a:solidFill>
                <a:srgbClr val="FF0000"/>
              </a:solidFill>
            </a:endParaRPr>
          </a:p>
        </p:txBody>
      </p:sp>
      <p:sp>
        <p:nvSpPr>
          <p:cNvPr id="4" name="Title 3">
            <a:extLst>
              <a:ext uri="{FF2B5EF4-FFF2-40B4-BE49-F238E27FC236}">
                <a16:creationId xmlns:a16="http://schemas.microsoft.com/office/drawing/2014/main" id="{D272DFFA-DAB5-1914-E5B7-A0F90DE28BF8}"/>
              </a:ext>
            </a:extLst>
          </p:cNvPr>
          <p:cNvSpPr>
            <a:spLocks noGrp="1"/>
          </p:cNvSpPr>
          <p:nvPr>
            <p:ph type="title"/>
          </p:nvPr>
        </p:nvSpPr>
        <p:spPr/>
        <p:txBody>
          <a:bodyPr/>
          <a:lstStyle/>
          <a:p>
            <a:r>
              <a:rPr lang="en-US" dirty="0"/>
              <a:t>TCAP Performance Levels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4705E-9F89-5C6F-81F2-D1496E3D9F18}"/>
              </a:ext>
            </a:extLst>
          </p:cNvPr>
          <p:cNvSpPr>
            <a:spLocks noGrp="1"/>
          </p:cNvSpPr>
          <p:nvPr>
            <p:ph type="title"/>
          </p:nvPr>
        </p:nvSpPr>
        <p:spPr/>
        <p:txBody>
          <a:bodyPr/>
          <a:lstStyle/>
          <a:p>
            <a:r>
              <a:rPr lang="en-US" dirty="0"/>
              <a:t>Contacts</a:t>
            </a:r>
          </a:p>
        </p:txBody>
      </p:sp>
      <p:sp>
        <p:nvSpPr>
          <p:cNvPr id="4" name="Slide Number Placeholder 3">
            <a:extLst>
              <a:ext uri="{FF2B5EF4-FFF2-40B4-BE49-F238E27FC236}">
                <a16:creationId xmlns:a16="http://schemas.microsoft.com/office/drawing/2014/main" id="{FA0F7C61-41E3-C339-2EFD-D4C7867E3E70}"/>
              </a:ext>
            </a:extLst>
          </p:cNvPr>
          <p:cNvSpPr>
            <a:spLocks noGrp="1"/>
          </p:cNvSpPr>
          <p:nvPr>
            <p:ph type="sldNum" sz="quarter" idx="10"/>
          </p:nvPr>
        </p:nvSpPr>
        <p:spPr/>
        <p:txBody>
          <a:bodyPr/>
          <a:lstStyle/>
          <a:p>
            <a:fld id="{E773C8E2-B35B-254F-A137-6F2F570DAACB}" type="slidenum">
              <a:rPr lang="en-US" smtClean="0"/>
              <a:pPr/>
              <a:t>32</a:t>
            </a:fld>
            <a:endParaRPr lang="en-US" dirty="0"/>
          </a:p>
        </p:txBody>
      </p:sp>
      <p:sp>
        <p:nvSpPr>
          <p:cNvPr id="5" name="object 3">
            <a:extLst>
              <a:ext uri="{FF2B5EF4-FFF2-40B4-BE49-F238E27FC236}">
                <a16:creationId xmlns:a16="http://schemas.microsoft.com/office/drawing/2014/main" id="{2322B993-5741-9409-2A61-F28F76EC657C}"/>
              </a:ext>
            </a:extLst>
          </p:cNvPr>
          <p:cNvSpPr txBox="1"/>
          <p:nvPr/>
        </p:nvSpPr>
        <p:spPr>
          <a:xfrm>
            <a:off x="3276601" y="1833876"/>
            <a:ext cx="2539408" cy="1156566"/>
          </a:xfrm>
          <a:prstGeom prst="rect">
            <a:avLst/>
          </a:prstGeom>
        </p:spPr>
        <p:txBody>
          <a:bodyPr vert="horz" wrap="square" lIns="0" tIns="10001" rIns="0" bIns="0" rtlCol="0">
            <a:spAutoFit/>
          </a:bodyPr>
          <a:lstStyle/>
          <a:p>
            <a:pPr marL="9525" algn="ctr">
              <a:spcBef>
                <a:spcPts val="79"/>
              </a:spcBef>
              <a:tabLst>
                <a:tab pos="266224" algn="l"/>
                <a:tab pos="266700" algn="l"/>
              </a:tabLst>
            </a:pPr>
            <a:r>
              <a:rPr lang="en-US" dirty="0">
                <a:latin typeface="Calibri"/>
                <a:cs typeface="Calibri"/>
              </a:rPr>
              <a:t>Julia Shenk</a:t>
            </a:r>
          </a:p>
          <a:p>
            <a:pPr marL="9525" algn="ctr">
              <a:spcBef>
                <a:spcPts val="79"/>
              </a:spcBef>
              <a:tabLst>
                <a:tab pos="266224" algn="l"/>
                <a:tab pos="266700" algn="l"/>
              </a:tabLst>
            </a:pPr>
            <a:r>
              <a:rPr lang="en-US" spc="-8" dirty="0">
                <a:latin typeface="Calibri"/>
                <a:cs typeface="Calibri"/>
              </a:rPr>
              <a:t>Director/NTSF Chair</a:t>
            </a:r>
          </a:p>
          <a:p>
            <a:pPr marL="9525" algn="ctr">
              <a:spcBef>
                <a:spcPts val="79"/>
              </a:spcBef>
              <a:tabLst>
                <a:tab pos="266224" algn="l"/>
                <a:tab pos="266700" algn="l"/>
              </a:tabLst>
            </a:pPr>
            <a:r>
              <a:rPr lang="en-US" spc="-8" dirty="0">
                <a:latin typeface="Calibri"/>
                <a:cs typeface="Calibri"/>
              </a:rPr>
              <a:t>301-903-1388</a:t>
            </a:r>
          </a:p>
          <a:p>
            <a:pPr marL="9525" algn="ctr">
              <a:spcBef>
                <a:spcPts val="79"/>
              </a:spcBef>
              <a:tabLst>
                <a:tab pos="266224" algn="l"/>
                <a:tab pos="266700" algn="l"/>
              </a:tabLst>
            </a:pPr>
            <a:r>
              <a:rPr lang="en-US" spc="-8" dirty="0">
                <a:latin typeface="Calibri"/>
                <a:cs typeface="Calibri"/>
                <a:hlinkClick r:id="rId2"/>
              </a:rPr>
              <a:t>julia.shenk@em.doe.gov</a:t>
            </a:r>
            <a:endParaRPr lang="en-US" spc="-8" dirty="0">
              <a:latin typeface="Calibri"/>
              <a:cs typeface="Calibri"/>
            </a:endParaRPr>
          </a:p>
        </p:txBody>
      </p:sp>
      <p:sp>
        <p:nvSpPr>
          <p:cNvPr id="6" name="object 5">
            <a:extLst>
              <a:ext uri="{FF2B5EF4-FFF2-40B4-BE49-F238E27FC236}">
                <a16:creationId xmlns:a16="http://schemas.microsoft.com/office/drawing/2014/main" id="{66C489CE-F6B2-E623-497C-E7C9A3CF4890}"/>
              </a:ext>
            </a:extLst>
          </p:cNvPr>
          <p:cNvSpPr txBox="1"/>
          <p:nvPr/>
        </p:nvSpPr>
        <p:spPr>
          <a:xfrm>
            <a:off x="4897230" y="5463775"/>
            <a:ext cx="2533174" cy="332303"/>
          </a:xfrm>
          <a:prstGeom prst="rect">
            <a:avLst/>
          </a:prstGeom>
        </p:spPr>
        <p:txBody>
          <a:bodyPr vert="horz" wrap="square" lIns="0" tIns="9049" rIns="0" bIns="0" rtlCol="0">
            <a:spAutoFit/>
          </a:bodyPr>
          <a:lstStyle/>
          <a:p>
            <a:pPr marL="9525">
              <a:spcBef>
                <a:spcPts val="71"/>
              </a:spcBef>
            </a:pPr>
            <a:r>
              <a:rPr sz="2100" i="1" u="heavy" spc="-23" dirty="0">
                <a:solidFill>
                  <a:srgbClr val="0000FF"/>
                </a:solidFill>
                <a:uFill>
                  <a:solidFill>
                    <a:srgbClr val="0000FF"/>
                  </a:solidFill>
                </a:uFill>
                <a:latin typeface="Arial"/>
                <a:cs typeface="Arial"/>
                <a:hlinkClick r:id="rId3"/>
              </a:rPr>
              <a:t>AskPAT@hq.doe.gov</a:t>
            </a:r>
            <a:endParaRPr sz="2100" dirty="0">
              <a:latin typeface="Arial"/>
              <a:cs typeface="Arial"/>
            </a:endParaRPr>
          </a:p>
        </p:txBody>
      </p:sp>
      <p:sp>
        <p:nvSpPr>
          <p:cNvPr id="7" name="object 6">
            <a:extLst>
              <a:ext uri="{FF2B5EF4-FFF2-40B4-BE49-F238E27FC236}">
                <a16:creationId xmlns:a16="http://schemas.microsoft.com/office/drawing/2014/main" id="{3E2FF064-BA08-05E5-D2E1-0D22C0D1DC74}"/>
              </a:ext>
            </a:extLst>
          </p:cNvPr>
          <p:cNvSpPr/>
          <p:nvPr/>
        </p:nvSpPr>
        <p:spPr>
          <a:xfrm>
            <a:off x="3276601" y="3276600"/>
            <a:ext cx="5774435" cy="1901952"/>
          </a:xfrm>
          <a:prstGeom prst="rect">
            <a:avLst/>
          </a:prstGeom>
          <a:blipFill>
            <a:blip r:embed="rId4" cstate="print"/>
            <a:stretch>
              <a:fillRect/>
            </a:stretch>
          </a:blipFill>
        </p:spPr>
        <p:txBody>
          <a:bodyPr wrap="square" lIns="0" tIns="0" rIns="0" bIns="0" rtlCol="0"/>
          <a:lstStyle/>
          <a:p>
            <a:endParaRPr dirty="0"/>
          </a:p>
        </p:txBody>
      </p:sp>
      <p:sp>
        <p:nvSpPr>
          <p:cNvPr id="8" name="object 3">
            <a:extLst>
              <a:ext uri="{FF2B5EF4-FFF2-40B4-BE49-F238E27FC236}">
                <a16:creationId xmlns:a16="http://schemas.microsoft.com/office/drawing/2014/main" id="{8D88FD5B-67E2-AB3E-043C-E8D08BF7C5DB}"/>
              </a:ext>
            </a:extLst>
          </p:cNvPr>
          <p:cNvSpPr txBox="1"/>
          <p:nvPr/>
        </p:nvSpPr>
        <p:spPr>
          <a:xfrm>
            <a:off x="6591351" y="1833876"/>
            <a:ext cx="2539408" cy="1156566"/>
          </a:xfrm>
          <a:prstGeom prst="rect">
            <a:avLst/>
          </a:prstGeom>
        </p:spPr>
        <p:txBody>
          <a:bodyPr vert="horz" wrap="square" lIns="0" tIns="10001" rIns="0" bIns="0" rtlCol="0">
            <a:spAutoFit/>
          </a:bodyPr>
          <a:lstStyle/>
          <a:p>
            <a:pPr marL="9525" algn="ctr">
              <a:spcBef>
                <a:spcPts val="79"/>
              </a:spcBef>
              <a:tabLst>
                <a:tab pos="266224" algn="l"/>
                <a:tab pos="266700" algn="l"/>
              </a:tabLst>
            </a:pPr>
            <a:r>
              <a:rPr lang="en-US" dirty="0">
                <a:latin typeface="Calibri"/>
                <a:cs typeface="Calibri"/>
              </a:rPr>
              <a:t>Ellen Edge</a:t>
            </a:r>
          </a:p>
          <a:p>
            <a:pPr marL="9525" algn="ctr">
              <a:spcBef>
                <a:spcPts val="79"/>
              </a:spcBef>
              <a:tabLst>
                <a:tab pos="266224" algn="l"/>
                <a:tab pos="266700" algn="l"/>
              </a:tabLst>
            </a:pPr>
            <a:r>
              <a:rPr lang="en-US" spc="-8" dirty="0">
                <a:latin typeface="Calibri"/>
                <a:cs typeface="Calibri"/>
              </a:rPr>
              <a:t>TEPP manager/NTSF lead</a:t>
            </a:r>
          </a:p>
          <a:p>
            <a:pPr marL="9525" algn="ctr">
              <a:spcBef>
                <a:spcPts val="79"/>
              </a:spcBef>
              <a:tabLst>
                <a:tab pos="266224" algn="l"/>
                <a:tab pos="266700" algn="l"/>
              </a:tabLst>
            </a:pPr>
            <a:r>
              <a:rPr lang="en-US" spc="-8" dirty="0">
                <a:latin typeface="Calibri"/>
                <a:cs typeface="Calibri"/>
              </a:rPr>
              <a:t>301-903-8327</a:t>
            </a:r>
          </a:p>
          <a:p>
            <a:pPr marL="9525" algn="ctr">
              <a:spcBef>
                <a:spcPts val="79"/>
              </a:spcBef>
              <a:tabLst>
                <a:tab pos="266224" algn="l"/>
                <a:tab pos="266700" algn="l"/>
              </a:tabLst>
            </a:pPr>
            <a:r>
              <a:rPr lang="en-US" spc="-8" dirty="0">
                <a:latin typeface="Calibri"/>
                <a:cs typeface="Calibri"/>
                <a:hlinkClick r:id="rId5"/>
              </a:rPr>
              <a:t>ellen.edge@em.doe.gov</a:t>
            </a:r>
            <a:endParaRPr lang="en-US" spc="-8" dirty="0">
              <a:latin typeface="Calibri"/>
              <a:cs typeface="Calibri"/>
            </a:endParaRPr>
          </a:p>
        </p:txBody>
      </p:sp>
    </p:spTree>
    <p:extLst>
      <p:ext uri="{BB962C8B-B14F-4D97-AF65-F5344CB8AC3E}">
        <p14:creationId xmlns:p14="http://schemas.microsoft.com/office/powerpoint/2010/main" val="3352449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2EC8-A28A-E70F-E2FB-5379C04CFB11}"/>
              </a:ext>
            </a:extLst>
          </p:cNvPr>
          <p:cNvSpPr>
            <a:spLocks noGrp="1"/>
          </p:cNvSpPr>
          <p:nvPr>
            <p:ph type="ctrTitle"/>
          </p:nvPr>
        </p:nvSpPr>
        <p:spPr/>
        <p:txBody>
          <a:bodyPr anchor="b">
            <a:normAutofit/>
          </a:bodyPr>
          <a:lstStyle/>
          <a:p>
            <a:r>
              <a:rPr lang="en-US" sz="6600" dirty="0">
                <a:solidFill>
                  <a:srgbClr val="FFFFFF"/>
                </a:solidFill>
              </a:rPr>
              <a:t>QUESTIONS?</a:t>
            </a:r>
          </a:p>
        </p:txBody>
      </p:sp>
    </p:spTree>
    <p:extLst>
      <p:ext uri="{BB962C8B-B14F-4D97-AF65-F5344CB8AC3E}">
        <p14:creationId xmlns:p14="http://schemas.microsoft.com/office/powerpoint/2010/main" val="36273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303E62-B637-C245-DF3E-B7C622C7BE13}"/>
              </a:ext>
            </a:extLst>
          </p:cNvPr>
          <p:cNvPicPr>
            <a:picLocks noChangeAspect="1"/>
          </p:cNvPicPr>
          <p:nvPr/>
        </p:nvPicPr>
        <p:blipFill>
          <a:blip r:embed="rId2"/>
          <a:stretch>
            <a:fillRect/>
          </a:stretch>
        </p:blipFill>
        <p:spPr>
          <a:xfrm>
            <a:off x="5066918" y="0"/>
            <a:ext cx="6850242" cy="6858000"/>
          </a:xfrm>
          <a:prstGeom prst="rect">
            <a:avLst/>
          </a:prstGeom>
        </p:spPr>
      </p:pic>
      <p:sp>
        <p:nvSpPr>
          <p:cNvPr id="2" name="Slide Number Placeholder 1">
            <a:extLst>
              <a:ext uri="{FF2B5EF4-FFF2-40B4-BE49-F238E27FC236}">
                <a16:creationId xmlns:a16="http://schemas.microsoft.com/office/drawing/2014/main" id="{0BA6E05D-3D07-2868-3638-AECC74D2B150}"/>
              </a:ext>
            </a:extLst>
          </p:cNvPr>
          <p:cNvSpPr>
            <a:spLocks noGrp="1"/>
          </p:cNvSpPr>
          <p:nvPr>
            <p:ph type="sldNum" sz="quarter" idx="12"/>
          </p:nvPr>
        </p:nvSpPr>
        <p:spPr/>
        <p:txBody>
          <a:bodyPr/>
          <a:lstStyle/>
          <a:p>
            <a:fld id="{E773C8E2-B35B-254F-A137-6F2F570DAACB}" type="slidenum">
              <a:rPr lang="en-US" smtClean="0"/>
              <a:t>4</a:t>
            </a:fld>
            <a:endParaRPr lang="en-US" dirty="0"/>
          </a:p>
        </p:txBody>
      </p:sp>
      <p:sp>
        <p:nvSpPr>
          <p:cNvPr id="7" name="TextBox 6">
            <a:extLst>
              <a:ext uri="{FF2B5EF4-FFF2-40B4-BE49-F238E27FC236}">
                <a16:creationId xmlns:a16="http://schemas.microsoft.com/office/drawing/2014/main" id="{224FF7AD-94E4-4938-8F05-78E895F26057}"/>
              </a:ext>
            </a:extLst>
          </p:cNvPr>
          <p:cNvSpPr txBox="1"/>
          <p:nvPr/>
        </p:nvSpPr>
        <p:spPr>
          <a:xfrm>
            <a:off x="737334" y="93642"/>
            <a:ext cx="4177566" cy="923330"/>
          </a:xfrm>
          <a:prstGeom prst="rect">
            <a:avLst/>
          </a:prstGeom>
          <a:noFill/>
        </p:spPr>
        <p:txBody>
          <a:bodyPr wrap="square" rtlCol="0">
            <a:spAutoFit/>
          </a:bodyPr>
          <a:lstStyle/>
          <a:p>
            <a:r>
              <a:rPr lang="en-US" dirty="0">
                <a:solidFill>
                  <a:schemeClr val="bg1"/>
                </a:solidFill>
              </a:rPr>
              <a:t>Office of Environmental Management Org Chart</a:t>
            </a:r>
            <a:br>
              <a:rPr lang="en-US" dirty="0">
                <a:solidFill>
                  <a:schemeClr val="bg1"/>
                </a:solidFill>
              </a:rPr>
            </a:br>
            <a:r>
              <a:rPr lang="en-US" dirty="0">
                <a:solidFill>
                  <a:schemeClr val="bg1"/>
                </a:solidFill>
              </a:rPr>
              <a:t>October 23, 2023</a:t>
            </a:r>
          </a:p>
        </p:txBody>
      </p:sp>
      <p:pic>
        <p:nvPicPr>
          <p:cNvPr id="10" name="Picture 9">
            <a:extLst>
              <a:ext uri="{FF2B5EF4-FFF2-40B4-BE49-F238E27FC236}">
                <a16:creationId xmlns:a16="http://schemas.microsoft.com/office/drawing/2014/main" id="{3CEB163A-8A48-0A5D-7228-5EEC32B2D2F4}"/>
              </a:ext>
            </a:extLst>
          </p:cNvPr>
          <p:cNvPicPr>
            <a:picLocks noChangeAspect="1"/>
          </p:cNvPicPr>
          <p:nvPr/>
        </p:nvPicPr>
        <p:blipFill>
          <a:blip r:embed="rId3"/>
          <a:stretch>
            <a:fillRect/>
          </a:stretch>
        </p:blipFill>
        <p:spPr>
          <a:xfrm>
            <a:off x="1504836" y="1145755"/>
            <a:ext cx="2720140" cy="4695273"/>
          </a:xfrm>
          <a:prstGeom prst="rect">
            <a:avLst/>
          </a:prstGeom>
        </p:spPr>
      </p:pic>
      <p:sp>
        <p:nvSpPr>
          <p:cNvPr id="11" name="Rectangle 10">
            <a:extLst>
              <a:ext uri="{FF2B5EF4-FFF2-40B4-BE49-F238E27FC236}">
                <a16:creationId xmlns:a16="http://schemas.microsoft.com/office/drawing/2014/main" id="{774F7D6B-1196-55E3-D34E-4E5103ED50C8}"/>
              </a:ext>
            </a:extLst>
          </p:cNvPr>
          <p:cNvSpPr/>
          <p:nvPr/>
        </p:nvSpPr>
        <p:spPr>
          <a:xfrm>
            <a:off x="1584592" y="5076938"/>
            <a:ext cx="2530207" cy="688861"/>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54902BF1-96C4-8EF7-3E2E-166DBC848BA2}"/>
              </a:ext>
            </a:extLst>
          </p:cNvPr>
          <p:cNvSpPr/>
          <p:nvPr/>
        </p:nvSpPr>
        <p:spPr>
          <a:xfrm rot="472020">
            <a:off x="4097908" y="5413080"/>
            <a:ext cx="4008324" cy="57150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3924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7C9C5C-84BD-3962-8137-FD7DCE05B0A4}"/>
              </a:ext>
            </a:extLst>
          </p:cNvPr>
          <p:cNvSpPr txBox="1"/>
          <p:nvPr/>
        </p:nvSpPr>
        <p:spPr>
          <a:xfrm>
            <a:off x="10061086" y="6146800"/>
            <a:ext cx="2010311" cy="552122"/>
          </a:xfrm>
          <a:prstGeom prst="rect">
            <a:avLst/>
          </a:prstGeom>
          <a:solidFill>
            <a:schemeClr val="accent1"/>
          </a:solidFill>
        </p:spPr>
        <p:txBody>
          <a:bodyPr wrap="square" rtlCol="0">
            <a:spAutoFit/>
          </a:bodyPr>
          <a:lstStyle/>
          <a:p>
            <a:endParaRPr lang="en-US" dirty="0"/>
          </a:p>
        </p:txBody>
      </p:sp>
      <p:sp>
        <p:nvSpPr>
          <p:cNvPr id="5" name="Slide Number Placeholder 4">
            <a:extLst>
              <a:ext uri="{FF2B5EF4-FFF2-40B4-BE49-F238E27FC236}">
                <a16:creationId xmlns:a16="http://schemas.microsoft.com/office/drawing/2014/main" id="{58ED2CEC-FA37-2285-C2B8-D9F291DAE045}"/>
              </a:ext>
            </a:extLst>
          </p:cNvPr>
          <p:cNvSpPr>
            <a:spLocks noGrp="1"/>
          </p:cNvSpPr>
          <p:nvPr>
            <p:ph type="sldNum" sz="quarter" idx="12"/>
          </p:nvPr>
        </p:nvSpPr>
        <p:spPr/>
        <p:txBody>
          <a:bodyPr/>
          <a:lstStyle/>
          <a:p>
            <a:fld id="{E773C8E2-B35B-254F-A137-6F2F570DAACB}" type="slidenum">
              <a:rPr lang="en-US" smtClean="0"/>
              <a:t>5</a:t>
            </a:fld>
            <a:endParaRPr lang="en-US" dirty="0"/>
          </a:p>
        </p:txBody>
      </p:sp>
      <p:sp>
        <p:nvSpPr>
          <p:cNvPr id="8" name="Title 1">
            <a:extLst>
              <a:ext uri="{FF2B5EF4-FFF2-40B4-BE49-F238E27FC236}">
                <a16:creationId xmlns:a16="http://schemas.microsoft.com/office/drawing/2014/main" id="{E55A12BC-3B8B-56AE-43F6-548B903A807B}"/>
              </a:ext>
            </a:extLst>
          </p:cNvPr>
          <p:cNvSpPr txBox="1">
            <a:spLocks/>
          </p:cNvSpPr>
          <p:nvPr/>
        </p:nvSpPr>
        <p:spPr>
          <a:xfrm>
            <a:off x="703727" y="159078"/>
            <a:ext cx="10515600" cy="884555"/>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000" kern="1200">
                <a:solidFill>
                  <a:schemeClr val="accent1"/>
                </a:solidFill>
                <a:latin typeface="+mj-lt"/>
                <a:ea typeface="+mj-ea"/>
                <a:cs typeface="+mj-cs"/>
              </a:defRPr>
            </a:lvl1pPr>
          </a:lstStyle>
          <a:p>
            <a:r>
              <a:rPr lang="en-US" sz="3100" b="1" dirty="0">
                <a:solidFill>
                  <a:schemeClr val="bg1"/>
                </a:solidFill>
                <a:latin typeface="Calibri" panose="020F0502020204030204" pitchFamily="34" charset="0"/>
                <a:cs typeface="Calibri" panose="020F0502020204030204" pitchFamily="34" charset="0"/>
              </a:rPr>
              <a:t> DOE Environmental Management Office’s Mission: CLEANUP</a:t>
            </a:r>
          </a:p>
        </p:txBody>
      </p:sp>
      <p:pic>
        <p:nvPicPr>
          <p:cNvPr id="9" name="Picture 8">
            <a:extLst>
              <a:ext uri="{FF2B5EF4-FFF2-40B4-BE49-F238E27FC236}">
                <a16:creationId xmlns:a16="http://schemas.microsoft.com/office/drawing/2014/main" id="{B680F065-AA8E-5FD3-9B0B-12D286F0C688}"/>
              </a:ext>
            </a:extLst>
          </p:cNvPr>
          <p:cNvPicPr>
            <a:picLocks noChangeAspect="1"/>
          </p:cNvPicPr>
          <p:nvPr/>
        </p:nvPicPr>
        <p:blipFill rotWithShape="1">
          <a:blip r:embed="rId3"/>
          <a:srcRect l="34571" t="15172" r="34887" b="13104"/>
          <a:stretch/>
        </p:blipFill>
        <p:spPr>
          <a:xfrm>
            <a:off x="0" y="1030012"/>
            <a:ext cx="3699641" cy="4877493"/>
          </a:xfrm>
          <a:prstGeom prst="rect">
            <a:avLst/>
          </a:prstGeom>
          <a:ln>
            <a:noFill/>
          </a:ln>
          <a:effectLst>
            <a:softEdge rad="112500"/>
          </a:effectLst>
        </p:spPr>
      </p:pic>
      <p:pic>
        <p:nvPicPr>
          <p:cNvPr id="10" name="Picture 9">
            <a:extLst>
              <a:ext uri="{FF2B5EF4-FFF2-40B4-BE49-F238E27FC236}">
                <a16:creationId xmlns:a16="http://schemas.microsoft.com/office/drawing/2014/main" id="{6C3D338F-5B2C-1C85-7210-12CAA3825C47}"/>
              </a:ext>
            </a:extLst>
          </p:cNvPr>
          <p:cNvPicPr>
            <a:picLocks noChangeAspect="1"/>
          </p:cNvPicPr>
          <p:nvPr/>
        </p:nvPicPr>
        <p:blipFill rotWithShape="1">
          <a:blip r:embed="rId4"/>
          <a:srcRect l="28307" t="13704" r="37291" b="8667"/>
          <a:stretch/>
        </p:blipFill>
        <p:spPr>
          <a:xfrm>
            <a:off x="8912772" y="1828800"/>
            <a:ext cx="3279228" cy="4078705"/>
          </a:xfrm>
          <a:prstGeom prst="rect">
            <a:avLst/>
          </a:prstGeom>
          <a:ln>
            <a:noFill/>
          </a:ln>
          <a:effectLst>
            <a:softEdge rad="112500"/>
          </a:effectLst>
        </p:spPr>
      </p:pic>
      <p:sp>
        <p:nvSpPr>
          <p:cNvPr id="11" name="Content Placeholder 2">
            <a:extLst>
              <a:ext uri="{FF2B5EF4-FFF2-40B4-BE49-F238E27FC236}">
                <a16:creationId xmlns:a16="http://schemas.microsoft.com/office/drawing/2014/main" id="{E0D687EB-AA62-B7BA-CE7F-ED4ECE53F1B0}"/>
              </a:ext>
            </a:extLst>
          </p:cNvPr>
          <p:cNvSpPr txBox="1">
            <a:spLocks/>
          </p:cNvSpPr>
          <p:nvPr/>
        </p:nvSpPr>
        <p:spPr>
          <a:xfrm>
            <a:off x="3524506" y="1833589"/>
            <a:ext cx="5563401" cy="3945251"/>
          </a:xfrm>
          <a:prstGeom prst="rect">
            <a:avLst/>
          </a:prstGeom>
          <a:solidFill>
            <a:schemeClr val="bg1"/>
          </a:solidFill>
          <a:ln>
            <a:noFill/>
          </a:ln>
        </p:spPr>
        <p:txBody>
          <a:bodyPr vert="horz" wrap="square" lIns="91440" tIns="45720" rIns="91440" bIns="45720" anchor="t" anchorCtr="0" compatLnSpc="1"/>
          <a:lstStyle>
            <a:lvl1pPr marL="164001" indent="-164001" algn="l" defTabSz="685766" rtl="0" eaLnBrk="1" latinLnBrk="0" hangingPunct="1">
              <a:spcBef>
                <a:spcPct val="20000"/>
              </a:spcBef>
              <a:buFont typeface="Arial" pitchFamily="34" charset="0"/>
              <a:buChar char="•"/>
              <a:defRPr sz="1650" b="1" kern="1200">
                <a:solidFill>
                  <a:schemeClr val="tx1"/>
                </a:solidFill>
                <a:latin typeface="Arial Narrow" pitchFamily="34" charset="0"/>
                <a:ea typeface="+mn-ea"/>
                <a:cs typeface="+mn-cs"/>
              </a:defRPr>
            </a:lvl1pPr>
            <a:lvl2pPr marL="335441" indent="-156559" algn="l" defTabSz="685766" rtl="0" eaLnBrk="1" latinLnBrk="0" hangingPunct="1">
              <a:spcBef>
                <a:spcPct val="20000"/>
              </a:spcBef>
              <a:buFont typeface="Arial" pitchFamily="34" charset="0"/>
              <a:buChar char="–"/>
              <a:defRPr sz="1500" kern="1200">
                <a:solidFill>
                  <a:schemeClr val="tx1"/>
                </a:solidFill>
                <a:latin typeface="Arial Narrow" pitchFamily="34" charset="0"/>
                <a:ea typeface="+mn-ea"/>
                <a:cs typeface="+mn-cs"/>
              </a:defRPr>
            </a:lvl2pPr>
            <a:lvl3pPr marL="506885" indent="-111914" algn="l" defTabSz="685766" rtl="0" eaLnBrk="1" latinLnBrk="0" hangingPunct="1">
              <a:spcBef>
                <a:spcPct val="20000"/>
              </a:spcBef>
              <a:buFont typeface="Arial" pitchFamily="34" charset="0"/>
              <a:buChar char="•"/>
              <a:defRPr sz="1350" i="1" kern="1200">
                <a:solidFill>
                  <a:schemeClr val="tx1"/>
                </a:solidFill>
                <a:latin typeface="Arial Narrow" pitchFamily="34" charset="0"/>
                <a:ea typeface="+mn-ea"/>
                <a:cs typeface="+mn-cs"/>
              </a:defRPr>
            </a:lvl3pPr>
            <a:lvl4pPr marL="678325" indent="-119354" algn="l" defTabSz="685766" rtl="0" eaLnBrk="1" latinLnBrk="0" hangingPunct="1">
              <a:spcBef>
                <a:spcPct val="20000"/>
              </a:spcBef>
              <a:buFont typeface="Arial" pitchFamily="34" charset="0"/>
              <a:buChar char="–"/>
              <a:defRPr sz="1125" kern="1200">
                <a:solidFill>
                  <a:schemeClr val="tx1"/>
                </a:solidFill>
                <a:latin typeface="Arial Narrow" pitchFamily="34" charset="0"/>
                <a:ea typeface="+mn-ea"/>
                <a:cs typeface="+mn-cs"/>
              </a:defRPr>
            </a:lvl4pPr>
            <a:lvl5pPr marL="849767" indent="-134237" algn="l" defTabSz="685766" rtl="0" eaLnBrk="1" latinLnBrk="0" hangingPunct="1">
              <a:spcBef>
                <a:spcPct val="20000"/>
              </a:spcBef>
              <a:buFont typeface="Arial" pitchFamily="34" charset="0"/>
              <a:buChar char="»"/>
              <a:defRPr sz="900" i="1" kern="1200">
                <a:solidFill>
                  <a:schemeClr val="tx1"/>
                </a:solidFill>
                <a:latin typeface="Arial Narrow" pitchFamily="34" charset="0"/>
                <a:ea typeface="+mn-ea"/>
                <a:cs typeface="+mn-cs"/>
              </a:defRPr>
            </a:lvl5pPr>
            <a:lvl6pPr marL="1885856"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39"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22"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05"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fontAlgn="base"/>
            <a:r>
              <a:rPr lang="en-US" sz="2000" b="0" dirty="0">
                <a:latin typeface="+mn-lt"/>
              </a:rPr>
              <a:t>EM’s mission is to safely and efficiently address the environmental liability resulting from decades of nuclear weapons production and government-sponsored nuclear energy research</a:t>
            </a:r>
          </a:p>
          <a:p>
            <a:pPr fontAlgn="base"/>
            <a:r>
              <a:rPr lang="en-US" sz="2000" b="0" dirty="0">
                <a:latin typeface="+mn-lt"/>
              </a:rPr>
              <a:t>The production and research work resulted in environmental contamination at 107 sites throughout the United States, housing more than 5,000 contaminated facilities</a:t>
            </a:r>
          </a:p>
          <a:p>
            <a:pPr fontAlgn="base"/>
            <a:r>
              <a:rPr lang="en-US" sz="2000" b="0" dirty="0">
                <a:latin typeface="+mn-lt"/>
              </a:rPr>
              <a:t>Remediation included liquid radioactive waste, plutonium, depleted uranium, contaminated soil, and contaminated groundwater</a:t>
            </a:r>
          </a:p>
        </p:txBody>
      </p:sp>
    </p:spTree>
    <p:extLst>
      <p:ext uri="{BB962C8B-B14F-4D97-AF65-F5344CB8AC3E}">
        <p14:creationId xmlns:p14="http://schemas.microsoft.com/office/powerpoint/2010/main" val="2170564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7C9C5C-84BD-3962-8137-FD7DCE05B0A4}"/>
              </a:ext>
            </a:extLst>
          </p:cNvPr>
          <p:cNvSpPr txBox="1"/>
          <p:nvPr/>
        </p:nvSpPr>
        <p:spPr>
          <a:xfrm>
            <a:off x="10061086" y="6146800"/>
            <a:ext cx="2010311" cy="552122"/>
          </a:xfrm>
          <a:prstGeom prst="rect">
            <a:avLst/>
          </a:prstGeom>
          <a:solidFill>
            <a:schemeClr val="accent1"/>
          </a:solidFill>
        </p:spPr>
        <p:txBody>
          <a:bodyPr wrap="square" rtlCol="0">
            <a:spAutoFit/>
          </a:bodyPr>
          <a:lstStyle/>
          <a:p>
            <a:endParaRPr lang="en-US" dirty="0"/>
          </a:p>
        </p:txBody>
      </p:sp>
      <p:sp>
        <p:nvSpPr>
          <p:cNvPr id="5" name="Slide Number Placeholder 4">
            <a:extLst>
              <a:ext uri="{FF2B5EF4-FFF2-40B4-BE49-F238E27FC236}">
                <a16:creationId xmlns:a16="http://schemas.microsoft.com/office/drawing/2014/main" id="{58ED2CEC-FA37-2285-C2B8-D9F291DAE045}"/>
              </a:ext>
            </a:extLst>
          </p:cNvPr>
          <p:cNvSpPr>
            <a:spLocks noGrp="1"/>
          </p:cNvSpPr>
          <p:nvPr>
            <p:ph type="sldNum" sz="quarter" idx="12"/>
          </p:nvPr>
        </p:nvSpPr>
        <p:spPr/>
        <p:txBody>
          <a:bodyPr/>
          <a:lstStyle/>
          <a:p>
            <a:fld id="{E773C8E2-B35B-254F-A137-6F2F570DAACB}" type="slidenum">
              <a:rPr lang="en-US" smtClean="0"/>
              <a:t>6</a:t>
            </a:fld>
            <a:endParaRPr lang="en-US" dirty="0"/>
          </a:p>
        </p:txBody>
      </p:sp>
      <p:sp>
        <p:nvSpPr>
          <p:cNvPr id="3" name="Title 4">
            <a:extLst>
              <a:ext uri="{FF2B5EF4-FFF2-40B4-BE49-F238E27FC236}">
                <a16:creationId xmlns:a16="http://schemas.microsoft.com/office/drawing/2014/main" id="{CF3BD3E1-78AB-A717-323F-E6AF092107A2}"/>
              </a:ext>
            </a:extLst>
          </p:cNvPr>
          <p:cNvSpPr>
            <a:spLocks noGrp="1"/>
          </p:cNvSpPr>
          <p:nvPr>
            <p:ph type="title"/>
          </p:nvPr>
        </p:nvSpPr>
        <p:spPr>
          <a:xfrm>
            <a:off x="838200" y="159078"/>
            <a:ext cx="10515600" cy="884555"/>
          </a:xfrm>
        </p:spPr>
        <p:txBody>
          <a:bodyPr>
            <a:normAutofit/>
          </a:bodyPr>
          <a:lstStyle/>
          <a:p>
            <a:r>
              <a:rPr lang="en-US" sz="3100" b="1" dirty="0">
                <a:latin typeface="Calibri" panose="020F0502020204030204" pitchFamily="34" charset="0"/>
                <a:cs typeface="Calibri" panose="020F0502020204030204" pitchFamily="34" charset="0"/>
              </a:rPr>
              <a:t>Significant Mission Progress </a:t>
            </a:r>
          </a:p>
        </p:txBody>
      </p:sp>
      <p:sp>
        <p:nvSpPr>
          <p:cNvPr id="4" name="Content Placeholder 2">
            <a:extLst>
              <a:ext uri="{FF2B5EF4-FFF2-40B4-BE49-F238E27FC236}">
                <a16:creationId xmlns:a16="http://schemas.microsoft.com/office/drawing/2014/main" id="{46CAC8CE-2435-5EED-585D-D2F552E5B398}"/>
              </a:ext>
            </a:extLst>
          </p:cNvPr>
          <p:cNvSpPr txBox="1">
            <a:spLocks/>
          </p:cNvSpPr>
          <p:nvPr/>
        </p:nvSpPr>
        <p:spPr>
          <a:xfrm>
            <a:off x="3548743" y="1382180"/>
            <a:ext cx="6204855" cy="4951617"/>
          </a:xfrm>
          <a:prstGeom prst="rect">
            <a:avLst/>
          </a:prstGeom>
          <a:noFill/>
          <a:ln>
            <a:noFill/>
          </a:ln>
        </p:spPr>
        <p:txBody>
          <a:bodyPr vert="horz" wrap="square" lIns="91440" tIns="45720" rIns="91440" bIns="45720" anchor="t" anchorCtr="0" compatLnSpc="1"/>
          <a:lstStyle>
            <a:lvl1pPr marL="164001" indent="-164001" algn="l" defTabSz="685766" rtl="0" eaLnBrk="1" latinLnBrk="0" hangingPunct="1">
              <a:spcBef>
                <a:spcPct val="20000"/>
              </a:spcBef>
              <a:buFont typeface="Arial" pitchFamily="34" charset="0"/>
              <a:buChar char="•"/>
              <a:defRPr sz="1650" b="1" kern="1200">
                <a:solidFill>
                  <a:schemeClr val="tx1"/>
                </a:solidFill>
                <a:latin typeface="Arial Narrow" pitchFamily="34" charset="0"/>
                <a:ea typeface="+mn-ea"/>
                <a:cs typeface="+mn-cs"/>
              </a:defRPr>
            </a:lvl1pPr>
            <a:lvl2pPr marL="335441" indent="-156559" algn="l" defTabSz="685766" rtl="0" eaLnBrk="1" latinLnBrk="0" hangingPunct="1">
              <a:spcBef>
                <a:spcPct val="20000"/>
              </a:spcBef>
              <a:buFont typeface="Arial" pitchFamily="34" charset="0"/>
              <a:buChar char="–"/>
              <a:defRPr sz="1500" kern="1200">
                <a:solidFill>
                  <a:schemeClr val="tx1"/>
                </a:solidFill>
                <a:latin typeface="Arial Narrow" pitchFamily="34" charset="0"/>
                <a:ea typeface="+mn-ea"/>
                <a:cs typeface="+mn-cs"/>
              </a:defRPr>
            </a:lvl2pPr>
            <a:lvl3pPr marL="506885" indent="-111914" algn="l" defTabSz="685766" rtl="0" eaLnBrk="1" latinLnBrk="0" hangingPunct="1">
              <a:spcBef>
                <a:spcPct val="20000"/>
              </a:spcBef>
              <a:buFont typeface="Arial" pitchFamily="34" charset="0"/>
              <a:buChar char="•"/>
              <a:defRPr sz="1350" i="1" kern="1200">
                <a:solidFill>
                  <a:schemeClr val="tx1"/>
                </a:solidFill>
                <a:latin typeface="Arial Narrow" pitchFamily="34" charset="0"/>
                <a:ea typeface="+mn-ea"/>
                <a:cs typeface="+mn-cs"/>
              </a:defRPr>
            </a:lvl3pPr>
            <a:lvl4pPr marL="678325" indent="-119354" algn="l" defTabSz="685766" rtl="0" eaLnBrk="1" latinLnBrk="0" hangingPunct="1">
              <a:spcBef>
                <a:spcPct val="20000"/>
              </a:spcBef>
              <a:buFont typeface="Arial" pitchFamily="34" charset="0"/>
              <a:buChar char="–"/>
              <a:defRPr sz="1125" kern="1200">
                <a:solidFill>
                  <a:schemeClr val="tx1"/>
                </a:solidFill>
                <a:latin typeface="Arial Narrow" pitchFamily="34" charset="0"/>
                <a:ea typeface="+mn-ea"/>
                <a:cs typeface="+mn-cs"/>
              </a:defRPr>
            </a:lvl4pPr>
            <a:lvl5pPr marL="849767" indent="-134237" algn="l" defTabSz="685766" rtl="0" eaLnBrk="1" latinLnBrk="0" hangingPunct="1">
              <a:spcBef>
                <a:spcPct val="20000"/>
              </a:spcBef>
              <a:buFont typeface="Arial" pitchFamily="34" charset="0"/>
              <a:buChar char="»"/>
              <a:defRPr sz="900" i="1" kern="1200">
                <a:solidFill>
                  <a:schemeClr val="tx1"/>
                </a:solidFill>
                <a:latin typeface="Arial Narrow" pitchFamily="34" charset="0"/>
                <a:ea typeface="+mn-ea"/>
                <a:cs typeface="+mn-cs"/>
              </a:defRPr>
            </a:lvl5pPr>
            <a:lvl6pPr marL="1885856"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39"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22"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05"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fontAlgn="base"/>
            <a:r>
              <a:rPr lang="en-US" sz="2000" b="0" dirty="0">
                <a:latin typeface="+mn-lt"/>
              </a:rPr>
              <a:t>Over the past three decades, EM achieved significant and lasting progress in tackling this environmental legacy</a:t>
            </a:r>
          </a:p>
          <a:p>
            <a:pPr fontAlgn="base"/>
            <a:r>
              <a:rPr lang="en-US" sz="2000" b="0" dirty="0">
                <a:latin typeface="+mn-lt"/>
              </a:rPr>
              <a:t>EM eliminated, or mitigated, at most sites the environmental, safety, and health risks from the most dangerous legacy wastes and contaminated facilities</a:t>
            </a:r>
          </a:p>
          <a:p>
            <a:pPr fontAlgn="base"/>
            <a:r>
              <a:rPr lang="en-US" sz="2000" b="0" dirty="0">
                <a:latin typeface="+mn-lt"/>
              </a:rPr>
              <a:t>Contaminant pathway have been effectively controlled in groundwater and soils</a:t>
            </a:r>
          </a:p>
          <a:p>
            <a:pPr fontAlgn="base"/>
            <a:r>
              <a:rPr lang="en-US" sz="2000" b="0" dirty="0">
                <a:latin typeface="+mn-lt"/>
              </a:rPr>
              <a:t>The program’s combined active remediation footprint has been reduced by 90%, from approximately 3,300 square miles to less than 300</a:t>
            </a:r>
          </a:p>
          <a:p>
            <a:pPr fontAlgn="base"/>
            <a:r>
              <a:rPr lang="en-US" sz="2000" b="0" dirty="0">
                <a:latin typeface="+mn-lt"/>
              </a:rPr>
              <a:t>Significant legacy cleanup work remains at 15 sites </a:t>
            </a:r>
          </a:p>
        </p:txBody>
      </p:sp>
      <p:pic>
        <p:nvPicPr>
          <p:cNvPr id="6" name="Picture 5">
            <a:extLst>
              <a:ext uri="{FF2B5EF4-FFF2-40B4-BE49-F238E27FC236}">
                <a16:creationId xmlns:a16="http://schemas.microsoft.com/office/drawing/2014/main" id="{F95E7C3D-A45B-B865-1731-B25901170E2E}"/>
              </a:ext>
            </a:extLst>
          </p:cNvPr>
          <p:cNvPicPr>
            <a:picLocks noChangeAspect="1"/>
          </p:cNvPicPr>
          <p:nvPr/>
        </p:nvPicPr>
        <p:blipFill rotWithShape="1">
          <a:blip r:embed="rId3"/>
          <a:srcRect l="5948" t="18238" r="47586" b="7089"/>
          <a:stretch/>
        </p:blipFill>
        <p:spPr>
          <a:xfrm>
            <a:off x="152400" y="1145478"/>
            <a:ext cx="3396343" cy="4951617"/>
          </a:xfrm>
          <a:prstGeom prst="rect">
            <a:avLst/>
          </a:prstGeom>
          <a:ln>
            <a:noFill/>
          </a:ln>
          <a:effectLst>
            <a:softEdge rad="112500"/>
          </a:effectLst>
        </p:spPr>
      </p:pic>
      <p:pic>
        <p:nvPicPr>
          <p:cNvPr id="7" name="Picture 6">
            <a:extLst>
              <a:ext uri="{FF2B5EF4-FFF2-40B4-BE49-F238E27FC236}">
                <a16:creationId xmlns:a16="http://schemas.microsoft.com/office/drawing/2014/main" id="{EE826561-4E0F-6F65-D3C1-F490E4355F06}"/>
              </a:ext>
            </a:extLst>
          </p:cNvPr>
          <p:cNvPicPr>
            <a:picLocks noChangeAspect="1"/>
          </p:cNvPicPr>
          <p:nvPr/>
        </p:nvPicPr>
        <p:blipFill rotWithShape="1">
          <a:blip r:embed="rId4"/>
          <a:srcRect l="52414" t="19157" r="7500" b="18928"/>
          <a:stretch/>
        </p:blipFill>
        <p:spPr>
          <a:xfrm>
            <a:off x="9616966" y="1145478"/>
            <a:ext cx="2575034" cy="2633421"/>
          </a:xfrm>
          <a:prstGeom prst="rect">
            <a:avLst/>
          </a:prstGeom>
          <a:ln>
            <a:noFill/>
          </a:ln>
          <a:effectLst>
            <a:softEdge rad="112500"/>
          </a:effectLst>
        </p:spPr>
      </p:pic>
      <p:pic>
        <p:nvPicPr>
          <p:cNvPr id="12" name="Picture 11">
            <a:extLst>
              <a:ext uri="{FF2B5EF4-FFF2-40B4-BE49-F238E27FC236}">
                <a16:creationId xmlns:a16="http://schemas.microsoft.com/office/drawing/2014/main" id="{CAAA0D3C-0F65-4721-7B34-46E2FDB3D17A}"/>
              </a:ext>
            </a:extLst>
          </p:cNvPr>
          <p:cNvPicPr>
            <a:picLocks noChangeAspect="1"/>
          </p:cNvPicPr>
          <p:nvPr/>
        </p:nvPicPr>
        <p:blipFill rotWithShape="1">
          <a:blip r:embed="rId5"/>
          <a:srcRect l="52586" t="20230" r="7414" b="21939"/>
          <a:stretch/>
        </p:blipFill>
        <p:spPr>
          <a:xfrm>
            <a:off x="9616966" y="3778900"/>
            <a:ext cx="2575034" cy="2318196"/>
          </a:xfrm>
          <a:prstGeom prst="rect">
            <a:avLst/>
          </a:prstGeom>
          <a:ln>
            <a:noFill/>
          </a:ln>
          <a:effectLst>
            <a:softEdge rad="112500"/>
          </a:effectLst>
        </p:spPr>
      </p:pic>
    </p:spTree>
    <p:extLst>
      <p:ext uri="{BB962C8B-B14F-4D97-AF65-F5344CB8AC3E}">
        <p14:creationId xmlns:p14="http://schemas.microsoft.com/office/powerpoint/2010/main" val="285274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09F90C-87B5-E99A-D28A-CBF33B281706}"/>
              </a:ext>
            </a:extLst>
          </p:cNvPr>
          <p:cNvSpPr>
            <a:spLocks noGrp="1"/>
          </p:cNvSpPr>
          <p:nvPr>
            <p:ph type="title"/>
          </p:nvPr>
        </p:nvSpPr>
        <p:spPr/>
        <p:txBody>
          <a:bodyPr>
            <a:normAutofit/>
          </a:bodyPr>
          <a:lstStyle/>
          <a:p>
            <a:r>
              <a:rPr lang="en-US" sz="3100" b="1" dirty="0">
                <a:latin typeface="Calibri" panose="020F0502020204030204" pitchFamily="34" charset="0"/>
                <a:cs typeface="Calibri" panose="020F0502020204030204" pitchFamily="34" charset="0"/>
              </a:rPr>
              <a:t>Success Through Collaboration </a:t>
            </a:r>
          </a:p>
        </p:txBody>
      </p:sp>
      <p:sp>
        <p:nvSpPr>
          <p:cNvPr id="6" name="Content Placeholder 5">
            <a:extLst>
              <a:ext uri="{FF2B5EF4-FFF2-40B4-BE49-F238E27FC236}">
                <a16:creationId xmlns:a16="http://schemas.microsoft.com/office/drawing/2014/main" id="{ADF3155F-2151-88B2-9263-7D9D1FC81BDE}"/>
              </a:ext>
            </a:extLst>
          </p:cNvPr>
          <p:cNvSpPr>
            <a:spLocks noGrp="1"/>
          </p:cNvSpPr>
          <p:nvPr>
            <p:ph idx="1"/>
          </p:nvPr>
        </p:nvSpPr>
        <p:spPr>
          <a:xfrm>
            <a:off x="598771" y="1292153"/>
            <a:ext cx="6882248" cy="5011583"/>
          </a:xfrm>
        </p:spPr>
        <p:txBody>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t>30+ years of EM cleanup underpinned by 30 years of stakeholder engagement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t>DOE / EM Guiding Principles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t>Openness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t>Transparency</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t>Stakeholder consideration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t>Multi-tiered public engagement shapes understanding and policy, while helping to advance EM success. </a:t>
            </a:r>
          </a:p>
          <a:p>
            <a:endParaRPr lang="en-US" dirty="0"/>
          </a:p>
        </p:txBody>
      </p:sp>
      <p:sp>
        <p:nvSpPr>
          <p:cNvPr id="3" name="Slide Number Placeholder 2">
            <a:extLst>
              <a:ext uri="{FF2B5EF4-FFF2-40B4-BE49-F238E27FC236}">
                <a16:creationId xmlns:a16="http://schemas.microsoft.com/office/drawing/2014/main" id="{8317FEB5-88B3-0A51-0689-240F1B0C677D}"/>
              </a:ext>
            </a:extLst>
          </p:cNvPr>
          <p:cNvSpPr>
            <a:spLocks noGrp="1"/>
          </p:cNvSpPr>
          <p:nvPr>
            <p:ph type="sldNum" sz="quarter" idx="10"/>
          </p:nvPr>
        </p:nvSpPr>
        <p:spPr/>
        <p:txBody>
          <a:bodyPr/>
          <a:lstStyle/>
          <a:p>
            <a:fld id="{E773C8E2-B35B-254F-A137-6F2F570DAACB}" type="slidenum">
              <a:rPr lang="en-US" smtClean="0"/>
              <a:t>7</a:t>
            </a:fld>
            <a:endParaRPr lang="en-US" dirty="0"/>
          </a:p>
        </p:txBody>
      </p:sp>
      <p:pic>
        <p:nvPicPr>
          <p:cNvPr id="21" name="Picture 20">
            <a:extLst>
              <a:ext uri="{FF2B5EF4-FFF2-40B4-BE49-F238E27FC236}">
                <a16:creationId xmlns:a16="http://schemas.microsoft.com/office/drawing/2014/main" id="{CBAD99EB-53A1-963B-70D1-68804DACF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1019" y="1968365"/>
            <a:ext cx="4436141" cy="2200348"/>
          </a:xfrm>
          <a:prstGeom prst="ellipse">
            <a:avLst/>
          </a:prstGeom>
          <a:ln>
            <a:noFill/>
          </a:ln>
          <a:effectLst>
            <a:softEdge rad="112500"/>
          </a:effectLst>
        </p:spPr>
      </p:pic>
    </p:spTree>
    <p:extLst>
      <p:ext uri="{BB962C8B-B14F-4D97-AF65-F5344CB8AC3E}">
        <p14:creationId xmlns:p14="http://schemas.microsoft.com/office/powerpoint/2010/main" val="843287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09F90C-87B5-E99A-D28A-CBF33B281706}"/>
              </a:ext>
            </a:extLst>
          </p:cNvPr>
          <p:cNvSpPr>
            <a:spLocks noGrp="1"/>
          </p:cNvSpPr>
          <p:nvPr>
            <p:ph type="title"/>
          </p:nvPr>
        </p:nvSpPr>
        <p:spPr/>
        <p:txBody>
          <a:bodyPr>
            <a:normAutofit/>
          </a:bodyPr>
          <a:lstStyle/>
          <a:p>
            <a:r>
              <a:rPr lang="en-US" sz="3200" b="1" dirty="0">
                <a:solidFill>
                  <a:schemeClr val="bg1"/>
                </a:solidFill>
                <a:latin typeface="Calibri" panose="020F0502020204030204" pitchFamily="34" charset="0"/>
                <a:cs typeface="Calibri" panose="020F0502020204030204" pitchFamily="34" charset="0"/>
              </a:rPr>
              <a:t>Example of Success</a:t>
            </a:r>
            <a:endParaRPr lang="en-US" sz="3200" b="1" dirty="0">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ADF3155F-2151-88B2-9263-7D9D1FC81BDE}"/>
              </a:ext>
            </a:extLst>
          </p:cNvPr>
          <p:cNvSpPr>
            <a:spLocks noGrp="1"/>
          </p:cNvSpPr>
          <p:nvPr>
            <p:ph idx="1"/>
          </p:nvPr>
        </p:nvSpPr>
        <p:spPr>
          <a:xfrm>
            <a:off x="586740" y="1164236"/>
            <a:ext cx="10895346" cy="5011583"/>
          </a:xfrm>
        </p:spPr>
        <p:txBody>
          <a:bodyPr/>
          <a:lstStyle/>
          <a:p>
            <a:pPr marL="0" marR="0" lvl="0" indent="-463550" algn="l" defTabSz="914400" rtl="0" eaLnBrk="1" fontAlgn="base" latinLnBrk="0" hangingPunct="1">
              <a:lnSpc>
                <a:spcPct val="100000"/>
              </a:lnSpc>
              <a:spcBef>
                <a:spcPts val="600"/>
              </a:spcBef>
              <a:spcAft>
                <a:spcPts val="600"/>
              </a:spcAft>
              <a:buClr>
                <a:srgbClr val="285C12"/>
              </a:buClr>
              <a:buSzPct val="139000"/>
              <a:buFontTx/>
              <a:buNone/>
              <a:tabLst/>
              <a:defRPr/>
            </a:pPr>
            <a:r>
              <a:rPr lang="en-US" sz="2000" dirty="0">
                <a:sym typeface="Helvetica Neue" charset="0"/>
              </a:rPr>
              <a:t>Public and intergovernmental involvement is an essential component of DOE-EM’s success. Through frequent and ongoing collaboration, DOE-EM has made significant progress in completing environmental cleanup and restoration.</a:t>
            </a:r>
          </a:p>
          <a:p>
            <a:endParaRPr lang="en-US" dirty="0"/>
          </a:p>
        </p:txBody>
      </p:sp>
      <p:sp>
        <p:nvSpPr>
          <p:cNvPr id="3" name="Slide Number Placeholder 2">
            <a:extLst>
              <a:ext uri="{FF2B5EF4-FFF2-40B4-BE49-F238E27FC236}">
                <a16:creationId xmlns:a16="http://schemas.microsoft.com/office/drawing/2014/main" id="{8317FEB5-88B3-0A51-0689-240F1B0C677D}"/>
              </a:ext>
            </a:extLst>
          </p:cNvPr>
          <p:cNvSpPr>
            <a:spLocks noGrp="1"/>
          </p:cNvSpPr>
          <p:nvPr>
            <p:ph type="sldNum" sz="quarter" idx="10"/>
          </p:nvPr>
        </p:nvSpPr>
        <p:spPr/>
        <p:txBody>
          <a:bodyPr/>
          <a:lstStyle/>
          <a:p>
            <a:fld id="{E773C8E2-B35B-254F-A137-6F2F570DAACB}" type="slidenum">
              <a:rPr lang="en-US" smtClean="0"/>
              <a:t>8</a:t>
            </a:fld>
            <a:endParaRPr lang="en-US" dirty="0"/>
          </a:p>
        </p:txBody>
      </p:sp>
      <p:grpSp>
        <p:nvGrpSpPr>
          <p:cNvPr id="2" name="Group 1">
            <a:extLst>
              <a:ext uri="{FF2B5EF4-FFF2-40B4-BE49-F238E27FC236}">
                <a16:creationId xmlns:a16="http://schemas.microsoft.com/office/drawing/2014/main" id="{C68337E4-C7B3-72BC-6CA7-5117FFC4739A}"/>
              </a:ext>
            </a:extLst>
          </p:cNvPr>
          <p:cNvGrpSpPr/>
          <p:nvPr/>
        </p:nvGrpSpPr>
        <p:grpSpPr>
          <a:xfrm>
            <a:off x="586740" y="2705864"/>
            <a:ext cx="10895346" cy="1558327"/>
            <a:chOff x="76200" y="2947171"/>
            <a:chExt cx="8991600" cy="1724833"/>
          </a:xfrm>
        </p:grpSpPr>
        <p:grpSp>
          <p:nvGrpSpPr>
            <p:cNvPr id="4" name="Group 13">
              <a:extLst>
                <a:ext uri="{FF2B5EF4-FFF2-40B4-BE49-F238E27FC236}">
                  <a16:creationId xmlns:a16="http://schemas.microsoft.com/office/drawing/2014/main" id="{9D4C0037-DB9D-7E38-5241-55636558520D}"/>
                </a:ext>
              </a:extLst>
            </p:cNvPr>
            <p:cNvGrpSpPr>
              <a:grpSpLocks/>
            </p:cNvGrpSpPr>
            <p:nvPr/>
          </p:nvGrpSpPr>
          <p:grpSpPr bwMode="auto">
            <a:xfrm>
              <a:off x="76200" y="2947171"/>
              <a:ext cx="8991600" cy="1295401"/>
              <a:chOff x="762000" y="1828800"/>
              <a:chExt cx="8991600" cy="1295401"/>
            </a:xfrm>
          </p:grpSpPr>
          <p:pic>
            <p:nvPicPr>
              <p:cNvPr id="8" name="Picture 8" descr="ProgressionTimeline.Fernald(1).jpg">
                <a:extLst>
                  <a:ext uri="{FF2B5EF4-FFF2-40B4-BE49-F238E27FC236}">
                    <a16:creationId xmlns:a16="http://schemas.microsoft.com/office/drawing/2014/main" id="{B8785170-7742-845C-DE13-FEAA18269B93}"/>
                  </a:ext>
                </a:extLst>
              </p:cNvPr>
              <p:cNvPicPr>
                <a:picLocks noChangeAspect="1"/>
              </p:cNvPicPr>
              <p:nvPr/>
            </p:nvPicPr>
            <p:blipFill>
              <a:blip r:embed="rId3" cstate="print"/>
              <a:srcRect/>
              <a:stretch>
                <a:fillRect/>
              </a:stretch>
            </p:blipFill>
            <p:spPr bwMode="auto">
              <a:xfrm>
                <a:off x="762000" y="1828800"/>
                <a:ext cx="1838325" cy="1295400"/>
              </a:xfrm>
              <a:prstGeom prst="rect">
                <a:avLst/>
              </a:prstGeom>
              <a:noFill/>
              <a:ln w="12700">
                <a:solidFill>
                  <a:schemeClr val="tx1"/>
                </a:solidFill>
                <a:miter lim="800000"/>
                <a:headEnd/>
                <a:tailEnd/>
              </a:ln>
            </p:spPr>
          </p:pic>
          <p:pic>
            <p:nvPicPr>
              <p:cNvPr id="9" name="Picture 9" descr="ProgressionTimeline.Fernald(2).jpg">
                <a:extLst>
                  <a:ext uri="{FF2B5EF4-FFF2-40B4-BE49-F238E27FC236}">
                    <a16:creationId xmlns:a16="http://schemas.microsoft.com/office/drawing/2014/main" id="{B66CACAC-475A-365A-9C1B-896561C2EFD4}"/>
                  </a:ext>
                </a:extLst>
              </p:cNvPr>
              <p:cNvPicPr>
                <a:picLocks noChangeAspect="1"/>
              </p:cNvPicPr>
              <p:nvPr/>
            </p:nvPicPr>
            <p:blipFill>
              <a:blip r:embed="rId4" cstate="print"/>
              <a:srcRect/>
              <a:stretch>
                <a:fillRect/>
              </a:stretch>
            </p:blipFill>
            <p:spPr bwMode="auto">
              <a:xfrm>
                <a:off x="2590800" y="1828800"/>
                <a:ext cx="1828800" cy="1295400"/>
              </a:xfrm>
              <a:prstGeom prst="rect">
                <a:avLst/>
              </a:prstGeom>
              <a:noFill/>
              <a:ln w="12700">
                <a:solidFill>
                  <a:schemeClr val="tx1"/>
                </a:solidFill>
                <a:miter lim="800000"/>
                <a:headEnd/>
                <a:tailEnd/>
              </a:ln>
            </p:spPr>
          </p:pic>
          <p:pic>
            <p:nvPicPr>
              <p:cNvPr id="10" name="Picture 10" descr="ProgressionTimeline.Fernald(3).jpg">
                <a:extLst>
                  <a:ext uri="{FF2B5EF4-FFF2-40B4-BE49-F238E27FC236}">
                    <a16:creationId xmlns:a16="http://schemas.microsoft.com/office/drawing/2014/main" id="{E0634DCE-0D73-2E91-1BB7-B90674095048}"/>
                  </a:ext>
                </a:extLst>
              </p:cNvPr>
              <p:cNvPicPr>
                <a:picLocks noChangeAspect="1"/>
              </p:cNvPicPr>
              <p:nvPr/>
            </p:nvPicPr>
            <p:blipFill>
              <a:blip r:embed="rId5" cstate="print"/>
              <a:srcRect/>
              <a:stretch>
                <a:fillRect/>
              </a:stretch>
            </p:blipFill>
            <p:spPr bwMode="auto">
              <a:xfrm>
                <a:off x="4419600" y="1828801"/>
                <a:ext cx="1790700" cy="1295400"/>
              </a:xfrm>
              <a:prstGeom prst="rect">
                <a:avLst/>
              </a:prstGeom>
              <a:noFill/>
              <a:ln w="12700">
                <a:solidFill>
                  <a:schemeClr val="tx1"/>
                </a:solidFill>
                <a:miter lim="800000"/>
                <a:headEnd/>
                <a:tailEnd/>
              </a:ln>
            </p:spPr>
          </p:pic>
          <p:pic>
            <p:nvPicPr>
              <p:cNvPr id="11" name="Picture 11" descr="ProgressionTimeline.Fernald(4).jpg">
                <a:extLst>
                  <a:ext uri="{FF2B5EF4-FFF2-40B4-BE49-F238E27FC236}">
                    <a16:creationId xmlns:a16="http://schemas.microsoft.com/office/drawing/2014/main" id="{A4BE8E7D-4EFC-C7C5-4B2D-10C9CDB959D3}"/>
                  </a:ext>
                </a:extLst>
              </p:cNvPr>
              <p:cNvPicPr>
                <a:picLocks noChangeAspect="1"/>
              </p:cNvPicPr>
              <p:nvPr/>
            </p:nvPicPr>
            <p:blipFill>
              <a:blip r:embed="rId6" cstate="print"/>
              <a:srcRect/>
              <a:stretch>
                <a:fillRect/>
              </a:stretch>
            </p:blipFill>
            <p:spPr bwMode="auto">
              <a:xfrm>
                <a:off x="6172200" y="1828801"/>
                <a:ext cx="1819275" cy="1295400"/>
              </a:xfrm>
              <a:prstGeom prst="rect">
                <a:avLst/>
              </a:prstGeom>
              <a:noFill/>
              <a:ln w="12700">
                <a:solidFill>
                  <a:schemeClr val="tx1"/>
                </a:solidFill>
                <a:miter lim="800000"/>
                <a:headEnd/>
                <a:tailEnd/>
              </a:ln>
            </p:spPr>
          </p:pic>
          <p:pic>
            <p:nvPicPr>
              <p:cNvPr id="12" name="Picture 12" descr="ProgressionTimeline.Fernald(5).jpg">
                <a:extLst>
                  <a:ext uri="{FF2B5EF4-FFF2-40B4-BE49-F238E27FC236}">
                    <a16:creationId xmlns:a16="http://schemas.microsoft.com/office/drawing/2014/main" id="{2A766196-B2D7-8D86-7CAF-8813F4C4DCE0}"/>
                  </a:ext>
                </a:extLst>
              </p:cNvPr>
              <p:cNvPicPr>
                <a:picLocks noChangeAspect="1"/>
              </p:cNvPicPr>
              <p:nvPr/>
            </p:nvPicPr>
            <p:blipFill>
              <a:blip r:embed="rId7" cstate="print"/>
              <a:srcRect/>
              <a:stretch>
                <a:fillRect/>
              </a:stretch>
            </p:blipFill>
            <p:spPr bwMode="auto">
              <a:xfrm>
                <a:off x="7924800" y="1828800"/>
                <a:ext cx="1828800" cy="1295400"/>
              </a:xfrm>
              <a:prstGeom prst="rect">
                <a:avLst/>
              </a:prstGeom>
              <a:noFill/>
              <a:ln w="12700">
                <a:solidFill>
                  <a:schemeClr val="tx1"/>
                </a:solidFill>
                <a:miter lim="800000"/>
                <a:headEnd/>
                <a:tailEnd/>
              </a:ln>
            </p:spPr>
          </p:pic>
        </p:grpSp>
        <p:sp>
          <p:nvSpPr>
            <p:cNvPr id="7" name="TextBox 20">
              <a:extLst>
                <a:ext uri="{FF2B5EF4-FFF2-40B4-BE49-F238E27FC236}">
                  <a16:creationId xmlns:a16="http://schemas.microsoft.com/office/drawing/2014/main" id="{CEB2724C-3FD6-D125-0FE4-A2A994B0B106}"/>
                </a:ext>
              </a:extLst>
            </p:cNvPr>
            <p:cNvSpPr txBox="1">
              <a:spLocks noChangeArrowheads="1"/>
            </p:cNvSpPr>
            <p:nvPr/>
          </p:nvSpPr>
          <p:spPr bwMode="auto">
            <a:xfrm>
              <a:off x="152400" y="4263209"/>
              <a:ext cx="3303941" cy="40879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a:rPr>
                <a:t>Fernald </a:t>
              </a:r>
              <a:r>
                <a:rPr kumimoji="0" lang="en-US" sz="1800" b="0" i="0" u="none" strike="noStrike" kern="1200" cap="none" spc="0" normalizeH="0" baseline="0" noProof="0" dirty="0">
                  <a:ln>
                    <a:noFill/>
                  </a:ln>
                  <a:solidFill>
                    <a:prstClr val="black"/>
                  </a:solidFill>
                  <a:effectLst/>
                  <a:uLnTx/>
                  <a:uFillTx/>
                  <a:latin typeface="Calibri"/>
                  <a:ea typeface="+mn-ea"/>
                  <a:cs typeface="+mn-cs"/>
                </a:rPr>
                <a:t>(former EM cleanup site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i</a:t>
              </a:r>
              <a:r>
                <a:rPr lang="en-US" dirty="0">
                  <a:solidFill>
                    <a:prstClr val="black"/>
                  </a:solidFill>
                  <a:latin typeface="Calibri"/>
                </a:rPr>
                <a:t>n Ohio</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13" name="Group 12">
            <a:extLst>
              <a:ext uri="{FF2B5EF4-FFF2-40B4-BE49-F238E27FC236}">
                <a16:creationId xmlns:a16="http://schemas.microsoft.com/office/drawing/2014/main" id="{DE29AE58-7032-B2E6-5C81-92B46105E1BF}"/>
              </a:ext>
            </a:extLst>
          </p:cNvPr>
          <p:cNvGrpSpPr/>
          <p:nvPr/>
        </p:nvGrpSpPr>
        <p:grpSpPr>
          <a:xfrm>
            <a:off x="586740" y="4599531"/>
            <a:ext cx="10895346" cy="1479050"/>
            <a:chOff x="76200" y="4629921"/>
            <a:chExt cx="8991600" cy="1787890"/>
          </a:xfrm>
        </p:grpSpPr>
        <p:grpSp>
          <p:nvGrpSpPr>
            <p:cNvPr id="14" name="Group 19">
              <a:extLst>
                <a:ext uri="{FF2B5EF4-FFF2-40B4-BE49-F238E27FC236}">
                  <a16:creationId xmlns:a16="http://schemas.microsoft.com/office/drawing/2014/main" id="{E6B94427-37D9-64D8-5526-512E95A78C9F}"/>
                </a:ext>
              </a:extLst>
            </p:cNvPr>
            <p:cNvGrpSpPr>
              <a:grpSpLocks/>
            </p:cNvGrpSpPr>
            <p:nvPr/>
          </p:nvGrpSpPr>
          <p:grpSpPr bwMode="auto">
            <a:xfrm>
              <a:off x="76200" y="4629921"/>
              <a:ext cx="8991600" cy="1336675"/>
              <a:chOff x="76200" y="3082925"/>
              <a:chExt cx="8991600" cy="1336675"/>
            </a:xfrm>
          </p:grpSpPr>
          <p:pic>
            <p:nvPicPr>
              <p:cNvPr id="16" name="Picture 15" descr="ProgressionTimeline.RockyFlats(2).jpg">
                <a:extLst>
                  <a:ext uri="{FF2B5EF4-FFF2-40B4-BE49-F238E27FC236}">
                    <a16:creationId xmlns:a16="http://schemas.microsoft.com/office/drawing/2014/main" id="{427379E9-1BB7-74D5-F709-A272937FD0E1}"/>
                  </a:ext>
                </a:extLst>
              </p:cNvPr>
              <p:cNvPicPr>
                <a:picLocks noChangeAspect="1"/>
              </p:cNvPicPr>
              <p:nvPr/>
            </p:nvPicPr>
            <p:blipFill>
              <a:blip r:embed="rId8" cstate="print"/>
              <a:srcRect/>
              <a:stretch>
                <a:fillRect/>
              </a:stretch>
            </p:blipFill>
            <p:spPr bwMode="auto">
              <a:xfrm>
                <a:off x="1828800" y="3086100"/>
                <a:ext cx="1838325" cy="1333500"/>
              </a:xfrm>
              <a:prstGeom prst="rect">
                <a:avLst/>
              </a:prstGeom>
              <a:noFill/>
              <a:ln w="12700">
                <a:solidFill>
                  <a:schemeClr val="tx1"/>
                </a:solidFill>
                <a:miter lim="800000"/>
                <a:headEnd/>
                <a:tailEnd/>
              </a:ln>
            </p:spPr>
          </p:pic>
          <p:pic>
            <p:nvPicPr>
              <p:cNvPr id="17" name="Picture 14" descr="ProgressionTimeline.RockyFlats(1).jpg">
                <a:extLst>
                  <a:ext uri="{FF2B5EF4-FFF2-40B4-BE49-F238E27FC236}">
                    <a16:creationId xmlns:a16="http://schemas.microsoft.com/office/drawing/2014/main" id="{FE345000-8242-D7A1-0000-436F0681B5F0}"/>
                  </a:ext>
                </a:extLst>
              </p:cNvPr>
              <p:cNvPicPr>
                <a:picLocks noChangeAspect="1"/>
              </p:cNvPicPr>
              <p:nvPr/>
            </p:nvPicPr>
            <p:blipFill>
              <a:blip r:embed="rId9" cstate="print"/>
              <a:srcRect/>
              <a:stretch>
                <a:fillRect/>
              </a:stretch>
            </p:blipFill>
            <p:spPr bwMode="auto">
              <a:xfrm>
                <a:off x="76200" y="3086100"/>
                <a:ext cx="1857375" cy="1333500"/>
              </a:xfrm>
              <a:prstGeom prst="rect">
                <a:avLst/>
              </a:prstGeom>
              <a:noFill/>
              <a:ln w="12700">
                <a:solidFill>
                  <a:schemeClr val="tx1"/>
                </a:solidFill>
                <a:miter lim="800000"/>
                <a:headEnd/>
                <a:tailEnd/>
              </a:ln>
            </p:spPr>
          </p:pic>
          <p:pic>
            <p:nvPicPr>
              <p:cNvPr id="18" name="Picture 17" descr="ProgressionTimeline.RockyFlats(4).jpg">
                <a:extLst>
                  <a:ext uri="{FF2B5EF4-FFF2-40B4-BE49-F238E27FC236}">
                    <a16:creationId xmlns:a16="http://schemas.microsoft.com/office/drawing/2014/main" id="{861F3032-2CB6-C372-11C4-2F16829F7A2B}"/>
                  </a:ext>
                </a:extLst>
              </p:cNvPr>
              <p:cNvPicPr>
                <a:picLocks noChangeAspect="1"/>
              </p:cNvPicPr>
              <p:nvPr/>
            </p:nvPicPr>
            <p:blipFill>
              <a:blip r:embed="rId10" cstate="print"/>
              <a:srcRect/>
              <a:stretch>
                <a:fillRect/>
              </a:stretch>
            </p:blipFill>
            <p:spPr bwMode="auto">
              <a:xfrm>
                <a:off x="5428672" y="3082925"/>
                <a:ext cx="1810327" cy="1336675"/>
              </a:xfrm>
              <a:prstGeom prst="rect">
                <a:avLst/>
              </a:prstGeom>
              <a:noFill/>
              <a:ln w="12700">
                <a:solidFill>
                  <a:schemeClr val="tx1"/>
                </a:solidFill>
                <a:miter lim="800000"/>
                <a:headEnd/>
                <a:tailEnd/>
              </a:ln>
            </p:spPr>
          </p:pic>
          <p:pic>
            <p:nvPicPr>
              <p:cNvPr id="19" name="Picture 16" descr="ProgressionTimeline.RockyFlats(3).jpg">
                <a:extLst>
                  <a:ext uri="{FF2B5EF4-FFF2-40B4-BE49-F238E27FC236}">
                    <a16:creationId xmlns:a16="http://schemas.microsoft.com/office/drawing/2014/main" id="{1C193232-2789-2928-C158-54129C1AA1C5}"/>
                  </a:ext>
                </a:extLst>
              </p:cNvPr>
              <p:cNvPicPr>
                <a:picLocks noChangeAspect="1"/>
              </p:cNvPicPr>
              <p:nvPr/>
            </p:nvPicPr>
            <p:blipFill>
              <a:blip r:embed="rId11" cstate="print"/>
              <a:srcRect/>
              <a:stretch>
                <a:fillRect/>
              </a:stretch>
            </p:blipFill>
            <p:spPr bwMode="auto">
              <a:xfrm>
                <a:off x="3657600" y="3086100"/>
                <a:ext cx="1828800" cy="1333500"/>
              </a:xfrm>
              <a:prstGeom prst="rect">
                <a:avLst/>
              </a:prstGeom>
              <a:noFill/>
              <a:ln w="12700">
                <a:solidFill>
                  <a:schemeClr val="tx1"/>
                </a:solidFill>
                <a:miter lim="800000"/>
                <a:headEnd/>
                <a:tailEnd/>
              </a:ln>
            </p:spPr>
          </p:pic>
          <p:pic>
            <p:nvPicPr>
              <p:cNvPr id="20" name="Picture 18" descr="ProgressionTimeline.RockyFlats(5).jpg">
                <a:extLst>
                  <a:ext uri="{FF2B5EF4-FFF2-40B4-BE49-F238E27FC236}">
                    <a16:creationId xmlns:a16="http://schemas.microsoft.com/office/drawing/2014/main" id="{37CC971D-7209-D605-E223-FDB33F5B4DAF}"/>
                  </a:ext>
                </a:extLst>
              </p:cNvPr>
              <p:cNvPicPr>
                <a:picLocks noChangeAspect="1"/>
              </p:cNvPicPr>
              <p:nvPr/>
            </p:nvPicPr>
            <p:blipFill>
              <a:blip r:embed="rId12" cstate="print"/>
              <a:srcRect/>
              <a:stretch>
                <a:fillRect/>
              </a:stretch>
            </p:blipFill>
            <p:spPr bwMode="auto">
              <a:xfrm>
                <a:off x="7239000" y="3086100"/>
                <a:ext cx="1828800" cy="1333500"/>
              </a:xfrm>
              <a:prstGeom prst="rect">
                <a:avLst/>
              </a:prstGeom>
              <a:noFill/>
              <a:ln w="12700">
                <a:solidFill>
                  <a:schemeClr val="tx1"/>
                </a:solidFill>
                <a:miter lim="800000"/>
                <a:headEnd/>
                <a:tailEnd/>
              </a:ln>
            </p:spPr>
          </p:pic>
        </p:grpSp>
        <p:sp>
          <p:nvSpPr>
            <p:cNvPr id="15" name="TextBox 14">
              <a:extLst>
                <a:ext uri="{FF2B5EF4-FFF2-40B4-BE49-F238E27FC236}">
                  <a16:creationId xmlns:a16="http://schemas.microsoft.com/office/drawing/2014/main" id="{7AEA55EE-1122-0333-8BB9-4FC935C90E22}"/>
                </a:ext>
              </a:extLst>
            </p:cNvPr>
            <p:cNvSpPr txBox="1">
              <a:spLocks noChangeArrowheads="1"/>
            </p:cNvSpPr>
            <p:nvPr/>
          </p:nvSpPr>
          <p:spPr bwMode="auto">
            <a:xfrm>
              <a:off x="152400" y="5971359"/>
              <a:ext cx="3907029" cy="44645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Rocky Flats (former EM cleanup site in Colorado)</a:t>
              </a:r>
            </a:p>
          </p:txBody>
        </p:sp>
      </p:grpSp>
    </p:spTree>
    <p:extLst>
      <p:ext uri="{BB962C8B-B14F-4D97-AF65-F5344CB8AC3E}">
        <p14:creationId xmlns:p14="http://schemas.microsoft.com/office/powerpoint/2010/main" val="3876709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09F90C-87B5-E99A-D28A-CBF33B281706}"/>
              </a:ext>
            </a:extLst>
          </p:cNvPr>
          <p:cNvSpPr>
            <a:spLocks noGrp="1"/>
          </p:cNvSpPr>
          <p:nvPr>
            <p:ph type="title"/>
          </p:nvPr>
        </p:nvSpPr>
        <p:spPr/>
        <p:txBody>
          <a:bodyPr>
            <a:normAutofit/>
          </a:bodyPr>
          <a:lstStyle/>
          <a:p>
            <a:r>
              <a:rPr lang="en-US" sz="3200" b="1" dirty="0">
                <a:latin typeface="Calibri" panose="020F0502020204030204" pitchFamily="34" charset="0"/>
                <a:cs typeface="Calibri" panose="020F0502020204030204" pitchFamily="34" charset="0"/>
              </a:rPr>
              <a:t>Citizen Advisory Boards</a:t>
            </a:r>
          </a:p>
        </p:txBody>
      </p:sp>
      <p:sp>
        <p:nvSpPr>
          <p:cNvPr id="6" name="Content Placeholder 5">
            <a:extLst>
              <a:ext uri="{FF2B5EF4-FFF2-40B4-BE49-F238E27FC236}">
                <a16:creationId xmlns:a16="http://schemas.microsoft.com/office/drawing/2014/main" id="{ADF3155F-2151-88B2-9263-7D9D1FC81BDE}"/>
              </a:ext>
            </a:extLst>
          </p:cNvPr>
          <p:cNvSpPr>
            <a:spLocks noGrp="1"/>
          </p:cNvSpPr>
          <p:nvPr>
            <p:ph idx="1"/>
          </p:nvPr>
        </p:nvSpPr>
        <p:spPr>
          <a:xfrm>
            <a:off x="384810" y="1474715"/>
            <a:ext cx="5711190" cy="5011583"/>
          </a:xfrm>
        </p:spPr>
        <p:txBody>
          <a:bodyPr/>
          <a:lstStyle/>
          <a:p>
            <a:r>
              <a:rPr lang="en-US" dirty="0"/>
              <a:t>EM Site-Specific Advisory Boards (SSAB)</a:t>
            </a:r>
          </a:p>
          <a:p>
            <a:pPr lvl="1">
              <a:buFont typeface="Courier New" panose="02070309020205020404" pitchFamily="49" charset="0"/>
              <a:buChar char="o"/>
            </a:pPr>
            <a:r>
              <a:rPr lang="en-US" sz="2400" dirty="0"/>
              <a:t>Hanford, Idaho, Los Alamos, Nevada, Oak Ridge, Paducah, Portsmouth, Savannah River</a:t>
            </a:r>
          </a:p>
          <a:p>
            <a:endParaRPr lang="en-US" dirty="0"/>
          </a:p>
          <a:p>
            <a:r>
              <a:rPr lang="en-US" dirty="0"/>
              <a:t>EM Advisory Board (EMAB)</a:t>
            </a:r>
          </a:p>
          <a:p>
            <a:pPr lvl="1">
              <a:buFont typeface="Courier New" panose="02070309020205020404" pitchFamily="49" charset="0"/>
              <a:buChar char="o"/>
            </a:pPr>
            <a:r>
              <a:rPr lang="en-US" sz="2400" dirty="0"/>
              <a:t>Provides independent and expert advice/recommendations for the EM Assistant Secretary</a:t>
            </a:r>
          </a:p>
          <a:p>
            <a:endParaRPr lang="en-US" dirty="0"/>
          </a:p>
        </p:txBody>
      </p:sp>
      <p:sp>
        <p:nvSpPr>
          <p:cNvPr id="3" name="Slide Number Placeholder 2">
            <a:extLst>
              <a:ext uri="{FF2B5EF4-FFF2-40B4-BE49-F238E27FC236}">
                <a16:creationId xmlns:a16="http://schemas.microsoft.com/office/drawing/2014/main" id="{8317FEB5-88B3-0A51-0689-240F1B0C677D}"/>
              </a:ext>
            </a:extLst>
          </p:cNvPr>
          <p:cNvSpPr>
            <a:spLocks noGrp="1"/>
          </p:cNvSpPr>
          <p:nvPr>
            <p:ph type="sldNum" sz="quarter" idx="10"/>
          </p:nvPr>
        </p:nvSpPr>
        <p:spPr/>
        <p:txBody>
          <a:bodyPr/>
          <a:lstStyle/>
          <a:p>
            <a:fld id="{E773C8E2-B35B-254F-A137-6F2F570DAACB}" type="slidenum">
              <a:rPr lang="en-US" smtClean="0"/>
              <a:t>9</a:t>
            </a:fld>
            <a:endParaRPr lang="en-US" dirty="0"/>
          </a:p>
        </p:txBody>
      </p:sp>
      <p:pic>
        <p:nvPicPr>
          <p:cNvPr id="2" name="Picture 1">
            <a:extLst>
              <a:ext uri="{FF2B5EF4-FFF2-40B4-BE49-F238E27FC236}">
                <a16:creationId xmlns:a16="http://schemas.microsoft.com/office/drawing/2014/main" id="{AD8CBB4D-80F2-76DD-94BA-EB5505B71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218596"/>
            <a:ext cx="5711190" cy="4420808"/>
          </a:xfrm>
          <a:prstGeom prst="rect">
            <a:avLst/>
          </a:prstGeom>
        </p:spPr>
      </p:pic>
    </p:spTree>
    <p:extLst>
      <p:ext uri="{BB962C8B-B14F-4D97-AF65-F5344CB8AC3E}">
        <p14:creationId xmlns:p14="http://schemas.microsoft.com/office/powerpoint/2010/main" val="1851487017"/>
      </p:ext>
    </p:extLst>
  </p:cSld>
  <p:clrMapOvr>
    <a:masterClrMapping/>
  </p:clrMapOvr>
</p:sld>
</file>

<file path=ppt/theme/theme1.xml><?xml version="1.0" encoding="utf-8"?>
<a:theme xmlns:a="http://schemas.openxmlformats.org/drawingml/2006/main" name="DOE EM Template Option 3">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42615EC2CE5B449C3778773A1BB9D2" ma:contentTypeVersion="19" ma:contentTypeDescription="Create a new document." ma:contentTypeScope="" ma:versionID="8aab02c6a1da766058fb312929ea67d8">
  <xsd:schema xmlns:xsd="http://www.w3.org/2001/XMLSchema" xmlns:xs="http://www.w3.org/2001/XMLSchema" xmlns:p="http://schemas.microsoft.com/office/2006/metadata/properties" xmlns:ns1="http://schemas.microsoft.com/sharepoint/v3" xmlns:ns2="1d357ea8-90e4-4ec1-8a1d-774912dffbff" xmlns:ns3="62f40025-8023-4651-b16e-3e1e8a737677" targetNamespace="http://schemas.microsoft.com/office/2006/metadata/properties" ma:root="true" ma:fieldsID="8a184839a7b66b10879b1b613222a8c7" ns1:_="" ns2:_="" ns3:_="">
    <xsd:import namespace="http://schemas.microsoft.com/sharepoint/v3"/>
    <xsd:import namespace="1d357ea8-90e4-4ec1-8a1d-774912dffbff"/>
    <xsd:import namespace="62f40025-8023-4651-b16e-3e1e8a73767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357ea8-90e4-4ec1-8a1d-774912dffbf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69564ef-cd64-483d-9d5c-f601d27df6f2}" ma:internalName="TaxCatchAll" ma:showField="CatchAllData" ma:web="1d357ea8-90e4-4ec1-8a1d-774912dffbf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2f40025-8023-4651-b16e-3e1e8a73767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aaf7f2b-b38b-4235-a4c5-719a9f7295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d357ea8-90e4-4ec1-8a1d-774912dffbff" xsi:nil="true"/>
    <_ip_UnifiedCompliancePolicyUIAction xmlns="http://schemas.microsoft.com/sharepoint/v3" xsi:nil="true"/>
    <_ip_UnifiedCompliancePolicyProperties xmlns="http://schemas.microsoft.com/sharepoint/v3" xsi:nil="true"/>
    <lcf76f155ced4ddcb4097134ff3c332f xmlns="62f40025-8023-4651-b16e-3e1e8a73767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BBDF35-17B3-4E4C-83F4-788F4C9F1ECE}"/>
</file>

<file path=customXml/itemProps2.xml><?xml version="1.0" encoding="utf-8"?>
<ds:datastoreItem xmlns:ds="http://schemas.openxmlformats.org/officeDocument/2006/customXml" ds:itemID="{1D6C7AB9-0A61-4EF2-8963-4B8B9E0EBFD5}"/>
</file>

<file path=customXml/itemProps3.xml><?xml version="1.0" encoding="utf-8"?>
<ds:datastoreItem xmlns:ds="http://schemas.openxmlformats.org/officeDocument/2006/customXml" ds:itemID="{DD6A0C0C-E591-422D-B2E1-DF70A4C4A540}"/>
</file>

<file path=docProps/app.xml><?xml version="1.0" encoding="utf-8"?>
<Properties xmlns="http://schemas.openxmlformats.org/officeDocument/2006/extended-properties" xmlns:vt="http://schemas.openxmlformats.org/officeDocument/2006/docPropsVTypes">
  <Template/>
  <TotalTime>8485</TotalTime>
  <Words>1858</Words>
  <Application>Microsoft Office PowerPoint</Application>
  <PresentationFormat>Widescreen</PresentationFormat>
  <Paragraphs>281</Paragraphs>
  <Slides>33</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Aharoni</vt:lpstr>
      <vt:lpstr>Arial</vt:lpstr>
      <vt:lpstr>Arial Black</vt:lpstr>
      <vt:lpstr>Calibri</vt:lpstr>
      <vt:lpstr>Courier New</vt:lpstr>
      <vt:lpstr>Times New Roman</vt:lpstr>
      <vt:lpstr>Wingdings</vt:lpstr>
      <vt:lpstr>Wingdings 3</vt:lpstr>
      <vt:lpstr>DOE EM Template Option 3</vt:lpstr>
      <vt:lpstr>Council of State Governments – East Fall Meeting</vt:lpstr>
      <vt:lpstr>Discussion Topics</vt:lpstr>
      <vt:lpstr>PowerPoint Presentation</vt:lpstr>
      <vt:lpstr>PowerPoint Presentation</vt:lpstr>
      <vt:lpstr>PowerPoint Presentation</vt:lpstr>
      <vt:lpstr>Significant Mission Progress </vt:lpstr>
      <vt:lpstr>Success Through Collaboration </vt:lpstr>
      <vt:lpstr>Example of Success</vt:lpstr>
      <vt:lpstr>Citizen Advisory Boards</vt:lpstr>
      <vt:lpstr>Tribal Interaction and Consultation</vt:lpstr>
      <vt:lpstr>Tribes and Pueblos</vt:lpstr>
      <vt:lpstr>Update on the  Office of Packaging and  Transportation</vt:lpstr>
      <vt:lpstr>Our OPT Mission</vt:lpstr>
      <vt:lpstr>FY23 DOE Offsite HAZMAT Shipments by Program*</vt:lpstr>
      <vt:lpstr>FY23 EM Offsite HAZMAT Shipments*</vt:lpstr>
      <vt:lpstr>FY23 EM Offsite HAZMAT Waste Materials Shipped*</vt:lpstr>
      <vt:lpstr>National Transportation Stakeholders Forum</vt:lpstr>
      <vt:lpstr>National Transportation Stakeholders Forum</vt:lpstr>
      <vt:lpstr>National Transportation Stakeholders Forum</vt:lpstr>
      <vt:lpstr>Transportation Emergency Preparedness Program (TEPP)</vt:lpstr>
      <vt:lpstr>Transportation Emergency Preparedness Program (TEPP)</vt:lpstr>
      <vt:lpstr>Transportation Emergency Preparedness Program (TEPP)</vt:lpstr>
      <vt:lpstr>Transportation Compliance Assurance Program (TCAP) </vt:lpstr>
      <vt:lpstr>TCAP Purpose</vt:lpstr>
      <vt:lpstr>TCAP History</vt:lpstr>
      <vt:lpstr>TCAP Roles and Responsibilities</vt:lpstr>
      <vt:lpstr>TCAP Process</vt:lpstr>
      <vt:lpstr>TCAP Checklists </vt:lpstr>
      <vt:lpstr>TCAP Performance Objectives</vt:lpstr>
      <vt:lpstr>TCAP Results</vt:lpstr>
      <vt:lpstr>TCAP Performance Levels</vt:lpstr>
      <vt:lpstr>Contacts</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rita.hollins@em.doe.gov</dc:creator>
  <cp:keywords/>
  <dc:description/>
  <cp:lastModifiedBy>Ellen Edge</cp:lastModifiedBy>
  <cp:revision>327</cp:revision>
  <cp:lastPrinted>2023-02-10T15:53:34Z</cp:lastPrinted>
  <dcterms:created xsi:type="dcterms:W3CDTF">2021-04-26T15:24:38Z</dcterms:created>
  <dcterms:modified xsi:type="dcterms:W3CDTF">2023-10-24T12:28:49Z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0x010100C042615EC2CE5B449C3778773A1BB9D2</vt:lpwstr>
  </property>
</Properties>
</file>