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56" r:id="rId5"/>
    <p:sldId id="265" r:id="rId6"/>
    <p:sldId id="268" r:id="rId7"/>
    <p:sldId id="260" r:id="rId8"/>
    <p:sldId id="261" r:id="rId9"/>
    <p:sldId id="262" r:id="rId10"/>
    <p:sldId id="266" r:id="rId11"/>
    <p:sldId id="264" r:id="rId12"/>
    <p:sldId id="267" r:id="rId1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28"/>
    <a:srgbClr val="2C883C"/>
    <a:srgbClr val="16537B"/>
    <a:srgbClr val="0C3757"/>
    <a:srgbClr val="9A9B9D"/>
    <a:srgbClr val="AEB0AF"/>
    <a:srgbClr val="CEC7C1"/>
    <a:srgbClr val="8C8D90"/>
    <a:srgbClr val="D25350"/>
    <a:srgbClr val="80818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9938"/>
  </p:normalViewPr>
  <p:slideViewPr>
    <p:cSldViewPr snapToGrid="0">
      <p:cViewPr varScale="1">
        <p:scale>
          <a:sx n="63" d="100"/>
          <a:sy n="63" d="100"/>
        </p:scale>
        <p:origin x="688" y="5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10/23/2023</a:t>
            </a:fld>
            <a:endParaRPr lang="en-US">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10/23/2023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2l3\AppData\Local\Microsoft\Windows\INetCache\Content.Outlook\8IN4JLIM\tsusg.ornl.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Office of Radioactive Security asked Oak Ridge National Laboratory a simple question: is radioactive material safe as it’s being moved around North America? </a:t>
            </a:r>
            <a:r>
              <a:rPr lang="en-US" sz="1800" dirty="0">
                <a:solidFill>
                  <a:srgbClr val="000000"/>
                </a:solidFill>
                <a:effectLst/>
                <a:latin typeface="Helvetica Neue"/>
                <a:ea typeface="Calibri" panose="020F0502020204030204" pitchFamily="34" charset="0"/>
                <a:cs typeface="Helvetica Neue"/>
              </a:rPr>
              <a:t>Each year, thousands of shipments of radioisotopes (the study focused upon Co-60, Cs-137, Ir-192 and Am-241),with a combined total activity averaging nearly 60 million curies—are shipped into, through and from the United States by land, air and sea, , engaging nearly every state. This material is crucial for a broad array of industrial, construction, medical, security and consumer uses and the number of shipments and total activity being shipped is increasing year over year. </a:t>
            </a:r>
          </a:p>
          <a:p>
            <a:endParaRPr lang="en-US" sz="1800" dirty="0">
              <a:solidFill>
                <a:srgbClr val="000000"/>
              </a:solidFill>
              <a:effectLst/>
              <a:latin typeface="Helvetica Neue"/>
            </a:endParaRPr>
          </a:p>
          <a:p>
            <a:pPr marL="0" marR="0" lvl="0" indent="0" algn="l" defTabSz="914400" rtl="0" eaLnBrk="1" fontAlgn="auto" latinLnBrk="0" hangingPunct="1">
              <a:lnSpc>
                <a:spcPct val="90000"/>
              </a:lnSpc>
              <a:spcBef>
                <a:spcPts val="300"/>
              </a:spcBef>
              <a:spcAft>
                <a:spcPts val="0"/>
              </a:spcAft>
              <a:buClrTx/>
              <a:buSzTx/>
              <a:buFontTx/>
              <a:buNone/>
              <a:tabLst/>
              <a:defRPr/>
            </a:pPr>
            <a:endParaRPr lang="en-US" sz="1200" dirty="0"/>
          </a:p>
          <a:p>
            <a:pPr marL="0" marR="0" lvl="0" indent="0" algn="l" defTabSz="914400" rtl="0" eaLnBrk="1" fontAlgn="auto" latinLnBrk="0" hangingPunct="1">
              <a:lnSpc>
                <a:spcPct val="90000"/>
              </a:lnSpc>
              <a:spcBef>
                <a:spcPts val="300"/>
              </a:spcBef>
              <a:spcAft>
                <a:spcPts val="0"/>
              </a:spcAft>
              <a:buClrTx/>
              <a:buSzTx/>
              <a:buFontTx/>
              <a:buNone/>
              <a:tabLst/>
              <a:defRPr/>
            </a:pPr>
            <a:r>
              <a:rPr lang="en-US" sz="1200" dirty="0"/>
              <a:t>While regulations, experience, processes and procedures are in place to help assure a safe and secure movement of these products, there is always room for improvement, as there is with everything else. One of the recommendations from the report was to create a cross functional organization that could investigate, assess and suggest actions and means by which transportation security could be improved. The organization would be cross functional and would encourage networking and sharing of experiences and activities. This evolved into the Transportation Security Unified Stakeholders Group, or what we call the TSUSG, with a primary focus on the radioisotopes noted just a minute ago. We are currently in the early stages of considering increasing the breadth of  radioactive material to also include spent nuclear fuel. The initial meeting of the interested parties occurred in September 2019, and the TSUSG has developed strongly over the past three years, despite some significant hurdles, not the least of which was COVID-19. </a:t>
            </a:r>
          </a:p>
          <a:p>
            <a:pPr marL="0" marR="0" lvl="0" indent="0" algn="l" defTabSz="914400" rtl="0" eaLnBrk="1" fontAlgn="auto" latinLnBrk="0" hangingPunct="1">
              <a:lnSpc>
                <a:spcPct val="90000"/>
              </a:lnSpc>
              <a:spcBef>
                <a:spcPts val="30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a:p>
        </p:txBody>
      </p:sp>
    </p:spTree>
    <p:extLst>
      <p:ext uri="{BB962C8B-B14F-4D97-AF65-F5344CB8AC3E}">
        <p14:creationId xmlns:p14="http://schemas.microsoft.com/office/powerpoint/2010/main" val="257740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Today, The TSUSG has over 100 voluntary members from across the functional groups which comprise it (federal and state regulators; federal and state law enforcement;  industry, including source producers and suppliers, carriers and freight forwarders; and professional associations). In addition, we have the Canadian Nuclear Safety Commission (CNSC), Transport Canada, industry and carriers and freight forwarders from Canada in our membership and we can integrate with the International Atomic Energy Agency (IAEA) as and when necessary. Members identify and prioritize issues of greatest importance to them, and then cross functional teams from the full membership, comprised of personnel who have specific experience, education, and understanding of the issue assess, investigate, and determine actions needed to either mitigate or resolve it. </a:t>
            </a:r>
          </a:p>
          <a:p>
            <a:pPr marL="0" marR="0" algn="l" fontAlgn="base">
              <a:lnSpc>
                <a:spcPct val="107000"/>
              </a:lnSpc>
              <a:spcBef>
                <a:spcPts val="0"/>
              </a:spcBef>
              <a:spcAft>
                <a:spcPts val="0"/>
              </a:spcAft>
            </a:pPr>
            <a:endPar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fontAlgn="base">
              <a:lnSpc>
                <a:spcPct val="107000"/>
              </a:lnSpc>
              <a:spcBef>
                <a:spcPts val="0"/>
              </a:spcBef>
              <a:spcAft>
                <a:spcPts val="0"/>
              </a:spcAft>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are also  looking at the potential of inviting organizations from Mexico into the TSUSG at some point in the future.</a:t>
            </a:r>
            <a:endParaRPr lang="en-US" dirty="0"/>
          </a:p>
          <a:p>
            <a:pPr algn="l"/>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a:p>
        </p:txBody>
      </p:sp>
    </p:spTree>
    <p:extLst>
      <p:ext uri="{BB962C8B-B14F-4D97-AF65-F5344CB8AC3E}">
        <p14:creationId xmlns:p14="http://schemas.microsoft.com/office/powerpoint/2010/main" val="398347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19050" algn="l" defTabSz="914400" rtl="0" eaLnBrk="0" fontAlgn="base" latinLnBrk="0" hangingPunct="0">
              <a:lnSpc>
                <a:spcPct val="100000"/>
              </a:lnSpc>
              <a:spcBef>
                <a:spcPct val="0"/>
              </a:spcBef>
              <a:spcAft>
                <a:spcPct val="0"/>
              </a:spcAft>
              <a:buClrTx/>
              <a:buSzTx/>
              <a:buFontTx/>
              <a:buNone/>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What the TSUSG focuses on is the mutual collaboration between government, law enforcement and industry. </a:t>
            </a:r>
          </a:p>
          <a:p>
            <a:pPr marL="0" marR="0" lvl="0" indent="19050" algn="l" defTabSz="914400" rtl="0" eaLnBrk="0" fontAlgn="base" latinLnBrk="0" hangingPunct="0">
              <a:lnSpc>
                <a:spcPct val="100000"/>
              </a:lnSpc>
              <a:spcBef>
                <a:spcPct val="0"/>
              </a:spcBef>
              <a:spcAft>
                <a:spcPct val="0"/>
              </a:spcAft>
              <a:buClrTx/>
              <a:buSzTx/>
              <a:buFontTx/>
              <a:buNone/>
              <a:tabLst>
                <a:tab pos="457200" algn="l"/>
              </a:tabLst>
            </a:pPr>
            <a:endPar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Government makes regulations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Law enforcement enforces regulations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Industry implements regulations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57200" algn="l"/>
              </a:tabLst>
            </a:pPr>
            <a:endPar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Those in industry may see challenges or need greater detail in existing, revised or new regulations. Government needs feedback to know what to update. And law enforcement needs to stay current in order to enforce the correct measures. </a:t>
            </a:r>
          </a:p>
          <a:p>
            <a:pPr marL="0" marR="0" lvl="0" indent="19050" algn="l" defTabSz="914400" rtl="0" eaLnBrk="0" fontAlgn="base" latinLnBrk="0" hangingPunct="0">
              <a:lnSpc>
                <a:spcPct val="100000"/>
              </a:lnSpc>
              <a:spcBef>
                <a:spcPct val="0"/>
              </a:spcBef>
              <a:spcAft>
                <a:spcPct val="0"/>
              </a:spcAft>
              <a:buClrTx/>
              <a:buSzTx/>
              <a:buFontTx/>
              <a:buNone/>
              <a:tabLst>
                <a:tab pos="457200" algn="l"/>
              </a:tabLst>
            </a:pPr>
            <a:endPar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endParaRPr>
          </a:p>
          <a:p>
            <a:pPr marL="0" marR="0" lvl="0" indent="19050" algn="l" defTabSz="914400" rtl="0" eaLnBrk="0" fontAlgn="base" latinLnBrk="0" hangingPunct="0">
              <a:lnSpc>
                <a:spcPct val="100000"/>
              </a:lnSpc>
              <a:spcBef>
                <a:spcPct val="0"/>
              </a:spcBef>
              <a:spcAft>
                <a:spcPct val="0"/>
              </a:spcAft>
              <a:buClrTx/>
              <a:buSzTx/>
              <a:buFontTx/>
              <a:buNone/>
              <a:tabLst>
                <a:tab pos="457200" algn="l"/>
              </a:tabLst>
            </a:pP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Integrating different groups towards agreed-upon understandings and actions is challenging but creates win-win outcomes for all parties.</a:t>
            </a:r>
            <a:r>
              <a:rPr kumimoji="0" lang="en-US"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CA" altLang="en-US" b="0"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The responsibilities, interests, and activities of the participants varies, and are depicted as follows:</a:t>
            </a:r>
            <a:endParaRPr kumimoji="0" lang="en-US" altLang="en-US" b="0" i="0" u="none" strike="noStrike" cap="none" normalizeH="0" baseline="0" dirty="0">
              <a:ln>
                <a:noFill/>
              </a:ln>
              <a:solidFill>
                <a:schemeClr val="tx1"/>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a:p>
        </p:txBody>
      </p:sp>
    </p:spTree>
    <p:extLst>
      <p:ext uri="{BB962C8B-B14F-4D97-AF65-F5344CB8AC3E}">
        <p14:creationId xmlns:p14="http://schemas.microsoft.com/office/powerpoint/2010/main" val="7518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300"/>
              </a:spcBef>
              <a:spcAft>
                <a:spcPts val="0"/>
              </a:spcAft>
              <a:buClrTx/>
              <a:buSzTx/>
              <a:buFontTx/>
              <a:buNone/>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are two ways to think about how TSUSG works. </a:t>
            </a:r>
          </a:p>
          <a:p>
            <a:pPr marL="171450" marR="0" lvl="0" indent="-1714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Members share challenges and best practices for their organizations. This creates a shared awareness of the state of transportation security. In some cases, there needs to be a better relationship between government, law enforcement, and industry, and gaining understanding can bridge many issues. </a:t>
            </a:r>
          </a:p>
          <a:p>
            <a:pPr marL="171450" marR="0" lvl="0" indent="-1714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CA"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an organization has a challenge that is hindered, the TSUSG can try to solve it. This may mean asking governments to review policy, helping an organization create a new program to bring more structure to solving a problem, or providing training to create standards of practice across the country. Obviously, the method of evaluation and development of improved structure, processes or activities vary depending upon the issue at hand and that is why we ensure all issues are dealt with by the most capable and experienced cross functional members from our broad and broadening membership. </a:t>
            </a:r>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a:p>
        </p:txBody>
      </p:sp>
    </p:spTree>
    <p:extLst>
      <p:ext uri="{BB962C8B-B14F-4D97-AF65-F5344CB8AC3E}">
        <p14:creationId xmlns:p14="http://schemas.microsoft.com/office/powerpoint/2010/main" val="225571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TSUSG Key Activities Report Card</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Priority Committees (cross functional groups investigating, evaluating, and identifying processes, procedures or measure that mitigate or resolve identified security issues) are the resources that assess issues and work to find resolution or mitigation opportunities</a:t>
            </a: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6 PCs were initially developed at the initial TSUSG meeting in 2019. One is a standing committee which will focus on consolidating and integrating the outcomes from all other Priority Committees</a:t>
            </a: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5 of the initial PCs completed their work in 2022 for the areas noted with the check marks on the blue sections of this slide</a:t>
            </a: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3 new PCs were identified and formed at the 2022 TSUSG Annual Conference and those are in green on this slide</a:t>
            </a:r>
            <a:endParaRPr kumimoji="0" lang="en-US" altLang="en-US" sz="900"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6</a:t>
            </a:fld>
            <a:endParaRPr lang="en-US"/>
          </a:p>
        </p:txBody>
      </p:sp>
    </p:spTree>
    <p:extLst>
      <p:ext uri="{BB962C8B-B14F-4D97-AF65-F5344CB8AC3E}">
        <p14:creationId xmlns:p14="http://schemas.microsoft.com/office/powerpoint/2010/main" val="322843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 array of activities have been established to further develop the TSUSG and to bring as  </a:t>
            </a:r>
            <a:r>
              <a:rPr kumimoji="0" lang="en-US"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uch</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“value-added” to the membership as possible.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This includes: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Quarterly Tactical Meetings (virtual) where items or activities of interest are presented to the membership with lots of time available for discussion</a:t>
            </a: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Annual Conference (September) with keynote speakers, cross functional presentations and working groups, determination of future key issues needing Priority Committee involvement</a:t>
            </a: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Website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tsusg.ornl.gov</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Quarterly Newsletter</a:t>
            </a:r>
            <a:endParaRPr kumimoji="0" lang="en-US" altLang="en-US" sz="900"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7</a:t>
            </a:fld>
            <a:endParaRPr lang="en-US"/>
          </a:p>
        </p:txBody>
      </p:sp>
    </p:spTree>
    <p:extLst>
      <p:ext uri="{BB962C8B-B14F-4D97-AF65-F5344CB8AC3E}">
        <p14:creationId xmlns:p14="http://schemas.microsoft.com/office/powerpoint/2010/main" val="106502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joining the TSUSG and have your voice heard in updating regulations and improving practices. The CRCPD’s </a:t>
            </a:r>
            <a:r>
              <a:rPr lang="en-US"/>
              <a:t>/ NTSF’s mission </a:t>
            </a:r>
            <a:r>
              <a:rPr lang="en-US" dirty="0"/>
              <a:t>is directly in line with what the TSUSG strives to do, and your insights could help shape best practices for decades to come. </a:t>
            </a:r>
          </a:p>
        </p:txBody>
      </p:sp>
      <p:sp>
        <p:nvSpPr>
          <p:cNvPr id="4" name="Slide Number Placeholder 3"/>
          <p:cNvSpPr>
            <a:spLocks noGrp="1"/>
          </p:cNvSpPr>
          <p:nvPr>
            <p:ph type="sldNum" sz="quarter" idx="5"/>
          </p:nvPr>
        </p:nvSpPr>
        <p:spPr/>
        <p:txBody>
          <a:bodyPr/>
          <a:lstStyle/>
          <a:p>
            <a:fld id="{DBFF095A-F86B-4B29-8A9F-DF3D3D1F3E2A}" type="slidenum">
              <a:rPr lang="en-US" smtClean="0"/>
              <a:pPr/>
              <a:t>9</a:t>
            </a:fld>
            <a:endParaRPr lang="en-US"/>
          </a:p>
        </p:txBody>
      </p:sp>
    </p:spTree>
    <p:extLst>
      <p:ext uri="{BB962C8B-B14F-4D97-AF65-F5344CB8AC3E}">
        <p14:creationId xmlns:p14="http://schemas.microsoft.com/office/powerpoint/2010/main" val="1818634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a:t>Click to edit Master </a:t>
            </a:r>
            <a:br>
              <a:rPr lang="en-US"/>
            </a:br>
            <a:r>
              <a:rPr lang="en-US"/>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a:t>
            </a:r>
            <a:br>
              <a:rPr lang="en-US"/>
            </a:br>
            <a:r>
              <a:rPr lang="en-US"/>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a:t>
            </a:r>
            <a:br>
              <a:rPr lang="en-US"/>
            </a:br>
            <a:r>
              <a:rPr lang="en-US"/>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BD3AC615-0875-4C80-B019-11A28EDCB638}"/>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8"/>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a:solidFill>
                  <a:srgbClr val="BFBFBF"/>
                </a:solidFill>
                <a:latin typeface="+mn-lt"/>
                <a:cs typeface="Arial" pitchFamily="34" charset="0"/>
              </a:rPr>
              <a:t> Open slide master to edit</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CEF93-DE48-5442-870D-943F375717DA}"/>
              </a:ext>
            </a:extLst>
          </p:cNvPr>
          <p:cNvSpPr>
            <a:spLocks noGrp="1"/>
          </p:cNvSpPr>
          <p:nvPr>
            <p:ph type="ctrTitle"/>
          </p:nvPr>
        </p:nvSpPr>
        <p:spPr>
          <a:xfrm>
            <a:off x="428736" y="1388962"/>
            <a:ext cx="8678194" cy="978729"/>
          </a:xfrm>
        </p:spPr>
        <p:txBody>
          <a:bodyPr/>
          <a:lstStyle/>
          <a:p>
            <a:r>
              <a:rPr lang="en-US" b="1" dirty="0"/>
              <a:t>Stakeholders Coming Together for </a:t>
            </a:r>
            <a:br>
              <a:rPr lang="en-US" b="1" dirty="0"/>
            </a:br>
            <a:r>
              <a:rPr lang="en-US" b="1" dirty="0"/>
              <a:t>Transportation Security</a:t>
            </a:r>
          </a:p>
        </p:txBody>
      </p:sp>
      <p:sp>
        <p:nvSpPr>
          <p:cNvPr id="3" name="Subtitle 2">
            <a:extLst>
              <a:ext uri="{FF2B5EF4-FFF2-40B4-BE49-F238E27FC236}">
                <a16:creationId xmlns:a16="http://schemas.microsoft.com/office/drawing/2014/main" id="{3C273FE8-692F-1E45-8F88-6FBEEB088B32}"/>
              </a:ext>
            </a:extLst>
          </p:cNvPr>
          <p:cNvSpPr>
            <a:spLocks noGrp="1"/>
          </p:cNvSpPr>
          <p:nvPr>
            <p:ph type="subTitle" idx="1"/>
          </p:nvPr>
        </p:nvSpPr>
        <p:spPr/>
        <p:txBody>
          <a:bodyPr/>
          <a:lstStyle/>
          <a:p>
            <a:r>
              <a:rPr lang="en-US" dirty="0"/>
              <a:t>Council of State Governments</a:t>
            </a:r>
          </a:p>
          <a:p>
            <a:r>
              <a:rPr lang="en-US" dirty="0"/>
              <a:t>Northeast HLRW Transportation Task Force</a:t>
            </a:r>
          </a:p>
          <a:p>
            <a:r>
              <a:rPr lang="en-US" dirty="0"/>
              <a:t>October 25, 2023</a:t>
            </a:r>
          </a:p>
          <a:p>
            <a:r>
              <a:rPr lang="en-US" dirty="0"/>
              <a:t>Mark Yeager– Oak Ridge National Laboratory</a:t>
            </a:r>
          </a:p>
        </p:txBody>
      </p:sp>
    </p:spTree>
    <p:extLst>
      <p:ext uri="{BB962C8B-B14F-4D97-AF65-F5344CB8AC3E}">
        <p14:creationId xmlns:p14="http://schemas.microsoft.com/office/powerpoint/2010/main" val="417264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outdoor, green, day, ocean floor&#10;&#10;Description automatically generated">
            <a:extLst>
              <a:ext uri="{FF2B5EF4-FFF2-40B4-BE49-F238E27FC236}">
                <a16:creationId xmlns:a16="http://schemas.microsoft.com/office/drawing/2014/main" id="{32E9A932-2F91-50FE-A8E7-E6C684B4C110}"/>
              </a:ext>
            </a:extLst>
          </p:cNvPr>
          <p:cNvPicPr>
            <a:picLocks noGrp="1" noChangeAspect="1"/>
          </p:cNvPicPr>
          <p:nvPr>
            <p:ph type="pic" sz="quarter" idx="10"/>
          </p:nvPr>
        </p:nvPicPr>
        <p:blipFill>
          <a:blip r:embed="rId3"/>
          <a:srcRect t="167" b="167"/>
          <a:stretch>
            <a:fillRect/>
          </a:stretch>
        </p:blipFill>
        <p:spPr>
          <a:xfrm>
            <a:off x="274320" y="0"/>
            <a:ext cx="11312843" cy="6342021"/>
          </a:xfrm>
        </p:spPr>
      </p:pic>
      <p:sp>
        <p:nvSpPr>
          <p:cNvPr id="2" name="Title 1">
            <a:extLst>
              <a:ext uri="{FF2B5EF4-FFF2-40B4-BE49-F238E27FC236}">
                <a16:creationId xmlns:a16="http://schemas.microsoft.com/office/drawing/2014/main" id="{7FCB1ED8-3D84-FBDD-6C6D-CEB19FA6C6F5}"/>
              </a:ext>
            </a:extLst>
          </p:cNvPr>
          <p:cNvSpPr>
            <a:spLocks noGrp="1"/>
          </p:cNvSpPr>
          <p:nvPr>
            <p:ph type="title"/>
          </p:nvPr>
        </p:nvSpPr>
        <p:spPr>
          <a:xfrm>
            <a:off x="429769" y="274320"/>
            <a:ext cx="11000232" cy="2308324"/>
          </a:xfrm>
        </p:spPr>
        <p:txBody>
          <a:bodyPr/>
          <a:lstStyle/>
          <a:p>
            <a:pPr>
              <a:lnSpc>
                <a:spcPct val="100000"/>
              </a:lnSpc>
            </a:pPr>
            <a:r>
              <a:rPr lang="en-US" sz="3200" b="1" dirty="0">
                <a:solidFill>
                  <a:schemeClr val="bg1"/>
                </a:solidFill>
                <a:latin typeface="+mj-lt"/>
                <a:cs typeface="Arial"/>
              </a:rPr>
              <a:t>ARE SECURITY MEASURES ADVANCING</a:t>
            </a:r>
            <a:r>
              <a:rPr lang="en-US" b="1" dirty="0">
                <a:solidFill>
                  <a:schemeClr val="bg1"/>
                </a:solidFill>
                <a:latin typeface="+mj-lt"/>
                <a:cs typeface="Arial"/>
              </a:rPr>
              <a:t> </a:t>
            </a:r>
            <a:br>
              <a:rPr lang="en-US" b="1" dirty="0">
                <a:solidFill>
                  <a:schemeClr val="bg1"/>
                </a:solidFill>
                <a:latin typeface="+mj-lt"/>
                <a:cs typeface="Arial"/>
              </a:rPr>
            </a:br>
            <a:r>
              <a:rPr lang="en-US" sz="2400" dirty="0">
                <a:solidFill>
                  <a:schemeClr val="bg1"/>
                </a:solidFill>
                <a:latin typeface="+mj-lt"/>
                <a:cs typeface="Arial"/>
              </a:rPr>
              <a:t>with perceived threats to protect</a:t>
            </a:r>
            <a:br>
              <a:rPr lang="en-US" sz="3200" b="1" dirty="0">
                <a:solidFill>
                  <a:schemeClr val="bg1"/>
                </a:solidFill>
                <a:latin typeface="+mj-lt"/>
                <a:cs typeface="Arial"/>
              </a:rPr>
            </a:br>
            <a:r>
              <a:rPr lang="en-US" sz="3200" b="1" dirty="0">
                <a:solidFill>
                  <a:schemeClr val="bg1"/>
                </a:solidFill>
                <a:latin typeface="+mj-lt"/>
                <a:cs typeface="Arial"/>
              </a:rPr>
              <a:t>RADIOACTIVE MATERIAL </a:t>
            </a:r>
            <a:br>
              <a:rPr lang="en-US" sz="3200" b="1" dirty="0">
                <a:solidFill>
                  <a:schemeClr val="bg1"/>
                </a:solidFill>
                <a:latin typeface="+mj-lt"/>
                <a:cs typeface="Arial"/>
              </a:rPr>
            </a:br>
            <a:r>
              <a:rPr lang="en-US" sz="2400" dirty="0">
                <a:solidFill>
                  <a:schemeClr val="bg1"/>
                </a:solidFill>
                <a:latin typeface="+mj-lt"/>
                <a:cs typeface="Arial"/>
              </a:rPr>
              <a:t>as it’s being moved around</a:t>
            </a:r>
            <a:br>
              <a:rPr lang="en-US" dirty="0">
                <a:solidFill>
                  <a:schemeClr val="bg1"/>
                </a:solidFill>
                <a:latin typeface="+mj-lt"/>
                <a:cs typeface="Arial"/>
              </a:rPr>
            </a:br>
            <a:r>
              <a:rPr lang="en-US" b="1" dirty="0">
                <a:solidFill>
                  <a:schemeClr val="bg1"/>
                </a:solidFill>
                <a:latin typeface="+mj-lt"/>
                <a:cs typeface="Arial"/>
              </a:rPr>
              <a:t>NORTH AMERICA? </a:t>
            </a:r>
            <a:endParaRPr lang="en-US" b="1" dirty="0">
              <a:solidFill>
                <a:schemeClr val="bg1"/>
              </a:solidFill>
              <a:latin typeface="+mj-lt"/>
            </a:endParaRPr>
          </a:p>
        </p:txBody>
      </p:sp>
    </p:spTree>
    <p:extLst>
      <p:ext uri="{BB962C8B-B14F-4D97-AF65-F5344CB8AC3E}">
        <p14:creationId xmlns:p14="http://schemas.microsoft.com/office/powerpoint/2010/main" val="116766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outdoor, green, highway, day&#10;&#10;Description automatically generated">
            <a:extLst>
              <a:ext uri="{FF2B5EF4-FFF2-40B4-BE49-F238E27FC236}">
                <a16:creationId xmlns:a16="http://schemas.microsoft.com/office/drawing/2014/main" id="{37C669BE-C616-AABC-20D6-137D005E07FC}"/>
              </a:ext>
            </a:extLst>
          </p:cNvPr>
          <p:cNvPicPr>
            <a:picLocks noGrp="1" noChangeAspect="1"/>
          </p:cNvPicPr>
          <p:nvPr>
            <p:ph type="pic" sz="quarter" idx="10"/>
          </p:nvPr>
        </p:nvPicPr>
        <p:blipFill>
          <a:blip r:embed="rId3"/>
          <a:srcRect t="167" b="167"/>
          <a:stretch>
            <a:fillRect/>
          </a:stretch>
        </p:blipFill>
        <p:spPr>
          <a:xfrm>
            <a:off x="314325" y="0"/>
            <a:ext cx="11312525" cy="6342063"/>
          </a:xfrm>
        </p:spPr>
      </p:pic>
      <p:sp>
        <p:nvSpPr>
          <p:cNvPr id="7" name="Title 6">
            <a:extLst>
              <a:ext uri="{FF2B5EF4-FFF2-40B4-BE49-F238E27FC236}">
                <a16:creationId xmlns:a16="http://schemas.microsoft.com/office/drawing/2014/main" id="{08DABB72-208C-51FB-007F-4D5446F14F75}"/>
              </a:ext>
            </a:extLst>
          </p:cNvPr>
          <p:cNvSpPr>
            <a:spLocks noGrp="1"/>
          </p:cNvSpPr>
          <p:nvPr>
            <p:ph type="title"/>
          </p:nvPr>
        </p:nvSpPr>
        <p:spPr>
          <a:xfrm>
            <a:off x="314324" y="2545133"/>
            <a:ext cx="11312524" cy="1588127"/>
          </a:xfrm>
        </p:spPr>
        <p:txBody>
          <a:bodyPr/>
          <a:lstStyle/>
          <a:p>
            <a:pPr algn="ctr"/>
            <a:r>
              <a:rPr lang="en-US" sz="5400" b="1" dirty="0">
                <a:solidFill>
                  <a:schemeClr val="bg1"/>
                </a:solidFill>
              </a:rPr>
              <a:t>Transport Security Unified</a:t>
            </a:r>
            <a:br>
              <a:rPr lang="en-US" sz="5400" b="1" dirty="0">
                <a:solidFill>
                  <a:schemeClr val="bg1"/>
                </a:solidFill>
              </a:rPr>
            </a:br>
            <a:r>
              <a:rPr lang="en-US" sz="5400" b="1" dirty="0">
                <a:solidFill>
                  <a:schemeClr val="bg1"/>
                </a:solidFill>
              </a:rPr>
              <a:t>Stakeholders Group</a:t>
            </a:r>
          </a:p>
        </p:txBody>
      </p:sp>
      <p:sp>
        <p:nvSpPr>
          <p:cNvPr id="8" name="Title 6">
            <a:extLst>
              <a:ext uri="{FF2B5EF4-FFF2-40B4-BE49-F238E27FC236}">
                <a16:creationId xmlns:a16="http://schemas.microsoft.com/office/drawing/2014/main" id="{8FB6D804-E9DF-9BF1-F743-6EF35821E8D5}"/>
              </a:ext>
            </a:extLst>
          </p:cNvPr>
          <p:cNvSpPr txBox="1">
            <a:spLocks/>
          </p:cNvSpPr>
          <p:nvPr/>
        </p:nvSpPr>
        <p:spPr bwMode="auto">
          <a:xfrm>
            <a:off x="314324" y="2134446"/>
            <a:ext cx="11312524" cy="313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effectLst/>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algn="ctr"/>
            <a:r>
              <a:rPr lang="en-US" sz="1600" b="1" spc="300" dirty="0">
                <a:solidFill>
                  <a:schemeClr val="bg1"/>
                </a:solidFill>
              </a:rPr>
              <a:t>SECURE TRANSPORT OF RADIOACTIVE SOURCES</a:t>
            </a:r>
          </a:p>
        </p:txBody>
      </p:sp>
      <p:sp>
        <p:nvSpPr>
          <p:cNvPr id="9" name="Title 6">
            <a:extLst>
              <a:ext uri="{FF2B5EF4-FFF2-40B4-BE49-F238E27FC236}">
                <a16:creationId xmlns:a16="http://schemas.microsoft.com/office/drawing/2014/main" id="{B7EA70BB-A65B-02B2-8C49-620A90339578}"/>
              </a:ext>
            </a:extLst>
          </p:cNvPr>
          <p:cNvSpPr txBox="1">
            <a:spLocks/>
          </p:cNvSpPr>
          <p:nvPr/>
        </p:nvSpPr>
        <p:spPr bwMode="auto">
          <a:xfrm>
            <a:off x="314324" y="5358823"/>
            <a:ext cx="11312525" cy="313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a:solidFill>
                  <a:schemeClr val="tx1"/>
                </a:solidFill>
                <a:effectLst/>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algn="ctr"/>
            <a:r>
              <a:rPr lang="en-US" sz="1600" dirty="0">
                <a:solidFill>
                  <a:schemeClr val="bg1"/>
                </a:solidFill>
              </a:rPr>
              <a:t>Strengthening the transport security community in the United States to reduce risk to radioactive sources</a:t>
            </a:r>
          </a:p>
        </p:txBody>
      </p:sp>
    </p:spTree>
    <p:extLst>
      <p:ext uri="{BB962C8B-B14F-4D97-AF65-F5344CB8AC3E}">
        <p14:creationId xmlns:p14="http://schemas.microsoft.com/office/powerpoint/2010/main" val="135001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C9620-2423-4AC3-86B2-7E95A5002238}"/>
              </a:ext>
            </a:extLst>
          </p:cNvPr>
          <p:cNvSpPr>
            <a:spLocks noGrp="1"/>
          </p:cNvSpPr>
          <p:nvPr>
            <p:ph type="title"/>
          </p:nvPr>
        </p:nvSpPr>
        <p:spPr>
          <a:xfrm>
            <a:off x="388079" y="1275788"/>
            <a:ext cx="5537405" cy="2769989"/>
          </a:xfrm>
        </p:spPr>
        <p:txBody>
          <a:bodyPr/>
          <a:lstStyle/>
          <a:p>
            <a:pPr algn="ctr">
              <a:lnSpc>
                <a:spcPct val="100000"/>
              </a:lnSpc>
            </a:pPr>
            <a:r>
              <a:rPr lang="en-US" sz="4000" dirty="0">
                <a:solidFill>
                  <a:schemeClr val="tx1">
                    <a:lumMod val="75000"/>
                    <a:lumOff val="25000"/>
                  </a:schemeClr>
                </a:solidFill>
              </a:rPr>
              <a:t>TRANSPORT SECURITY</a:t>
            </a:r>
            <a:br>
              <a:rPr lang="en-US" sz="4000" dirty="0">
                <a:solidFill>
                  <a:schemeClr val="tx1">
                    <a:lumMod val="75000"/>
                    <a:lumOff val="25000"/>
                  </a:schemeClr>
                </a:solidFill>
              </a:rPr>
            </a:br>
            <a:r>
              <a:rPr lang="en-US" sz="5300" b="1" spc="600" dirty="0">
                <a:solidFill>
                  <a:schemeClr val="tx1">
                    <a:lumMod val="75000"/>
                    <a:lumOff val="25000"/>
                  </a:schemeClr>
                </a:solidFill>
              </a:rPr>
              <a:t>REGULATIONS</a:t>
            </a:r>
            <a:br>
              <a:rPr lang="en-US" sz="4000" dirty="0">
                <a:solidFill>
                  <a:schemeClr val="tx1">
                    <a:lumMod val="75000"/>
                    <a:lumOff val="25000"/>
                  </a:schemeClr>
                </a:solidFill>
              </a:rPr>
            </a:br>
            <a:r>
              <a:rPr lang="en-US" sz="4000" dirty="0">
                <a:solidFill>
                  <a:schemeClr val="tx1">
                    <a:lumMod val="75000"/>
                    <a:lumOff val="25000"/>
                  </a:schemeClr>
                </a:solidFill>
              </a:rPr>
              <a:t>REQUIRE </a:t>
            </a:r>
            <a:br>
              <a:rPr lang="en-US" sz="4000" dirty="0">
                <a:solidFill>
                  <a:schemeClr val="tx1">
                    <a:lumMod val="75000"/>
                    <a:lumOff val="25000"/>
                  </a:schemeClr>
                </a:solidFill>
              </a:rPr>
            </a:br>
            <a:r>
              <a:rPr lang="en-US" sz="4100" b="1" spc="600" dirty="0">
                <a:solidFill>
                  <a:schemeClr val="tx1">
                    <a:lumMod val="75000"/>
                    <a:lumOff val="25000"/>
                  </a:schemeClr>
                </a:solidFill>
              </a:rPr>
              <a:t>COLLABORATION</a:t>
            </a:r>
          </a:p>
        </p:txBody>
      </p:sp>
      <p:cxnSp>
        <p:nvCxnSpPr>
          <p:cNvPr id="8" name="Straight Connector 7">
            <a:extLst>
              <a:ext uri="{FF2B5EF4-FFF2-40B4-BE49-F238E27FC236}">
                <a16:creationId xmlns:a16="http://schemas.microsoft.com/office/drawing/2014/main" id="{64BCC988-843D-330E-1424-6896EF803A6F}"/>
              </a:ext>
            </a:extLst>
          </p:cNvPr>
          <p:cNvCxnSpPr/>
          <p:nvPr/>
        </p:nvCxnSpPr>
        <p:spPr>
          <a:xfrm>
            <a:off x="4508938" y="3026979"/>
            <a:ext cx="1177159" cy="0"/>
          </a:xfrm>
          <a:prstGeom prst="line">
            <a:avLst/>
          </a:prstGeom>
          <a:ln w="285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468300-4A44-709A-C69B-80761016C7FD}"/>
              </a:ext>
            </a:extLst>
          </p:cNvPr>
          <p:cNvCxnSpPr/>
          <p:nvPr/>
        </p:nvCxnSpPr>
        <p:spPr>
          <a:xfrm>
            <a:off x="572814" y="3032234"/>
            <a:ext cx="1177159" cy="0"/>
          </a:xfrm>
          <a:prstGeom prst="line">
            <a:avLst/>
          </a:prstGeom>
          <a:ln w="28575">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08244F4-0EDB-ED85-E328-B8B14E09422C}"/>
              </a:ext>
            </a:extLst>
          </p:cNvPr>
          <p:cNvPicPr>
            <a:picLocks noChangeAspect="1"/>
          </p:cNvPicPr>
          <p:nvPr/>
        </p:nvPicPr>
        <p:blipFill>
          <a:blip r:embed="rId3"/>
          <a:stretch>
            <a:fillRect/>
          </a:stretch>
        </p:blipFill>
        <p:spPr>
          <a:xfrm>
            <a:off x="6684688" y="588004"/>
            <a:ext cx="4298513" cy="4629168"/>
          </a:xfrm>
          <a:prstGeom prst="rect">
            <a:avLst/>
          </a:prstGeom>
        </p:spPr>
      </p:pic>
      <p:sp>
        <p:nvSpPr>
          <p:cNvPr id="13" name="TextBox 12">
            <a:extLst>
              <a:ext uri="{FF2B5EF4-FFF2-40B4-BE49-F238E27FC236}">
                <a16:creationId xmlns:a16="http://schemas.microsoft.com/office/drawing/2014/main" id="{DED5A724-6693-312B-A85E-E3869B0A278C}"/>
              </a:ext>
            </a:extLst>
          </p:cNvPr>
          <p:cNvSpPr txBox="1"/>
          <p:nvPr/>
        </p:nvSpPr>
        <p:spPr>
          <a:xfrm>
            <a:off x="7796434" y="1168034"/>
            <a:ext cx="2396358" cy="341632"/>
          </a:xfrm>
          <a:prstGeom prst="rect">
            <a:avLst/>
          </a:prstGeom>
          <a:noFill/>
        </p:spPr>
        <p:txBody>
          <a:bodyPr wrap="square" rtlCol="0">
            <a:spAutoFit/>
          </a:bodyPr>
          <a:lstStyle/>
          <a:p>
            <a:pPr algn="l">
              <a:lnSpc>
                <a:spcPct val="90000"/>
              </a:lnSpc>
            </a:pPr>
            <a:r>
              <a:rPr lang="en-US" dirty="0">
                <a:solidFill>
                  <a:schemeClr val="bg1"/>
                </a:solidFill>
                <a:latin typeface="+mn-lt"/>
              </a:rPr>
              <a:t>Law Enforcement</a:t>
            </a:r>
          </a:p>
        </p:txBody>
      </p:sp>
      <p:sp>
        <p:nvSpPr>
          <p:cNvPr id="14" name="TextBox 13">
            <a:extLst>
              <a:ext uri="{FF2B5EF4-FFF2-40B4-BE49-F238E27FC236}">
                <a16:creationId xmlns:a16="http://schemas.microsoft.com/office/drawing/2014/main" id="{71C3E1E0-8FC0-F3CC-C01F-724E456EE19E}"/>
              </a:ext>
            </a:extLst>
          </p:cNvPr>
          <p:cNvSpPr txBox="1"/>
          <p:nvPr/>
        </p:nvSpPr>
        <p:spPr>
          <a:xfrm>
            <a:off x="6912124" y="2885243"/>
            <a:ext cx="1297180" cy="341632"/>
          </a:xfrm>
          <a:prstGeom prst="rect">
            <a:avLst/>
          </a:prstGeom>
          <a:noFill/>
        </p:spPr>
        <p:txBody>
          <a:bodyPr wrap="square" rtlCol="0">
            <a:spAutoFit/>
          </a:bodyPr>
          <a:lstStyle/>
          <a:p>
            <a:pPr algn="l">
              <a:lnSpc>
                <a:spcPct val="90000"/>
              </a:lnSpc>
            </a:pPr>
            <a:r>
              <a:rPr lang="en-US" dirty="0">
                <a:solidFill>
                  <a:schemeClr val="bg1"/>
                </a:solidFill>
                <a:latin typeface="+mn-lt"/>
              </a:rPr>
              <a:t>Industry</a:t>
            </a:r>
          </a:p>
        </p:txBody>
      </p:sp>
      <p:sp>
        <p:nvSpPr>
          <p:cNvPr id="15" name="TextBox 14">
            <a:extLst>
              <a:ext uri="{FF2B5EF4-FFF2-40B4-BE49-F238E27FC236}">
                <a16:creationId xmlns:a16="http://schemas.microsoft.com/office/drawing/2014/main" id="{982598C3-2EAB-9625-F884-C28BFFB0F0BD}"/>
              </a:ext>
            </a:extLst>
          </p:cNvPr>
          <p:cNvSpPr txBox="1"/>
          <p:nvPr/>
        </p:nvSpPr>
        <p:spPr>
          <a:xfrm>
            <a:off x="8637300" y="3767207"/>
            <a:ext cx="1760336" cy="341632"/>
          </a:xfrm>
          <a:prstGeom prst="rect">
            <a:avLst/>
          </a:prstGeom>
          <a:noFill/>
        </p:spPr>
        <p:txBody>
          <a:bodyPr wrap="square" rtlCol="0">
            <a:spAutoFit/>
          </a:bodyPr>
          <a:lstStyle/>
          <a:p>
            <a:pPr algn="l">
              <a:lnSpc>
                <a:spcPct val="90000"/>
              </a:lnSpc>
            </a:pPr>
            <a:r>
              <a:rPr lang="en-US" dirty="0">
                <a:solidFill>
                  <a:schemeClr val="bg1"/>
                </a:solidFill>
                <a:latin typeface="+mn-lt"/>
              </a:rPr>
              <a:t>Government</a:t>
            </a:r>
          </a:p>
        </p:txBody>
      </p:sp>
      <p:pic>
        <p:nvPicPr>
          <p:cNvPr id="16" name="Picture 15">
            <a:extLst>
              <a:ext uri="{FF2B5EF4-FFF2-40B4-BE49-F238E27FC236}">
                <a16:creationId xmlns:a16="http://schemas.microsoft.com/office/drawing/2014/main" id="{426121A2-EC45-F609-4864-5209EB57B508}"/>
              </a:ext>
            </a:extLst>
          </p:cNvPr>
          <p:cNvPicPr>
            <a:picLocks noChangeAspect="1"/>
          </p:cNvPicPr>
          <p:nvPr/>
        </p:nvPicPr>
        <p:blipFill>
          <a:blip r:embed="rId4"/>
          <a:stretch>
            <a:fillRect/>
          </a:stretch>
        </p:blipFill>
        <p:spPr>
          <a:xfrm flipH="1">
            <a:off x="9404758" y="1640828"/>
            <a:ext cx="569560" cy="699099"/>
          </a:xfrm>
          <a:prstGeom prst="rect">
            <a:avLst/>
          </a:prstGeom>
        </p:spPr>
      </p:pic>
      <p:pic>
        <p:nvPicPr>
          <p:cNvPr id="17" name="Picture 16">
            <a:extLst>
              <a:ext uri="{FF2B5EF4-FFF2-40B4-BE49-F238E27FC236}">
                <a16:creationId xmlns:a16="http://schemas.microsoft.com/office/drawing/2014/main" id="{52E067DA-2473-DC12-AEFA-F157D4CCC6FB}"/>
              </a:ext>
            </a:extLst>
          </p:cNvPr>
          <p:cNvPicPr>
            <a:picLocks noChangeAspect="1"/>
          </p:cNvPicPr>
          <p:nvPr/>
        </p:nvPicPr>
        <p:blipFill>
          <a:blip r:embed="rId5"/>
          <a:stretch>
            <a:fillRect/>
          </a:stretch>
        </p:blipFill>
        <p:spPr>
          <a:xfrm>
            <a:off x="10084395" y="2902588"/>
            <a:ext cx="626482" cy="626482"/>
          </a:xfrm>
          <a:prstGeom prst="rect">
            <a:avLst/>
          </a:prstGeom>
        </p:spPr>
      </p:pic>
      <p:pic>
        <p:nvPicPr>
          <p:cNvPr id="19" name="Picture 18">
            <a:extLst>
              <a:ext uri="{FF2B5EF4-FFF2-40B4-BE49-F238E27FC236}">
                <a16:creationId xmlns:a16="http://schemas.microsoft.com/office/drawing/2014/main" id="{87CD25E7-846F-E130-2177-499B3D5F32CE}"/>
              </a:ext>
            </a:extLst>
          </p:cNvPr>
          <p:cNvPicPr>
            <a:picLocks noChangeAspect="1"/>
          </p:cNvPicPr>
          <p:nvPr/>
        </p:nvPicPr>
        <p:blipFill>
          <a:blip r:embed="rId6"/>
          <a:stretch>
            <a:fillRect/>
          </a:stretch>
        </p:blipFill>
        <p:spPr>
          <a:xfrm>
            <a:off x="7349951" y="3631125"/>
            <a:ext cx="678292" cy="583523"/>
          </a:xfrm>
          <a:prstGeom prst="rect">
            <a:avLst/>
          </a:prstGeom>
        </p:spPr>
      </p:pic>
      <p:pic>
        <p:nvPicPr>
          <p:cNvPr id="21" name="Picture 20">
            <a:extLst>
              <a:ext uri="{FF2B5EF4-FFF2-40B4-BE49-F238E27FC236}">
                <a16:creationId xmlns:a16="http://schemas.microsoft.com/office/drawing/2014/main" id="{3CE9DBCB-606B-8EED-FFEF-12569DF2A91B}"/>
              </a:ext>
            </a:extLst>
          </p:cNvPr>
          <p:cNvPicPr>
            <a:picLocks noChangeAspect="1"/>
          </p:cNvPicPr>
          <p:nvPr/>
        </p:nvPicPr>
        <p:blipFill>
          <a:blip r:embed="rId7"/>
          <a:stretch>
            <a:fillRect/>
          </a:stretch>
        </p:blipFill>
        <p:spPr>
          <a:xfrm>
            <a:off x="8436740" y="2532595"/>
            <a:ext cx="785735" cy="643735"/>
          </a:xfrm>
          <a:prstGeom prst="rect">
            <a:avLst/>
          </a:prstGeom>
        </p:spPr>
      </p:pic>
    </p:spTree>
    <p:extLst>
      <p:ext uri="{BB962C8B-B14F-4D97-AF65-F5344CB8AC3E}">
        <p14:creationId xmlns:p14="http://schemas.microsoft.com/office/powerpoint/2010/main" val="152706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CA79B9-0C45-8722-FC76-CE06BA7DD0BB}"/>
              </a:ext>
            </a:extLst>
          </p:cNvPr>
          <p:cNvPicPr>
            <a:picLocks noChangeAspect="1"/>
          </p:cNvPicPr>
          <p:nvPr/>
        </p:nvPicPr>
        <p:blipFill>
          <a:blip r:embed="rId3"/>
          <a:stretch>
            <a:fillRect/>
          </a:stretch>
        </p:blipFill>
        <p:spPr>
          <a:xfrm>
            <a:off x="731254" y="563354"/>
            <a:ext cx="10397261" cy="5390870"/>
          </a:xfrm>
          <a:prstGeom prst="rect">
            <a:avLst/>
          </a:prstGeom>
        </p:spPr>
      </p:pic>
      <p:sp>
        <p:nvSpPr>
          <p:cNvPr id="2" name="Title 1">
            <a:extLst>
              <a:ext uri="{FF2B5EF4-FFF2-40B4-BE49-F238E27FC236}">
                <a16:creationId xmlns:a16="http://schemas.microsoft.com/office/drawing/2014/main" id="{7277A8BB-0239-4F8E-4EF4-D0EAA75EBD35}"/>
              </a:ext>
            </a:extLst>
          </p:cNvPr>
          <p:cNvSpPr>
            <a:spLocks noGrp="1"/>
          </p:cNvSpPr>
          <p:nvPr>
            <p:ph type="title"/>
          </p:nvPr>
        </p:nvSpPr>
        <p:spPr>
          <a:xfrm>
            <a:off x="4279760" y="2055815"/>
            <a:ext cx="3300248" cy="1865126"/>
          </a:xfrm>
        </p:spPr>
        <p:txBody>
          <a:bodyPr/>
          <a:lstStyle/>
          <a:p>
            <a:pPr algn="ctr"/>
            <a:r>
              <a:rPr lang="en-US" sz="4000" dirty="0">
                <a:solidFill>
                  <a:schemeClr val="tx1">
                    <a:lumMod val="75000"/>
                    <a:lumOff val="25000"/>
                  </a:schemeClr>
                </a:solidFill>
              </a:rPr>
              <a:t>HOW</a:t>
            </a:r>
            <a:br>
              <a:rPr lang="en-US" sz="4800" b="1" dirty="0">
                <a:solidFill>
                  <a:schemeClr val="tx1">
                    <a:lumMod val="75000"/>
                    <a:lumOff val="25000"/>
                  </a:schemeClr>
                </a:solidFill>
              </a:rPr>
            </a:br>
            <a:r>
              <a:rPr lang="en-US" sz="4800" b="1" dirty="0">
                <a:solidFill>
                  <a:schemeClr val="tx1">
                    <a:lumMod val="75000"/>
                    <a:lumOff val="25000"/>
                  </a:schemeClr>
                </a:solidFill>
              </a:rPr>
              <a:t>TSUSG</a:t>
            </a:r>
            <a:br>
              <a:rPr lang="en-US" sz="4800" b="1" dirty="0">
                <a:solidFill>
                  <a:schemeClr val="tx1">
                    <a:lumMod val="75000"/>
                    <a:lumOff val="25000"/>
                  </a:schemeClr>
                </a:solidFill>
              </a:rPr>
            </a:br>
            <a:r>
              <a:rPr lang="en-US" sz="4000" dirty="0">
                <a:solidFill>
                  <a:schemeClr val="tx1">
                    <a:lumMod val="75000"/>
                    <a:lumOff val="25000"/>
                  </a:schemeClr>
                </a:solidFill>
              </a:rPr>
              <a:t>WORKS</a:t>
            </a:r>
          </a:p>
        </p:txBody>
      </p:sp>
      <p:sp>
        <p:nvSpPr>
          <p:cNvPr id="5" name="Rectangle 1">
            <a:extLst>
              <a:ext uri="{FF2B5EF4-FFF2-40B4-BE49-F238E27FC236}">
                <a16:creationId xmlns:a16="http://schemas.microsoft.com/office/drawing/2014/main" id="{24583373-0ECF-612C-B0D5-ED8CBC9061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218ACED3-A106-E261-F451-E24FA50244E1}"/>
              </a:ext>
            </a:extLst>
          </p:cNvPr>
          <p:cNvSpPr/>
          <p:nvPr/>
        </p:nvSpPr>
        <p:spPr>
          <a:xfrm>
            <a:off x="778158" y="3237769"/>
            <a:ext cx="2790672" cy="1366344"/>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rgbClr val="2C883C"/>
                </a:solidFill>
              </a:rPr>
              <a:t>UNDERSTAND</a:t>
            </a:r>
            <a:r>
              <a:rPr lang="en-US" dirty="0">
                <a:solidFill>
                  <a:schemeClr val="tx1"/>
                </a:solidFill>
              </a:rPr>
              <a:t> </a:t>
            </a:r>
            <a:r>
              <a:rPr lang="en-US" dirty="0">
                <a:solidFill>
                  <a:schemeClr val="tx1">
                    <a:lumMod val="75000"/>
                    <a:lumOff val="25000"/>
                  </a:schemeClr>
                </a:solidFill>
              </a:rPr>
              <a:t>challenges</a:t>
            </a:r>
          </a:p>
          <a:p>
            <a:pPr algn="ctr">
              <a:lnSpc>
                <a:spcPct val="90000"/>
              </a:lnSpc>
            </a:pPr>
            <a:r>
              <a:rPr lang="en-US" dirty="0">
                <a:solidFill>
                  <a:schemeClr val="tx1">
                    <a:lumMod val="75000"/>
                    <a:lumOff val="25000"/>
                  </a:schemeClr>
                </a:solidFill>
              </a:rPr>
              <a:t>across organizations</a:t>
            </a:r>
          </a:p>
        </p:txBody>
      </p:sp>
      <p:sp>
        <p:nvSpPr>
          <p:cNvPr id="11" name="Rectangle 10">
            <a:extLst>
              <a:ext uri="{FF2B5EF4-FFF2-40B4-BE49-F238E27FC236}">
                <a16:creationId xmlns:a16="http://schemas.microsoft.com/office/drawing/2014/main" id="{BF199E13-A469-05C6-CA50-BDE68824B4A3}"/>
              </a:ext>
            </a:extLst>
          </p:cNvPr>
          <p:cNvSpPr/>
          <p:nvPr/>
        </p:nvSpPr>
        <p:spPr>
          <a:xfrm>
            <a:off x="8360410" y="1723695"/>
            <a:ext cx="2684137" cy="939895"/>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b="1" dirty="0">
                <a:solidFill>
                  <a:srgbClr val="0C3757"/>
                </a:solidFill>
              </a:rPr>
              <a:t>IMPROVE</a:t>
            </a:r>
          </a:p>
          <a:p>
            <a:pPr algn="ctr">
              <a:lnSpc>
                <a:spcPct val="90000"/>
              </a:lnSpc>
            </a:pPr>
            <a:r>
              <a:rPr lang="en-US" dirty="0">
                <a:solidFill>
                  <a:schemeClr val="tx1">
                    <a:lumMod val="75000"/>
                    <a:lumOff val="25000"/>
                  </a:schemeClr>
                </a:solidFill>
              </a:rPr>
              <a:t>security practices</a:t>
            </a:r>
          </a:p>
        </p:txBody>
      </p:sp>
    </p:spTree>
    <p:extLst>
      <p:ext uri="{BB962C8B-B14F-4D97-AF65-F5344CB8AC3E}">
        <p14:creationId xmlns:p14="http://schemas.microsoft.com/office/powerpoint/2010/main" val="116179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A8EB3C-5213-0F8B-B551-03530CCE27E2}"/>
              </a:ext>
            </a:extLst>
          </p:cNvPr>
          <p:cNvPicPr>
            <a:picLocks noChangeAspect="1"/>
          </p:cNvPicPr>
          <p:nvPr/>
        </p:nvPicPr>
        <p:blipFill>
          <a:blip r:embed="rId3"/>
          <a:stretch>
            <a:fillRect/>
          </a:stretch>
        </p:blipFill>
        <p:spPr>
          <a:xfrm>
            <a:off x="429767" y="924574"/>
            <a:ext cx="11332466" cy="5351813"/>
          </a:xfrm>
          <a:prstGeom prst="rect">
            <a:avLst/>
          </a:prstGeom>
        </p:spPr>
      </p:pic>
      <p:sp>
        <p:nvSpPr>
          <p:cNvPr id="2" name="Title 1">
            <a:extLst>
              <a:ext uri="{FF2B5EF4-FFF2-40B4-BE49-F238E27FC236}">
                <a16:creationId xmlns:a16="http://schemas.microsoft.com/office/drawing/2014/main" id="{FA4DF096-1A0E-6B94-96B8-769A38C118B1}"/>
              </a:ext>
            </a:extLst>
          </p:cNvPr>
          <p:cNvSpPr>
            <a:spLocks noGrp="1"/>
          </p:cNvSpPr>
          <p:nvPr>
            <p:ph type="title"/>
          </p:nvPr>
        </p:nvSpPr>
        <p:spPr/>
        <p:txBody>
          <a:bodyPr/>
          <a:lstStyle/>
          <a:p>
            <a:r>
              <a:rPr lang="en-US" b="1" dirty="0"/>
              <a:t>PRIORITY COMMITTEES </a:t>
            </a:r>
            <a:r>
              <a:rPr lang="en-US" dirty="0"/>
              <a:t>focus on results</a:t>
            </a:r>
          </a:p>
        </p:txBody>
      </p:sp>
      <p:sp>
        <p:nvSpPr>
          <p:cNvPr id="5" name="Rectangle 3">
            <a:extLst>
              <a:ext uri="{FF2B5EF4-FFF2-40B4-BE49-F238E27FC236}">
                <a16:creationId xmlns:a16="http://schemas.microsoft.com/office/drawing/2014/main" id="{41CD3FC4-9431-F93B-C40C-660B0287B2E4}"/>
              </a:ext>
            </a:extLst>
          </p:cNvPr>
          <p:cNvSpPr>
            <a:spLocks noChangeArrowheads="1"/>
          </p:cNvSpPr>
          <p:nvPr/>
        </p:nvSpPr>
        <p:spPr bwMode="auto">
          <a:xfrm>
            <a:off x="-11708524" y="167744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BC35709B-5CB5-0C05-DE2A-E4B4B192C55B}"/>
              </a:ext>
            </a:extLst>
          </p:cNvPr>
          <p:cNvSpPr/>
          <p:nvPr/>
        </p:nvSpPr>
        <p:spPr>
          <a:xfrm>
            <a:off x="530300" y="1304101"/>
            <a:ext cx="2124177" cy="958128"/>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Create a standardized unified transport security plan</a:t>
            </a:r>
            <a:endParaRPr lang="en-US" sz="1200" dirty="0">
              <a:solidFill>
                <a:schemeClr val="bg1"/>
              </a:solidFill>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81534BC-69BA-4880-B6F8-4E46FC937FA9}"/>
              </a:ext>
            </a:extLst>
          </p:cNvPr>
          <p:cNvSpPr/>
          <p:nvPr/>
        </p:nvSpPr>
        <p:spPr>
          <a:xfrm>
            <a:off x="517788" y="2391495"/>
            <a:ext cx="2136689" cy="1172415"/>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Create group charter for the Federal Advisory Committee Act</a:t>
            </a:r>
          </a:p>
        </p:txBody>
      </p:sp>
      <p:sp>
        <p:nvSpPr>
          <p:cNvPr id="12" name="Rectangle 11">
            <a:extLst>
              <a:ext uri="{FF2B5EF4-FFF2-40B4-BE49-F238E27FC236}">
                <a16:creationId xmlns:a16="http://schemas.microsoft.com/office/drawing/2014/main" id="{EDFF3E5A-FFF7-F163-40D3-194108BCC69B}"/>
              </a:ext>
            </a:extLst>
          </p:cNvPr>
          <p:cNvSpPr/>
          <p:nvPr/>
        </p:nvSpPr>
        <p:spPr>
          <a:xfrm>
            <a:off x="517788" y="4961875"/>
            <a:ext cx="2605828" cy="831335"/>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Review  procedures for escorts and incident response across the U.S. and Canada</a:t>
            </a:r>
          </a:p>
        </p:txBody>
      </p:sp>
      <p:sp>
        <p:nvSpPr>
          <p:cNvPr id="13" name="Rectangle 12">
            <a:extLst>
              <a:ext uri="{FF2B5EF4-FFF2-40B4-BE49-F238E27FC236}">
                <a16:creationId xmlns:a16="http://schemas.microsoft.com/office/drawing/2014/main" id="{30042358-1E18-E3BA-7A6B-6E8E1CF6051A}"/>
              </a:ext>
            </a:extLst>
          </p:cNvPr>
          <p:cNvSpPr/>
          <p:nvPr/>
        </p:nvSpPr>
        <p:spPr>
          <a:xfrm>
            <a:off x="517788" y="3966273"/>
            <a:ext cx="2605828" cy="544546"/>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Insider threat training</a:t>
            </a:r>
            <a:endParaRPr lang="en-US" sz="1200" dirty="0">
              <a:solidFill>
                <a:schemeClr val="bg1"/>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55D7433-3207-C430-9E87-5801EBD6250D}"/>
              </a:ext>
            </a:extLst>
          </p:cNvPr>
          <p:cNvSpPr/>
          <p:nvPr/>
        </p:nvSpPr>
        <p:spPr>
          <a:xfrm>
            <a:off x="9157983" y="1529449"/>
            <a:ext cx="1979175" cy="516294"/>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Continue to  recruit TSUSG members </a:t>
            </a:r>
            <a:endParaRPr lang="en-US" sz="1200" dirty="0">
              <a:solidFill>
                <a:schemeClr val="bg1"/>
              </a:solidFill>
              <a:effectLs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E8197982-9BA4-FEAC-964F-354B00BDB087}"/>
              </a:ext>
            </a:extLst>
          </p:cNvPr>
          <p:cNvSpPr/>
          <p:nvPr/>
        </p:nvSpPr>
        <p:spPr>
          <a:xfrm>
            <a:off x="9157983" y="4884192"/>
            <a:ext cx="2677989" cy="1009650"/>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Managing Security Regulations with NRC, DOT, CNSC, and Transport Canada</a:t>
            </a:r>
            <a:endParaRPr lang="en-US" sz="1200" dirty="0">
              <a:solidFill>
                <a:schemeClr val="bg1"/>
              </a:solidFill>
              <a:effectLst/>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761DAC3-2594-C415-12E8-7A4C4B558146}"/>
              </a:ext>
            </a:extLst>
          </p:cNvPr>
          <p:cNvSpPr/>
          <p:nvPr/>
        </p:nvSpPr>
        <p:spPr>
          <a:xfrm>
            <a:off x="9661007" y="3870562"/>
            <a:ext cx="2174965" cy="671726"/>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Transport Security Training Opportunities</a:t>
            </a:r>
            <a:endParaRPr lang="en-US" sz="1200" dirty="0">
              <a:solidFill>
                <a:schemeClr val="bg1"/>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3891C367-4472-D377-FB33-F52FA1A431CC}"/>
              </a:ext>
            </a:extLst>
          </p:cNvPr>
          <p:cNvSpPr/>
          <p:nvPr/>
        </p:nvSpPr>
        <p:spPr>
          <a:xfrm>
            <a:off x="9673632" y="2650618"/>
            <a:ext cx="1894815" cy="671726"/>
          </a:xfrm>
          <a:prstGeom prst="rect">
            <a:avLst/>
          </a:prstGeom>
          <a:noFill/>
          <a:ln w="1905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R="0" lvl="0" fontAlgn="base">
              <a:lnSpc>
                <a:spcPct val="107000"/>
              </a:lnSpc>
              <a:spcBef>
                <a:spcPts val="0"/>
              </a:spcBef>
              <a:spcAft>
                <a:spcPts val="0"/>
              </a:spcAft>
            </a:pPr>
            <a:r>
              <a:rPr lang="en-US" sz="1200" dirty="0">
                <a:solidFill>
                  <a:schemeClr val="bg1"/>
                </a:solidFill>
                <a:effectLst/>
                <a:ea typeface="Times New Roman" panose="02020603050405020304" pitchFamily="18" charset="0"/>
                <a:cs typeface="Times New Roman" panose="02020603050405020304" pitchFamily="18" charset="0"/>
              </a:rPr>
              <a:t>Cybersecurity and Mitigation Options</a:t>
            </a:r>
            <a:endParaRPr lang="en-US" sz="1200" dirty="0">
              <a:solidFill>
                <a:schemeClr val="bg1"/>
              </a:solidFill>
              <a:effectLst/>
              <a:ea typeface="Calibri" panose="020F0502020204030204" pitchFamily="34" charset="0"/>
              <a:cs typeface="Times New Roman" panose="02020603050405020304" pitchFamily="18" charset="0"/>
            </a:endParaRPr>
          </a:p>
        </p:txBody>
      </p:sp>
      <p:pic>
        <p:nvPicPr>
          <p:cNvPr id="3108" name="Picture 3107" descr="A picture containing text, clock&#10;&#10;Description automatically generated">
            <a:extLst>
              <a:ext uri="{FF2B5EF4-FFF2-40B4-BE49-F238E27FC236}">
                <a16:creationId xmlns:a16="http://schemas.microsoft.com/office/drawing/2014/main" id="{231B1B08-7465-B718-A7C5-B3A85CA7F03B}"/>
              </a:ext>
            </a:extLst>
          </p:cNvPr>
          <p:cNvPicPr>
            <a:picLocks noChangeAspect="1"/>
          </p:cNvPicPr>
          <p:nvPr/>
        </p:nvPicPr>
        <p:blipFill>
          <a:blip r:embed="rId4"/>
          <a:stretch>
            <a:fillRect/>
          </a:stretch>
        </p:blipFill>
        <p:spPr>
          <a:xfrm>
            <a:off x="4562667" y="2450480"/>
            <a:ext cx="3066665" cy="2299999"/>
          </a:xfrm>
          <a:prstGeom prst="rect">
            <a:avLst/>
          </a:prstGeom>
        </p:spPr>
      </p:pic>
    </p:spTree>
    <p:extLst>
      <p:ext uri="{BB962C8B-B14F-4D97-AF65-F5344CB8AC3E}">
        <p14:creationId xmlns:p14="http://schemas.microsoft.com/office/powerpoint/2010/main" val="273619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E36C7-5035-A807-C16A-C9B4180C776B}"/>
              </a:ext>
            </a:extLst>
          </p:cNvPr>
          <p:cNvPicPr>
            <a:picLocks noChangeAspect="1"/>
          </p:cNvPicPr>
          <p:nvPr/>
        </p:nvPicPr>
        <p:blipFill>
          <a:blip r:embed="rId3"/>
          <a:stretch>
            <a:fillRect/>
          </a:stretch>
        </p:blipFill>
        <p:spPr>
          <a:xfrm>
            <a:off x="930475" y="1200262"/>
            <a:ext cx="9994547" cy="4457475"/>
          </a:xfrm>
          <a:prstGeom prst="rect">
            <a:avLst/>
          </a:prstGeom>
        </p:spPr>
      </p:pic>
      <p:sp>
        <p:nvSpPr>
          <p:cNvPr id="2" name="Title 1">
            <a:extLst>
              <a:ext uri="{FF2B5EF4-FFF2-40B4-BE49-F238E27FC236}">
                <a16:creationId xmlns:a16="http://schemas.microsoft.com/office/drawing/2014/main" id="{B2B4F3FC-3C65-BD44-0922-630E862BC835}"/>
              </a:ext>
            </a:extLst>
          </p:cNvPr>
          <p:cNvSpPr>
            <a:spLocks noGrp="1"/>
          </p:cNvSpPr>
          <p:nvPr>
            <p:ph type="title"/>
          </p:nvPr>
        </p:nvSpPr>
        <p:spPr>
          <a:xfrm>
            <a:off x="429767" y="274320"/>
            <a:ext cx="11430000" cy="535531"/>
          </a:xfrm>
        </p:spPr>
        <p:txBody>
          <a:bodyPr/>
          <a:lstStyle/>
          <a:p>
            <a:r>
              <a:rPr lang="en-US" b="1" dirty="0"/>
              <a:t>TSUSG MEMBERSHIP </a:t>
            </a:r>
            <a:r>
              <a:rPr lang="en-US" dirty="0"/>
              <a:t>is worth the investment</a:t>
            </a:r>
          </a:p>
        </p:txBody>
      </p:sp>
      <p:pic>
        <p:nvPicPr>
          <p:cNvPr id="4" name="Picture 3">
            <a:extLst>
              <a:ext uri="{FF2B5EF4-FFF2-40B4-BE49-F238E27FC236}">
                <a16:creationId xmlns:a16="http://schemas.microsoft.com/office/drawing/2014/main" id="{6B659B53-8762-D10D-3BFE-55E6F64F8B77}"/>
              </a:ext>
            </a:extLst>
          </p:cNvPr>
          <p:cNvPicPr>
            <a:picLocks noChangeAspect="1"/>
          </p:cNvPicPr>
          <p:nvPr/>
        </p:nvPicPr>
        <p:blipFill>
          <a:blip r:embed="rId4"/>
          <a:stretch>
            <a:fillRect/>
          </a:stretch>
        </p:blipFill>
        <p:spPr>
          <a:xfrm>
            <a:off x="2108923" y="1661648"/>
            <a:ext cx="715300" cy="540837"/>
          </a:xfrm>
          <a:prstGeom prst="rect">
            <a:avLst/>
          </a:prstGeom>
        </p:spPr>
      </p:pic>
      <p:sp>
        <p:nvSpPr>
          <p:cNvPr id="7" name="TextBox 6">
            <a:extLst>
              <a:ext uri="{FF2B5EF4-FFF2-40B4-BE49-F238E27FC236}">
                <a16:creationId xmlns:a16="http://schemas.microsoft.com/office/drawing/2014/main" id="{89DD929A-8C8A-3390-730B-86BA189975CB}"/>
              </a:ext>
            </a:extLst>
          </p:cNvPr>
          <p:cNvSpPr txBox="1"/>
          <p:nvPr/>
        </p:nvSpPr>
        <p:spPr>
          <a:xfrm>
            <a:off x="1233868" y="3112522"/>
            <a:ext cx="2419109" cy="469916"/>
          </a:xfrm>
          <a:prstGeom prst="roundRect">
            <a:avLst/>
          </a:prstGeom>
          <a:solidFill>
            <a:srgbClr val="16537B"/>
          </a:solidFill>
          <a:ln>
            <a:noFill/>
          </a:ln>
        </p:spPr>
        <p:txBody>
          <a:bodyPr wrap="square" rtlCol="0">
            <a:spAutoFit/>
          </a:bodyPr>
          <a:lstStyle/>
          <a:p>
            <a:pPr algn="ctr">
              <a:lnSpc>
                <a:spcPct val="90000"/>
              </a:lnSpc>
            </a:pPr>
            <a:r>
              <a:rPr lang="en-US" sz="2400" b="1" dirty="0">
                <a:solidFill>
                  <a:schemeClr val="bg1"/>
                </a:solidFill>
                <a:latin typeface="+mn-lt"/>
              </a:rPr>
              <a:t>MEETINGS</a:t>
            </a:r>
          </a:p>
        </p:txBody>
      </p:sp>
      <p:sp>
        <p:nvSpPr>
          <p:cNvPr id="8" name="TextBox 7">
            <a:extLst>
              <a:ext uri="{FF2B5EF4-FFF2-40B4-BE49-F238E27FC236}">
                <a16:creationId xmlns:a16="http://schemas.microsoft.com/office/drawing/2014/main" id="{347C5945-7EF3-87C9-275C-3590408686AD}"/>
              </a:ext>
            </a:extLst>
          </p:cNvPr>
          <p:cNvSpPr txBox="1"/>
          <p:nvPr/>
        </p:nvSpPr>
        <p:spPr>
          <a:xfrm>
            <a:off x="4718193" y="3111454"/>
            <a:ext cx="2419109" cy="469916"/>
          </a:xfrm>
          <a:prstGeom prst="roundRect">
            <a:avLst/>
          </a:prstGeom>
          <a:solidFill>
            <a:srgbClr val="007928"/>
          </a:solidFill>
          <a:ln>
            <a:noFill/>
          </a:ln>
        </p:spPr>
        <p:txBody>
          <a:bodyPr wrap="square" rtlCol="0">
            <a:spAutoFit/>
          </a:bodyPr>
          <a:lstStyle/>
          <a:p>
            <a:pPr algn="ctr">
              <a:lnSpc>
                <a:spcPct val="90000"/>
              </a:lnSpc>
            </a:pPr>
            <a:r>
              <a:rPr lang="en-US" sz="2400" b="1" dirty="0">
                <a:solidFill>
                  <a:schemeClr val="bg1"/>
                </a:solidFill>
                <a:latin typeface="+mn-lt"/>
              </a:rPr>
              <a:t>WEBSITE</a:t>
            </a:r>
          </a:p>
        </p:txBody>
      </p:sp>
      <p:sp>
        <p:nvSpPr>
          <p:cNvPr id="9" name="TextBox 8">
            <a:extLst>
              <a:ext uri="{FF2B5EF4-FFF2-40B4-BE49-F238E27FC236}">
                <a16:creationId xmlns:a16="http://schemas.microsoft.com/office/drawing/2014/main" id="{CA782AC2-3310-0A34-F0AE-DB3D23936A1D}"/>
              </a:ext>
            </a:extLst>
          </p:cNvPr>
          <p:cNvSpPr txBox="1"/>
          <p:nvPr/>
        </p:nvSpPr>
        <p:spPr>
          <a:xfrm>
            <a:off x="8214093" y="3137496"/>
            <a:ext cx="2419109" cy="469916"/>
          </a:xfrm>
          <a:prstGeom prst="roundRect">
            <a:avLst/>
          </a:prstGeom>
          <a:solidFill>
            <a:srgbClr val="16537B"/>
          </a:solidFill>
          <a:ln>
            <a:noFill/>
          </a:ln>
        </p:spPr>
        <p:txBody>
          <a:bodyPr wrap="square" rtlCol="0">
            <a:spAutoFit/>
          </a:bodyPr>
          <a:lstStyle/>
          <a:p>
            <a:pPr algn="ctr">
              <a:lnSpc>
                <a:spcPct val="90000"/>
              </a:lnSpc>
            </a:pPr>
            <a:r>
              <a:rPr lang="en-US" sz="2400" b="1" dirty="0">
                <a:solidFill>
                  <a:schemeClr val="bg1"/>
                </a:solidFill>
                <a:latin typeface="+mn-lt"/>
              </a:rPr>
              <a:t>BULLETIN</a:t>
            </a:r>
          </a:p>
        </p:txBody>
      </p:sp>
      <p:pic>
        <p:nvPicPr>
          <p:cNvPr id="10" name="Picture 9">
            <a:extLst>
              <a:ext uri="{FF2B5EF4-FFF2-40B4-BE49-F238E27FC236}">
                <a16:creationId xmlns:a16="http://schemas.microsoft.com/office/drawing/2014/main" id="{205C7D0B-3AB4-6025-3F37-CBD1E42CEDAC}"/>
              </a:ext>
            </a:extLst>
          </p:cNvPr>
          <p:cNvPicPr>
            <a:picLocks noChangeAspect="1"/>
          </p:cNvPicPr>
          <p:nvPr/>
        </p:nvPicPr>
        <p:blipFill>
          <a:blip r:embed="rId5"/>
          <a:stretch>
            <a:fillRect/>
          </a:stretch>
        </p:blipFill>
        <p:spPr>
          <a:xfrm>
            <a:off x="5645234" y="1602224"/>
            <a:ext cx="649927" cy="649927"/>
          </a:xfrm>
          <a:prstGeom prst="rect">
            <a:avLst/>
          </a:prstGeom>
        </p:spPr>
      </p:pic>
      <p:pic>
        <p:nvPicPr>
          <p:cNvPr id="11" name="Picture 10">
            <a:extLst>
              <a:ext uri="{FF2B5EF4-FFF2-40B4-BE49-F238E27FC236}">
                <a16:creationId xmlns:a16="http://schemas.microsoft.com/office/drawing/2014/main" id="{E32C5E79-A584-C4CC-EAEF-403563D3C224}"/>
              </a:ext>
            </a:extLst>
          </p:cNvPr>
          <p:cNvPicPr>
            <a:picLocks noChangeAspect="1"/>
          </p:cNvPicPr>
          <p:nvPr/>
        </p:nvPicPr>
        <p:blipFill>
          <a:blip r:embed="rId6"/>
          <a:stretch>
            <a:fillRect/>
          </a:stretch>
        </p:blipFill>
        <p:spPr>
          <a:xfrm>
            <a:off x="9162573" y="1638498"/>
            <a:ext cx="615101" cy="590503"/>
          </a:xfrm>
          <a:prstGeom prst="rect">
            <a:avLst/>
          </a:prstGeom>
        </p:spPr>
      </p:pic>
      <p:sp>
        <p:nvSpPr>
          <p:cNvPr id="12" name="TextBox 11">
            <a:extLst>
              <a:ext uri="{FF2B5EF4-FFF2-40B4-BE49-F238E27FC236}">
                <a16:creationId xmlns:a16="http://schemas.microsoft.com/office/drawing/2014/main" id="{F2C60032-CF7A-5AE2-1B32-EF70F2D55C34}"/>
              </a:ext>
            </a:extLst>
          </p:cNvPr>
          <p:cNvSpPr txBox="1"/>
          <p:nvPr/>
        </p:nvSpPr>
        <p:spPr>
          <a:xfrm>
            <a:off x="1064871" y="3865944"/>
            <a:ext cx="2754775" cy="646331"/>
          </a:xfrm>
          <a:prstGeom prst="rect">
            <a:avLst/>
          </a:prstGeom>
          <a:noFill/>
        </p:spPr>
        <p:txBody>
          <a:bodyPr wrap="square" rtlCol="0">
            <a:spAutoFit/>
          </a:bodyPr>
          <a:lstStyle/>
          <a:p>
            <a:pPr algn="ctr">
              <a:lnSpc>
                <a:spcPct val="90000"/>
              </a:lnSpc>
            </a:pPr>
            <a:r>
              <a:rPr lang="en-US" sz="2000" dirty="0">
                <a:latin typeface="+mn-lt"/>
              </a:rPr>
              <a:t>Quarterly and Annual</a:t>
            </a:r>
          </a:p>
        </p:txBody>
      </p:sp>
      <p:sp>
        <p:nvSpPr>
          <p:cNvPr id="13" name="TextBox 12">
            <a:extLst>
              <a:ext uri="{FF2B5EF4-FFF2-40B4-BE49-F238E27FC236}">
                <a16:creationId xmlns:a16="http://schemas.microsoft.com/office/drawing/2014/main" id="{C7E672C2-4011-6681-39C5-2FFFA86B5A04}"/>
              </a:ext>
            </a:extLst>
          </p:cNvPr>
          <p:cNvSpPr txBox="1"/>
          <p:nvPr/>
        </p:nvSpPr>
        <p:spPr>
          <a:xfrm>
            <a:off x="4550359" y="3865944"/>
            <a:ext cx="2754775" cy="1200329"/>
          </a:xfrm>
          <a:prstGeom prst="rect">
            <a:avLst/>
          </a:prstGeom>
          <a:noFill/>
        </p:spPr>
        <p:txBody>
          <a:bodyPr wrap="square" rtlCol="0">
            <a:spAutoFit/>
          </a:bodyPr>
          <a:lstStyle/>
          <a:p>
            <a:pPr algn="ctr">
              <a:lnSpc>
                <a:spcPct val="90000"/>
              </a:lnSpc>
            </a:pPr>
            <a:r>
              <a:rPr lang="en-US" sz="2000" dirty="0">
                <a:latin typeface="+mn-lt"/>
              </a:rPr>
              <a:t>With templates, resources, and contacts for members</a:t>
            </a:r>
          </a:p>
        </p:txBody>
      </p:sp>
      <p:sp>
        <p:nvSpPr>
          <p:cNvPr id="14" name="TextBox 13">
            <a:extLst>
              <a:ext uri="{FF2B5EF4-FFF2-40B4-BE49-F238E27FC236}">
                <a16:creationId xmlns:a16="http://schemas.microsoft.com/office/drawing/2014/main" id="{476BB1F4-32F6-03BD-701D-577654CD2FB0}"/>
              </a:ext>
            </a:extLst>
          </p:cNvPr>
          <p:cNvSpPr txBox="1"/>
          <p:nvPr/>
        </p:nvSpPr>
        <p:spPr>
          <a:xfrm>
            <a:off x="8035847" y="3865944"/>
            <a:ext cx="2754775" cy="923330"/>
          </a:xfrm>
          <a:prstGeom prst="rect">
            <a:avLst/>
          </a:prstGeom>
          <a:noFill/>
        </p:spPr>
        <p:txBody>
          <a:bodyPr wrap="square" rtlCol="0">
            <a:spAutoFit/>
          </a:bodyPr>
          <a:lstStyle/>
          <a:p>
            <a:pPr algn="ctr">
              <a:lnSpc>
                <a:spcPct val="90000"/>
              </a:lnSpc>
            </a:pPr>
            <a:r>
              <a:rPr lang="en-US" sz="2000" dirty="0">
                <a:latin typeface="+mn-lt"/>
              </a:rPr>
              <a:t>Quarterly</a:t>
            </a:r>
          </a:p>
          <a:p>
            <a:pPr algn="ctr">
              <a:lnSpc>
                <a:spcPct val="90000"/>
              </a:lnSpc>
            </a:pPr>
            <a:endParaRPr lang="en-US" sz="2000" dirty="0">
              <a:latin typeface="+mn-lt"/>
            </a:endParaRPr>
          </a:p>
          <a:p>
            <a:pPr algn="ctr">
              <a:lnSpc>
                <a:spcPct val="90000"/>
              </a:lnSpc>
            </a:pPr>
            <a:r>
              <a:rPr lang="en-US" sz="2000" dirty="0">
                <a:latin typeface="+mn-lt"/>
              </a:rPr>
              <a:t>NEW in 2023!</a:t>
            </a:r>
          </a:p>
        </p:txBody>
      </p:sp>
    </p:spTree>
    <p:extLst>
      <p:ext uri="{BB962C8B-B14F-4D97-AF65-F5344CB8AC3E}">
        <p14:creationId xmlns:p14="http://schemas.microsoft.com/office/powerpoint/2010/main" val="306356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background pattern&#10;&#10;Description automatically generated">
            <a:extLst>
              <a:ext uri="{FF2B5EF4-FFF2-40B4-BE49-F238E27FC236}">
                <a16:creationId xmlns:a16="http://schemas.microsoft.com/office/drawing/2014/main" id="{619AAA28-C643-3C52-A59C-A7FB191FD392}"/>
              </a:ext>
            </a:extLst>
          </p:cNvPr>
          <p:cNvPicPr>
            <a:picLocks noGrp="1" noChangeAspect="1"/>
          </p:cNvPicPr>
          <p:nvPr>
            <p:ph type="pic" sz="quarter" idx="10"/>
          </p:nvPr>
        </p:nvPicPr>
        <p:blipFill>
          <a:blip r:embed="rId2"/>
          <a:srcRect t="167" b="167"/>
          <a:stretch>
            <a:fillRect/>
          </a:stretch>
        </p:blipFill>
        <p:spPr/>
      </p:pic>
      <p:sp>
        <p:nvSpPr>
          <p:cNvPr id="7" name="Title 6">
            <a:extLst>
              <a:ext uri="{FF2B5EF4-FFF2-40B4-BE49-F238E27FC236}">
                <a16:creationId xmlns:a16="http://schemas.microsoft.com/office/drawing/2014/main" id="{64AAE0AB-8DA8-86E8-9CCD-39147EB7638E}"/>
              </a:ext>
            </a:extLst>
          </p:cNvPr>
          <p:cNvSpPr>
            <a:spLocks noGrp="1"/>
          </p:cNvSpPr>
          <p:nvPr>
            <p:ph type="title"/>
          </p:nvPr>
        </p:nvSpPr>
        <p:spPr>
          <a:xfrm>
            <a:off x="604837" y="2505670"/>
            <a:ext cx="10982325" cy="964880"/>
          </a:xfrm>
        </p:spPr>
        <p:txBody>
          <a:bodyPr/>
          <a:lstStyle/>
          <a:p>
            <a:pPr algn="ctr"/>
            <a:r>
              <a:rPr lang="en-US" sz="6300" b="1" spc="600" dirty="0">
                <a:solidFill>
                  <a:schemeClr val="bg1"/>
                </a:solidFill>
              </a:rPr>
              <a:t>Questions?</a:t>
            </a:r>
          </a:p>
        </p:txBody>
      </p:sp>
    </p:spTree>
    <p:extLst>
      <p:ext uri="{BB962C8B-B14F-4D97-AF65-F5344CB8AC3E}">
        <p14:creationId xmlns:p14="http://schemas.microsoft.com/office/powerpoint/2010/main" val="159625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wimming, ocean floor&#10;&#10;Description automatically generated">
            <a:extLst>
              <a:ext uri="{FF2B5EF4-FFF2-40B4-BE49-F238E27FC236}">
                <a16:creationId xmlns:a16="http://schemas.microsoft.com/office/drawing/2014/main" id="{892E22CB-AF1E-5869-7A5B-F0012147A5FF}"/>
              </a:ext>
            </a:extLst>
          </p:cNvPr>
          <p:cNvPicPr>
            <a:picLocks noGrp="1" noChangeAspect="1"/>
          </p:cNvPicPr>
          <p:nvPr>
            <p:ph type="pic" sz="quarter" idx="10"/>
          </p:nvPr>
        </p:nvPicPr>
        <p:blipFill>
          <a:blip r:embed="rId3"/>
          <a:srcRect t="167" b="167"/>
          <a:stretch>
            <a:fillRect/>
          </a:stretch>
        </p:blipFill>
        <p:spPr/>
      </p:pic>
      <p:sp>
        <p:nvSpPr>
          <p:cNvPr id="2" name="Title 1">
            <a:extLst>
              <a:ext uri="{FF2B5EF4-FFF2-40B4-BE49-F238E27FC236}">
                <a16:creationId xmlns:a16="http://schemas.microsoft.com/office/drawing/2014/main" id="{F022888F-C8D3-6AD4-2CC0-97F5F6442E9B}"/>
              </a:ext>
            </a:extLst>
          </p:cNvPr>
          <p:cNvSpPr>
            <a:spLocks noGrp="1"/>
          </p:cNvSpPr>
          <p:nvPr>
            <p:ph type="title"/>
          </p:nvPr>
        </p:nvSpPr>
        <p:spPr>
          <a:xfrm>
            <a:off x="429769" y="274320"/>
            <a:ext cx="11000232" cy="1283428"/>
          </a:xfrm>
        </p:spPr>
        <p:txBody>
          <a:bodyPr/>
          <a:lstStyle/>
          <a:p>
            <a:r>
              <a:rPr lang="en-US" sz="5400" b="1" dirty="0">
                <a:solidFill>
                  <a:schemeClr val="bg1"/>
                </a:solidFill>
              </a:rPr>
              <a:t>JOIN TSUSG</a:t>
            </a:r>
            <a:br>
              <a:rPr lang="en-US" b="1" dirty="0">
                <a:solidFill>
                  <a:schemeClr val="bg1"/>
                </a:solidFill>
              </a:rPr>
            </a:br>
            <a:r>
              <a:rPr lang="en-US" dirty="0">
                <a:solidFill>
                  <a:schemeClr val="bg1"/>
                </a:solidFill>
              </a:rPr>
              <a:t>and be a part of history</a:t>
            </a:r>
          </a:p>
        </p:txBody>
      </p:sp>
      <p:sp>
        <p:nvSpPr>
          <p:cNvPr id="3" name="Content Placeholder 2">
            <a:extLst>
              <a:ext uri="{FF2B5EF4-FFF2-40B4-BE49-F238E27FC236}">
                <a16:creationId xmlns:a16="http://schemas.microsoft.com/office/drawing/2014/main" id="{BC817DE4-764A-2675-E743-A888FA6ACAA9}"/>
              </a:ext>
            </a:extLst>
          </p:cNvPr>
          <p:cNvSpPr>
            <a:spLocks noGrp="1"/>
          </p:cNvSpPr>
          <p:nvPr>
            <p:ph idx="4294967295"/>
          </p:nvPr>
        </p:nvSpPr>
        <p:spPr>
          <a:xfrm>
            <a:off x="3894641" y="5202621"/>
            <a:ext cx="7408742" cy="826471"/>
          </a:xfrm>
        </p:spPr>
        <p:txBody>
          <a:bodyPr/>
          <a:lstStyle/>
          <a:p>
            <a:pPr marL="0" indent="0" algn="r">
              <a:buNone/>
            </a:pPr>
            <a:r>
              <a:rPr lang="en-US" sz="5400" dirty="0" err="1">
                <a:solidFill>
                  <a:schemeClr val="bg1"/>
                </a:solidFill>
              </a:rPr>
              <a:t>tsusg.ornl.gov</a:t>
            </a:r>
            <a:endParaRPr lang="en-US" sz="5400" dirty="0">
              <a:solidFill>
                <a:schemeClr val="bg1"/>
              </a:solidFill>
            </a:endParaRPr>
          </a:p>
        </p:txBody>
      </p:sp>
    </p:spTree>
    <p:extLst>
      <p:ext uri="{BB962C8B-B14F-4D97-AF65-F5344CB8AC3E}">
        <p14:creationId xmlns:p14="http://schemas.microsoft.com/office/powerpoint/2010/main" val="360428249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9" id="{6EB95C59-BDD5-5C40-971B-727A997B01D4}" vid="{7DE78278-7085-5245-A271-A8AB5B4057CD}"/>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CF45FC87C81343A15A6904BF805FF2" ma:contentTypeVersion="11" ma:contentTypeDescription="Create a new document." ma:contentTypeScope="" ma:versionID="ebe591ad66dc50eff884af3803d269f6">
  <xsd:schema xmlns:xsd="http://www.w3.org/2001/XMLSchema" xmlns:xs="http://www.w3.org/2001/XMLSchema" xmlns:p="http://schemas.microsoft.com/office/2006/metadata/properties" xmlns:ns2="ad0a223c-394a-438b-99be-8d8109caad5c" xmlns:ns3="3fd67ce0-b4a9-4be9-b73a-7c97df1d22f9" targetNamespace="http://schemas.microsoft.com/office/2006/metadata/properties" ma:root="true" ma:fieldsID="f6121f79d1e07178f51573ed9d6e5c81" ns2:_="" ns3:_="">
    <xsd:import namespace="ad0a223c-394a-438b-99be-8d8109caad5c"/>
    <xsd:import namespace="3fd67ce0-b4a9-4be9-b73a-7c97df1d22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a223c-394a-438b-99be-8d8109caa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8ac8405-059b-47f8-b48a-bbaeae0205a4"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67ce0-b4a9-4be9-b73a-7c97df1d22f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e339835-2d35-4bfd-94cb-37ed1d6c0462}" ma:internalName="TaxCatchAll" ma:showField="CatchAllData" ma:web="3fd67ce0-b4a9-4be9-b73a-7c97df1d22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0a223c-394a-438b-99be-8d8109caad5c">
      <Terms xmlns="http://schemas.microsoft.com/office/infopath/2007/PartnerControls"/>
    </lcf76f155ced4ddcb4097134ff3c332f>
    <TaxCatchAll xmlns="3fd67ce0-b4a9-4be9-b73a-7c97df1d22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36ED4-11E9-441E-A2FD-FCB3C86E510A}">
  <ds:schemaRefs>
    <ds:schemaRef ds:uri="3fd67ce0-b4a9-4be9-b73a-7c97df1d22f9"/>
    <ds:schemaRef ds:uri="ad0a223c-394a-438b-99be-8d8109caad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A20C22-D077-412B-81BA-8B2541026FAD}">
  <ds:schemaRefs>
    <ds:schemaRef ds:uri="3fd67ce0-b4a9-4be9-b73a-7c97df1d22f9"/>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ad0a223c-394a-438b-99be-8d8109caad5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14FB6BD-000C-41AF-9DE8-4264F777F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ORNL-Presentation-16x9-Template</Template>
  <TotalTime>342</TotalTime>
  <Words>1199</Words>
  <Application>Microsoft Office PowerPoint</Application>
  <PresentationFormat>Widescreen</PresentationFormat>
  <Paragraphs>79</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Century Gothic</vt:lpstr>
      <vt:lpstr>Helvetica Neue</vt:lpstr>
      <vt:lpstr>Times New Roman</vt:lpstr>
      <vt:lpstr>ORNL</vt:lpstr>
      <vt:lpstr>Stakeholders Coming Together for  Transportation Security</vt:lpstr>
      <vt:lpstr>ARE SECURITY MEASURES ADVANCING  with perceived threats to protect RADIOACTIVE MATERIAL  as it’s being moved around NORTH AMERICA? </vt:lpstr>
      <vt:lpstr>Transport Security Unified Stakeholders Group</vt:lpstr>
      <vt:lpstr>TRANSPORT SECURITY REGULATIONS REQUIRE  COLLABORATION</vt:lpstr>
      <vt:lpstr>HOW TSUSG WORKS</vt:lpstr>
      <vt:lpstr>PRIORITY COMMITTEES focus on results</vt:lpstr>
      <vt:lpstr>TSUSG MEMBERSHIP is worth the investment</vt:lpstr>
      <vt:lpstr>Questions?</vt:lpstr>
      <vt:lpstr>JOIN TSUSG and be a part of history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Neunsinger, Liz</dc:creator>
  <cp:keywords/>
  <dc:description/>
  <cp:lastModifiedBy>Uldis Vanags</cp:lastModifiedBy>
  <cp:revision>32</cp:revision>
  <dcterms:created xsi:type="dcterms:W3CDTF">2023-03-01T13:41:53Z</dcterms:created>
  <dcterms:modified xsi:type="dcterms:W3CDTF">2023-10-23T21:11:01Z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0x01010007CF45FC87C81343A15A6904BF805FF2</vt:lpwstr>
  </property>
  <property fmtid="{D5CDD505-2E9C-101B-9397-08002B2CF9AE}" pid="3" name="Order">
    <vt:r8>18100</vt:r8>
  </property>
  <property fmtid="{D5CDD505-2E9C-101B-9397-08002B2CF9AE}" pid="4" name="GUID">
    <vt:lpwstr>42b6f0ba-36c8-4301-8891-17ebf0c53400</vt:lpwstr>
  </property>
  <property fmtid="{D5CDD505-2E9C-101B-9397-08002B2CF9AE}" pid="5" name="MediaServiceImageTags">
    <vt:lpwstr/>
  </property>
</Properties>
</file>