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1"/>
  </p:notesMasterIdLst>
  <p:sldIdLst>
    <p:sldId id="258" r:id="rId3"/>
    <p:sldId id="274" r:id="rId4"/>
    <p:sldId id="270" r:id="rId5"/>
    <p:sldId id="271" r:id="rId6"/>
    <p:sldId id="273" r:id="rId7"/>
    <p:sldId id="272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34DC9-1250-42AA-B480-83B5E944DA8A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0E555-5A06-4256-B429-9C7E7DCEE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3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4CD18-DB7E-E7FB-7C01-0E11844C8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33A61-C767-CB85-1368-78AB58B81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2B9E9-4AB2-19DC-3AA6-E53BB8A5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9CFF-9782-4F7F-B6A7-BDED9B6328B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9ED8E-9B2A-8407-BC9E-52BF3212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E4115-E85A-DCC6-8130-4193345C0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B6BB-46C2-4BEA-84B5-42E9EB0B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3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45EBD-FAF3-5224-00C5-2DB5ADC64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0CB64-2B13-267C-CD24-FE79B6E6A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7212D-6BFF-89BF-F61A-70C91AC26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9CFF-9782-4F7F-B6A7-BDED9B6328B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9F6E7-E9C8-A287-943E-C8B78FB09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D90DF-CDF7-EBF1-52BD-59542A04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B6BB-46C2-4BEA-84B5-42E9EB0B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64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98EA08-56FB-4365-1FFF-5B57821B48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D1FADA-0223-955C-F5A7-F38361791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AE0B6-58FD-8633-86CF-2F192F1A5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9CFF-9782-4F7F-B6A7-BDED9B6328B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D31D6-BA39-9D47-78B3-5E500491B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A860E-C3F2-194C-0AE6-97CDF149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B6BB-46C2-4BEA-84B5-42E9EB0B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tyle 5: Blue Gri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5D722C3-FCE3-9C48-1798-FB93836D09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47663"/>
            <a:ext cx="50085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524000" y="1815090"/>
            <a:ext cx="9144000" cy="2387600"/>
          </a:xfrm>
        </p:spPr>
        <p:txBody>
          <a:bodyPr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524000" y="4285529"/>
            <a:ext cx="9144000" cy="7390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5902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D52CA-D414-A15C-C5EF-F82A5A39AE7C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37315CE0-41AD-57E3-BED4-335E10E78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C88E6F9-8726-C35B-4428-1EEAB702D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25D97F9-4CFB-A9C2-56E2-7F269A591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A190BE-A787-0E1C-E902-D7F636BCB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FDEAE60-309E-4555-B23D-00B8FD398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59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y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78318B-F6EB-CA22-7941-AD27C5B490AD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E8CF8ADD-7996-CB78-5670-BC17E7A6C4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22479DC-313E-6AD2-558D-6E8205D1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536D1E4-5E3A-DF52-323C-985B31A60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530881-AFB2-01FF-84E9-F14750A14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FDDA23D-8A1A-431E-90C8-0E0B4A15E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05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yle 3 ">
    <p:bg>
      <p:bgPr>
        <a:solidFill>
          <a:srgbClr val="0249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1B1BE07-0CBE-CED7-5970-6047811388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5680075"/>
            <a:ext cx="38290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338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4: Grid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xt&#10;&#10;Description automatically generated">
            <a:extLst>
              <a:ext uri="{FF2B5EF4-FFF2-40B4-BE49-F238E27FC236}">
                <a16:creationId xmlns:a16="http://schemas.microsoft.com/office/drawing/2014/main" id="{90499B29-DF92-69D6-DE3E-ED639ABD9C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47663"/>
            <a:ext cx="50339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1815090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4285529"/>
            <a:ext cx="9144000" cy="7390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46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5: Blue Gri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FD1EF8F-144D-7DA9-8FA6-24C91B5210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47663"/>
            <a:ext cx="50085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524000" y="1815090"/>
            <a:ext cx="9144000" cy="2387600"/>
          </a:xfrm>
        </p:spPr>
        <p:txBody>
          <a:bodyPr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524000" y="4285529"/>
            <a:ext cx="9144000" cy="7390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73587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erior Slide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EA4414-4D64-42FA-764F-E18019FC1B3F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07FAC7A0-CF8C-D014-205F-ACCF13323C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1980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888130D-16B3-083B-FEC7-6F4213844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465F0F-8DB5-BC5E-E49F-488E6E9CD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E2F8BE2-18DF-B5A0-525C-4F94A90C6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14B036F-107A-428E-AF62-3DDE0DCE2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84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A82DED-694D-DEA5-0D41-E6C2BD2E3740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 descr="Text&#10;&#10;Description automatically generated">
            <a:extLst>
              <a:ext uri="{FF2B5EF4-FFF2-40B4-BE49-F238E27FC236}">
                <a16:creationId xmlns:a16="http://schemas.microsoft.com/office/drawing/2014/main" id="{6D7A2620-3576-12FF-BFF0-C4C7337F13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98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98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9385EC8-DF47-5D85-626A-AC67DA9F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F0504C7-D22E-004C-C1B2-628F6676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B0E8BE2-C13F-1834-D030-B2C63977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09A1BE5-626E-48AE-BEA9-C41845E87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51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6F3DC-4ED2-76D5-A507-0CF4A1DB5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CEEBA-255D-249B-AAF4-9E680C821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5FE87-3416-B823-0C2E-AFAE27208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9CFF-9782-4F7F-B6A7-BDED9B6328B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29618-87B0-9434-79BF-E3DF54E4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CC682-435B-25EC-2520-047E3224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B6BB-46C2-4BEA-84B5-42E9EB0B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04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2072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111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61E6FF-B98C-D218-33C8-CF8029D69B9A}"/>
              </a:ext>
            </a:extLst>
          </p:cNvPr>
          <p:cNvSpPr/>
          <p:nvPr userDrawn="1"/>
        </p:nvSpPr>
        <p:spPr>
          <a:xfrm>
            <a:off x="0" y="0"/>
            <a:ext cx="4313238" cy="6032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C836B0-A530-BB10-C216-482597456E18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BE08A9F2-E4C2-61D6-32D4-99C291F844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2" y="37110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71" y="206776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537758" cy="4873625"/>
          </a:xfrm>
        </p:spPr>
        <p:txBody>
          <a:bodyPr/>
          <a:lstStyle>
            <a:lvl1pPr>
              <a:defRPr sz="2800" b="1" spc="-150">
                <a:solidFill>
                  <a:schemeClr val="accent1"/>
                </a:solidFill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0E10477-5325-B978-FAB8-CF67F0690D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9C71BE-5E8E-FAF7-44E6-6912EA59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19747-1CE8-ECFE-6E97-7575C82C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621D439-5000-4BF2-9FC5-62BD156C7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94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BE101B-AA32-FF5F-DCBC-AACDEC18FF9C}"/>
              </a:ext>
            </a:extLst>
          </p:cNvPr>
          <p:cNvSpPr/>
          <p:nvPr userDrawn="1"/>
        </p:nvSpPr>
        <p:spPr>
          <a:xfrm>
            <a:off x="0" y="0"/>
            <a:ext cx="4313238" cy="6032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453D73-53A2-7854-984F-97857535C29F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E32B7FF8-1526-2C42-FC53-1606246032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2" y="37110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71" y="206776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537758" cy="4873625"/>
          </a:xfrm>
        </p:spPr>
        <p:txBody>
          <a:bodyPr/>
          <a:lstStyle>
            <a:lvl1pPr>
              <a:defRPr sz="2800" b="1" spc="-150">
                <a:solidFill>
                  <a:schemeClr val="accent1"/>
                </a:solidFill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8B0393E-A73F-333B-6AF7-FAE6BF3B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3C9667B-E835-2B1C-6426-3FA61AC8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A520185-C700-8C8C-B58C-9551D94E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8CED3DA-AC31-4AA8-8E9F-DFDC440C7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04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75DE38-123C-5AF0-A7C5-F5174A859883}"/>
              </a:ext>
            </a:extLst>
          </p:cNvPr>
          <p:cNvSpPr/>
          <p:nvPr userDrawn="1"/>
        </p:nvSpPr>
        <p:spPr>
          <a:xfrm>
            <a:off x="0" y="0"/>
            <a:ext cx="4313238" cy="6032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651C9E-E87D-DD5F-321F-2D027921610A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89472D98-A263-BB12-BFB1-5551AC8A9B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2" y="37110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71" y="206776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537758" cy="4873625"/>
          </a:xfrm>
        </p:spPr>
        <p:txBody>
          <a:bodyPr/>
          <a:lstStyle>
            <a:lvl1pPr>
              <a:defRPr sz="2800" b="1" spc="-150">
                <a:solidFill>
                  <a:schemeClr val="accent1"/>
                </a:solidFill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04941A8-7199-F61D-6235-8FB65A4B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423693-9AE7-1FC2-3420-160EEF4DF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5A1A7D-5E31-2A57-9CF0-DA5EAFB0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4B21F83-8182-4118-8658-2AE2770F0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15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E98B-CF84-A36D-91F6-002339806A20}"/>
              </a:ext>
            </a:extLst>
          </p:cNvPr>
          <p:cNvSpPr/>
          <p:nvPr userDrawn="1"/>
        </p:nvSpPr>
        <p:spPr>
          <a:xfrm>
            <a:off x="0" y="0"/>
            <a:ext cx="12192000" cy="11922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38A006-3C29-C562-7F91-166F9B68EECE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D2AB13A0-E201-FBAA-D5A8-99C99DD97E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1" y="147782"/>
            <a:ext cx="6647550" cy="95134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491" y="1480589"/>
            <a:ext cx="5809673" cy="43804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28692" y="143501"/>
            <a:ext cx="4972737" cy="951346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CDC0AD5-A9CD-C37A-2A26-28F2ABEA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56EFA5E-0A71-B15F-9439-0CB18A05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1F8C56-12CC-BC07-D9B2-3E05A5093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B2F6461-5AFA-40EC-BA2E-014C001B7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631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EA800F-2B26-33E5-1C39-518FB0F42920}"/>
              </a:ext>
            </a:extLst>
          </p:cNvPr>
          <p:cNvSpPr/>
          <p:nvPr userDrawn="1"/>
        </p:nvSpPr>
        <p:spPr>
          <a:xfrm>
            <a:off x="0" y="0"/>
            <a:ext cx="12192000" cy="1192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B5063-EB6A-D42A-24B5-75D14EB94857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8CEC8109-789B-1779-7C5B-8903BC6A00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1" y="147782"/>
            <a:ext cx="6647550" cy="95134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491" y="1480589"/>
            <a:ext cx="5809673" cy="43804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28692" y="143501"/>
            <a:ext cx="4972737" cy="951346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9021CC-4A40-D2BB-1BD6-7442DBAB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699222-EBD6-C2FA-D9D3-A364BDED4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8057328-8A1C-7E95-B2F7-1FD36024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0A320D6-8839-49FB-9D1B-F10D7264F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28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34184AE0-B21A-B68C-4B46-9CF954DE28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5662613"/>
            <a:ext cx="46609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398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Grid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536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- Grid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27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765C-BE72-9B9C-ABAC-337DD375D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86979-95EE-1485-B5FC-9BE4B025F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3ECF3-6E21-55B7-03E2-B4D51F6A1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9CFF-9782-4F7F-B6A7-BDED9B6328B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2E1FE-3663-CF83-1227-DDB41FDBF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3E75E-1F9C-EAAB-5438-23815FF8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B6BB-46C2-4BEA-84B5-42E9EB0B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53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B0DFF26F-A953-01C8-94A6-92DD1CF523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5394325"/>
            <a:ext cx="46609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868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4D49F57-BC42-4ABD-977B-2814F2AD51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5394325"/>
            <a:ext cx="46609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843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4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xt&#10;&#10;Description automatically generated">
            <a:extLst>
              <a:ext uri="{FF2B5EF4-FFF2-40B4-BE49-F238E27FC236}">
                <a16:creationId xmlns:a16="http://schemas.microsoft.com/office/drawing/2014/main" id="{A8155243-9325-3636-415B-C2262D50FB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2482850"/>
            <a:ext cx="84455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019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E0CE2-C80A-14FF-112D-AFF0C1516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E820D-CED7-C790-AF3E-4F9AE3B96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242BE-C92A-D241-E09B-6187E1D40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384EF-1C4A-3465-5FFA-C0DCD40CA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9CFF-9782-4F7F-B6A7-BDED9B6328B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FD491-CFFE-337D-E695-C3F8C19F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69653-BF09-D373-50FF-4FF34C8F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B6BB-46C2-4BEA-84B5-42E9EB0B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8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65602-9A66-92AC-A103-5F4E98F60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637AD-D098-F6FE-BF8C-BD50DA6CE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AC5500-938C-231A-6430-25F299A7B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023ED-2DB1-74D9-F7DA-D81066B39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97402E-6CBF-9F2A-A722-CD8B49E6D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8863EE-860B-2D7A-4019-9D345B02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9CFF-9782-4F7F-B6A7-BDED9B6328B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3ED738-DF15-5031-6247-F293ABAF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A48BD0-0640-ACEE-6486-A0733625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B6BB-46C2-4BEA-84B5-42E9EB0B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91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21CB2-CD0D-E5B3-E5B7-7DC07F9E8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D9F696-6FD0-8B11-2346-8C6A4607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9CFF-9782-4F7F-B6A7-BDED9B6328B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30ECF-CE3E-1ABA-C98B-964AB34ED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1102AB-2C55-CAC0-FE48-DB16D835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B6BB-46C2-4BEA-84B5-42E9EB0B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8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E43D3-9CE1-F8C3-A03E-BC22B9493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9CFF-9782-4F7F-B6A7-BDED9B6328B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B9BE0-723F-84D5-AB5E-F655B1099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5B199-1314-60B1-273F-BA1BCBB73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B6BB-46C2-4BEA-84B5-42E9EB0B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1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92B82-F0C7-52FB-86CC-233400B61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5E2B2-DE33-DE3E-55C0-3CAF23DD6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11BD4-9A70-1D75-C414-9E56FDF4E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D3D7B-DAC9-75D7-39CC-1F346D85D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9CFF-9782-4F7F-B6A7-BDED9B6328B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945D46-EFE2-F3BD-79BA-873FC990F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13352-0D7D-3F35-FC44-86281A83C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B6BB-46C2-4BEA-84B5-42E9EB0B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10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D42-12FF-3CDE-7BD4-AD7A608B0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D1D9B-DC01-ECC1-BFFB-DAE972159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A58D67-EC31-34BD-35F0-9416397E2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3D4AD-7A1C-A4AF-4378-0E1722ACA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9CFF-9782-4F7F-B6A7-BDED9B6328B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382F3-6E56-5D2E-1B8C-3F43507EC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7E339-945A-7CF9-431D-3CBCFA208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B6BB-46C2-4BEA-84B5-42E9EB0B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22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33004E-6AAE-D4DD-C30F-13AC058A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B4D2C-2046-4C3D-B12E-70C86EF68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ABBC6-242E-5ACB-8908-7E7FB63A36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79CFF-9782-4F7F-B6A7-BDED9B6328B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CB9DD-ADF0-5B4B-8505-19388135D2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DE9A9-DD8B-5E82-6F85-C1E0EEA31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B6BB-46C2-4BEA-84B5-42E9EB0B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0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DE28AD-39E0-5A61-FA9B-9B4E8D56E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F60BBB5B-9B81-E130-6C51-0AC1C7D7EF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9926D-C956-A549-04D7-ED5132E88C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A51D-C526-6225-25C9-AE2F93738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D6E29-D26E-816A-46FA-9944F45FA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382D88-5ADE-4D47-973D-83AAB6F01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6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 spc="-15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tuaries.digital/2021/04/21/effective-communication-vital-building-blocks-for-actuarial-advancement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C0D19-A5C0-3752-C0B1-50AE0588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14513"/>
            <a:ext cx="9144000" cy="2387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Office of Nuclear Energy</a:t>
            </a:r>
            <a:br>
              <a:rPr lang="en-US" dirty="0"/>
            </a:br>
            <a:r>
              <a:rPr lang="en-US" dirty="0"/>
              <a:t>Ad Hoc Working Group Updates</a:t>
            </a:r>
          </a:p>
        </p:txBody>
      </p:sp>
      <p:sp>
        <p:nvSpPr>
          <p:cNvPr id="55299" name="Subtitle 2">
            <a:extLst>
              <a:ext uri="{FF2B5EF4-FFF2-40B4-BE49-F238E27FC236}">
                <a16:creationId xmlns:a16="http://schemas.microsoft.com/office/drawing/2014/main" id="{83B71734-7C9B-A9FE-66F3-9A7C6CA41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4601367"/>
            <a:ext cx="49942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Sara Hogan, PhD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600" b="1" dirty="0">
                <a:solidFill>
                  <a:schemeClr val="bg1"/>
                </a:solidFill>
              </a:rPr>
              <a:t>Office of Integrated Waste Management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en-US" sz="1600" b="1" dirty="0">
                <a:solidFill>
                  <a:schemeClr val="bg1"/>
                </a:solidFill>
              </a:rPr>
              <a:t>US Department of Energy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FEC193-33C9-79E4-88F3-FB217E66C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194" y="4601367"/>
            <a:ext cx="417651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Northeast High-Level Radioactive Waste Transportation Task Force Fall Meeting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October 25-26, 2023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Portland, ME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endParaRPr lang="en-US" altLang="en-US" sz="1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B674C-87FE-02A0-2370-752BBA1D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 Hoc Working 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03C40-FB12-1B4E-5ABB-9305AC0C6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651AC-323B-320C-3F6E-0A94AA9FB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314" y="371102"/>
            <a:ext cx="7391686" cy="5508246"/>
          </a:xfrm>
        </p:spPr>
        <p:txBody>
          <a:bodyPr/>
          <a:lstStyle/>
          <a:p>
            <a:r>
              <a:rPr lang="en-US" sz="2300" b="0" dirty="0">
                <a:solidFill>
                  <a:srgbClr val="212121"/>
                </a:solidFill>
                <a:latin typeface="+mn-lt"/>
              </a:rPr>
              <a:t>W</a:t>
            </a:r>
            <a:r>
              <a:rPr lang="en-US" sz="2300" b="0" i="0" dirty="0">
                <a:solidFill>
                  <a:srgbClr val="212121"/>
                </a:solidFill>
                <a:effectLst/>
                <a:latin typeface="+mn-lt"/>
              </a:rPr>
              <a:t>orking groups associated with the National Transportation Stakeholder Forum (NTSF)</a:t>
            </a:r>
          </a:p>
          <a:p>
            <a:endParaRPr lang="en-US" sz="2300" b="0" i="0" dirty="0">
              <a:solidFill>
                <a:srgbClr val="212121"/>
              </a:solidFill>
              <a:effectLst/>
              <a:latin typeface="+mn-lt"/>
            </a:endParaRPr>
          </a:p>
          <a:p>
            <a:r>
              <a:rPr lang="en-US" sz="2300" b="0" dirty="0">
                <a:solidFill>
                  <a:srgbClr val="212121"/>
                </a:solidFill>
                <a:latin typeface="+mn-lt"/>
              </a:rPr>
              <a:t>P</a:t>
            </a:r>
            <a:r>
              <a:rPr lang="en-US" sz="2300" b="0" i="0" dirty="0">
                <a:solidFill>
                  <a:srgbClr val="212121"/>
                </a:solidFill>
                <a:effectLst/>
                <a:latin typeface="+mn-lt"/>
              </a:rPr>
              <a:t>articipation is open only to State, Tribal, and Federal NTSF members</a:t>
            </a:r>
          </a:p>
          <a:p>
            <a:endParaRPr lang="en-US" sz="2300" b="0" dirty="0">
              <a:solidFill>
                <a:srgbClr val="212121"/>
              </a:solidFill>
              <a:latin typeface="+mn-lt"/>
            </a:endParaRPr>
          </a:p>
          <a:p>
            <a:r>
              <a:rPr lang="en-US" sz="2300" b="0" dirty="0">
                <a:solidFill>
                  <a:srgbClr val="212121"/>
                </a:solidFill>
                <a:latin typeface="+mn-lt"/>
              </a:rPr>
              <a:t>About 2-3 State or Tribal members from each SRG/TRMTC</a:t>
            </a:r>
          </a:p>
          <a:p>
            <a:endParaRPr lang="en-US" sz="2300" b="0" dirty="0">
              <a:solidFill>
                <a:srgbClr val="212121"/>
              </a:solidFill>
              <a:latin typeface="+mn-lt"/>
            </a:endParaRPr>
          </a:p>
          <a:p>
            <a:r>
              <a:rPr lang="en-US" sz="2300" b="0" dirty="0">
                <a:solidFill>
                  <a:srgbClr val="212121"/>
                </a:solidFill>
                <a:latin typeface="+mn-lt"/>
              </a:rPr>
              <a:t>Meet approximately quarterly, 1 meeting in conjunction with NTSF Annual Meeting</a:t>
            </a:r>
          </a:p>
          <a:p>
            <a:endParaRPr lang="en-US" sz="2300" b="0" dirty="0">
              <a:solidFill>
                <a:srgbClr val="212121"/>
              </a:solidFill>
              <a:latin typeface="+mn-lt"/>
            </a:endParaRPr>
          </a:p>
          <a:p>
            <a:r>
              <a:rPr lang="en-US" sz="2300" b="0" dirty="0">
                <a:solidFill>
                  <a:srgbClr val="212121"/>
                </a:solidFill>
                <a:latin typeface="+mn-lt"/>
              </a:rPr>
              <a:t>AHWGs ideally are led by State/Tribal Co-Chairs with a DOE federal lead and DOE lab staff to support meeting operations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D49157-3E04-089E-97E2-9E9AA815A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76"/>
          <a:stretch/>
        </p:blipFill>
        <p:spPr>
          <a:xfrm>
            <a:off x="0" y="3429001"/>
            <a:ext cx="4295163" cy="105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0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76788-D511-0963-00CD-27EF5109F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93236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300" dirty="0">
                <a:solidFill>
                  <a:schemeClr val="tx1"/>
                </a:solidFill>
              </a:rPr>
              <a:t>NE Led NTSF Ad Hoc Working Groups (AHWGs)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897021D-080C-73F1-6A78-94305677F0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524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38E0F9-6F0E-79FC-1E2E-EE9EBDB6C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 eaLnBrk="1" hangingPunct="1"/>
            <a:r>
              <a:rPr lang="en-US" altLang="en-US" sz="1800" dirty="0"/>
              <a:t>Section 180(c), </a:t>
            </a:r>
            <a:r>
              <a:rPr lang="en-US" altLang="en-US" sz="1400" i="1" dirty="0"/>
              <a:t>Sara Hogan</a:t>
            </a:r>
          </a:p>
          <a:p>
            <a:pPr marL="457200" lvl="1" indent="0" eaLnBrk="1" hangingPunct="1">
              <a:buNone/>
            </a:pPr>
            <a:r>
              <a:rPr lang="en-US" altLang="en-US" sz="1400" i="1" dirty="0"/>
              <a:t> </a:t>
            </a:r>
            <a:endParaRPr lang="en-US" altLang="en-US" sz="1400" dirty="0"/>
          </a:p>
          <a:p>
            <a:pPr lvl="1" eaLnBrk="1" hangingPunct="1"/>
            <a:r>
              <a:rPr lang="en-US" altLang="en-US" sz="1800" dirty="0"/>
              <a:t>SNF Rail/Routing, </a:t>
            </a:r>
            <a:r>
              <a:rPr lang="en-US" altLang="en-US" sz="1400" i="1" dirty="0"/>
              <a:t>Gerry Jackson </a:t>
            </a:r>
          </a:p>
          <a:p>
            <a:pPr lvl="1" eaLnBrk="1" hangingPunct="1"/>
            <a:endParaRPr lang="en-US" altLang="en-US" sz="1800" dirty="0"/>
          </a:p>
          <a:p>
            <a:pPr lvl="1" eaLnBrk="1" hangingPunct="1"/>
            <a:r>
              <a:rPr lang="en-US" altLang="en-US" sz="1800" dirty="0"/>
              <a:t>SNF Management – Communications and Outreach, </a:t>
            </a:r>
            <a:r>
              <a:rPr lang="en-US" altLang="en-US" sz="1400" i="1" dirty="0"/>
              <a:t>Greg Harland and Juan Uribe</a:t>
            </a:r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D9FE1-ACB6-5FDA-3C75-C1BEAE22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39973347-08F7-4069-9577-D569C25D056F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FB9C9-72A3-C6F1-E35B-5758451BB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180(c)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5E303C-9469-36B6-4932-C93BE5BEB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ED003D-C3D9-DF6A-B1EB-07C43CC11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481138"/>
            <a:ext cx="9642635" cy="437991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Nuclear Waste Policy Act (NWPA) confers on the Department of Energy (DOE</a:t>
            </a: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the responsibility for transporting SNF and HLW to a NWPA-authorized facility</a:t>
            </a:r>
          </a:p>
          <a:p>
            <a:pPr marL="0" indent="0">
              <a:buNone/>
            </a:pPr>
            <a:endParaRPr lang="en-US" sz="2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Through the Nuclear Waste Policy Amendments Act of 1987, Congress added the following language to the NWPA, which became Section 180(c) of the NWPA:</a:t>
            </a:r>
          </a:p>
          <a:p>
            <a:pPr marL="548640" marR="548640" algn="l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en-US" sz="2000" i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Secretary [of Energy] shall provide technical assistance and funds to States for training for public safety officials of appropriate units of local government and Indian [T]</a:t>
            </a:r>
            <a:r>
              <a:rPr lang="en-US" sz="2000" i="1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ribes</a:t>
            </a:r>
            <a:r>
              <a:rPr lang="en-US" sz="2000" i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through whose jurisdiction the Secretary plans to transport spent nuclear fuel or high-level radioactive waste [to a NWPA-authorized facility]. Training shall cover procedures required for safe routine transportation of these materials, as well as procedures for dealing with emergency response situations. </a:t>
            </a:r>
            <a:r>
              <a:rPr lang="en-US" sz="2000" i="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(42 U.S.C. 10175).</a:t>
            </a:r>
            <a:r>
              <a:rPr lang="en-US" sz="2000" i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i="1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083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C9FE4-8A6C-6E45-52C1-5B8266AEA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180(c)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53601-4E89-DF89-2A4E-74EF81B78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769" y="1337977"/>
            <a:ext cx="5817976" cy="4895044"/>
          </a:xfrm>
        </p:spPr>
        <p:txBody>
          <a:bodyPr/>
          <a:lstStyle/>
          <a:p>
            <a:r>
              <a:rPr lang="en-US" sz="1500" dirty="0"/>
              <a:t>Resuming activity in 2022 after bring paused since 2017</a:t>
            </a:r>
          </a:p>
          <a:p>
            <a:r>
              <a:rPr lang="en-US" sz="1500" dirty="0"/>
              <a:t>Established to continue to evaluate the Department’s proposed Section 180(c) policy and identify outstanding issues/activities necessary for successful implementation of the policy including, but not limited to, allocation of funds, allowable activities, and development of grant guidance documents and a technical assistance plan.</a:t>
            </a:r>
          </a:p>
          <a:p>
            <a:endParaRPr lang="en-US" sz="1500" dirty="0"/>
          </a:p>
          <a:p>
            <a:r>
              <a:rPr lang="en-US" sz="1500" u="sng" dirty="0"/>
              <a:t>Co-chairs: </a:t>
            </a:r>
            <a:r>
              <a:rPr lang="en-US" sz="1500" dirty="0"/>
              <a:t>Tony Leshinskie (VT) and Ryan Seabaugh (MO) </a:t>
            </a:r>
          </a:p>
          <a:p>
            <a:r>
              <a:rPr lang="en-US" sz="1500" u="sng" dirty="0"/>
              <a:t>Lab Support</a:t>
            </a:r>
            <a:r>
              <a:rPr lang="en-US" sz="1500" dirty="0"/>
              <a:t>: Ennea Fairchild-Grant (PNNL) </a:t>
            </a:r>
          </a:p>
          <a:p>
            <a:r>
              <a:rPr lang="en-US" sz="1500" u="sng" dirty="0"/>
              <a:t>Activities:</a:t>
            </a:r>
          </a:p>
          <a:p>
            <a:pPr lvl="1"/>
            <a:r>
              <a:rPr lang="en-US" sz="1500" dirty="0"/>
              <a:t>Fact sheets</a:t>
            </a:r>
          </a:p>
          <a:p>
            <a:pPr lvl="1"/>
            <a:r>
              <a:rPr lang="en-US" sz="1500" dirty="0"/>
              <a:t>Consider reviewing the Section 180(c) Funding allocation formula </a:t>
            </a:r>
          </a:p>
          <a:p>
            <a:pPr lvl="1"/>
            <a:r>
              <a:rPr lang="en-US" sz="1500" dirty="0"/>
              <a:t>Consider proposing a Section 180(c) pilot program</a:t>
            </a:r>
          </a:p>
          <a:p>
            <a:pPr lvl="1"/>
            <a:r>
              <a:rPr lang="en-US" sz="1500" dirty="0"/>
              <a:t>Collaborate with other AHWGs</a:t>
            </a:r>
          </a:p>
          <a:p>
            <a:pPr lvl="1"/>
            <a:r>
              <a:rPr lang="en-US" sz="1500" dirty="0"/>
              <a:t>And more!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D4F19-FA1D-D720-1ECA-AA601C79A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1730FCA-B2CD-1C6B-B119-C6A24B197F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0" t="30407" r="17119" b="20674"/>
          <a:stretch/>
        </p:blipFill>
        <p:spPr>
          <a:xfrm>
            <a:off x="6794500" y="0"/>
            <a:ext cx="5414505" cy="60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82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EC342-7D8E-710A-9E41-7883D294B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SNF Rail/Routing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32CED-B2E3-72A9-8B36-5D9AB277A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91" y="1480589"/>
            <a:ext cx="5743686" cy="4380461"/>
          </a:xfrm>
        </p:spPr>
        <p:txBody>
          <a:bodyPr/>
          <a:lstStyle/>
          <a:p>
            <a:r>
              <a:rPr lang="en-US" sz="2400" dirty="0"/>
              <a:t>Update to the Work Plan</a:t>
            </a:r>
          </a:p>
          <a:p>
            <a:pPr lvl="1"/>
            <a:r>
              <a:rPr lang="en-US" sz="2000" dirty="0"/>
              <a:t>Last update Version 8, November 2021</a:t>
            </a:r>
          </a:p>
          <a:p>
            <a:r>
              <a:rPr lang="en-US" sz="2400" dirty="0"/>
              <a:t>Co-Chairs Update</a:t>
            </a:r>
          </a:p>
          <a:p>
            <a:pPr lvl="1"/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Heather Westra </a:t>
            </a:r>
            <a:r>
              <a:rPr lang="en-US" sz="14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(PIIC)</a:t>
            </a:r>
          </a:p>
          <a:p>
            <a:pPr lvl="1"/>
            <a:r>
              <a:rPr lang="en-US" sz="1800" u="none" strike="noStrike" dirty="0">
                <a:solidFill>
                  <a:srgbClr val="000000"/>
                </a:solidFill>
                <a:latin typeface="Open Sans" panose="020B0606030504020204" pitchFamily="34" charset="0"/>
              </a:rPr>
              <a:t>Laurie Hernandez </a:t>
            </a:r>
            <a:r>
              <a:rPr lang="en-US" sz="1400" u="none" strike="noStrike" dirty="0">
                <a:solidFill>
                  <a:srgbClr val="000000"/>
                </a:solidFill>
                <a:latin typeface="Open Sans" panose="020B0606030504020204" pitchFamily="34" charset="0"/>
              </a:rPr>
              <a:t>(NEW- Shoshone-Bannock Tribes) </a:t>
            </a:r>
          </a:p>
          <a:p>
            <a:pPr lvl="2"/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</a:rPr>
              <a:t>Thanks, and Congratulations to Ray Hubbell for his new position at FRA </a:t>
            </a:r>
            <a:endParaRPr lang="en-US" sz="1400" u="none" strike="noStrike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1"/>
            <a:endParaRPr lang="en-US" sz="18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2400" u="none" strike="noStrike" dirty="0">
                <a:solidFill>
                  <a:srgbClr val="000000"/>
                </a:solidFill>
                <a:latin typeface="Open Sans" panose="020B0606030504020204" pitchFamily="34" charset="0"/>
              </a:rPr>
              <a:t>Upcoming projects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Formalize Draft Railcar Safety Inspection Protocol for KM (GC Review)</a:t>
            </a:r>
          </a:p>
          <a:p>
            <a:pPr lvl="1"/>
            <a:r>
              <a:rPr lang="en-US" sz="2000" u="none" strike="noStrike" dirty="0">
                <a:solidFill>
                  <a:srgbClr val="000000"/>
                </a:solidFill>
                <a:latin typeface="Open Sans" panose="020B0606030504020204" pitchFamily="34" charset="0"/>
              </a:rPr>
              <a:t>Support FRA with SCCOP review</a:t>
            </a:r>
          </a:p>
          <a:p>
            <a:pPr lvl="1"/>
            <a:endParaRPr lang="en-US" sz="1400" u="none" strike="noStrike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1"/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0AE837-F2F7-BD9A-4B17-7C3C4DE22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85"/>
          <a:stretch/>
        </p:blipFill>
        <p:spPr>
          <a:xfrm>
            <a:off x="7130970" y="1381664"/>
            <a:ext cx="4690722" cy="338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75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A5FDD-2867-4C9F-C0AE-1E9AE398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71" y="161168"/>
            <a:ext cx="6647550" cy="951345"/>
          </a:xfrm>
        </p:spPr>
        <p:txBody>
          <a:bodyPr>
            <a:normAutofit fontScale="90000"/>
          </a:bodyPr>
          <a:lstStyle/>
          <a:p>
            <a:r>
              <a:rPr lang="en-US" dirty="0"/>
              <a:t>SNF Management  - Communications and Outreach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4E35A-B31B-D2A9-30E5-218205C57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sz="2900" spc="-150" dirty="0">
                <a:latin typeface="+mj-lt"/>
                <a:ea typeface="+mj-ea"/>
                <a:cs typeface="+mj-cs"/>
              </a:rPr>
              <a:t>Purpose:</a:t>
            </a:r>
          </a:p>
          <a:p>
            <a:pPr algn="l" rtl="0"/>
            <a:r>
              <a:rPr lang="en-US" sz="2400" dirty="0">
                <a:cs typeface="Arial" panose="020B0604020202020204" pitchFamily="34" charset="0"/>
              </a:rPr>
              <a:t>Helps </a:t>
            </a:r>
            <a:r>
              <a:rPr lang="en-US" sz="2400">
                <a:cs typeface="Arial" panose="020B0604020202020204" pitchFamily="34" charset="0"/>
              </a:rPr>
              <a:t>the DOE </a:t>
            </a:r>
            <a:r>
              <a:rPr lang="en-US" sz="2400" dirty="0">
                <a:cs typeface="Arial" panose="020B0604020202020204" pitchFamily="34" charset="0"/>
              </a:rPr>
              <a:t>effectively and accurately communicate about:</a:t>
            </a:r>
          </a:p>
          <a:p>
            <a:pPr lvl="1"/>
            <a:r>
              <a:rPr lang="en-US" sz="1800" dirty="0">
                <a:cs typeface="Arial" panose="020B0604020202020204" pitchFamily="34" charset="0"/>
              </a:rPr>
              <a:t>Planned Spent Nuclear Fuel (SNF) transportation </a:t>
            </a:r>
          </a:p>
          <a:p>
            <a:pPr lvl="1"/>
            <a:r>
              <a:rPr lang="en-US" sz="1800" dirty="0">
                <a:cs typeface="Arial" panose="020B0604020202020204" pitchFamily="34" charset="0"/>
              </a:rPr>
              <a:t>Associated SNF management activities </a:t>
            </a:r>
          </a:p>
          <a:p>
            <a:pPr marL="457200" lvl="1" indent="0">
              <a:buNone/>
              <a:tabLst>
                <a:tab pos="687388" algn="l"/>
              </a:tabLst>
            </a:pPr>
            <a:r>
              <a:rPr lang="en-US" sz="1800" dirty="0">
                <a:cs typeface="Arial" panose="020B0604020202020204" pitchFamily="34" charset="0"/>
              </a:rPr>
              <a:t>	such as federal interim storage </a:t>
            </a:r>
          </a:p>
          <a:p>
            <a:pPr algn="l" rtl="0"/>
            <a:r>
              <a:rPr lang="en-US" sz="2400" dirty="0">
                <a:cs typeface="Arial" panose="020B0604020202020204" pitchFamily="34" charset="0"/>
              </a:rPr>
              <a:t>Provides input to the DOE’s Office of Nuclear Energy on:</a:t>
            </a:r>
          </a:p>
          <a:p>
            <a:pPr lvl="1"/>
            <a:r>
              <a:rPr lang="en-US" sz="1800" dirty="0">
                <a:cs typeface="Arial" panose="020B0604020202020204" pitchFamily="34" charset="0"/>
              </a:rPr>
              <a:t>Developing messages, strategies, and products</a:t>
            </a:r>
          </a:p>
          <a:p>
            <a:pPr lvl="1"/>
            <a:r>
              <a:rPr lang="en-US" sz="1800" dirty="0">
                <a:cs typeface="Arial" panose="020B0604020202020204" pitchFamily="34" charset="0"/>
              </a:rPr>
              <a:t>Communicate effectively with Tribes, States, the general public, and other stakeholders.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68A10A-B51D-70D4-B25D-256D0C8EE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53" y="1773229"/>
            <a:ext cx="5754076" cy="265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51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A5FDD-2867-4C9F-C0AE-1E9AE398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71" y="161168"/>
            <a:ext cx="6647550" cy="951345"/>
          </a:xfrm>
        </p:spPr>
        <p:txBody>
          <a:bodyPr>
            <a:normAutofit fontScale="90000"/>
          </a:bodyPr>
          <a:lstStyle/>
          <a:p>
            <a:r>
              <a:rPr lang="en-US" dirty="0"/>
              <a:t>SNF Management  - Communications and Outreach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4E35A-B31B-D2A9-30E5-218205C57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91" y="1620078"/>
            <a:ext cx="5412509" cy="3727174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2900" spc="-150" dirty="0">
                <a:latin typeface="+mj-lt"/>
                <a:ea typeface="+mj-ea"/>
                <a:cs typeface="+mj-cs"/>
              </a:rPr>
              <a:t>Examples:</a:t>
            </a:r>
          </a:p>
          <a:p>
            <a:pPr algn="l" rtl="0"/>
            <a:r>
              <a:rPr lang="en-US" sz="2400" dirty="0">
                <a:cs typeface="Arial" panose="020B0604020202020204" pitchFamily="34" charset="0"/>
              </a:rPr>
              <a:t>Flyer related to Consent-based Siting</a:t>
            </a:r>
          </a:p>
          <a:p>
            <a:pPr algn="l" rtl="0"/>
            <a:r>
              <a:rPr lang="en-US" sz="2400" dirty="0">
                <a:cs typeface="Arial" panose="020B0604020202020204" pitchFamily="34" charset="0"/>
              </a:rPr>
              <a:t>CURIE Website </a:t>
            </a:r>
          </a:p>
          <a:p>
            <a:pPr algn="l" rtl="0"/>
            <a:r>
              <a:rPr lang="en-US" sz="2400" dirty="0">
                <a:cs typeface="Arial" panose="020B0604020202020204" pitchFamily="34" charset="0"/>
              </a:rPr>
              <a:t>Collaborative tool START </a:t>
            </a:r>
          </a:p>
          <a:p>
            <a:pPr algn="l" rtl="0"/>
            <a:r>
              <a:rPr lang="en-US" sz="2400" dirty="0">
                <a:cs typeface="Arial" panose="020B0604020202020204" pitchFamily="34" charset="0"/>
              </a:rPr>
              <a:t>Transportation Railcar Animation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0028CF-32C4-ECEB-ACA9-B19FF2F72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06" y="1225158"/>
            <a:ext cx="2608768" cy="3395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9FF313-0DA9-9D0B-F14D-032D6C9D6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060" y="1225158"/>
            <a:ext cx="3925085" cy="2193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43DC0D-ECD0-2272-32C1-7CE9DA0F8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568" y="4666787"/>
            <a:ext cx="5500606" cy="1310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D8BEE2-CC72-428D-B1D6-8888956EE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122" y="3646253"/>
            <a:ext cx="3935024" cy="21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74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DOE-N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2617F"/>
      </a:accent1>
      <a:accent2>
        <a:srgbClr val="ED7D31"/>
      </a:accent2>
      <a:accent3>
        <a:srgbClr val="A5A5A5"/>
      </a:accent3>
      <a:accent4>
        <a:srgbClr val="FFC000"/>
      </a:accent4>
      <a:accent5>
        <a:srgbClr val="2BBCCF"/>
      </a:accent5>
      <a:accent6>
        <a:srgbClr val="B8DB2C"/>
      </a:accent6>
      <a:hlink>
        <a:srgbClr val="00BCC6"/>
      </a:hlink>
      <a:folHlink>
        <a:srgbClr val="454F7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573</Words>
  <Application>Microsoft Office PowerPoint</Application>
  <PresentationFormat>Widescreen</PresentationFormat>
  <Paragraphs>67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Open Sans</vt:lpstr>
      <vt:lpstr>Office Theme</vt:lpstr>
      <vt:lpstr>1_Office Theme</vt:lpstr>
      <vt:lpstr>Office of Nuclear Energy Ad Hoc Working Group Updates</vt:lpstr>
      <vt:lpstr>Ad Hoc Working Groups</vt:lpstr>
      <vt:lpstr>NE Led NTSF Ad Hoc Working Groups (AHWGs)</vt:lpstr>
      <vt:lpstr>Section 180(c) </vt:lpstr>
      <vt:lpstr>Section 180(c) Continued</vt:lpstr>
      <vt:lpstr>SNF Rail/Routing </vt:lpstr>
      <vt:lpstr>SNF Management  - Communications and Outreach </vt:lpstr>
      <vt:lpstr>SNF Management  - Communications and Outreach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of Nuclear Energy Ad Hoc Working Group Updates</dc:title>
  <dc:creator>Hogan, Sara</dc:creator>
  <cp:lastModifiedBy>Uldis Vanags</cp:lastModifiedBy>
  <cp:revision>5</cp:revision>
  <dcterms:created xsi:type="dcterms:W3CDTF">2023-10-16T17:50:40Z</dcterms:created>
  <dcterms:modified xsi:type="dcterms:W3CDTF">2023-10-25T11:23:23Z</dcterms:modified>
</cp:coreProperties>
</file>