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8AD4-ED9E-4486-A986-CA9F04EF706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5D4A-825A-4412-97CB-1C1C69107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47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28AD4-ED9E-4486-A986-CA9F04EF7061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65D4A-825A-4412-97CB-1C1C69107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9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i="1">
                <a:solidFill>
                  <a:srgbClr val="0070C0"/>
                </a:solidFill>
              </a:rPr>
              <a:t>The Need to Update Radiation Protection Standards in the USA</a:t>
            </a:r>
            <a:br>
              <a:rPr lang="en-US" altLang="en-US" b="1"/>
            </a:br>
            <a:br>
              <a:rPr lang="en-US" altLang="en-US" b="1"/>
            </a:br>
            <a:r>
              <a:rPr lang="en-US" altLang="en-US" sz="2800" b="1" i="1"/>
              <a:t>David J. Allard, MS, CHP, FHPS</a:t>
            </a:r>
            <a:br>
              <a:rPr lang="en-US" altLang="en-US" sz="3200" b="1" i="1"/>
            </a:br>
            <a:endParaRPr lang="en-US" altLang="en-US" sz="2400" b="1" i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10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97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4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Example - PA Legislative Authority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33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U.S. Radiation Dose Limits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20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Cosmic Rays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Arial" charset="0"/>
              </a:rPr>
              <a:t> </a:t>
            </a:r>
            <a:endParaRPr lang="en-US" altLang="en-US" sz="3200" b="1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32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Cosmic Rays</a:t>
            </a:r>
            <a:r>
              <a:rPr lang="en-US" altLang="en-US" sz="3200" b="1">
                <a:solidFill>
                  <a:schemeClr val="bg1"/>
                </a:solidFill>
                <a:ea typeface="Calibri" pitchFamily="34" charset="0"/>
                <a:cs typeface="Arial" charset="0"/>
              </a:rPr>
              <a:t> </a:t>
            </a:r>
            <a:endParaRPr lang="en-US" altLang="en-US" sz="3200" b="1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66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Cosmic Rays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Arial" charset="0"/>
              </a:rPr>
              <a:t> </a:t>
            </a:r>
            <a:endParaRPr lang="en-US" altLang="en-US" sz="3200" b="1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13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Cosmic Rays – Ground Level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Arial" charset="0"/>
              </a:rPr>
              <a:t> </a:t>
            </a:r>
            <a:endParaRPr lang="en-US" altLang="en-US" sz="3200" b="1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0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Cosmic Rays – Space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Arial" charset="0"/>
              </a:rPr>
              <a:t> </a:t>
            </a:r>
            <a:endParaRPr lang="en-US" altLang="en-US" sz="3200" b="1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16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Disclaimer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40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Cosmic Rays – Space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Arial" charset="0"/>
              </a:rPr>
              <a:t> </a:t>
            </a:r>
            <a:endParaRPr lang="en-US" altLang="en-US" sz="3200" b="1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65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Cosmic Rays – Air Crew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Arial" charset="0"/>
              </a:rPr>
              <a:t> </a:t>
            </a:r>
            <a:endParaRPr lang="en-US" altLang="en-US" sz="3200" b="1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6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Cosmic Rays – Air Crew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Arial" charset="0"/>
              </a:rPr>
              <a:t> </a:t>
            </a:r>
            <a:endParaRPr lang="en-US" altLang="en-US" sz="3200" b="1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7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Cosmic Rays – Air Crew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Arial" charset="0"/>
              </a:rPr>
              <a:t> </a:t>
            </a:r>
            <a:endParaRPr lang="en-US" altLang="en-US" sz="3200" b="1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02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Cosmic Rays – Air Crew &amp; FFs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Arial" charset="0"/>
              </a:rPr>
              <a:t> </a:t>
            </a:r>
            <a:endParaRPr lang="en-US" altLang="en-US" sz="3200" b="1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71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NORM and TENORM</a:t>
            </a:r>
            <a:r>
              <a:rPr lang="en-US" altLang="en-US" sz="3200" b="1">
                <a:solidFill>
                  <a:schemeClr val="bg1"/>
                </a:solidFill>
                <a:ea typeface="Calibri" pitchFamily="34" charset="0"/>
                <a:cs typeface="Arial" charset="0"/>
              </a:rPr>
              <a:t> </a:t>
            </a:r>
            <a:endParaRPr lang="en-US" altLang="en-US" sz="3200" b="1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58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 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Natural Uranium, Radium &amp; Radon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69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Generation of TENORM</a:t>
            </a:r>
            <a:endParaRPr lang="en-US" altLang="en-US" sz="320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61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Uranium Fuel Cycle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91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NORM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Arial" charset="0"/>
              </a:rPr>
              <a:t>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in U.S.A. and PA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86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50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Oil &amp; Gas Well Types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42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TENORM &amp; NORM Defined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27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O&amp;G Shale Plays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7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</a:rPr>
              <a:t>Marcellus Shale Drilling &amp; Fracturing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61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U-238 Series - Geochemistry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80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PA TENORM Study </a:t>
            </a:r>
            <a:endParaRPr lang="en-US" altLang="en-US" sz="320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10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Natural Gas Production &amp; Use 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89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Sample Types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48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Field Work - Locations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16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Field Work</a:t>
            </a:r>
            <a:endParaRPr lang="en-US" altLang="en-US" sz="320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91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11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Field Work</a:t>
            </a:r>
            <a:endParaRPr lang="en-US" altLang="en-US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76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TENORM Waste Disposal</a:t>
            </a:r>
            <a:endParaRPr lang="en-US" altLang="en-US" sz="320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90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70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TENORM RP Regulatory Framework </a:t>
            </a:r>
            <a:endParaRPr lang="en-US" altLang="en-US" sz="320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766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TENORM RP Regulatory Framework </a:t>
            </a:r>
            <a:endParaRPr lang="en-US" altLang="en-US" sz="320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37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TENORM RP Regulatory Framework </a:t>
            </a:r>
            <a:endParaRPr lang="en-US" altLang="en-US" sz="320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62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TENORM RP Regulatory Framework </a:t>
            </a:r>
            <a:endParaRPr lang="en-US" altLang="en-US" sz="320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841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TENORM RP Regulatory Framework </a:t>
            </a:r>
            <a:endParaRPr lang="en-US" altLang="en-US" sz="320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669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TENORM RP Regulatory Framework </a:t>
            </a:r>
            <a:endParaRPr lang="en-US" altLang="en-US" sz="320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054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TENORM RP Regulatory Framework </a:t>
            </a:r>
            <a:endParaRPr lang="en-US" altLang="en-US" sz="320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01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Low &amp; High Dose Radiation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079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EPA’s DW RP Regulatory Framework </a:t>
            </a:r>
            <a:endParaRPr lang="en-US" altLang="en-US" sz="320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553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en-US" altLang="en-US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EPA Protective Action Guides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556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FFFF"/>
                </a:solidFill>
                <a:latin typeface="Calibri" pitchFamily="34" charset="0"/>
                <a:cs typeface="Arial" charset="0"/>
              </a:rPr>
              <a:t>Rad. Material Regulatory Framework </a:t>
            </a:r>
            <a:endParaRPr lang="en-US" altLang="en-US" sz="320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574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084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101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003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Radon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774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Dec. 1984 - the “Index House”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413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Radon Potential in the USA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80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 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The ‘Index House’ in 1984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18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b="1">
                <a:solidFill>
                  <a:srgbClr val="FFFFFF"/>
                </a:solidFill>
                <a:latin typeface="+mn-lt"/>
                <a:cs typeface="Arial" pitchFamily="34" charset="0"/>
              </a:rPr>
              <a:t>RP Recommendations and Guidance </a:t>
            </a:r>
            <a:endParaRPr lang="en-US" altLang="en-US" sz="3200" dirty="0">
              <a:solidFill>
                <a:schemeClr val="bg1"/>
              </a:solidFill>
              <a:latin typeface="+mn-lt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329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 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Basement Radon Test Data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626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 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Radon - Public Exposure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080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Ongoing Communication Challenge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019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 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Radon - Occupational Exposure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593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586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Radiation Regulatory Jigsaw Puzzle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305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Disconnect Between Federal Agencies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033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Action Needed by the Federal Government</a:t>
            </a:r>
            <a:r>
              <a:rPr lang="en-US" altLang="en-US" sz="3200" b="1">
                <a:solidFill>
                  <a:schemeClr val="bg1"/>
                </a:solidFill>
                <a:ea typeface="Calibri" pitchFamily="34" charset="0"/>
                <a:cs typeface="Arial" charset="0"/>
              </a:rPr>
              <a:t> </a:t>
            </a:r>
            <a:endParaRPr lang="en-US" altLang="en-US" sz="3200" b="1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608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Disconnect Between Federal Agencies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590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Needed: a Presidential Executive Order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38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Average Radiation Dose - USA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451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RP Standards in the USA Need an Update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002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00B050"/>
                </a:solidFill>
                <a:latin typeface="Arial" charset="0"/>
                <a:cs typeface="Arial" charset="0"/>
              </a:rPr>
              <a:t>David J. Allard, CHP</a:t>
            </a:r>
            <a:br>
              <a:rPr lang="en-US" altLang="en-US" sz="2400" b="1">
                <a:solidFill>
                  <a:srgbClr val="00B050"/>
                </a:solidFill>
                <a:latin typeface="Arial" charset="0"/>
                <a:cs typeface="Arial" charset="0"/>
              </a:rPr>
            </a:br>
            <a:br>
              <a:rPr lang="en-US" altLang="en-US" sz="2400" b="1">
                <a:solidFill>
                  <a:srgbClr val="00B050"/>
                </a:solidFill>
                <a:latin typeface="Arial" charset="0"/>
                <a:cs typeface="Arial" charset="0"/>
              </a:rPr>
            </a:br>
            <a:r>
              <a:rPr lang="en-US" altLang="en-US" sz="2400" b="1">
                <a:solidFill>
                  <a:srgbClr val="00B050"/>
                </a:solidFill>
                <a:latin typeface="Arial" charset="0"/>
                <a:cs typeface="Arial" charset="0"/>
              </a:rPr>
              <a:t>allradcon@comcast.net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77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02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RP Regulatory Framework in USA</a:t>
            </a:r>
            <a:r>
              <a:rPr lang="en-US" altLang="en-US" sz="32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Arial" charset="0"/>
              </a:rPr>
              <a:t> </a:t>
            </a:r>
            <a:endParaRPr lang="en-US" altLang="en-US" sz="3200" b="1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6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</Words>
  <Application>Microsoft Office PowerPoint</Application>
  <PresentationFormat>On-screen Show (4:3)</PresentationFormat>
  <Paragraphs>60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Arial</vt:lpstr>
      <vt:lpstr>Calibri</vt:lpstr>
      <vt:lpstr>Office Theme</vt:lpstr>
      <vt:lpstr>The Need to Update Radiation Protection Standards in the USA  David J. Allard, MS, CHP, FHPS </vt:lpstr>
      <vt:lpstr>Disclaimer</vt:lpstr>
      <vt:lpstr>PowerPoint Presentation</vt:lpstr>
      <vt:lpstr>PowerPoint Presentation</vt:lpstr>
      <vt:lpstr>   Low &amp; High Dose Radiation</vt:lpstr>
      <vt:lpstr>RP Recommendations and Guidance </vt:lpstr>
      <vt:lpstr>   Average Radiation Dose - USA</vt:lpstr>
      <vt:lpstr>PowerPoint Presentation</vt:lpstr>
      <vt:lpstr>  RP Regulatory Framework in USA </vt:lpstr>
      <vt:lpstr>PowerPoint Presentation</vt:lpstr>
      <vt:lpstr>PowerPoint Presentation</vt:lpstr>
      <vt:lpstr>   Example - PA Legislative Authority</vt:lpstr>
      <vt:lpstr>PowerPoint Presentation</vt:lpstr>
      <vt:lpstr>   U.S. Radiation Dose Limits</vt:lpstr>
      <vt:lpstr>  Cosmic Rays </vt:lpstr>
      <vt:lpstr>  Cosmic Rays </vt:lpstr>
      <vt:lpstr>  Cosmic Rays </vt:lpstr>
      <vt:lpstr>  Cosmic Rays – Ground Level </vt:lpstr>
      <vt:lpstr>  Cosmic Rays – Space  </vt:lpstr>
      <vt:lpstr>  Cosmic Rays – Space  </vt:lpstr>
      <vt:lpstr>  Cosmic Rays – Air Crew </vt:lpstr>
      <vt:lpstr>  Cosmic Rays – Air Crew </vt:lpstr>
      <vt:lpstr>  Cosmic Rays – Air Crew </vt:lpstr>
      <vt:lpstr>  Cosmic Rays – Air Crew &amp; FFs  </vt:lpstr>
      <vt:lpstr>  NORM and TENORM </vt:lpstr>
      <vt:lpstr>   Natural Uranium, Radium &amp; Radon</vt:lpstr>
      <vt:lpstr>Generation of TENORM</vt:lpstr>
      <vt:lpstr>  Uranium Fuel Cycle</vt:lpstr>
      <vt:lpstr>  NORM in U.S.A. and PA</vt:lpstr>
      <vt:lpstr> Oil &amp; Gas Well Types</vt:lpstr>
      <vt:lpstr>   TENORM &amp; NORM Defined</vt:lpstr>
      <vt:lpstr>O&amp;G Shale Plays</vt:lpstr>
      <vt:lpstr>Marcellus Shale Drilling &amp; Fracturing</vt:lpstr>
      <vt:lpstr>U-238 Series - Geochemistry</vt:lpstr>
      <vt:lpstr>PA TENORM Study </vt:lpstr>
      <vt:lpstr>Natural Gas Production &amp; Use </vt:lpstr>
      <vt:lpstr>Sample Types</vt:lpstr>
      <vt:lpstr>Field Work - Locations</vt:lpstr>
      <vt:lpstr>Field Work</vt:lpstr>
      <vt:lpstr>Field Work</vt:lpstr>
      <vt:lpstr>TENORM Waste Disposal</vt:lpstr>
      <vt:lpstr>PowerPoint Presentation</vt:lpstr>
      <vt:lpstr>TENORM RP Regulatory Framework </vt:lpstr>
      <vt:lpstr>TENORM RP Regulatory Framework </vt:lpstr>
      <vt:lpstr>TENORM RP Regulatory Framework </vt:lpstr>
      <vt:lpstr>TENORM RP Regulatory Framework </vt:lpstr>
      <vt:lpstr>TENORM RP Regulatory Framework </vt:lpstr>
      <vt:lpstr>TENORM RP Regulatory Framework </vt:lpstr>
      <vt:lpstr>TENORM RP Regulatory Framework </vt:lpstr>
      <vt:lpstr>EPA’s DW RP Regulatory Framework </vt:lpstr>
      <vt:lpstr>   EPA Protective Action Guides</vt:lpstr>
      <vt:lpstr>Rad. Material Regulatory Framework </vt:lpstr>
      <vt:lpstr>PowerPoint Presentation</vt:lpstr>
      <vt:lpstr>PowerPoint Presentation</vt:lpstr>
      <vt:lpstr>PowerPoint Presentation</vt:lpstr>
      <vt:lpstr>  Radon</vt:lpstr>
      <vt:lpstr>   Dec. 1984 - the “Index House”</vt:lpstr>
      <vt:lpstr>  Radon Potential in the USA</vt:lpstr>
      <vt:lpstr>   The ‘Index House’ in 1984</vt:lpstr>
      <vt:lpstr>   Basement Radon Test Data</vt:lpstr>
      <vt:lpstr>   Radon - Public Exposure</vt:lpstr>
      <vt:lpstr>   Ongoing Communication Challenge</vt:lpstr>
      <vt:lpstr>   Radon - Occupational Exposure</vt:lpstr>
      <vt:lpstr>PowerPoint Presentation</vt:lpstr>
      <vt:lpstr>  Radiation Regulatory Jigsaw Puzzle</vt:lpstr>
      <vt:lpstr> Disconnect Between Federal Agencies</vt:lpstr>
      <vt:lpstr>  Action Needed by the Federal Government </vt:lpstr>
      <vt:lpstr>  Disconnect Between Federal Agencies</vt:lpstr>
      <vt:lpstr>Needed: a Presidential Executive Order</vt:lpstr>
      <vt:lpstr>RP Standards in the USA Need an Update</vt:lpstr>
      <vt:lpstr>David J. Allard, CHP  allradcon@comcast.net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Need to Update Radiation Protection Standards in the USA  David J. Allard, MS, CHP, FHPS</dc:title>
  <dc:creator>Mardi HP 2000</dc:creator>
  <cp:lastModifiedBy>Uldis Vanags</cp:lastModifiedBy>
  <cp:revision>1</cp:revision>
  <dcterms:created xsi:type="dcterms:W3CDTF">2023-05-24T02:43:45Z</dcterms:created>
  <dcterms:modified xsi:type="dcterms:W3CDTF">2023-05-25T14:52:59Z</dcterms:modified>
</cp:coreProperties>
</file>