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4"/>
  </p:notesMasterIdLst>
  <p:sldIdLst>
    <p:sldId id="256" r:id="rId2"/>
    <p:sldId id="258" r:id="rId3"/>
    <p:sldId id="282" r:id="rId4"/>
    <p:sldId id="263" r:id="rId5"/>
    <p:sldId id="273" r:id="rId6"/>
    <p:sldId id="286" r:id="rId7"/>
    <p:sldId id="291" r:id="rId8"/>
    <p:sldId id="287" r:id="rId9"/>
    <p:sldId id="288" r:id="rId10"/>
    <p:sldId id="278" r:id="rId11"/>
    <p:sldId id="292"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A14256-FD03-36A4-30A5-EB876088D609}" name="Bob Capstick" initials="BC" userId="S::BCapstick@3yankees.com::ac20202b-df59-4174-a68b-4a69c7dcd7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 Howes" initials="EH" lastIdx="1" clrIdx="0">
    <p:extLst>
      <p:ext uri="{19B8F6BF-5375-455C-9EA6-DF929625EA0E}">
        <p15:presenceInfo xmlns:p15="http://schemas.microsoft.com/office/powerpoint/2012/main" userId="S::EHowes@3yankees.com::afa3071b-9df1-4f50-9465-b39f3661676c" providerId="AD"/>
      </p:ext>
    </p:extLst>
  </p:cmAuthor>
  <p:cmAuthor id="2" name="Bob Capstick" initials="BC" lastIdx="11" clrIdx="1">
    <p:extLst>
      <p:ext uri="{19B8F6BF-5375-455C-9EA6-DF929625EA0E}">
        <p15:presenceInfo xmlns:p15="http://schemas.microsoft.com/office/powerpoint/2012/main" userId="S::BCapstick@3yankees.com::ac20202b-df59-4174-a68b-4a69c7dcd7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40" autoAdjust="0"/>
    <p:restoredTop sz="86466" autoAdjust="0"/>
  </p:normalViewPr>
  <p:slideViewPr>
    <p:cSldViewPr snapToGrid="0">
      <p:cViewPr varScale="1">
        <p:scale>
          <a:sx n="57" d="100"/>
          <a:sy n="57" d="100"/>
        </p:scale>
        <p:origin x="320" y="32"/>
      </p:cViewPr>
      <p:guideLst/>
    </p:cSldViewPr>
  </p:slideViewPr>
  <p:outlineViewPr>
    <p:cViewPr>
      <p:scale>
        <a:sx n="33" d="100"/>
        <a:sy n="33" d="100"/>
      </p:scale>
      <p:origin x="0" y="-5064"/>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4DE4D-BF18-41E4-AB17-AE65800E2975}"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255E1-88D8-49E1-A23C-1F0B201C2128}" type="slidenum">
              <a:rPr lang="en-US" smtClean="0"/>
              <a:t>‹#›</a:t>
            </a:fld>
            <a:endParaRPr lang="en-US"/>
          </a:p>
        </p:txBody>
      </p:sp>
    </p:spTree>
    <p:extLst>
      <p:ext uri="{BB962C8B-B14F-4D97-AF65-F5344CB8AC3E}">
        <p14:creationId xmlns:p14="http://schemas.microsoft.com/office/powerpoint/2010/main" val="372775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1</a:t>
            </a:fld>
            <a:endParaRPr lang="en-US"/>
          </a:p>
        </p:txBody>
      </p:sp>
    </p:spTree>
    <p:extLst>
      <p:ext uri="{BB962C8B-B14F-4D97-AF65-F5344CB8AC3E}">
        <p14:creationId xmlns:p14="http://schemas.microsoft.com/office/powerpoint/2010/main" val="292456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2</a:t>
            </a:fld>
            <a:endParaRPr lang="en-US"/>
          </a:p>
        </p:txBody>
      </p:sp>
    </p:spTree>
    <p:extLst>
      <p:ext uri="{BB962C8B-B14F-4D97-AF65-F5344CB8AC3E}">
        <p14:creationId xmlns:p14="http://schemas.microsoft.com/office/powerpoint/2010/main" val="407279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4</a:t>
            </a:fld>
            <a:endParaRPr lang="en-US"/>
          </a:p>
        </p:txBody>
      </p:sp>
    </p:spTree>
    <p:extLst>
      <p:ext uri="{BB962C8B-B14F-4D97-AF65-F5344CB8AC3E}">
        <p14:creationId xmlns:p14="http://schemas.microsoft.com/office/powerpoint/2010/main" val="108605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5</a:t>
            </a:fld>
            <a:endParaRPr lang="en-US"/>
          </a:p>
        </p:txBody>
      </p:sp>
    </p:spTree>
    <p:extLst>
      <p:ext uri="{BB962C8B-B14F-4D97-AF65-F5344CB8AC3E}">
        <p14:creationId xmlns:p14="http://schemas.microsoft.com/office/powerpoint/2010/main" val="426928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6</a:t>
            </a:fld>
            <a:endParaRPr lang="en-US"/>
          </a:p>
        </p:txBody>
      </p:sp>
    </p:spTree>
    <p:extLst>
      <p:ext uri="{BB962C8B-B14F-4D97-AF65-F5344CB8AC3E}">
        <p14:creationId xmlns:p14="http://schemas.microsoft.com/office/powerpoint/2010/main" val="185428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9</a:t>
            </a:fld>
            <a:endParaRPr lang="en-US"/>
          </a:p>
        </p:txBody>
      </p:sp>
    </p:spTree>
    <p:extLst>
      <p:ext uri="{BB962C8B-B14F-4D97-AF65-F5344CB8AC3E}">
        <p14:creationId xmlns:p14="http://schemas.microsoft.com/office/powerpoint/2010/main" val="2529848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10</a:t>
            </a:fld>
            <a:endParaRPr lang="en-US"/>
          </a:p>
        </p:txBody>
      </p:sp>
    </p:spTree>
    <p:extLst>
      <p:ext uri="{BB962C8B-B14F-4D97-AF65-F5344CB8AC3E}">
        <p14:creationId xmlns:p14="http://schemas.microsoft.com/office/powerpoint/2010/main" val="329494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11</a:t>
            </a:fld>
            <a:endParaRPr lang="en-US"/>
          </a:p>
        </p:txBody>
      </p:sp>
    </p:spTree>
    <p:extLst>
      <p:ext uri="{BB962C8B-B14F-4D97-AF65-F5344CB8AC3E}">
        <p14:creationId xmlns:p14="http://schemas.microsoft.com/office/powerpoint/2010/main" val="352037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7979-6FAA-42BD-93A6-1ABBF1BF7C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438454-99D3-4035-A4C3-E18B297ADC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1E2095-672B-4B7B-8A3A-E38E5A78AFAB}"/>
              </a:ext>
            </a:extLst>
          </p:cNvPr>
          <p:cNvSpPr>
            <a:spLocks noGrp="1"/>
          </p:cNvSpPr>
          <p:nvPr>
            <p:ph type="dt" sz="half" idx="10"/>
          </p:nvPr>
        </p:nvSpPr>
        <p:spPr/>
        <p:txBody>
          <a:bodyPr/>
          <a:lstStyle/>
          <a:p>
            <a:fld id="{90BC3F10-738A-424C-9BBD-0CC55123F1D1}" type="datetimeFigureOut">
              <a:rPr lang="en-US" smtClean="0"/>
              <a:t>5/25/2023</a:t>
            </a:fld>
            <a:endParaRPr lang="en-US"/>
          </a:p>
        </p:txBody>
      </p:sp>
      <p:sp>
        <p:nvSpPr>
          <p:cNvPr id="5" name="Footer Placeholder 4">
            <a:extLst>
              <a:ext uri="{FF2B5EF4-FFF2-40B4-BE49-F238E27FC236}">
                <a16:creationId xmlns:a16="http://schemas.microsoft.com/office/drawing/2014/main" id="{9009304E-A07F-4B1A-A8AE-08333EBED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070FD-5F3E-4A0C-9519-FD83E1114D93}"/>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42919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7799-1AFA-4281-ACA1-9152B941CF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436087-4AE7-4416-8E06-AA7714E76B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16FC6-896F-45DD-87D1-7828AC82A410}"/>
              </a:ext>
            </a:extLst>
          </p:cNvPr>
          <p:cNvSpPr>
            <a:spLocks noGrp="1"/>
          </p:cNvSpPr>
          <p:nvPr>
            <p:ph type="dt" sz="half" idx="10"/>
          </p:nvPr>
        </p:nvSpPr>
        <p:spPr/>
        <p:txBody>
          <a:bodyPr/>
          <a:lstStyle/>
          <a:p>
            <a:fld id="{90BC3F10-738A-424C-9BBD-0CC55123F1D1}" type="datetimeFigureOut">
              <a:rPr lang="en-US" smtClean="0"/>
              <a:t>5/25/2023</a:t>
            </a:fld>
            <a:endParaRPr lang="en-US"/>
          </a:p>
        </p:txBody>
      </p:sp>
      <p:sp>
        <p:nvSpPr>
          <p:cNvPr id="5" name="Footer Placeholder 4">
            <a:extLst>
              <a:ext uri="{FF2B5EF4-FFF2-40B4-BE49-F238E27FC236}">
                <a16:creationId xmlns:a16="http://schemas.microsoft.com/office/drawing/2014/main" id="{ABADFE7B-DC91-4D96-B97C-D9134B148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F5100-D2E8-47BC-A8C3-7CA208A26609}"/>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85695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D399A9-15A6-4921-8F45-61C2BE002E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3E414B-0591-46CE-BBA2-3CC28EFD65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45B96-7198-4960-AF1D-1AAE9FEE122D}"/>
              </a:ext>
            </a:extLst>
          </p:cNvPr>
          <p:cNvSpPr>
            <a:spLocks noGrp="1"/>
          </p:cNvSpPr>
          <p:nvPr>
            <p:ph type="dt" sz="half" idx="10"/>
          </p:nvPr>
        </p:nvSpPr>
        <p:spPr/>
        <p:txBody>
          <a:bodyPr/>
          <a:lstStyle/>
          <a:p>
            <a:fld id="{90BC3F10-738A-424C-9BBD-0CC55123F1D1}" type="datetimeFigureOut">
              <a:rPr lang="en-US" smtClean="0"/>
              <a:t>5/25/2023</a:t>
            </a:fld>
            <a:endParaRPr lang="en-US"/>
          </a:p>
        </p:txBody>
      </p:sp>
      <p:sp>
        <p:nvSpPr>
          <p:cNvPr id="5" name="Footer Placeholder 4">
            <a:extLst>
              <a:ext uri="{FF2B5EF4-FFF2-40B4-BE49-F238E27FC236}">
                <a16:creationId xmlns:a16="http://schemas.microsoft.com/office/drawing/2014/main" id="{D040E9B4-8137-4310-B77E-F17F05360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7CD69-30A2-483E-9463-24F259E45EAD}"/>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48938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2CF3-0514-47F3-8120-7EAB380F6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9CE9B3-2C7C-4E98-8FE0-66FF271A9D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32668-EEB1-4318-B556-5A242C00F2D7}"/>
              </a:ext>
            </a:extLst>
          </p:cNvPr>
          <p:cNvSpPr>
            <a:spLocks noGrp="1"/>
          </p:cNvSpPr>
          <p:nvPr>
            <p:ph type="dt" sz="half" idx="10"/>
          </p:nvPr>
        </p:nvSpPr>
        <p:spPr/>
        <p:txBody>
          <a:bodyPr/>
          <a:lstStyle/>
          <a:p>
            <a:fld id="{90BC3F10-738A-424C-9BBD-0CC55123F1D1}" type="datetimeFigureOut">
              <a:rPr lang="en-US" smtClean="0"/>
              <a:t>5/25/2023</a:t>
            </a:fld>
            <a:endParaRPr lang="en-US"/>
          </a:p>
        </p:txBody>
      </p:sp>
      <p:sp>
        <p:nvSpPr>
          <p:cNvPr id="5" name="Footer Placeholder 4">
            <a:extLst>
              <a:ext uri="{FF2B5EF4-FFF2-40B4-BE49-F238E27FC236}">
                <a16:creationId xmlns:a16="http://schemas.microsoft.com/office/drawing/2014/main" id="{45C4EB1D-662C-4A93-B1D7-F3AEE2B19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6397F-D617-4F82-854F-7B0B00DEA396}"/>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80828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1C81-3FA9-45E0-BF5A-61D0F4B114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BDE973-5EC4-4B58-AAA1-F85141D60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F64BAD-2CAE-4281-81F4-5C110DCFF01E}"/>
              </a:ext>
            </a:extLst>
          </p:cNvPr>
          <p:cNvSpPr>
            <a:spLocks noGrp="1"/>
          </p:cNvSpPr>
          <p:nvPr>
            <p:ph type="dt" sz="half" idx="10"/>
          </p:nvPr>
        </p:nvSpPr>
        <p:spPr/>
        <p:txBody>
          <a:bodyPr/>
          <a:lstStyle/>
          <a:p>
            <a:fld id="{90BC3F10-738A-424C-9BBD-0CC55123F1D1}" type="datetimeFigureOut">
              <a:rPr lang="en-US" smtClean="0"/>
              <a:t>5/25/2023</a:t>
            </a:fld>
            <a:endParaRPr lang="en-US"/>
          </a:p>
        </p:txBody>
      </p:sp>
      <p:sp>
        <p:nvSpPr>
          <p:cNvPr id="5" name="Footer Placeholder 4">
            <a:extLst>
              <a:ext uri="{FF2B5EF4-FFF2-40B4-BE49-F238E27FC236}">
                <a16:creationId xmlns:a16="http://schemas.microsoft.com/office/drawing/2014/main" id="{C0C58463-A02D-4D95-83CC-403CD9C81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B6EA7-BEB0-483C-81B7-4B6C794337F0}"/>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62512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CAB8-8F1A-4A13-BB38-D5BF6BF69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B9F0EC-1CFB-4B62-9123-4E55A323E3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74828B-E54C-48A9-85B9-2FD346A588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5660F7-4BFB-4D0B-A57A-7D9E4C486E59}"/>
              </a:ext>
            </a:extLst>
          </p:cNvPr>
          <p:cNvSpPr>
            <a:spLocks noGrp="1"/>
          </p:cNvSpPr>
          <p:nvPr>
            <p:ph type="dt" sz="half" idx="10"/>
          </p:nvPr>
        </p:nvSpPr>
        <p:spPr/>
        <p:txBody>
          <a:bodyPr/>
          <a:lstStyle/>
          <a:p>
            <a:fld id="{90BC3F10-738A-424C-9BBD-0CC55123F1D1}" type="datetimeFigureOut">
              <a:rPr lang="en-US" smtClean="0"/>
              <a:t>5/25/2023</a:t>
            </a:fld>
            <a:endParaRPr lang="en-US"/>
          </a:p>
        </p:txBody>
      </p:sp>
      <p:sp>
        <p:nvSpPr>
          <p:cNvPr id="6" name="Footer Placeholder 5">
            <a:extLst>
              <a:ext uri="{FF2B5EF4-FFF2-40B4-BE49-F238E27FC236}">
                <a16:creationId xmlns:a16="http://schemas.microsoft.com/office/drawing/2014/main" id="{43151650-1851-4A26-93B2-1C428C453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7FA6B-0139-42F2-80E1-0CEAA3B0E427}"/>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62790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DCA3-10CA-466E-BBCC-4C9C9DABE3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3A8E55-F892-4148-A9AF-9431BDD55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666417-CEAF-4388-9BF7-DD176961E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A8629-5410-444B-98BA-F054DA3CD0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3D9E-BB69-4399-BCF0-3D70F41087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C86458-EDF1-4CC7-884E-C65AF4082A2E}"/>
              </a:ext>
            </a:extLst>
          </p:cNvPr>
          <p:cNvSpPr>
            <a:spLocks noGrp="1"/>
          </p:cNvSpPr>
          <p:nvPr>
            <p:ph type="dt" sz="half" idx="10"/>
          </p:nvPr>
        </p:nvSpPr>
        <p:spPr/>
        <p:txBody>
          <a:bodyPr/>
          <a:lstStyle/>
          <a:p>
            <a:fld id="{90BC3F10-738A-424C-9BBD-0CC55123F1D1}" type="datetimeFigureOut">
              <a:rPr lang="en-US" smtClean="0"/>
              <a:t>5/25/2023</a:t>
            </a:fld>
            <a:endParaRPr lang="en-US"/>
          </a:p>
        </p:txBody>
      </p:sp>
      <p:sp>
        <p:nvSpPr>
          <p:cNvPr id="8" name="Footer Placeholder 7">
            <a:extLst>
              <a:ext uri="{FF2B5EF4-FFF2-40B4-BE49-F238E27FC236}">
                <a16:creationId xmlns:a16="http://schemas.microsoft.com/office/drawing/2014/main" id="{29034930-AA8A-45DD-B884-8E8B49D4D8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4C89C5-6898-46C7-B20C-CF2FB5809179}"/>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58703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8044-BDA4-41B5-97A5-CAA2B528C4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54C39D-9557-4746-8BE8-EB687585A0CF}"/>
              </a:ext>
            </a:extLst>
          </p:cNvPr>
          <p:cNvSpPr>
            <a:spLocks noGrp="1"/>
          </p:cNvSpPr>
          <p:nvPr>
            <p:ph type="dt" sz="half" idx="10"/>
          </p:nvPr>
        </p:nvSpPr>
        <p:spPr/>
        <p:txBody>
          <a:bodyPr/>
          <a:lstStyle/>
          <a:p>
            <a:fld id="{90BC3F10-738A-424C-9BBD-0CC55123F1D1}" type="datetimeFigureOut">
              <a:rPr lang="en-US" smtClean="0"/>
              <a:t>5/25/2023</a:t>
            </a:fld>
            <a:endParaRPr lang="en-US"/>
          </a:p>
        </p:txBody>
      </p:sp>
      <p:sp>
        <p:nvSpPr>
          <p:cNvPr id="4" name="Footer Placeholder 3">
            <a:extLst>
              <a:ext uri="{FF2B5EF4-FFF2-40B4-BE49-F238E27FC236}">
                <a16:creationId xmlns:a16="http://schemas.microsoft.com/office/drawing/2014/main" id="{0180BE37-4E5B-4AFE-A000-DAE916A363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E215CB-22F4-420A-A6A8-0CEF8AF4AC68}"/>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347770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E68D3-BDA5-4A88-9CA0-B0A155B42ADF}"/>
              </a:ext>
            </a:extLst>
          </p:cNvPr>
          <p:cNvSpPr>
            <a:spLocks noGrp="1"/>
          </p:cNvSpPr>
          <p:nvPr>
            <p:ph type="dt" sz="half" idx="10"/>
          </p:nvPr>
        </p:nvSpPr>
        <p:spPr/>
        <p:txBody>
          <a:bodyPr/>
          <a:lstStyle/>
          <a:p>
            <a:fld id="{90BC3F10-738A-424C-9BBD-0CC55123F1D1}" type="datetimeFigureOut">
              <a:rPr lang="en-US" smtClean="0"/>
              <a:t>5/25/2023</a:t>
            </a:fld>
            <a:endParaRPr lang="en-US"/>
          </a:p>
        </p:txBody>
      </p:sp>
      <p:sp>
        <p:nvSpPr>
          <p:cNvPr id="3" name="Footer Placeholder 2">
            <a:extLst>
              <a:ext uri="{FF2B5EF4-FFF2-40B4-BE49-F238E27FC236}">
                <a16:creationId xmlns:a16="http://schemas.microsoft.com/office/drawing/2014/main" id="{D43D93E5-B13C-48E9-89F6-46DABA9379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77CDFB-D82A-44AD-838E-2AA0B83BB955}"/>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53737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FFA6-A63A-4CCB-B01B-5544020B3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F80A0A-D6BC-4AAB-A5B8-6B817A561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ECDEE-1F84-4201-9497-02467C545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A95C51-6388-45FA-82E0-63F4DFF4052A}"/>
              </a:ext>
            </a:extLst>
          </p:cNvPr>
          <p:cNvSpPr>
            <a:spLocks noGrp="1"/>
          </p:cNvSpPr>
          <p:nvPr>
            <p:ph type="dt" sz="half" idx="10"/>
          </p:nvPr>
        </p:nvSpPr>
        <p:spPr/>
        <p:txBody>
          <a:bodyPr/>
          <a:lstStyle/>
          <a:p>
            <a:fld id="{90BC3F10-738A-424C-9BBD-0CC55123F1D1}" type="datetimeFigureOut">
              <a:rPr lang="en-US" smtClean="0"/>
              <a:t>5/25/2023</a:t>
            </a:fld>
            <a:endParaRPr lang="en-US"/>
          </a:p>
        </p:txBody>
      </p:sp>
      <p:sp>
        <p:nvSpPr>
          <p:cNvPr id="6" name="Footer Placeholder 5">
            <a:extLst>
              <a:ext uri="{FF2B5EF4-FFF2-40B4-BE49-F238E27FC236}">
                <a16:creationId xmlns:a16="http://schemas.microsoft.com/office/drawing/2014/main" id="{BAD780F3-5D74-4A79-8EA8-6C702A300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6E3C4-780F-409F-83EC-C899C99DEEC2}"/>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291502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BC99-C185-41DE-9B9F-30C5E6D56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24046C-494C-4D03-9A52-5C6E4C2D6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9CF370-8627-4950-B779-E33E98342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57C2F-1349-437A-8748-0B41CD1FA884}"/>
              </a:ext>
            </a:extLst>
          </p:cNvPr>
          <p:cNvSpPr>
            <a:spLocks noGrp="1"/>
          </p:cNvSpPr>
          <p:nvPr>
            <p:ph type="dt" sz="half" idx="10"/>
          </p:nvPr>
        </p:nvSpPr>
        <p:spPr/>
        <p:txBody>
          <a:bodyPr/>
          <a:lstStyle/>
          <a:p>
            <a:fld id="{90BC3F10-738A-424C-9BBD-0CC55123F1D1}" type="datetimeFigureOut">
              <a:rPr lang="en-US" smtClean="0"/>
              <a:t>5/25/2023</a:t>
            </a:fld>
            <a:endParaRPr lang="en-US"/>
          </a:p>
        </p:txBody>
      </p:sp>
      <p:sp>
        <p:nvSpPr>
          <p:cNvPr id="6" name="Footer Placeholder 5">
            <a:extLst>
              <a:ext uri="{FF2B5EF4-FFF2-40B4-BE49-F238E27FC236}">
                <a16:creationId xmlns:a16="http://schemas.microsoft.com/office/drawing/2014/main" id="{40D18596-A06E-44D0-B070-D6CDE3577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488AD-A2C5-4F3A-8DE9-4B9C0B846B46}"/>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0625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41953-782E-4727-B239-051532E33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8C7C60-EF04-42C2-9CEE-9ECA3505C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B0109-1DBA-425C-A6FD-9553A520A0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C3F10-738A-424C-9BBD-0CC55123F1D1}" type="datetimeFigureOut">
              <a:rPr lang="en-US" smtClean="0"/>
              <a:t>5/25/2023</a:t>
            </a:fld>
            <a:endParaRPr lang="en-US"/>
          </a:p>
        </p:txBody>
      </p:sp>
      <p:sp>
        <p:nvSpPr>
          <p:cNvPr id="5" name="Footer Placeholder 4">
            <a:extLst>
              <a:ext uri="{FF2B5EF4-FFF2-40B4-BE49-F238E27FC236}">
                <a16:creationId xmlns:a16="http://schemas.microsoft.com/office/drawing/2014/main" id="{C8E7163C-F3A3-48F5-958A-97EC01C45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7A9EE-6B48-4552-9CB6-02438A495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1014D-55BA-4D02-BF10-1785F2852A14}" type="slidenum">
              <a:rPr lang="en-US" smtClean="0"/>
              <a:t>‹#›</a:t>
            </a:fld>
            <a:endParaRPr lang="en-US"/>
          </a:p>
        </p:txBody>
      </p:sp>
    </p:spTree>
    <p:extLst>
      <p:ext uri="{BB962C8B-B14F-4D97-AF65-F5344CB8AC3E}">
        <p14:creationId xmlns:p14="http://schemas.microsoft.com/office/powerpoint/2010/main" val="299443021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3yankees.com/index.html" TargetMode="External"/><Relationship Id="rId2" Type="http://schemas.openxmlformats.org/officeDocument/2006/relationships/hyperlink" Target="mailto:ehowes@3yankee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05A162D-13EA-41B6-8B18-3E408319891E}"/>
              </a:ext>
            </a:extLst>
          </p:cNvPr>
          <p:cNvSpPr>
            <a:spLocks noGrp="1"/>
          </p:cNvSpPr>
          <p:nvPr>
            <p:ph type="ctrTitle"/>
          </p:nvPr>
        </p:nvSpPr>
        <p:spPr>
          <a:xfrm>
            <a:off x="1314824" y="735106"/>
            <a:ext cx="10421656" cy="2928470"/>
          </a:xfrm>
        </p:spPr>
        <p:txBody>
          <a:bodyPr anchor="b">
            <a:normAutofit/>
          </a:bodyPr>
          <a:lstStyle/>
          <a:p>
            <a:pPr marL="0" marR="0">
              <a:spcBef>
                <a:spcPts val="0"/>
              </a:spcBef>
              <a:spcAft>
                <a:spcPts val="0"/>
              </a:spcAft>
            </a:pPr>
            <a:r>
              <a:rPr lang="en-US" sz="35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 Yankee Companies &amp; National SNF Status Update</a:t>
            </a:r>
            <a:br>
              <a:rPr lang="en-US" sz="35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500" b="1" dirty="0">
              <a:solidFill>
                <a:srgbClr val="FFFFFF"/>
              </a:solidFill>
              <a:latin typeface="Times New Roman" panose="02020603050405020304" pitchFamily="18" charset="0"/>
            </a:endParaRPr>
          </a:p>
        </p:txBody>
      </p:sp>
      <p:sp>
        <p:nvSpPr>
          <p:cNvPr id="3" name="Subtitle 2">
            <a:extLst>
              <a:ext uri="{FF2B5EF4-FFF2-40B4-BE49-F238E27FC236}">
                <a16:creationId xmlns:a16="http://schemas.microsoft.com/office/drawing/2014/main" id="{2069A3ED-BDE9-412E-96DB-FEB254F708DF}"/>
              </a:ext>
            </a:extLst>
          </p:cNvPr>
          <p:cNvSpPr>
            <a:spLocks noGrp="1"/>
          </p:cNvSpPr>
          <p:nvPr>
            <p:ph type="subTitle" idx="1"/>
          </p:nvPr>
        </p:nvSpPr>
        <p:spPr>
          <a:xfrm>
            <a:off x="1350683" y="4870824"/>
            <a:ext cx="9997256" cy="1803514"/>
          </a:xfrm>
        </p:spPr>
        <p:txBody>
          <a:bodyPr anchor="ctr">
            <a:noAutofit/>
          </a:bodyPr>
          <a:lstStyle/>
          <a:p>
            <a:r>
              <a:rPr lang="en-US" sz="2500" b="1" dirty="0">
                <a:solidFill>
                  <a:schemeClr val="accent1"/>
                </a:solidFill>
                <a:latin typeface="Times New Roman" panose="02020603050405020304" pitchFamily="18" charset="0"/>
              </a:rPr>
              <a:t>NEHLRWT Taskforce Meeting, St. Louis, MO</a:t>
            </a:r>
          </a:p>
          <a:p>
            <a:r>
              <a:rPr lang="en-US" sz="2500" b="1" dirty="0">
                <a:solidFill>
                  <a:schemeClr val="accent1"/>
                </a:solidFill>
                <a:latin typeface="Times New Roman" panose="02020603050405020304" pitchFamily="18" charset="0"/>
              </a:rPr>
              <a:t>May 25, 2023</a:t>
            </a:r>
          </a:p>
          <a:p>
            <a:r>
              <a:rPr lang="en-US" sz="2500" b="1" dirty="0">
                <a:solidFill>
                  <a:schemeClr val="accent1"/>
                </a:solidFill>
                <a:latin typeface="Times New Roman" panose="02020603050405020304" pitchFamily="18" charset="0"/>
              </a:rPr>
              <a:t>Eric Howes,  Director Public &amp; Government Affairs</a:t>
            </a:r>
          </a:p>
          <a:p>
            <a:r>
              <a:rPr lang="en-US" sz="2500" b="1" dirty="0">
                <a:solidFill>
                  <a:schemeClr val="accent1"/>
                </a:solidFill>
                <a:latin typeface="Times New Roman" panose="02020603050405020304" pitchFamily="18" charset="0"/>
              </a:rPr>
              <a:t>Maine Yankee Atomic Power Company</a:t>
            </a:r>
          </a:p>
        </p:txBody>
      </p:sp>
    </p:spTree>
    <p:extLst>
      <p:ext uri="{BB962C8B-B14F-4D97-AF65-F5344CB8AC3E}">
        <p14:creationId xmlns:p14="http://schemas.microsoft.com/office/powerpoint/2010/main" val="33886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838200" y="365125"/>
            <a:ext cx="10388600" cy="832739"/>
          </a:xfrm>
        </p:spPr>
        <p:txBody>
          <a:bodyPr>
            <a:normAutofit/>
          </a:bodyPr>
          <a:lstStyle/>
          <a:p>
            <a:r>
              <a:rPr lang="en-US" sz="3000" b="1" dirty="0">
                <a:solidFill>
                  <a:schemeClr val="accent1">
                    <a:lumMod val="75000"/>
                  </a:schemeClr>
                </a:solidFill>
                <a:effectLst/>
                <a:ea typeface="Calibri" panose="020F0502020204030204" pitchFamily="34" charset="0"/>
              </a:rPr>
              <a:t>Private Consolidated Interim Storage </a:t>
            </a:r>
            <a:r>
              <a:rPr lang="en-US" sz="3000" b="1" dirty="0">
                <a:solidFill>
                  <a:schemeClr val="accent1">
                    <a:lumMod val="75000"/>
                  </a:schemeClr>
                </a:solidFill>
                <a:ea typeface="Calibri" panose="020F0502020204030204" pitchFamily="34" charset="0"/>
              </a:rPr>
              <a:t>Facility Status</a:t>
            </a:r>
            <a:br>
              <a:rPr lang="en-US" sz="1800" dirty="0">
                <a:effectLst/>
                <a:latin typeface="Times New Roman" panose="02020603050405020304" pitchFamily="18" charset="0"/>
                <a:ea typeface="Times New Roman" panose="02020603050405020304" pitchFamily="18" charset="0"/>
              </a:rPr>
            </a:br>
            <a:endParaRPr lang="en-US" sz="2000" b="1" dirty="0">
              <a:solidFill>
                <a:schemeClr val="accent1"/>
              </a:solidFill>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200" y="1929384"/>
            <a:ext cx="10515600" cy="4251960"/>
          </a:xfrm>
        </p:spPr>
        <p:txBody>
          <a:bodyPr>
            <a:normAutofit/>
          </a:bodyPr>
          <a:lstStyle/>
          <a:p>
            <a:pPr marL="0" marR="0" indent="0">
              <a:lnSpc>
                <a:spcPct val="115000"/>
              </a:lnSpc>
              <a:spcBef>
                <a:spcPts val="0"/>
              </a:spcBef>
              <a:spcAft>
                <a:spcPts val="1000"/>
              </a:spcAft>
              <a:buNone/>
            </a:pPr>
            <a:r>
              <a:rPr lang="en-US" sz="1900" b="1" dirty="0">
                <a:effectLst/>
                <a:ea typeface="Calibri" panose="020F0502020204030204" pitchFamily="34" charset="0"/>
                <a:cs typeface="Times New Roman" panose="02020603050405020304" pitchFamily="18" charset="0"/>
              </a:rPr>
              <a:t>New Mexico CIS NRC License Review</a:t>
            </a:r>
          </a:p>
          <a:p>
            <a:pPr marR="0">
              <a:spcBef>
                <a:spcPts val="0"/>
              </a:spcBef>
              <a:spcAft>
                <a:spcPts val="0"/>
              </a:spcAft>
              <a:buFont typeface="Wingdings" panose="05000000000000000000" pitchFamily="2" charset="2"/>
              <a:buChar char="Ø"/>
            </a:pPr>
            <a:endParaRPr lang="en-US" sz="1800" dirty="0">
              <a:effectLst/>
              <a:latin typeface="Arial" panose="020B0604020202020204" pitchFamily="34" charset="0"/>
              <a:ea typeface="Times New Roman" panose="02020603050405020304" pitchFamily="18" charset="0"/>
            </a:endParaRPr>
          </a:p>
          <a:p>
            <a:pPr marR="0">
              <a:spcBef>
                <a:spcPts val="0"/>
              </a:spcBef>
              <a:spcAft>
                <a:spcPts val="0"/>
              </a:spcAft>
              <a:buFont typeface="Wingdings" panose="05000000000000000000" pitchFamily="2" charset="2"/>
              <a:buChar char="Ø"/>
            </a:pPr>
            <a:r>
              <a:rPr lang="en-US" sz="1900" dirty="0">
                <a:effectLst/>
                <a:ea typeface="Times New Roman" panose="02020603050405020304" pitchFamily="18" charset="0"/>
              </a:rPr>
              <a:t>The NRC issued a license to Holtec International to construct and operate a consolidated interim storage facility in New Mexico on May 9, 2023.</a:t>
            </a:r>
          </a:p>
          <a:p>
            <a:pPr>
              <a:spcBef>
                <a:spcPts val="0"/>
              </a:spcBef>
              <a:buFont typeface="Wingdings" panose="05000000000000000000" pitchFamily="2" charset="2"/>
              <a:buChar char="Ø"/>
            </a:pPr>
            <a:endParaRPr lang="en-US" sz="1900" dirty="0">
              <a:effectLst/>
              <a:ea typeface="Times New Roman" panose="02020603050405020304" pitchFamily="18" charset="0"/>
              <a:cs typeface="Arial" panose="020B0604020202020204" pitchFamily="34" charset="0"/>
            </a:endParaRPr>
          </a:p>
          <a:p>
            <a:pPr>
              <a:spcBef>
                <a:spcPts val="0"/>
              </a:spcBef>
              <a:buFont typeface="Wingdings" panose="05000000000000000000" pitchFamily="2" charset="2"/>
              <a:buChar char="Ø"/>
            </a:pPr>
            <a:endParaRPr lang="en-US" sz="1900" dirty="0">
              <a:effectLst/>
              <a:ea typeface="Times New Roman" panose="02020603050405020304" pitchFamily="18" charset="0"/>
              <a:cs typeface="Arial" panose="020B0604020202020204" pitchFamily="34" charset="0"/>
            </a:endParaRPr>
          </a:p>
          <a:p>
            <a:pPr>
              <a:spcBef>
                <a:spcPts val="0"/>
              </a:spcBef>
              <a:buFont typeface="Wingdings" panose="05000000000000000000" pitchFamily="2" charset="2"/>
              <a:buChar char="Ø"/>
            </a:pPr>
            <a:r>
              <a:rPr lang="en-US" sz="1900" dirty="0">
                <a:effectLst/>
                <a:ea typeface="Times New Roman" panose="02020603050405020304" pitchFamily="18" charset="0"/>
                <a:cs typeface="Arial" panose="020B0604020202020204" pitchFamily="34" charset="0"/>
              </a:rPr>
              <a:t>The New Mexico Legislature passed, and the Governor signed into law on March 17</a:t>
            </a:r>
            <a:r>
              <a:rPr lang="en-US" sz="1900" baseline="30000" dirty="0">
                <a:effectLst/>
                <a:ea typeface="Times New Roman" panose="02020603050405020304" pitchFamily="18" charset="0"/>
                <a:cs typeface="Arial" panose="020B0604020202020204" pitchFamily="34" charset="0"/>
              </a:rPr>
              <a:t>th</a:t>
            </a:r>
            <a:r>
              <a:rPr lang="en-US" sz="1900" dirty="0">
                <a:effectLst/>
                <a:ea typeface="Times New Roman" panose="02020603050405020304" pitchFamily="18" charset="0"/>
                <a:cs typeface="Arial" panose="020B0604020202020204" pitchFamily="34" charset="0"/>
              </a:rPr>
              <a:t> a bill that bans the storage or disposal of spent nuclear fuel and/or high-level radioactive waste in New Mexico unless the state has consented to the creation of the disposal facility. Holtec has said it plans to challenge the state law in court.  </a:t>
            </a:r>
            <a:endParaRPr lang="en-US" sz="1900" dirty="0">
              <a:effectLst/>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effectLst/>
              <a:latin typeface="Times New Roman" panose="02020603050405020304" pitchFamily="18" charset="0"/>
              <a:ea typeface="Times New Roman" panose="02020603050405020304" pitchFamily="18" charset="0"/>
            </a:endParaRPr>
          </a:p>
          <a:p>
            <a:pPr>
              <a:spcBef>
                <a:spcPts val="0"/>
              </a:spcBef>
              <a:spcAft>
                <a:spcPts val="600"/>
              </a:spcAft>
              <a:buFont typeface="Wingdings" panose="05000000000000000000" pitchFamily="2" charset="2"/>
              <a:buChar char="Ø"/>
            </a:pPr>
            <a:endParaRPr lang="en-US" sz="1800" b="1" dirty="0">
              <a:effectLst/>
              <a:latin typeface="Times New Roman" panose="02020603050405020304" pitchFamily="18" charset="0"/>
              <a:ea typeface="Calibri" panose="020F0502020204030204" pitchFamily="34" charset="0"/>
            </a:endParaRPr>
          </a:p>
          <a:p>
            <a:pPr marL="0" indent="0">
              <a:spcBef>
                <a:spcPts val="0"/>
              </a:spcBef>
              <a:spcAft>
                <a:spcPts val="600"/>
              </a:spcAft>
              <a:buNone/>
            </a:pPr>
            <a:endParaRPr lang="en-US" sz="1800" b="1" dirty="0">
              <a:solidFill>
                <a:schemeClr val="accent1"/>
              </a:solidFill>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solidFill>
                <a:schemeClr val="accent1"/>
              </a:solidFill>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800" dirty="0">
              <a:latin typeface="Times New Roman" panose="02020603050405020304" pitchFamily="18" charset="0"/>
              <a:ea typeface="Times New Roman" panose="02020603050405020304" pitchFamily="18" charset="0"/>
            </a:endParaRPr>
          </a:p>
          <a:p>
            <a:pPr marR="0">
              <a:spcBef>
                <a:spcPts val="0"/>
              </a:spcBef>
              <a:spcAft>
                <a:spcPts val="60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6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marL="0" indent="0">
              <a:buNone/>
            </a:pPr>
            <a:endParaRPr lang="en-US" sz="1500" dirty="0">
              <a:latin typeface="Times New Roman" panose="02020603050405020304" pitchFamily="18" charset="0"/>
            </a:endParaRPr>
          </a:p>
          <a:p>
            <a:pPr marL="0" indent="0">
              <a:buNone/>
            </a:pPr>
            <a:endParaRPr lang="en-US" sz="1500" dirty="0"/>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143727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838200" y="365125"/>
            <a:ext cx="10388600" cy="832739"/>
          </a:xfrm>
        </p:spPr>
        <p:txBody>
          <a:bodyPr>
            <a:normAutofit/>
          </a:bodyPr>
          <a:lstStyle/>
          <a:p>
            <a:r>
              <a:rPr lang="en-US" sz="3000" b="1" dirty="0">
                <a:solidFill>
                  <a:schemeClr val="accent1">
                    <a:lumMod val="75000"/>
                  </a:schemeClr>
                </a:solidFill>
                <a:effectLst/>
                <a:ea typeface="Calibri" panose="020F0502020204030204" pitchFamily="34" charset="0"/>
              </a:rPr>
              <a:t>Private Consolidated Interim Storage </a:t>
            </a:r>
            <a:r>
              <a:rPr lang="en-US" sz="3000" b="1" dirty="0">
                <a:solidFill>
                  <a:schemeClr val="accent1">
                    <a:lumMod val="75000"/>
                  </a:schemeClr>
                </a:solidFill>
                <a:ea typeface="Calibri" panose="020F0502020204030204" pitchFamily="34" charset="0"/>
              </a:rPr>
              <a:t>Facility Status continued</a:t>
            </a:r>
            <a:br>
              <a:rPr lang="en-US" sz="1800" dirty="0">
                <a:effectLst/>
                <a:latin typeface="Times New Roman" panose="02020603050405020304" pitchFamily="18" charset="0"/>
                <a:ea typeface="Times New Roman" panose="02020603050405020304" pitchFamily="18" charset="0"/>
              </a:rPr>
            </a:br>
            <a:endParaRPr lang="en-US" sz="2000" b="1" dirty="0">
              <a:solidFill>
                <a:schemeClr val="accent1"/>
              </a:solidFill>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200" y="1929384"/>
            <a:ext cx="10515600" cy="4251960"/>
          </a:xfrm>
        </p:spPr>
        <p:txBody>
          <a:bodyPr>
            <a:normAutofit/>
          </a:bodyPr>
          <a:lstStyle/>
          <a:p>
            <a:pPr marL="0" marR="0" indent="0">
              <a:lnSpc>
                <a:spcPct val="115000"/>
              </a:lnSpc>
              <a:spcBef>
                <a:spcPts val="0"/>
              </a:spcBef>
              <a:spcAft>
                <a:spcPts val="1000"/>
              </a:spcAft>
              <a:buNone/>
            </a:pPr>
            <a:r>
              <a:rPr lang="en-US" sz="1900" b="1" dirty="0">
                <a:effectLst/>
                <a:ea typeface="Calibri" panose="020F0502020204030204" pitchFamily="34" charset="0"/>
                <a:cs typeface="Times New Roman" panose="02020603050405020304" pitchFamily="18" charset="0"/>
              </a:rPr>
              <a:t>Texas and New Mexico CIS </a:t>
            </a:r>
            <a:r>
              <a:rPr lang="en-US" sz="1900" b="1" dirty="0">
                <a:ea typeface="Calibri" panose="020F0502020204030204" pitchFamily="34" charset="0"/>
                <a:cs typeface="Times New Roman" panose="02020603050405020304" pitchFamily="18" charset="0"/>
              </a:rPr>
              <a:t>Facility Litigation</a:t>
            </a:r>
          </a:p>
          <a:p>
            <a:pPr marR="0">
              <a:spcBef>
                <a:spcPts val="0"/>
              </a:spcBef>
              <a:spcAft>
                <a:spcPts val="0"/>
              </a:spcAft>
              <a:buFont typeface="Wingdings" panose="05000000000000000000" pitchFamily="2" charset="2"/>
              <a:buChar char="Ø"/>
            </a:pPr>
            <a:r>
              <a:rPr lang="en-US" sz="1900" dirty="0">
                <a:effectLst/>
                <a:ea typeface="Calibri" panose="020F0502020204030204" pitchFamily="34" charset="0"/>
                <a:cs typeface="Arial" panose="020B0604020202020204" pitchFamily="34" charset="0"/>
              </a:rPr>
              <a:t>In the Texas Interim Storage Partners CIS facility site case before the DC Court of Appeals brought by the litigants that were unsuccessful intervenors in the NRC licensing process - the Court issued a judgement on January 25th dismissing the petitions and upholding the license granted by the NRC. </a:t>
            </a:r>
            <a:endParaRPr lang="en-US" sz="19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900" dirty="0">
              <a:effectLst/>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1900" dirty="0">
                <a:effectLst/>
                <a:ea typeface="Calibri" panose="020F0502020204030204" pitchFamily="34" charset="0"/>
                <a:cs typeface="Arial" panose="020B0604020202020204" pitchFamily="34" charset="0"/>
              </a:rPr>
              <a:t>In litigation against the NRC’s granting of a license to Interim Storage Partners in Texas in the 10</a:t>
            </a:r>
            <a:r>
              <a:rPr lang="en-US" sz="1900" baseline="30000" dirty="0">
                <a:effectLst/>
                <a:ea typeface="Calibri" panose="020F0502020204030204" pitchFamily="34" charset="0"/>
                <a:cs typeface="Arial" panose="020B0604020202020204" pitchFamily="34" charset="0"/>
              </a:rPr>
              <a:t>th</a:t>
            </a:r>
            <a:r>
              <a:rPr lang="en-US" sz="1900" dirty="0">
                <a:effectLst/>
                <a:ea typeface="Calibri" panose="020F0502020204030204" pitchFamily="34" charset="0"/>
                <a:cs typeface="Arial" panose="020B0604020202020204" pitchFamily="34" charset="0"/>
              </a:rPr>
              <a:t> Circuit Court of Appeals - the Court denied </a:t>
            </a:r>
            <a:r>
              <a:rPr lang="en-US" sz="1900" dirty="0">
                <a:solidFill>
                  <a:srgbClr val="000000"/>
                </a:solidFill>
                <a:effectLst/>
                <a:ea typeface="Calibri" panose="020F0502020204030204" pitchFamily="34" charset="0"/>
                <a:cs typeface="Arial" panose="020B0604020202020204" pitchFamily="34" charset="0"/>
              </a:rPr>
              <a:t>New Mexico’s legal challenge on February 11</a:t>
            </a:r>
            <a:r>
              <a:rPr lang="en-US" sz="1900" baseline="30000" dirty="0">
                <a:solidFill>
                  <a:srgbClr val="000000"/>
                </a:solidFill>
                <a:effectLst/>
                <a:ea typeface="Calibri" panose="020F0502020204030204" pitchFamily="34" charset="0"/>
                <a:cs typeface="Arial" panose="020B0604020202020204" pitchFamily="34" charset="0"/>
              </a:rPr>
              <a:t>th</a:t>
            </a:r>
            <a:r>
              <a:rPr lang="en-US" sz="1900" dirty="0">
                <a:solidFill>
                  <a:srgbClr val="000000"/>
                </a:solidFill>
                <a:effectLst/>
                <a:ea typeface="Calibri" panose="020F0502020204030204" pitchFamily="34" charset="0"/>
                <a:cs typeface="Arial" panose="020B0604020202020204" pitchFamily="34" charset="0"/>
              </a:rPr>
              <a:t> citing a lack of jurisdiction. </a:t>
            </a:r>
            <a:endParaRPr lang="en-US" sz="19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900" dirty="0">
              <a:effectLst/>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1900" dirty="0">
                <a:effectLst/>
                <a:ea typeface="Calibri" panose="020F0502020204030204" pitchFamily="34" charset="0"/>
                <a:cs typeface="Arial" panose="020B0604020202020204" pitchFamily="34" charset="0"/>
              </a:rPr>
              <a:t>A decision is pending in the case brought by the Texas AG before the 5th Circuit Court of Appeals.</a:t>
            </a:r>
            <a:endParaRPr lang="en-US" sz="19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900" dirty="0">
              <a:effectLst/>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1900" dirty="0">
                <a:effectLst/>
                <a:ea typeface="Calibri" panose="020F0502020204030204" pitchFamily="34" charset="0"/>
                <a:cs typeface="Arial" panose="020B0604020202020204" pitchFamily="34" charset="0"/>
              </a:rPr>
              <a:t>Intervenors in the Holtec CIS application also brought challenges in the DC Circuit Court of Appeals and those cases </a:t>
            </a:r>
            <a:r>
              <a:rPr lang="en-US" sz="1900" dirty="0">
                <a:ea typeface="Calibri" panose="020F0502020204030204" pitchFamily="34" charset="0"/>
                <a:cs typeface="Arial" panose="020B0604020202020204" pitchFamily="34" charset="0"/>
              </a:rPr>
              <a:t>were</a:t>
            </a:r>
            <a:r>
              <a:rPr lang="en-US" sz="1900" dirty="0">
                <a:effectLst/>
                <a:ea typeface="Calibri" panose="020F0502020204030204" pitchFamily="34" charset="0"/>
                <a:cs typeface="Arial" panose="020B0604020202020204" pitchFamily="34" charset="0"/>
              </a:rPr>
              <a:t> being held in abeyance pending final action by the NRC on the Holtec CIS application.</a:t>
            </a:r>
            <a:endParaRPr lang="en-US" sz="1900" dirty="0">
              <a:effectLst/>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Arial" panose="020B0604020202020204" pitchFamily="34" charset="0"/>
              <a:ea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effectLst/>
              <a:latin typeface="Times New Roman" panose="02020603050405020304" pitchFamily="18" charset="0"/>
              <a:ea typeface="Times New Roman" panose="02020603050405020304" pitchFamily="18" charset="0"/>
            </a:endParaRPr>
          </a:p>
          <a:p>
            <a:pPr>
              <a:spcBef>
                <a:spcPts val="0"/>
              </a:spcBef>
              <a:spcAft>
                <a:spcPts val="600"/>
              </a:spcAft>
              <a:buFont typeface="Wingdings" panose="05000000000000000000" pitchFamily="2" charset="2"/>
              <a:buChar char="Ø"/>
            </a:pPr>
            <a:endParaRPr lang="en-US" sz="1800" b="1" dirty="0">
              <a:effectLst/>
              <a:latin typeface="Times New Roman" panose="02020603050405020304" pitchFamily="18" charset="0"/>
              <a:ea typeface="Calibri" panose="020F0502020204030204" pitchFamily="34" charset="0"/>
            </a:endParaRPr>
          </a:p>
          <a:p>
            <a:pPr marL="0" indent="0">
              <a:spcBef>
                <a:spcPts val="0"/>
              </a:spcBef>
              <a:spcAft>
                <a:spcPts val="600"/>
              </a:spcAft>
              <a:buNone/>
            </a:pPr>
            <a:endParaRPr lang="en-US" sz="1800" b="1" dirty="0">
              <a:solidFill>
                <a:schemeClr val="accent1"/>
              </a:solidFill>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solidFill>
                <a:schemeClr val="accent1"/>
              </a:solidFill>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800" dirty="0">
              <a:latin typeface="Times New Roman" panose="02020603050405020304" pitchFamily="18" charset="0"/>
              <a:ea typeface="Times New Roman" panose="02020603050405020304" pitchFamily="18" charset="0"/>
            </a:endParaRPr>
          </a:p>
          <a:p>
            <a:pPr marR="0">
              <a:spcBef>
                <a:spcPts val="0"/>
              </a:spcBef>
              <a:spcAft>
                <a:spcPts val="60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6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marL="0" indent="0">
              <a:buNone/>
            </a:pPr>
            <a:endParaRPr lang="en-US" sz="1500" dirty="0">
              <a:latin typeface="Times New Roman" panose="02020603050405020304" pitchFamily="18" charset="0"/>
            </a:endParaRPr>
          </a:p>
          <a:p>
            <a:pPr marL="0" indent="0">
              <a:buNone/>
            </a:pPr>
            <a:endParaRPr lang="en-US" sz="1500" dirty="0"/>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59751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1D8853F2-E7CA-4FB8-BC29-30EAEEBB3DF5}"/>
              </a:ext>
            </a:extLst>
          </p:cNvPr>
          <p:cNvSpPr txBox="1"/>
          <p:nvPr/>
        </p:nvSpPr>
        <p:spPr>
          <a:xfrm>
            <a:off x="1314824" y="735106"/>
            <a:ext cx="10053763" cy="292847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a:solidFill>
                  <a:srgbClr val="FFFFFF"/>
                </a:solidFill>
                <a:latin typeface="+mj-lt"/>
                <a:ea typeface="+mj-ea"/>
                <a:cs typeface="+mj-cs"/>
              </a:rPr>
              <a:t>Thank you! </a:t>
            </a:r>
          </a:p>
        </p:txBody>
      </p:sp>
      <p:sp>
        <p:nvSpPr>
          <p:cNvPr id="2" name="TextBox 1">
            <a:extLst>
              <a:ext uri="{FF2B5EF4-FFF2-40B4-BE49-F238E27FC236}">
                <a16:creationId xmlns:a16="http://schemas.microsoft.com/office/drawing/2014/main" id="{030D81C0-7AAC-4E45-80C3-421A23A9DEA1}"/>
              </a:ext>
            </a:extLst>
          </p:cNvPr>
          <p:cNvSpPr txBox="1"/>
          <p:nvPr/>
        </p:nvSpPr>
        <p:spPr>
          <a:xfrm>
            <a:off x="2784764" y="4883727"/>
            <a:ext cx="4665518" cy="646331"/>
          </a:xfrm>
          <a:prstGeom prst="rect">
            <a:avLst/>
          </a:prstGeom>
          <a:noFill/>
        </p:spPr>
        <p:txBody>
          <a:bodyPr wrap="square" rtlCol="0">
            <a:spAutoFit/>
          </a:bodyPr>
          <a:lstStyle/>
          <a:p>
            <a:r>
              <a:rPr lang="en-US" dirty="0">
                <a:hlinkClick r:id="rId2"/>
              </a:rPr>
              <a:t>ehowes@3yankees.com</a:t>
            </a:r>
            <a:endParaRPr lang="en-US" dirty="0"/>
          </a:p>
          <a:p>
            <a:r>
              <a:rPr lang="en-US" dirty="0">
                <a:hlinkClick r:id="rId3"/>
              </a:rPr>
              <a:t>http://www.3yankees.com/index.html</a:t>
            </a:r>
            <a:r>
              <a:rPr lang="en-US" dirty="0"/>
              <a:t> </a:t>
            </a:r>
          </a:p>
        </p:txBody>
      </p:sp>
    </p:spTree>
    <p:extLst>
      <p:ext uri="{BB962C8B-B14F-4D97-AF65-F5344CB8AC3E}">
        <p14:creationId xmlns:p14="http://schemas.microsoft.com/office/powerpoint/2010/main" val="43092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0687E-3727-4E21-9D64-1CA613403EC0}"/>
              </a:ext>
            </a:extLst>
          </p:cNvPr>
          <p:cNvSpPr>
            <a:spLocks noGrp="1"/>
          </p:cNvSpPr>
          <p:nvPr>
            <p:ph type="title"/>
          </p:nvPr>
        </p:nvSpPr>
        <p:spPr>
          <a:xfrm>
            <a:off x="841248" y="548640"/>
            <a:ext cx="3600860" cy="5431536"/>
          </a:xfrm>
        </p:spPr>
        <p:txBody>
          <a:bodyPr>
            <a:normAutofit/>
          </a:bodyPr>
          <a:lstStyle/>
          <a:p>
            <a:r>
              <a:rPr lang="en-US" sz="40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O</a:t>
            </a:r>
            <a:r>
              <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verview of the 3 Yankee Companies</a:t>
            </a:r>
            <a:br>
              <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4000" dirty="0">
              <a:solidFill>
                <a:schemeClr val="accent1">
                  <a:lumMod val="75000"/>
                </a:schemeClr>
              </a:solidFill>
            </a:endParaRPr>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597AC8-1EC5-4A1E-9013-33CE4177EA44}"/>
              </a:ext>
            </a:extLst>
          </p:cNvPr>
          <p:cNvSpPr>
            <a:spLocks noGrp="1"/>
          </p:cNvSpPr>
          <p:nvPr>
            <p:ph idx="1"/>
          </p:nvPr>
        </p:nvSpPr>
        <p:spPr>
          <a:xfrm>
            <a:off x="5126418" y="121920"/>
            <a:ext cx="6224335" cy="6543040"/>
          </a:xfrm>
        </p:spPr>
        <p:txBody>
          <a:bodyPr anchor="ctr">
            <a:normAutofit/>
          </a:bodyPr>
          <a:lstStyle/>
          <a:p>
            <a:pPr marL="342900" marR="0" lvl="0" indent="-342900">
              <a:spcBef>
                <a:spcPts val="0"/>
              </a:spcBef>
              <a:spcAft>
                <a:spcPts val="0"/>
              </a:spcAft>
              <a:buFont typeface="Wingdings" panose="05000000000000000000" pitchFamily="2" charset="2"/>
              <a:buChar char=""/>
            </a:pPr>
            <a:r>
              <a:rPr lang="en-US" sz="1900" dirty="0">
                <a:effectLst/>
                <a:ea typeface="Calibri" panose="020F0502020204030204" pitchFamily="34" charset="0"/>
                <a:cs typeface="Times New Roman" panose="02020603050405020304" pitchFamily="18" charset="0"/>
              </a:rPr>
              <a:t>MY, CY, and YR are independent, single-asset, fully decommissioned </a:t>
            </a:r>
            <a:r>
              <a:rPr lang="en-US" sz="1900" dirty="0">
                <a:ea typeface="Calibri" panose="020F0502020204030204" pitchFamily="34" charset="0"/>
                <a:cs typeface="Times New Roman" panose="02020603050405020304" pitchFamily="18" charset="0"/>
              </a:rPr>
              <a:t>NPP</a:t>
            </a:r>
            <a:r>
              <a:rPr lang="en-US" sz="1900" dirty="0">
                <a:solidFill>
                  <a:srgbClr val="FF0000"/>
                </a:solidFill>
                <a:ea typeface="Calibri" panose="020F0502020204030204" pitchFamily="34" charset="0"/>
                <a:cs typeface="Times New Roman" panose="02020603050405020304" pitchFamily="18" charset="0"/>
              </a:rPr>
              <a:t> </a:t>
            </a:r>
            <a:r>
              <a:rPr lang="en-US" sz="1900" dirty="0">
                <a:effectLst/>
                <a:ea typeface="Calibri" panose="020F0502020204030204" pitchFamily="34" charset="0"/>
                <a:cs typeface="Times New Roman" panose="02020603050405020304" pitchFamily="18" charset="0"/>
              </a:rPr>
              <a:t>sites that have been stand-alone ISFSIs </a:t>
            </a:r>
            <a:r>
              <a:rPr lang="en-US" sz="1900" dirty="0">
                <a:ea typeface="Calibri" panose="020F0502020204030204" pitchFamily="34" charset="0"/>
                <a:cs typeface="Times New Roman" panose="02020603050405020304" pitchFamily="18" charset="0"/>
              </a:rPr>
              <a:t>for nearly two decades</a:t>
            </a:r>
            <a:r>
              <a:rPr lang="en-US" sz="1900" dirty="0">
                <a:effectLst/>
                <a:ea typeface="Calibri" panose="020F0502020204030204" pitchFamily="34" charset="0"/>
                <a:cs typeface="Times New Roman" panose="02020603050405020304" pitchFamily="18" charset="0"/>
              </a:rPr>
              <a:t>. </a:t>
            </a:r>
          </a:p>
          <a:p>
            <a:pPr marL="342900" indent="-342900">
              <a:spcBef>
                <a:spcPts val="0"/>
              </a:spcBef>
              <a:buFont typeface="Wingdings" panose="05000000000000000000" pitchFamily="2" charset="2"/>
              <a:buChar char=""/>
            </a:pPr>
            <a:endParaRPr lang="en-US" sz="1900" dirty="0">
              <a:solidFill>
                <a:srgbClr val="000000"/>
              </a:solidFill>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900" dirty="0">
                <a:effectLst/>
                <a:ea typeface="Calibri" panose="020F0502020204030204" pitchFamily="34" charset="0"/>
                <a:cs typeface="Times New Roman" panose="02020603050405020304" pitchFamily="18" charset="0"/>
              </a:rPr>
              <a:t>When DOE meets its</a:t>
            </a:r>
            <a:r>
              <a:rPr lang="en-US" sz="1900" dirty="0">
                <a:solidFill>
                  <a:srgbClr val="FF0000"/>
                </a:solidFill>
                <a:effectLst/>
                <a:ea typeface="Calibri" panose="020F0502020204030204" pitchFamily="34" charset="0"/>
                <a:cs typeface="Times New Roman" panose="02020603050405020304" pitchFamily="18" charset="0"/>
              </a:rPr>
              <a:t> </a:t>
            </a:r>
            <a:r>
              <a:rPr lang="en-US" sz="1900" dirty="0">
                <a:effectLst/>
                <a:ea typeface="Calibri" panose="020F0502020204030204" pitchFamily="34" charset="0"/>
                <a:cs typeface="Times New Roman" panose="02020603050405020304" pitchFamily="18" charset="0"/>
              </a:rPr>
              <a:t>obligation to remove the SNF/GTCC waste, the ISFSIs will be decommissioned, the NRC licenses terminated, the sites made available for other purposes, and the companies will go out of business.</a:t>
            </a:r>
          </a:p>
          <a:p>
            <a:pPr marR="0" indent="0">
              <a:spcBef>
                <a:spcPts val="0"/>
              </a:spcBef>
              <a:spcAft>
                <a:spcPts val="0"/>
              </a:spcAft>
              <a:buNone/>
            </a:pPr>
            <a:r>
              <a:rPr lang="en-US" sz="1900" dirty="0">
                <a:effectLst/>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Wingdings" panose="05000000000000000000" pitchFamily="2" charset="2"/>
              <a:buChar char=""/>
            </a:pPr>
            <a:r>
              <a:rPr lang="en-US" sz="1900" dirty="0">
                <a:effectLst/>
                <a:ea typeface="Calibri" panose="020F0502020204030204" pitchFamily="34" charset="0"/>
                <a:cs typeface="Times New Roman" panose="02020603050405020304" pitchFamily="18" charset="0"/>
              </a:rPr>
              <a:t>Until then it is the 3 Yankees’ responsibility as the NRC licensees to store and secure the SNF/GTCC waste in accordance with all applicable regulations.</a:t>
            </a:r>
          </a:p>
          <a:p>
            <a:pPr marR="0" indent="0">
              <a:spcBef>
                <a:spcPts val="0"/>
              </a:spcBef>
              <a:spcAft>
                <a:spcPts val="0"/>
              </a:spcAft>
              <a:buNone/>
            </a:pPr>
            <a:r>
              <a:rPr lang="en-US" sz="1900" dirty="0">
                <a:effectLst/>
                <a:ea typeface="Calibri" panose="020F0502020204030204" pitchFamily="34" charset="0"/>
                <a:cs typeface="Times New Roman" panose="02020603050405020304" pitchFamily="18" charset="0"/>
              </a:rPr>
              <a:t> </a:t>
            </a:r>
          </a:p>
          <a:p>
            <a:pPr indent="0">
              <a:spcBef>
                <a:spcPts val="0"/>
              </a:spcBef>
              <a:buNone/>
            </a:pPr>
            <a:r>
              <a:rPr lang="en-US" sz="1900" dirty="0">
                <a:solidFill>
                  <a:srgbClr val="000000"/>
                </a:solidFill>
                <a:effectLst/>
                <a:ea typeface="Calibri" panose="020F0502020204030204" pitchFamily="34" charset="0"/>
              </a:rPr>
              <a:t>The 3 Yankee Companies have been in litigation with the DOE since 1998 to recover costs for the 3 companies' utility owners and their ratepayers resulting from the federal government's ongoing failure to remove the SNF/GTCC waste. The 3 companies to date have recovered about $575 million through 4 rounds of litigation.</a:t>
            </a:r>
            <a:endParaRPr lang="en-US" sz="1900" dirty="0">
              <a:effectLs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endParaRPr lang="en-US" sz="1900" dirty="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sz="1900" dirty="0">
                <a:ea typeface="Calibri" panose="020F0502020204030204" pitchFamily="34" charset="0"/>
                <a:cs typeface="Arial" panose="020B0604020202020204" pitchFamily="34" charset="0"/>
              </a:rPr>
              <a:t>There are currently 21 permanently &amp; announced shutdown sites in the U.S.</a:t>
            </a:r>
            <a:endParaRPr lang="en-US" sz="1900" dirty="0">
              <a:effectLst/>
              <a:ea typeface="Calibri" panose="020F0502020204030204" pitchFamily="34" charset="0"/>
              <a:cs typeface="Times New Roman" panose="02020603050405020304" pitchFamily="18" charset="0"/>
            </a:endParaRPr>
          </a:p>
          <a:p>
            <a:pPr marL="0" indent="0">
              <a:buNone/>
            </a:pPr>
            <a:endParaRPr lang="en-US" sz="1700" dirty="0"/>
          </a:p>
        </p:txBody>
      </p:sp>
    </p:spTree>
    <p:extLst>
      <p:ext uri="{BB962C8B-B14F-4D97-AF65-F5344CB8AC3E}">
        <p14:creationId xmlns:p14="http://schemas.microsoft.com/office/powerpoint/2010/main" val="349530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EB1D256D-6F00-BDB4-E2EB-4885D9F16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6470" y="966356"/>
            <a:ext cx="8547930" cy="5578472"/>
          </a:xfrm>
          <a:prstGeom prst="rect">
            <a:avLst/>
          </a:prstGeom>
        </p:spPr>
      </p:pic>
      <p:sp>
        <p:nvSpPr>
          <p:cNvPr id="2" name="Title 1">
            <a:extLst>
              <a:ext uri="{FF2B5EF4-FFF2-40B4-BE49-F238E27FC236}">
                <a16:creationId xmlns:a16="http://schemas.microsoft.com/office/drawing/2014/main" id="{DBF62950-C966-FA0A-5D2D-E53D26A34CD6}"/>
              </a:ext>
            </a:extLst>
          </p:cNvPr>
          <p:cNvSpPr>
            <a:spLocks noGrp="1"/>
          </p:cNvSpPr>
          <p:nvPr>
            <p:ph type="title"/>
          </p:nvPr>
        </p:nvSpPr>
        <p:spPr>
          <a:xfrm>
            <a:off x="838200" y="313172"/>
            <a:ext cx="10515600" cy="653184"/>
          </a:xfrm>
        </p:spPr>
        <p:txBody>
          <a:bodyPr>
            <a:normAutofit/>
          </a:bodyPr>
          <a:lstStyle/>
          <a:p>
            <a:r>
              <a:rPr lang="en-US" sz="3000" b="1" dirty="0">
                <a:solidFill>
                  <a:schemeClr val="accent1">
                    <a:lumMod val="75000"/>
                  </a:schemeClr>
                </a:solidFill>
              </a:rPr>
              <a:t>      Permanently &amp; Announced Shutdown Nuclear Plant Sites</a:t>
            </a:r>
          </a:p>
        </p:txBody>
      </p:sp>
    </p:spTree>
    <p:extLst>
      <p:ext uri="{BB962C8B-B14F-4D97-AF65-F5344CB8AC3E}">
        <p14:creationId xmlns:p14="http://schemas.microsoft.com/office/powerpoint/2010/main" val="255700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4350D0-62A7-4017-9F1A-8BC63324AE4A}"/>
              </a:ext>
            </a:extLst>
          </p:cNvPr>
          <p:cNvSpPr txBox="1"/>
          <p:nvPr/>
        </p:nvSpPr>
        <p:spPr>
          <a:xfrm>
            <a:off x="619125" y="95249"/>
            <a:ext cx="6266307" cy="704851"/>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3000" kern="1200" dirty="0">
              <a:solidFill>
                <a:schemeClr val="tx1"/>
              </a:solidFill>
              <a:latin typeface="+mj-lt"/>
              <a:ea typeface="+mj-ea"/>
              <a:cs typeface="+mj-cs"/>
            </a:endParaRPr>
          </a:p>
        </p:txBody>
      </p:sp>
      <p:pic>
        <p:nvPicPr>
          <p:cNvPr id="7" name="Picture 6">
            <a:extLst>
              <a:ext uri="{FF2B5EF4-FFF2-40B4-BE49-F238E27FC236}">
                <a16:creationId xmlns:a16="http://schemas.microsoft.com/office/drawing/2014/main" id="{B36238B5-F3CE-407E-A2F6-E7EB991889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981" b="17978"/>
          <a:stretch/>
        </p:blipFill>
        <p:spPr>
          <a:xfrm>
            <a:off x="7684008" y="1"/>
            <a:ext cx="4507992" cy="2240280"/>
          </a:xfrm>
          <a:prstGeom prst="rect">
            <a:avLst/>
          </a:prstGeom>
        </p:spPr>
      </p:pic>
      <p:sp>
        <p:nvSpPr>
          <p:cNvPr id="5" name="TextBox 4">
            <a:extLst>
              <a:ext uri="{FF2B5EF4-FFF2-40B4-BE49-F238E27FC236}">
                <a16:creationId xmlns:a16="http://schemas.microsoft.com/office/drawing/2014/main" id="{99FEC0C0-344C-4788-9E66-2A2D18456A20}"/>
              </a:ext>
            </a:extLst>
          </p:cNvPr>
          <p:cNvSpPr txBox="1"/>
          <p:nvPr/>
        </p:nvSpPr>
        <p:spPr>
          <a:xfrm>
            <a:off x="619125" y="304800"/>
            <a:ext cx="6686549" cy="6457951"/>
          </a:xfrm>
          <a:prstGeom prst="rect">
            <a:avLst/>
          </a:prstGeom>
        </p:spPr>
        <p:txBody>
          <a:bodyPr vert="horz" lIns="91440" tIns="45720" rIns="91440" bIns="45720" rtlCol="0">
            <a:noAutofit/>
          </a:bodyPr>
          <a:lstStyle/>
          <a:p>
            <a:pPr marR="0" lvl="0">
              <a:lnSpc>
                <a:spcPct val="90000"/>
              </a:lnSpc>
              <a:spcBef>
                <a:spcPts val="0"/>
              </a:spcBef>
              <a:spcAft>
                <a:spcPts val="600"/>
              </a:spcAft>
            </a:pPr>
            <a:r>
              <a:rPr lang="en-US" sz="2500" b="1" dirty="0">
                <a:solidFill>
                  <a:schemeClr val="accent1">
                    <a:lumMod val="75000"/>
                  </a:schemeClr>
                </a:solidFill>
              </a:rPr>
              <a:t>ISFSI dry cask systems</a:t>
            </a:r>
            <a:r>
              <a:rPr lang="en-US" sz="2500" b="1" dirty="0">
                <a:solidFill>
                  <a:schemeClr val="accent1">
                    <a:lumMod val="75000"/>
                  </a:schemeClr>
                </a:solidFill>
                <a:effectLst/>
              </a:rPr>
              <a:t> licensed by NRC for storage &amp; Transport: NAC UMS System at MY, NAC MPC system at CY &amp; YR</a:t>
            </a:r>
          </a:p>
          <a:p>
            <a:pPr marL="514350" marR="0" lvl="1" indent="-285750">
              <a:lnSpc>
                <a:spcPct val="90000"/>
              </a:lnSpc>
              <a:spcBef>
                <a:spcPts val="0"/>
              </a:spcBef>
              <a:spcAft>
                <a:spcPts val="600"/>
              </a:spcAft>
              <a:buFont typeface="Wingdings" panose="05000000000000000000" pitchFamily="2" charset="2"/>
              <a:buChar char="Ø"/>
            </a:pPr>
            <a:endParaRPr lang="en-US" sz="2000" dirty="0">
              <a:effectLst/>
            </a:endParaRPr>
          </a:p>
          <a:p>
            <a:pPr marL="514350" marR="0" lvl="1" indent="-285750">
              <a:lnSpc>
                <a:spcPct val="90000"/>
              </a:lnSpc>
              <a:spcBef>
                <a:spcPts val="0"/>
              </a:spcBef>
              <a:spcAft>
                <a:spcPts val="600"/>
              </a:spcAft>
              <a:buFont typeface="Wingdings" panose="05000000000000000000" pitchFamily="2" charset="2"/>
              <a:buChar char="Ø"/>
            </a:pPr>
            <a:r>
              <a:rPr lang="en-US" sz="2000" dirty="0">
                <a:effectLst/>
              </a:rPr>
              <a:t>115 canisters SNF, 8 canisters GTCC waste</a:t>
            </a:r>
          </a:p>
          <a:p>
            <a:pPr marL="228600" marR="0" lvl="1">
              <a:lnSpc>
                <a:spcPct val="90000"/>
              </a:lnSpc>
              <a:spcBef>
                <a:spcPts val="0"/>
              </a:spcBef>
              <a:spcAft>
                <a:spcPts val="600"/>
              </a:spcAft>
            </a:pPr>
            <a:endParaRPr lang="en-US" sz="2000" dirty="0">
              <a:effectLst/>
            </a:endParaRPr>
          </a:p>
          <a:p>
            <a:pPr marL="514350" marR="0" lvl="1" indent="-285750">
              <a:lnSpc>
                <a:spcPct val="90000"/>
              </a:lnSpc>
              <a:spcBef>
                <a:spcPts val="0"/>
              </a:spcBef>
              <a:spcAft>
                <a:spcPts val="600"/>
              </a:spcAft>
              <a:buFont typeface="Wingdings" panose="05000000000000000000" pitchFamily="2" charset="2"/>
              <a:buChar char="Ø"/>
            </a:pPr>
            <a:r>
              <a:rPr lang="en-US" sz="2000" dirty="0">
                <a:effectLst/>
              </a:rPr>
              <a:t>Yankees are working with NAC on NRC applications to renew the MPC &amp; UMS storage CofCs for 40 years. </a:t>
            </a:r>
          </a:p>
          <a:p>
            <a:pPr marL="514350" marR="0" lvl="1" indent="-285750">
              <a:lnSpc>
                <a:spcPct val="90000"/>
              </a:lnSpc>
              <a:spcBef>
                <a:spcPts val="0"/>
              </a:spcBef>
              <a:spcAft>
                <a:spcPts val="600"/>
              </a:spcAft>
              <a:buFont typeface="Wingdings" panose="05000000000000000000" pitchFamily="2" charset="2"/>
              <a:buChar char="Ø"/>
            </a:pPr>
            <a:endParaRPr lang="en-US" sz="2000" dirty="0"/>
          </a:p>
          <a:p>
            <a:pPr marL="514350" marR="0" lvl="1" indent="-285750">
              <a:lnSpc>
                <a:spcPct val="90000"/>
              </a:lnSpc>
              <a:spcBef>
                <a:spcPts val="0"/>
              </a:spcBef>
              <a:spcAft>
                <a:spcPts val="600"/>
              </a:spcAft>
              <a:buFont typeface="Wingdings" panose="05000000000000000000" pitchFamily="2" charset="2"/>
              <a:buChar char="Ø"/>
            </a:pPr>
            <a:r>
              <a:rPr lang="en-US" sz="2000" dirty="0"/>
              <a:t>NRC approval of the MPC storage CofC renewal is expected in October and the UMS in the first quarter of 2024.</a:t>
            </a:r>
          </a:p>
          <a:p>
            <a:pPr marL="514350" marR="0" lvl="1" indent="-285750">
              <a:lnSpc>
                <a:spcPct val="90000"/>
              </a:lnSpc>
              <a:spcBef>
                <a:spcPts val="0"/>
              </a:spcBef>
              <a:spcAft>
                <a:spcPts val="600"/>
              </a:spcAft>
              <a:buFont typeface="Wingdings" panose="05000000000000000000" pitchFamily="2" charset="2"/>
              <a:buChar char="Ø"/>
            </a:pPr>
            <a:endParaRPr lang="en-US" sz="2000" dirty="0">
              <a:effectLst/>
              <a:ea typeface="Times New Roman" panose="02020603050405020304" pitchFamily="18" charset="0"/>
              <a:cs typeface="Arial" panose="020B0604020202020204" pitchFamily="34" charset="0"/>
            </a:endParaRPr>
          </a:p>
          <a:p>
            <a:pPr marL="514350" marR="0" lvl="1" indent="-285750">
              <a:lnSpc>
                <a:spcPct val="90000"/>
              </a:lnSpc>
              <a:spcBef>
                <a:spcPts val="0"/>
              </a:spcBef>
              <a:spcAft>
                <a:spcPts val="600"/>
              </a:spcAft>
              <a:buFont typeface="Wingdings" panose="05000000000000000000" pitchFamily="2" charset="2"/>
              <a:buChar char="Ø"/>
            </a:pPr>
            <a:r>
              <a:rPr lang="en-US" sz="2000" dirty="0">
                <a:effectLst/>
                <a:ea typeface="Times New Roman" panose="02020603050405020304" pitchFamily="18" charset="0"/>
                <a:cs typeface="Arial" panose="020B0604020202020204" pitchFamily="34" charset="0"/>
              </a:rPr>
              <a:t>Aging Management Programs for each of the 3 Yankee sites have been drafted and are in the review process.</a:t>
            </a:r>
            <a:r>
              <a:rPr lang="en-US" sz="2000" dirty="0">
                <a:effectLst/>
              </a:rPr>
              <a:t> </a:t>
            </a:r>
          </a:p>
          <a:p>
            <a:pPr marL="514350" marR="0" lvl="1" indent="-285750">
              <a:lnSpc>
                <a:spcPct val="90000"/>
              </a:lnSpc>
              <a:spcBef>
                <a:spcPts val="0"/>
              </a:spcBef>
              <a:spcAft>
                <a:spcPts val="600"/>
              </a:spcAft>
              <a:buFont typeface="Wingdings" panose="05000000000000000000" pitchFamily="2" charset="2"/>
              <a:buChar char="Ø"/>
            </a:pPr>
            <a:endParaRPr lang="en-US" sz="2000" dirty="0"/>
          </a:p>
          <a:p>
            <a:pPr marL="514350" marR="0" lvl="1" indent="-285750">
              <a:lnSpc>
                <a:spcPct val="90000"/>
              </a:lnSpc>
              <a:spcBef>
                <a:spcPts val="0"/>
              </a:spcBef>
              <a:spcAft>
                <a:spcPts val="600"/>
              </a:spcAft>
              <a:buFont typeface="Wingdings" panose="05000000000000000000" pitchFamily="2" charset="2"/>
              <a:buChar char="Ø"/>
            </a:pPr>
            <a:r>
              <a:rPr lang="en-US" sz="2000" dirty="0"/>
              <a:t>A d</a:t>
            </a:r>
            <a:r>
              <a:rPr lang="en-US" sz="2000" dirty="0">
                <a:effectLst/>
              </a:rPr>
              <a:t>ry storage system </a:t>
            </a:r>
            <a:r>
              <a:rPr lang="en-US" sz="2000" dirty="0"/>
              <a:t>inspection was conducted at</a:t>
            </a:r>
            <a:r>
              <a:rPr lang="en-US" sz="2000" dirty="0">
                <a:effectLst/>
              </a:rPr>
              <a:t> YR summer 2022</a:t>
            </a:r>
            <a:r>
              <a:rPr lang="en-US" sz="2000" dirty="0"/>
              <a:t>; </a:t>
            </a:r>
            <a:r>
              <a:rPr lang="en-US" sz="2000" dirty="0">
                <a:effectLst/>
              </a:rPr>
              <a:t>CY, 24; MY, 26</a:t>
            </a:r>
          </a:p>
          <a:p>
            <a:pPr marL="514350" marR="0" lvl="1" indent="-285750">
              <a:lnSpc>
                <a:spcPct val="90000"/>
              </a:lnSpc>
              <a:spcBef>
                <a:spcPts val="0"/>
              </a:spcBef>
              <a:spcAft>
                <a:spcPts val="600"/>
              </a:spcAft>
              <a:buFont typeface="Wingdings" panose="05000000000000000000" pitchFamily="2" charset="2"/>
              <a:buChar char="Ø"/>
            </a:pPr>
            <a:endParaRPr lang="en-US" sz="2000" dirty="0"/>
          </a:p>
          <a:p>
            <a:pPr marL="228600" marR="0" lvl="1">
              <a:lnSpc>
                <a:spcPct val="90000"/>
              </a:lnSpc>
              <a:spcBef>
                <a:spcPts val="0"/>
              </a:spcBef>
              <a:spcAft>
                <a:spcPts val="600"/>
              </a:spcAft>
            </a:pPr>
            <a:endParaRPr lang="en-US" sz="2000" dirty="0">
              <a:effectLst/>
            </a:endParaRPr>
          </a:p>
        </p:txBody>
      </p:sp>
      <p:pic>
        <p:nvPicPr>
          <p:cNvPr id="6" name="Picture 5">
            <a:extLst>
              <a:ext uri="{FF2B5EF4-FFF2-40B4-BE49-F238E27FC236}">
                <a16:creationId xmlns:a16="http://schemas.microsoft.com/office/drawing/2014/main" id="{9935A259-249A-4D0B-9716-AF8686B7AB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046" b="16122"/>
          <a:stretch/>
        </p:blipFill>
        <p:spPr>
          <a:xfrm>
            <a:off x="7684008" y="2308860"/>
            <a:ext cx="4507992" cy="2240280"/>
          </a:xfrm>
          <a:prstGeom prst="rect">
            <a:avLst/>
          </a:prstGeom>
        </p:spPr>
      </p:pic>
      <p:pic>
        <p:nvPicPr>
          <p:cNvPr id="8" name="Picture 7">
            <a:extLst>
              <a:ext uri="{FF2B5EF4-FFF2-40B4-BE49-F238E27FC236}">
                <a16:creationId xmlns:a16="http://schemas.microsoft.com/office/drawing/2014/main" id="{31D54AA9-1695-4686-B287-B728CF9467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043"/>
          <a:stretch/>
        </p:blipFill>
        <p:spPr>
          <a:xfrm>
            <a:off x="7684008" y="4672428"/>
            <a:ext cx="4507992" cy="2240280"/>
          </a:xfrm>
          <a:prstGeom prst="rect">
            <a:avLst/>
          </a:prstGeom>
        </p:spPr>
      </p:pic>
      <p:sp>
        <p:nvSpPr>
          <p:cNvPr id="4" name="TextBox 3">
            <a:extLst>
              <a:ext uri="{FF2B5EF4-FFF2-40B4-BE49-F238E27FC236}">
                <a16:creationId xmlns:a16="http://schemas.microsoft.com/office/drawing/2014/main" id="{C1CB88EB-B601-4D6B-9AC2-F61CEF5A507B}"/>
              </a:ext>
            </a:extLst>
          </p:cNvPr>
          <p:cNvSpPr txBox="1"/>
          <p:nvPr/>
        </p:nvSpPr>
        <p:spPr>
          <a:xfrm>
            <a:off x="8378092" y="304800"/>
            <a:ext cx="2211754" cy="369332"/>
          </a:xfrm>
          <a:prstGeom prst="rect">
            <a:avLst/>
          </a:prstGeom>
          <a:noFill/>
        </p:spPr>
        <p:txBody>
          <a:bodyPr wrap="square" rtlCol="0">
            <a:spAutoFit/>
          </a:bodyPr>
          <a:lstStyle/>
          <a:p>
            <a:r>
              <a:rPr lang="en-US" dirty="0">
                <a:solidFill>
                  <a:schemeClr val="accent2"/>
                </a:solidFill>
              </a:rPr>
              <a:t>Maine Yankee</a:t>
            </a:r>
          </a:p>
        </p:txBody>
      </p:sp>
      <p:sp>
        <p:nvSpPr>
          <p:cNvPr id="11" name="TextBox 10">
            <a:extLst>
              <a:ext uri="{FF2B5EF4-FFF2-40B4-BE49-F238E27FC236}">
                <a16:creationId xmlns:a16="http://schemas.microsoft.com/office/drawing/2014/main" id="{8F5B3BF0-AEDE-4C3B-9153-D5F4D414D3BE}"/>
              </a:ext>
            </a:extLst>
          </p:cNvPr>
          <p:cNvSpPr txBox="1"/>
          <p:nvPr/>
        </p:nvSpPr>
        <p:spPr>
          <a:xfrm>
            <a:off x="8878277" y="2172677"/>
            <a:ext cx="1555261" cy="369332"/>
          </a:xfrm>
          <a:prstGeom prst="rect">
            <a:avLst/>
          </a:prstGeom>
          <a:noFill/>
        </p:spPr>
        <p:txBody>
          <a:bodyPr wrap="square" rtlCol="0">
            <a:spAutoFit/>
          </a:bodyPr>
          <a:lstStyle/>
          <a:p>
            <a:r>
              <a:rPr lang="en-US" dirty="0">
                <a:solidFill>
                  <a:schemeClr val="accent2"/>
                </a:solidFill>
              </a:rPr>
              <a:t>Yankee Rowe</a:t>
            </a:r>
          </a:p>
        </p:txBody>
      </p:sp>
      <p:sp>
        <p:nvSpPr>
          <p:cNvPr id="12" name="TextBox 11">
            <a:extLst>
              <a:ext uri="{FF2B5EF4-FFF2-40B4-BE49-F238E27FC236}">
                <a16:creationId xmlns:a16="http://schemas.microsoft.com/office/drawing/2014/main" id="{516EC318-7B7D-4C1E-AFC3-DC7E265E09B6}"/>
              </a:ext>
            </a:extLst>
          </p:cNvPr>
          <p:cNvSpPr txBox="1"/>
          <p:nvPr/>
        </p:nvSpPr>
        <p:spPr>
          <a:xfrm>
            <a:off x="8198339" y="4900246"/>
            <a:ext cx="2086708" cy="369332"/>
          </a:xfrm>
          <a:prstGeom prst="rect">
            <a:avLst/>
          </a:prstGeom>
          <a:noFill/>
        </p:spPr>
        <p:txBody>
          <a:bodyPr wrap="square" rtlCol="0">
            <a:spAutoFit/>
          </a:bodyPr>
          <a:lstStyle/>
          <a:p>
            <a:r>
              <a:rPr lang="en-US" dirty="0">
                <a:solidFill>
                  <a:schemeClr val="accent2"/>
                </a:solidFill>
              </a:rPr>
              <a:t>Connecticut Yankee</a:t>
            </a:r>
          </a:p>
        </p:txBody>
      </p:sp>
    </p:spTree>
    <p:extLst>
      <p:ext uri="{BB962C8B-B14F-4D97-AF65-F5344CB8AC3E}">
        <p14:creationId xmlns:p14="http://schemas.microsoft.com/office/powerpoint/2010/main" val="61641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838200" y="156376"/>
            <a:ext cx="10388600" cy="832739"/>
          </a:xfrm>
        </p:spPr>
        <p:txBody>
          <a:bodyPr>
            <a:normAutofit/>
          </a:bodyPr>
          <a:lstStyle/>
          <a:p>
            <a:r>
              <a:rPr lang="en-US" sz="2500" b="1" dirty="0">
                <a:solidFill>
                  <a:schemeClr val="accent1">
                    <a:lumMod val="75000"/>
                  </a:schemeClr>
                </a:solidFill>
                <a:latin typeface="+mn-lt"/>
              </a:rPr>
              <a:t>Congress: Funding legislation and related activity</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200" y="2033294"/>
            <a:ext cx="10515600" cy="4251960"/>
          </a:xfrm>
        </p:spPr>
        <p:txBody>
          <a:bodyPr>
            <a:normAutofit fontScale="92500" lnSpcReduction="20000"/>
          </a:bodyPr>
          <a:lstStyle/>
          <a:p>
            <a:pPr>
              <a:spcBef>
                <a:spcPts val="0"/>
              </a:spcBef>
              <a:buFont typeface="Wingdings" panose="05000000000000000000" pitchFamily="2" charset="2"/>
              <a:buChar char="Ø"/>
            </a:pPr>
            <a:r>
              <a:rPr lang="en-US" sz="2100" dirty="0">
                <a:effectLst/>
                <a:ea typeface="Calibri" panose="020F0502020204030204" pitchFamily="34" charset="0"/>
                <a:cs typeface="Arial" panose="020B0604020202020204" pitchFamily="34" charset="0"/>
              </a:rPr>
              <a:t>On March 31</a:t>
            </a:r>
            <a:r>
              <a:rPr lang="en-US" sz="2100" baseline="30000" dirty="0">
                <a:effectLst/>
                <a:ea typeface="Calibri" panose="020F0502020204030204" pitchFamily="34" charset="0"/>
                <a:cs typeface="Arial" panose="020B0604020202020204" pitchFamily="34" charset="0"/>
              </a:rPr>
              <a:t>st,</a:t>
            </a:r>
            <a:r>
              <a:rPr lang="en-US" sz="2100" dirty="0">
                <a:effectLst/>
                <a:ea typeface="Calibri" panose="020F0502020204030204" pitchFamily="34" charset="0"/>
                <a:cs typeface="Arial" panose="020B0604020202020204" pitchFamily="34" charset="0"/>
              </a:rPr>
              <a:t> Rep Matsui (D-CA) and Rep Levin (D-CA) again led the effort to send a letter to the Chair and Ranking Member of the House E&amp;WD Appropriations Subcommittee urging approval of the Administration’s FY ‘24 $53 million budget request for </a:t>
            </a:r>
            <a:r>
              <a:rPr lang="en-US" sz="2100" dirty="0">
                <a:ea typeface="Calibri" panose="020F0502020204030204" pitchFamily="34" charset="0"/>
                <a:cs typeface="Arial" panose="020B0604020202020204" pitchFamily="34" charset="0"/>
              </a:rPr>
              <a:t>IWM</a:t>
            </a:r>
            <a:r>
              <a:rPr lang="en-US" sz="2100" dirty="0">
                <a:effectLst/>
                <a:ea typeface="Calibri" panose="020F0502020204030204" pitchFamily="34" charset="0"/>
                <a:cs typeface="Arial" panose="020B0604020202020204" pitchFamily="34" charset="0"/>
              </a:rPr>
              <a:t> and priority removal of SNF stored at shutdown reactor sites. </a:t>
            </a:r>
            <a:r>
              <a:rPr lang="en-US" sz="2100" dirty="0">
                <a:ea typeface="Calibri" panose="020F0502020204030204" pitchFamily="34" charset="0"/>
                <a:cs typeface="Arial" panose="020B0604020202020204" pitchFamily="34" charset="0"/>
              </a:rPr>
              <a:t>17</a:t>
            </a:r>
            <a:r>
              <a:rPr lang="en-US" sz="2100" dirty="0">
                <a:effectLst/>
                <a:ea typeface="Calibri" panose="020F0502020204030204" pitchFamily="34" charset="0"/>
                <a:cs typeface="Arial" panose="020B0604020202020204" pitchFamily="34" charset="0"/>
              </a:rPr>
              <a:t> members of Congress signed the letter including 4 from NE – Reps Pingree (ME), Courtney (CT), Keating (MA), and Balint (VT).</a:t>
            </a:r>
          </a:p>
          <a:p>
            <a:pPr>
              <a:spcBef>
                <a:spcPts val="0"/>
              </a:spcBef>
              <a:buFont typeface="Wingdings" panose="05000000000000000000" pitchFamily="2" charset="2"/>
              <a:buChar char="Ø"/>
            </a:pPr>
            <a:endParaRPr lang="en-US" sz="2100" dirty="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r>
              <a:rPr lang="en-US" sz="2100" dirty="0">
                <a:effectLst/>
                <a:ea typeface="Calibri" panose="020F0502020204030204" pitchFamily="34" charset="0"/>
                <a:cs typeface="Arial" panose="020B0604020202020204" pitchFamily="34" charset="0"/>
              </a:rPr>
              <a:t>On April 17th, the NWSC submitted its annual Testimony to the House Appropriations Subcommittee on E&amp;WD Appropriations regarding FY ‘24 appropriations noting the need for Congress to provide </a:t>
            </a:r>
            <a:r>
              <a:rPr lang="en-US" sz="2100" dirty="0">
                <a:solidFill>
                  <a:srgbClr val="FF0000"/>
                </a:solidFill>
                <a:effectLst/>
                <a:ea typeface="Calibri" panose="020F0502020204030204" pitchFamily="34" charset="0"/>
                <a:cs typeface="Arial" panose="020B0604020202020204" pitchFamily="34" charset="0"/>
              </a:rPr>
              <a:t>“sustainable annual funding necessary for DOE and NRC to undertake critical activities related to developing, managing, and regulating an integrated program for the storage, transportation, and disposal of the nation’s SNF, Greater than Class C waste, and other high-level radioactive waste.” </a:t>
            </a:r>
            <a:r>
              <a:rPr lang="en-US" sz="2100" dirty="0">
                <a:effectLst/>
                <a:ea typeface="Calibri" panose="020F0502020204030204" pitchFamily="34" charset="0"/>
                <a:cs typeface="Arial" panose="020B0604020202020204" pitchFamily="34" charset="0"/>
              </a:rPr>
              <a:t> The NWSC submitted similar testimony to the Senate committee of jurisdiction. </a:t>
            </a:r>
          </a:p>
          <a:p>
            <a:pPr>
              <a:spcBef>
                <a:spcPts val="0"/>
              </a:spcBef>
              <a:buFont typeface="Wingdings" panose="05000000000000000000" pitchFamily="2" charset="2"/>
              <a:buChar char="Ø"/>
            </a:pPr>
            <a:endParaRPr lang="en-US" sz="2100" dirty="0">
              <a:ea typeface="Times New Roman" panose="02020603050405020304" pitchFamily="18" charset="0"/>
              <a:cs typeface="Arial" panose="020B0604020202020204" pitchFamily="34" charset="0"/>
            </a:endParaRPr>
          </a:p>
          <a:p>
            <a:pPr>
              <a:spcBef>
                <a:spcPts val="0"/>
              </a:spcBef>
              <a:buFont typeface="Wingdings" panose="05000000000000000000" pitchFamily="2" charset="2"/>
              <a:buChar char="Ø"/>
            </a:pPr>
            <a:r>
              <a:rPr lang="en-US" sz="2100" dirty="0">
                <a:ea typeface="Times New Roman" panose="02020603050405020304" pitchFamily="18" charset="0"/>
              </a:rPr>
              <a:t>There is the potential for</a:t>
            </a:r>
            <a:r>
              <a:rPr lang="en-US" sz="2100" dirty="0">
                <a:effectLst/>
                <a:ea typeface="Times New Roman" panose="02020603050405020304" pitchFamily="18" charset="0"/>
              </a:rPr>
              <a:t> an amendment to be offered as it was during the House markup of the FY ‘22 EWD bill consistent with the 3/22 “Heinrich/Cruz” bill which </a:t>
            </a:r>
            <a:r>
              <a:rPr lang="en-US" sz="2100" dirty="0">
                <a:ea typeface="Times New Roman" panose="02020603050405020304" pitchFamily="18" charset="0"/>
              </a:rPr>
              <a:t>would </a:t>
            </a:r>
            <a:r>
              <a:rPr lang="en-US" sz="2100" dirty="0">
                <a:effectLst/>
                <a:ea typeface="Times New Roman" panose="02020603050405020304" pitchFamily="18" charset="0"/>
                <a:cs typeface="Arial" panose="020B0604020202020204" pitchFamily="34" charset="0"/>
              </a:rPr>
              <a:t>prohibit the use of federal funds to carry out any activities that would lead to the development of a CIS facility owned or operated by a private company and that requires the prohibition to remain in place until a permanent repository is available to accept SNF</a:t>
            </a:r>
            <a:r>
              <a:rPr lang="en-US" sz="2100" dirty="0">
                <a:ea typeface="Times New Roman" panose="02020603050405020304" pitchFamily="18" charset="0"/>
                <a:cs typeface="Arial" panose="020B0604020202020204" pitchFamily="34" charset="0"/>
              </a:rPr>
              <a:t>.</a:t>
            </a:r>
            <a:endParaRPr lang="en-US" sz="2100" dirty="0">
              <a:effectLst/>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spcBef>
                <a:spcPts val="0"/>
              </a:spcBef>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600" dirty="0">
              <a:effectLst/>
              <a:latin typeface="Times New Roman" panose="02020603050405020304" pitchFamily="18" charset="0"/>
              <a:ea typeface="Times New Roman" panose="02020603050405020304" pitchFamily="18" charset="0"/>
            </a:endParaRPr>
          </a:p>
          <a:p>
            <a:pPr>
              <a:spcBef>
                <a:spcPts val="0"/>
              </a:spcBef>
              <a:buFont typeface="Wingdings" panose="05000000000000000000" pitchFamily="2" charset="2"/>
              <a:buChar char="Ø"/>
            </a:pPr>
            <a:endParaRPr lang="en-US" sz="180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900" dirty="0">
              <a:latin typeface="Times New Roman" panose="02020603050405020304" pitchFamily="18" charset="0"/>
            </a:endParaRPr>
          </a:p>
          <a:p>
            <a:pPr marL="0" indent="0">
              <a:buNone/>
            </a:pPr>
            <a:endParaRPr lang="en-US" sz="1500" dirty="0">
              <a:latin typeface="Times New Roman" panose="02020603050405020304" pitchFamily="18" charset="0"/>
            </a:endParaRPr>
          </a:p>
          <a:p>
            <a:pPr>
              <a:buFont typeface="Wingdings" panose="05000000000000000000" pitchFamily="2" charset="2"/>
              <a:buChar char="Ø"/>
            </a:pPr>
            <a:endParaRPr lang="en-US" sz="1900" dirty="0">
              <a:latin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marL="0" indent="0">
              <a:buNone/>
            </a:pPr>
            <a:endParaRPr lang="en-US" sz="1500" dirty="0">
              <a:latin typeface="Times New Roman" panose="02020603050405020304" pitchFamily="18" charset="0"/>
            </a:endParaRPr>
          </a:p>
          <a:p>
            <a:pPr marL="0" indent="0">
              <a:buNone/>
            </a:pPr>
            <a:endParaRPr lang="en-US" sz="1500" dirty="0"/>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381492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603CD-5FEB-FEBF-4F90-8FE44ECADBE6}"/>
              </a:ext>
            </a:extLst>
          </p:cNvPr>
          <p:cNvSpPr>
            <a:spLocks noGrp="1"/>
          </p:cNvSpPr>
          <p:nvPr>
            <p:ph type="title"/>
          </p:nvPr>
        </p:nvSpPr>
        <p:spPr>
          <a:xfrm>
            <a:off x="838200" y="365125"/>
            <a:ext cx="10515600" cy="1325563"/>
          </a:xfrm>
        </p:spPr>
        <p:txBody>
          <a:bodyPr>
            <a:normAutofit/>
          </a:bodyPr>
          <a:lstStyle/>
          <a:p>
            <a:r>
              <a:rPr lang="en-US" sz="2500" b="1" dirty="0">
                <a:solidFill>
                  <a:schemeClr val="accent1">
                    <a:lumMod val="75000"/>
                  </a:schemeClr>
                </a:solidFill>
                <a:latin typeface="+mn-lt"/>
              </a:rPr>
              <a:t>Congress: Authorizing legislation and related activity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AFE4BC-50AB-888A-84D5-1625A5FD7424}"/>
              </a:ext>
            </a:extLst>
          </p:cNvPr>
          <p:cNvSpPr>
            <a:spLocks noGrp="1"/>
          </p:cNvSpPr>
          <p:nvPr>
            <p:ph idx="1"/>
          </p:nvPr>
        </p:nvSpPr>
        <p:spPr>
          <a:xfrm>
            <a:off x="669036" y="1877430"/>
            <a:ext cx="11339391" cy="4251960"/>
          </a:xfrm>
        </p:spPr>
        <p:txBody>
          <a:bodyPr>
            <a:normAutofit/>
          </a:bodyPr>
          <a:lstStyle/>
          <a:p>
            <a:pPr>
              <a:buFont typeface="Wingdings" panose="05000000000000000000" pitchFamily="2" charset="2"/>
              <a:buChar char="Ø"/>
            </a:pPr>
            <a:endParaRPr lang="en-US" sz="2000" dirty="0">
              <a:effectLst/>
              <a:latin typeface="Times New Roman" panose="02020603050405020304" pitchFamily="18" charset="0"/>
              <a:ea typeface="Calibri" panose="020F0502020204030204" pitchFamily="34" charset="0"/>
              <a:cs typeface="ArialMT"/>
            </a:endParaRPr>
          </a:p>
          <a:p>
            <a:pPr>
              <a:spcBef>
                <a:spcPts val="0"/>
              </a:spcBef>
              <a:buFont typeface="Wingdings" panose="05000000000000000000" pitchFamily="2" charset="2"/>
              <a:buChar char="Ø"/>
            </a:pPr>
            <a:endParaRPr lang="en-US" sz="2000" dirty="0">
              <a:latin typeface="Times New Roman" panose="02020603050405020304" pitchFamily="18" charset="0"/>
              <a:ea typeface="Times New Roman" panose="02020603050405020304" pitchFamily="18" charset="0"/>
            </a:endParaRPr>
          </a:p>
          <a:p>
            <a:pPr>
              <a:spcBef>
                <a:spcPts val="0"/>
              </a:spcBef>
              <a:buFont typeface="Wingdings" panose="05000000000000000000" pitchFamily="2" charset="2"/>
              <a:buChar char="Ø"/>
            </a:pPr>
            <a:r>
              <a:rPr lang="en-US" sz="1900" dirty="0">
                <a:effectLst/>
                <a:ea typeface="Calibri" panose="020F0502020204030204" pitchFamily="34" charset="0"/>
                <a:cs typeface="ArialMT"/>
              </a:rPr>
              <a:t>On December 1, 2022, the Senate E&amp;NR Committee held a hearing on Chairman Manchin’s draft bill, </a:t>
            </a:r>
            <a:r>
              <a:rPr lang="en-US" sz="1900" u="sng" dirty="0">
                <a:effectLst/>
                <a:ea typeface="Calibri" panose="020F0502020204030204" pitchFamily="34" charset="0"/>
                <a:cs typeface="ArialMT"/>
              </a:rPr>
              <a:t>The Nuclear Waste Administration Act</a:t>
            </a:r>
            <a:r>
              <a:rPr lang="en-US" sz="1900" dirty="0">
                <a:effectLst/>
                <a:ea typeface="Calibri" panose="020F0502020204030204" pitchFamily="34" charset="0"/>
                <a:cs typeface="ArialMT"/>
              </a:rPr>
              <a:t>. Among other provisions, the draft bill would establish a new organization to manage nuclear waste, provide a consensual process for siting nuclear waste facilities, and ensure adequate funding for managing nuclear waste. Sen Manchin is expected to introduce his bill this session.  </a:t>
            </a:r>
          </a:p>
          <a:p>
            <a:pPr>
              <a:spcBef>
                <a:spcPts val="0"/>
              </a:spcBef>
              <a:buFont typeface="Wingdings" panose="05000000000000000000" pitchFamily="2" charset="2"/>
              <a:buChar char="Ø"/>
            </a:pPr>
            <a:endParaRPr lang="en-US" sz="1900" dirty="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Ø"/>
            </a:pPr>
            <a:r>
              <a:rPr lang="en-US" sz="1900" dirty="0">
                <a:effectLst/>
                <a:ea typeface="Calibri" panose="020F0502020204030204" pitchFamily="34" charset="0"/>
                <a:cs typeface="Arial" panose="020B0604020202020204" pitchFamily="34" charset="0"/>
              </a:rPr>
              <a:t>On February 14</a:t>
            </a:r>
            <a:r>
              <a:rPr lang="en-US" sz="1900" baseline="30000" dirty="0">
                <a:effectLst/>
                <a:ea typeface="Calibri" panose="020F0502020204030204" pitchFamily="34" charset="0"/>
                <a:cs typeface="Arial" panose="020B0604020202020204" pitchFamily="34" charset="0"/>
              </a:rPr>
              <a:t>th</a:t>
            </a:r>
            <a:r>
              <a:rPr lang="en-US" sz="1900" dirty="0">
                <a:effectLst/>
                <a:ea typeface="Calibri" panose="020F0502020204030204" pitchFamily="34" charset="0"/>
                <a:cs typeface="Arial" panose="020B0604020202020204" pitchFamily="34" charset="0"/>
              </a:rPr>
              <a:t>, Nevada Sen. Catherine Cortez Masto and Rep. Dina Titus introduced </a:t>
            </a:r>
            <a:r>
              <a:rPr lang="en-US" sz="1900" u="sng" dirty="0">
                <a:effectLst/>
                <a:ea typeface="Calibri" panose="020F0502020204030204" pitchFamily="34" charset="0"/>
                <a:cs typeface="Arial" panose="020B0604020202020204" pitchFamily="34" charset="0"/>
              </a:rPr>
              <a:t>The Nuclear Waste Informed Consent Act</a:t>
            </a:r>
            <a:r>
              <a:rPr lang="en-US" sz="1900" dirty="0">
                <a:effectLst/>
                <a:ea typeface="Calibri" panose="020F0502020204030204" pitchFamily="34" charset="0"/>
                <a:cs typeface="Arial" panose="020B0604020202020204" pitchFamily="34" charset="0"/>
              </a:rPr>
              <a:t> in the Senate and House which would ensure that state, tribal, and local officials will play a key role in decisions regarding siting a deep geological repository for nuclear waste. </a:t>
            </a:r>
          </a:p>
          <a:p>
            <a:pPr>
              <a:spcBef>
                <a:spcPts val="0"/>
              </a:spcBef>
              <a:buFont typeface="Wingdings" panose="05000000000000000000" pitchFamily="2" charset="2"/>
              <a:buChar char="Ø"/>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indent="0">
              <a:spcBef>
                <a:spcPts val="0"/>
              </a:spcBef>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Ø"/>
            </a:pP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0"/>
              </a:spcBef>
              <a:buFont typeface="Wingdings" panose="05000000000000000000" pitchFamily="2" charset="2"/>
              <a:buChar char="Ø"/>
            </a:pPr>
            <a:endParaRPr lang="en-US" sz="2000" dirty="0">
              <a:latin typeface="Times New Roman" panose="02020603050405020304" pitchFamily="18" charset="0"/>
              <a:ea typeface="Times New Roman" panose="02020603050405020304" pitchFamily="18" charset="0"/>
              <a:cs typeface="Arial" panose="020B0604020202020204" pitchFamily="34" charset="0"/>
            </a:endParaRPr>
          </a:p>
          <a:p>
            <a:pPr>
              <a:spcBef>
                <a:spcPts val="0"/>
              </a:spcBef>
              <a:buFont typeface="Wingdings" panose="05000000000000000000" pitchFamily="2" charset="2"/>
              <a:buChar char="Ø"/>
            </a:pPr>
            <a:endParaRPr lang="en-US" sz="2000" dirty="0">
              <a:latin typeface="Times New Roman" panose="02020603050405020304" pitchFamily="18" charset="0"/>
              <a:ea typeface="Times New Roman" panose="02020603050405020304" pitchFamily="18" charset="0"/>
              <a:cs typeface="Arial" panose="020B0604020202020204" pitchFamily="34" charset="0"/>
            </a:endParaRPr>
          </a:p>
          <a:p>
            <a:pPr>
              <a:spcBef>
                <a:spcPts val="0"/>
              </a:spcBef>
              <a:buFont typeface="Wingdings" panose="05000000000000000000" pitchFamily="2" charset="2"/>
              <a:buChar char="Ø"/>
            </a:pPr>
            <a:endParaRPr lang="en-US" sz="2000" dirty="0">
              <a:effectLst/>
              <a:latin typeface="Times New Roman" panose="02020603050405020304" pitchFamily="18" charset="0"/>
              <a:ea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2000" dirty="0">
              <a:effectLst/>
              <a:latin typeface="Times New Roman" panose="02020603050405020304" pitchFamily="18" charset="0"/>
              <a:ea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200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2000" dirty="0"/>
          </a:p>
        </p:txBody>
      </p:sp>
    </p:spTree>
    <p:extLst>
      <p:ext uri="{BB962C8B-B14F-4D97-AF65-F5344CB8AC3E}">
        <p14:creationId xmlns:p14="http://schemas.microsoft.com/office/powerpoint/2010/main" val="308465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B7743-7454-FFF6-6F75-474A4F40A1A3}"/>
              </a:ext>
            </a:extLst>
          </p:cNvPr>
          <p:cNvSpPr>
            <a:spLocks noGrp="1"/>
          </p:cNvSpPr>
          <p:nvPr>
            <p:ph type="title"/>
          </p:nvPr>
        </p:nvSpPr>
        <p:spPr>
          <a:xfrm>
            <a:off x="838200" y="365125"/>
            <a:ext cx="10515600" cy="1325563"/>
          </a:xfrm>
        </p:spPr>
        <p:txBody>
          <a:bodyPr>
            <a:normAutofit/>
          </a:bodyPr>
          <a:lstStyle/>
          <a:p>
            <a:r>
              <a:rPr lang="en-US" sz="3000" b="1" dirty="0">
                <a:solidFill>
                  <a:schemeClr val="accent1">
                    <a:lumMod val="75000"/>
                  </a:schemeClr>
                </a:solidFill>
              </a:rPr>
              <a:t>Congress: Authorizing legislation and related activity 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B2D81D-8EB5-DB4A-02D0-9CA0C8851598}"/>
              </a:ext>
            </a:extLst>
          </p:cNvPr>
          <p:cNvSpPr>
            <a:spLocks noGrp="1"/>
          </p:cNvSpPr>
          <p:nvPr>
            <p:ph idx="1"/>
          </p:nvPr>
        </p:nvSpPr>
        <p:spPr>
          <a:xfrm>
            <a:off x="838200" y="1929384"/>
            <a:ext cx="10515600" cy="4251960"/>
          </a:xfrm>
        </p:spPr>
        <p:txBody>
          <a:bodyPr>
            <a:normAutofit/>
          </a:bodyPr>
          <a:lstStyle/>
          <a:p>
            <a:pPr>
              <a:spcBef>
                <a:spcPts val="0"/>
              </a:spcBef>
              <a:buFont typeface="Wingdings" panose="05000000000000000000" pitchFamily="2" charset="2"/>
              <a:buChar char="Ø"/>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r>
              <a:rPr lang="en-US" sz="1900" dirty="0">
                <a:effectLst/>
                <a:ea typeface="Calibri" panose="020F0502020204030204" pitchFamily="34" charset="0"/>
                <a:cs typeface="Arial" panose="020B0604020202020204" pitchFamily="34" charset="0"/>
              </a:rPr>
              <a:t>On April 4</a:t>
            </a:r>
            <a:r>
              <a:rPr lang="en-US" sz="1900" baseline="30000" dirty="0">
                <a:effectLst/>
                <a:ea typeface="Calibri" panose="020F0502020204030204" pitchFamily="34" charset="0"/>
                <a:cs typeface="Arial" panose="020B0604020202020204" pitchFamily="34" charset="0"/>
              </a:rPr>
              <a:t>th</a:t>
            </a:r>
            <a:r>
              <a:rPr lang="en-US" sz="1900" dirty="0">
                <a:effectLst/>
                <a:ea typeface="Calibri" panose="020F0502020204030204" pitchFamily="34" charset="0"/>
                <a:cs typeface="Arial" panose="020B0604020202020204" pitchFamily="34" charset="0"/>
              </a:rPr>
              <a:t>,  Sens. Capito (R., W.Va.), Carper (D., Del.), Whitehouse (D., R.I.) and others introduced a bipartisan bill in the Senate </a:t>
            </a:r>
            <a:r>
              <a:rPr lang="en-US" sz="1900" u="sng" dirty="0">
                <a:effectLst/>
                <a:ea typeface="Calibri" panose="020F0502020204030204" pitchFamily="34" charset="0"/>
                <a:cs typeface="Arial" panose="020B0604020202020204" pitchFamily="34" charset="0"/>
              </a:rPr>
              <a:t>The Accelerating Deployment of Versatile, Advanced Nuclear for Clean Energy (ADVANCE) Act</a:t>
            </a:r>
            <a:r>
              <a:rPr lang="en-US" sz="1900" dirty="0">
                <a:effectLst/>
                <a:ea typeface="Calibri" panose="020F0502020204030204" pitchFamily="34" charset="0"/>
                <a:cs typeface="Arial" panose="020B0604020202020204" pitchFamily="34" charset="0"/>
              </a:rPr>
              <a:t> that mainly focuses on future nuclear technology but that also contains a grant program to assist shutdown site communities with $35 million per year for the next 5 years and $5 million per year for community advisory boards for the next 5 years.</a:t>
            </a:r>
            <a:endParaRPr lang="en-US" sz="1900" dirty="0">
              <a:effectLst/>
              <a:ea typeface="Calibri" panose="020F0502020204030204" pitchFamily="34" charset="0"/>
              <a:cs typeface="Times New Roman" panose="02020603050405020304" pitchFamily="18" charset="0"/>
            </a:endParaRPr>
          </a:p>
          <a:p>
            <a:pPr marL="0" indent="0">
              <a:spcBef>
                <a:spcPts val="0"/>
              </a:spcBef>
              <a:buNone/>
            </a:pPr>
            <a:endParaRPr lang="en-US" sz="1900" dirty="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r>
              <a:rPr lang="en-US" sz="1900" dirty="0">
                <a:ea typeface="Calibri" panose="020F0502020204030204" pitchFamily="34" charset="0"/>
                <a:cs typeface="Arial" panose="020B0604020202020204" pitchFamily="34" charset="0"/>
              </a:rPr>
              <a:t>Du</a:t>
            </a:r>
            <a:r>
              <a:rPr lang="en-US" sz="1900" dirty="0">
                <a:effectLst/>
                <a:ea typeface="Calibri" panose="020F0502020204030204" pitchFamily="34" charset="0"/>
                <a:cs typeface="Arial" panose="020B0604020202020204" pitchFamily="34" charset="0"/>
              </a:rPr>
              <a:t>ring the March 9, 2023, Senate ENR Committee hearing regarding the nuclear fuel cycle, Senator Angus King pressed DOE Assistant Secretary Kathryn Huff on the timing of the consent-based siting process for a federal CIS storage facility. Following the hearing Senator King issued a press release headlined “King declares nuclear waste storage scattered across the country ‘probably the worst solution’”. </a:t>
            </a:r>
            <a:endParaRPr lang="en-US" sz="1900" dirty="0">
              <a:effectLst/>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900" dirty="0">
                <a:effectLst/>
                <a:latin typeface="Times New Roman" panose="02020603050405020304" pitchFamily="18" charset="0"/>
                <a:ea typeface="Times New Roman" panose="02020603050405020304" pitchFamily="18" charset="0"/>
              </a:rPr>
              <a:t> </a:t>
            </a:r>
          </a:p>
          <a:p>
            <a:pPr marL="285750" marR="0" indent="-285750">
              <a:spcBef>
                <a:spcPts val="0"/>
              </a:spcBef>
              <a:spcAft>
                <a:spcPts val="0"/>
              </a:spcAft>
              <a:buFont typeface="Wingdings" panose="05000000000000000000" pitchFamily="2" charset="2"/>
              <a:buChar char="Ø"/>
            </a:pP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900" dirty="0">
                <a:effectLst/>
                <a:latin typeface="Times New Roman" panose="02020603050405020304" pitchFamily="18" charset="0"/>
                <a:ea typeface="Times New Roman" panose="02020603050405020304" pitchFamily="18" charset="0"/>
              </a:rPr>
              <a:t> </a:t>
            </a:r>
          </a:p>
          <a:p>
            <a:endParaRPr lang="en-US" sz="2200" dirty="0"/>
          </a:p>
        </p:txBody>
      </p:sp>
    </p:spTree>
    <p:extLst>
      <p:ext uri="{BB962C8B-B14F-4D97-AF65-F5344CB8AC3E}">
        <p14:creationId xmlns:p14="http://schemas.microsoft.com/office/powerpoint/2010/main" val="260511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41F49-962D-9BBA-999B-76625DDEA9E8}"/>
              </a:ext>
            </a:extLst>
          </p:cNvPr>
          <p:cNvSpPr>
            <a:spLocks noGrp="1"/>
          </p:cNvSpPr>
          <p:nvPr>
            <p:ph type="title"/>
          </p:nvPr>
        </p:nvSpPr>
        <p:spPr>
          <a:xfrm>
            <a:off x="838200" y="365125"/>
            <a:ext cx="10515600" cy="1325563"/>
          </a:xfrm>
        </p:spPr>
        <p:txBody>
          <a:bodyPr>
            <a:normAutofit/>
          </a:bodyPr>
          <a:lstStyle/>
          <a:p>
            <a:r>
              <a:rPr lang="en-US" sz="3000" b="1" dirty="0">
                <a:solidFill>
                  <a:schemeClr val="accent1">
                    <a:lumMod val="75000"/>
                  </a:schemeClr>
                </a:solidFill>
              </a:rPr>
              <a:t>3 Yankees’ Perspective on DOE’s Consent-Based Siting Initiative</a:t>
            </a:r>
            <a:r>
              <a:rPr lang="en-US" sz="2500" b="1" dirty="0">
                <a:solidFill>
                  <a:schemeClr val="accent1">
                    <a:lumMod val="75000"/>
                  </a:schemeClr>
                </a:solidFill>
              </a:rPr>
              <a: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FE80C2-03C7-5EA5-3ED8-24B76300A44D}"/>
              </a:ext>
            </a:extLst>
          </p:cNvPr>
          <p:cNvSpPr>
            <a:spLocks noGrp="1"/>
          </p:cNvSpPr>
          <p:nvPr>
            <p:ph idx="1"/>
          </p:nvPr>
        </p:nvSpPr>
        <p:spPr>
          <a:xfrm>
            <a:off x="838200" y="1929384"/>
            <a:ext cx="10515600" cy="4251960"/>
          </a:xfrm>
        </p:spPr>
        <p:txBody>
          <a:bodyPr>
            <a:normAutofit/>
          </a:bodyPr>
          <a:lstStyle/>
          <a:p>
            <a:pPr marL="0" marR="0" indent="0">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Ø"/>
            </a:pPr>
            <a:r>
              <a:rPr lang="en-US" sz="1900" dirty="0">
                <a:effectLst/>
                <a:ea typeface="Calibri" panose="020F0502020204030204" pitchFamily="34" charset="0"/>
                <a:cs typeface="Times New Roman" panose="02020603050405020304" pitchFamily="18" charset="0"/>
              </a:rPr>
              <a:t>DOE’s consent-based siting process and funding opportunity to establish federal interim storage facilities are important steps towards achieving an interim spent fuel storage solution. </a:t>
            </a:r>
          </a:p>
          <a:p>
            <a:pPr marR="0" lvl="0">
              <a:spcBef>
                <a:spcPts val="0"/>
              </a:spcBef>
              <a:spcAft>
                <a:spcPts val="0"/>
              </a:spcAft>
              <a:buFont typeface="Wingdings" panose="05000000000000000000" pitchFamily="2" charset="2"/>
              <a:buChar char="Ø"/>
            </a:pPr>
            <a:endParaRPr lang="en-US" sz="1900" dirty="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Ø"/>
            </a:pPr>
            <a:r>
              <a:rPr lang="en-US" sz="1900" dirty="0">
                <a:effectLst/>
                <a:ea typeface="Calibri" panose="020F0502020204030204" pitchFamily="34" charset="0"/>
                <a:cs typeface="Times New Roman" panose="02020603050405020304" pitchFamily="18" charset="0"/>
              </a:rPr>
              <a:t>DOE’s effort also serves to raise the profile of the spent nuclear fuel storage issue and the need to re-establish an integrated national nuclear waste management program that includes interim storage with priority removal for SNF/GTCC waste stored at shutdown sites, transportation planning and funding for states and tribes, and a permanent disposal repository. </a:t>
            </a:r>
          </a:p>
          <a:p>
            <a:pPr marR="0" lvl="0">
              <a:spcBef>
                <a:spcPts val="0"/>
              </a:spcBef>
              <a:spcAft>
                <a:spcPts val="0"/>
              </a:spcAft>
              <a:buFont typeface="Wingdings" panose="05000000000000000000" pitchFamily="2" charset="2"/>
              <a:buChar char="Ø"/>
            </a:pPr>
            <a:endParaRPr lang="en-US" sz="1900" dirty="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Ø"/>
            </a:pPr>
            <a:r>
              <a:rPr lang="en-US" sz="1900" dirty="0">
                <a:effectLst/>
              </a:rPr>
              <a:t>Congressional action is needed to form a new independent waste management organization with sustained annual access to the Nuclear Waste Fund.</a:t>
            </a:r>
            <a:endParaRPr lang="en-US" sz="1900" dirty="0">
              <a:effectLst/>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Ø"/>
            </a:pPr>
            <a:endParaRPr lang="en-US" sz="1900" dirty="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Ø"/>
            </a:pPr>
            <a:r>
              <a:rPr lang="en-US" sz="1900" dirty="0">
                <a:effectLst/>
                <a:ea typeface="Calibri" panose="020F0502020204030204" pitchFamily="34" charset="0"/>
              </a:rPr>
              <a:t>The indefinite storage of the SNF/GTCC waste was never consented to by our local communities, states, or companies.</a:t>
            </a:r>
          </a:p>
          <a:p>
            <a:pPr marL="0" marR="0" lvl="0" indent="0">
              <a:spcBef>
                <a:spcPts val="0"/>
              </a:spcBef>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411282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838200" y="311403"/>
            <a:ext cx="10388600" cy="832739"/>
          </a:xfrm>
        </p:spPr>
        <p:txBody>
          <a:bodyPr>
            <a:normAutofit/>
          </a:bodyPr>
          <a:lstStyle/>
          <a:p>
            <a:r>
              <a:rPr lang="en-US" sz="3000" b="1" dirty="0">
                <a:solidFill>
                  <a:schemeClr val="accent1">
                    <a:lumMod val="75000"/>
                  </a:schemeClr>
                </a:solidFill>
              </a:rPr>
              <a:t>Consent-Based Siting Engagement</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199" y="1857479"/>
            <a:ext cx="10529455" cy="4375820"/>
          </a:xfrm>
        </p:spPr>
        <p:txBody>
          <a:bodyPr>
            <a:normAutofit lnSpcReduction="10000"/>
          </a:bodyPr>
          <a:lstStyle/>
          <a:p>
            <a:pPr marR="0">
              <a:spcBef>
                <a:spcPts val="0"/>
              </a:spcBef>
              <a:spcAft>
                <a:spcPts val="0"/>
              </a:spcAft>
              <a:buFont typeface="Wingdings" panose="05000000000000000000" pitchFamily="2" charset="2"/>
              <a:buChar char="Ø"/>
            </a:pPr>
            <a:r>
              <a:rPr lang="en-US" sz="1900" dirty="0">
                <a:effectLst/>
                <a:ea typeface="Calibri" panose="020F0502020204030204" pitchFamily="34" charset="0"/>
              </a:rPr>
              <a:t>On 12/20/22 CY hosted a site tour for Congressman Joe Courtney, DOE’s Dr. Kathryn Huff, Dr. Kim Petry, and state and local officials. Following the tour, Congressman Courtney, Dr. Huff and Dr. Petry held a roundtable discussion on “Consent Based Siting of Spent Nuclear Fuel: Policies, Programs, and Progress” in Waterford. There were several media outlets that covered the roundtable meeting.</a:t>
            </a:r>
          </a:p>
          <a:p>
            <a:pPr marR="0">
              <a:spcBef>
                <a:spcPts val="0"/>
              </a:spcBef>
              <a:spcAft>
                <a:spcPts val="0"/>
              </a:spcAft>
              <a:buFont typeface="Wingdings" panose="05000000000000000000" pitchFamily="2" charset="2"/>
              <a:buChar char="Ø"/>
            </a:pPr>
            <a:endParaRPr lang="en-US" sz="1900" dirty="0">
              <a:ea typeface="Calibri" panose="020F0502020204030204" pitchFamily="34" charset="0"/>
            </a:endParaRPr>
          </a:p>
          <a:p>
            <a:pPr marR="0">
              <a:spcBef>
                <a:spcPts val="0"/>
              </a:spcBef>
              <a:spcAft>
                <a:spcPts val="0"/>
              </a:spcAft>
              <a:buFont typeface="Wingdings" panose="05000000000000000000" pitchFamily="2" charset="2"/>
              <a:buChar char="Ø"/>
            </a:pPr>
            <a:endParaRPr lang="en-US" sz="1900" dirty="0">
              <a:effectLst/>
              <a:ea typeface="Calibri" panose="020F0502020204030204" pitchFamily="34" charset="0"/>
            </a:endParaRPr>
          </a:p>
          <a:p>
            <a:pPr marR="0">
              <a:spcBef>
                <a:spcPts val="0"/>
              </a:spcBef>
              <a:spcAft>
                <a:spcPts val="0"/>
              </a:spcAft>
              <a:buFont typeface="Wingdings" panose="05000000000000000000" pitchFamily="2" charset="2"/>
              <a:buChar char="Ø"/>
            </a:pPr>
            <a:r>
              <a:rPr lang="en-US" sz="1900" dirty="0">
                <a:effectLst/>
                <a:ea typeface="Calibri" panose="020F0502020204030204" pitchFamily="34" charset="0"/>
              </a:rPr>
              <a:t>On 4/27/23 Congressman Courtney sent CT elected officials a letter updating them on DOE’s consent-based siting process and attaching DOE’s 4/25 report on the CBS process.</a:t>
            </a:r>
          </a:p>
          <a:p>
            <a:pPr marR="0">
              <a:spcBef>
                <a:spcPts val="0"/>
              </a:spcBef>
              <a:spcAft>
                <a:spcPts val="0"/>
              </a:spcAft>
              <a:buFont typeface="Wingdings" panose="05000000000000000000" pitchFamily="2" charset="2"/>
              <a:buChar char="Ø"/>
            </a:pPr>
            <a:endParaRPr lang="en-US" sz="1900" dirty="0">
              <a:ea typeface="Calibri" panose="020F0502020204030204" pitchFamily="34" charset="0"/>
            </a:endParaRPr>
          </a:p>
          <a:p>
            <a:pPr marR="0">
              <a:spcBef>
                <a:spcPts val="0"/>
              </a:spcBef>
              <a:spcAft>
                <a:spcPts val="0"/>
              </a:spcAft>
              <a:buFont typeface="Wingdings" panose="05000000000000000000" pitchFamily="2" charset="2"/>
              <a:buChar char="Ø"/>
            </a:pPr>
            <a:endParaRPr lang="en-US" sz="1900" dirty="0">
              <a:ea typeface="Calibri" panose="020F0502020204030204" pitchFamily="34" charset="0"/>
              <a:cs typeface="Arial" panose="020B0604020202020204" pitchFamily="34" charset="0"/>
            </a:endParaRPr>
          </a:p>
          <a:p>
            <a:pPr marR="0">
              <a:spcBef>
                <a:spcPts val="0"/>
              </a:spcBef>
              <a:spcAft>
                <a:spcPts val="0"/>
              </a:spcAft>
              <a:buFont typeface="Wingdings" panose="05000000000000000000" pitchFamily="2" charset="2"/>
              <a:buChar char="Ø"/>
            </a:pPr>
            <a:r>
              <a:rPr lang="en-US" sz="1900" dirty="0">
                <a:ea typeface="Calibri" panose="020F0502020204030204" pitchFamily="34" charset="0"/>
                <a:cs typeface="Arial" panose="020B0604020202020204" pitchFamily="34" charset="0"/>
              </a:rPr>
              <a:t>On March 1, </a:t>
            </a:r>
            <a:r>
              <a:rPr lang="en-US" sz="1900" dirty="0">
                <a:effectLst/>
                <a:ea typeface="Calibri" panose="020F0502020204030204" pitchFamily="34" charset="0"/>
                <a:cs typeface="Arial" panose="020B0604020202020204" pitchFamily="34" charset="0"/>
              </a:rPr>
              <a:t>I participated on a panel at the Waste Management Symposia in Phoenix </a:t>
            </a:r>
            <a:r>
              <a:rPr lang="en-US" sz="1900" dirty="0">
                <a:ea typeface="Calibri" panose="020F0502020204030204" pitchFamily="34" charset="0"/>
                <a:cs typeface="Arial" panose="020B0604020202020204" pitchFamily="34" charset="0"/>
              </a:rPr>
              <a:t>that </a:t>
            </a:r>
            <a:r>
              <a:rPr lang="en-US" sz="1900" dirty="0">
                <a:effectLst/>
                <a:ea typeface="Calibri" panose="020F0502020204030204" pitchFamily="34" charset="0"/>
                <a:cs typeface="Arial" panose="020B0604020202020204" pitchFamily="34" charset="0"/>
              </a:rPr>
              <a:t>explored “the re-start of DOE’s consent-based siting initiative and how to ensure past experiences inform new efforts.” My presentation focused on lessons learned from the MY CAP experience. DOE’s Dr. Kim Petry was a member of the panel. </a:t>
            </a:r>
          </a:p>
          <a:p>
            <a:pPr marR="0">
              <a:spcBef>
                <a:spcPts val="0"/>
              </a:spcBef>
              <a:spcAft>
                <a:spcPts val="0"/>
              </a:spcAft>
              <a:buFont typeface="Wingdings" panose="05000000000000000000" pitchFamily="2" charset="2"/>
              <a:buChar char="Ø"/>
            </a:pPr>
            <a:endParaRPr lang="en-US" sz="1900" dirty="0">
              <a:ea typeface="Calibri" panose="020F0502020204030204" pitchFamily="34" charset="0"/>
              <a:cs typeface="Arial" panose="020B0604020202020204" pitchFamily="34" charset="0"/>
            </a:endParaRPr>
          </a:p>
          <a:p>
            <a:pPr marR="0">
              <a:spcBef>
                <a:spcPts val="0"/>
              </a:spcBef>
              <a:spcAft>
                <a:spcPts val="0"/>
              </a:spcAft>
              <a:buFont typeface="Wingdings" panose="05000000000000000000" pitchFamily="2" charset="2"/>
              <a:buChar char="Ø"/>
            </a:pPr>
            <a:r>
              <a:rPr lang="en-US" sz="1900" dirty="0">
                <a:effectLst/>
                <a:ea typeface="Calibri" panose="020F0502020204030204" pitchFamily="34" charset="0"/>
                <a:cs typeface="Arial" panose="020B0604020202020204" pitchFamily="34" charset="0"/>
              </a:rPr>
              <a:t>Regarding DOE’s CBS FOA, the Decommissioning Plant Coalition is a non-compensatory participant in an application with other parties.</a:t>
            </a:r>
            <a:endParaRPr lang="en-US" sz="1900" dirty="0">
              <a:effectLst/>
              <a:ea typeface="Calibri" panose="020F0502020204030204" pitchFamily="34" charset="0"/>
            </a:endParaRPr>
          </a:p>
          <a:p>
            <a:pPr>
              <a:buFont typeface="Wingdings" panose="05000000000000000000" pitchFamily="2" charset="2"/>
              <a:buChar char="Ø"/>
            </a:pPr>
            <a:endParaRPr lang="en-US" sz="180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80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500" dirty="0">
              <a:latin typeface="Times New Roman" panose="02020603050405020304" pitchFamily="18" charset="0"/>
            </a:endParaRPr>
          </a:p>
          <a:p>
            <a:pPr>
              <a:buFont typeface="Wingdings" panose="05000000000000000000" pitchFamily="2" charset="2"/>
              <a:buChar char="Ø"/>
            </a:pPr>
            <a:endParaRPr lang="en-US" sz="180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900" dirty="0">
              <a:latin typeface="Times New Roman" panose="02020603050405020304" pitchFamily="18" charset="0"/>
            </a:endParaRPr>
          </a:p>
          <a:p>
            <a:pPr>
              <a:buFont typeface="Wingdings" panose="05000000000000000000" pitchFamily="2" charset="2"/>
              <a:buChar char="Ø"/>
            </a:pPr>
            <a:endParaRPr lang="en-US" sz="190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9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6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a:buFont typeface="Wingdings" panose="05000000000000000000" pitchFamily="2" charset="2"/>
              <a:buChar char="Ø"/>
            </a:pPr>
            <a:endParaRPr lang="en-US" sz="1500" dirty="0"/>
          </a:p>
          <a:p>
            <a:pPr>
              <a:buFont typeface="Wingdings" panose="05000000000000000000" pitchFamily="2" charset="2"/>
              <a:buChar char="Ø"/>
            </a:pPr>
            <a:endParaRPr lang="en-US" sz="1500" dirty="0"/>
          </a:p>
          <a:p>
            <a:pPr>
              <a:buFont typeface="Wingdings" panose="05000000000000000000" pitchFamily="2" charset="2"/>
              <a:buChar char="Ø"/>
            </a:pPr>
            <a:endParaRPr lang="en-US" sz="1500" dirty="0"/>
          </a:p>
        </p:txBody>
      </p:sp>
    </p:spTree>
    <p:extLst>
      <p:ext uri="{BB962C8B-B14F-4D97-AF65-F5344CB8AC3E}">
        <p14:creationId xmlns:p14="http://schemas.microsoft.com/office/powerpoint/2010/main" val="584428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3059</TotalTime>
  <Words>1541</Words>
  <Application>Microsoft Office PowerPoint</Application>
  <PresentationFormat>Widescreen</PresentationFormat>
  <Paragraphs>163</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Office Theme</vt:lpstr>
      <vt:lpstr>3 Yankee Companies &amp; National SNF Status Update </vt:lpstr>
      <vt:lpstr>Overview of the 3 Yankee Companies </vt:lpstr>
      <vt:lpstr>      Permanently &amp; Announced Shutdown Nuclear Plant Sites</vt:lpstr>
      <vt:lpstr>PowerPoint Presentation</vt:lpstr>
      <vt:lpstr>Congress: Funding legislation and related activity</vt:lpstr>
      <vt:lpstr>Congress: Authorizing legislation and related activity</vt:lpstr>
      <vt:lpstr>Congress: Authorizing legislation and related activity continued</vt:lpstr>
      <vt:lpstr>3 Yankees’ Perspective on DOE’s Consent-Based Siting Initiative </vt:lpstr>
      <vt:lpstr>Consent-Based Siting Engagement</vt:lpstr>
      <vt:lpstr>Private Consolidated Interim Storage Facility Status </vt:lpstr>
      <vt:lpstr>Private Consolidated Interim Storage Facility Status continued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Prospects for Stranded Used Fuel Management 3 Yankee Companies’ Perspective</dc:title>
  <dc:creator>Eric Howes</dc:creator>
  <cp:lastModifiedBy>Uldis Vanags</cp:lastModifiedBy>
  <cp:revision>154</cp:revision>
  <dcterms:created xsi:type="dcterms:W3CDTF">2021-08-11T13:58:26Z</dcterms:created>
  <dcterms:modified xsi:type="dcterms:W3CDTF">2023-05-25T13:41:44Z</dcterms:modified>
</cp:coreProperties>
</file>