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701" r:id="rId3"/>
    <p:sldMasterId id="2147483703" r:id="rId4"/>
    <p:sldMasterId id="2147483711" r:id="rId5"/>
  </p:sldMasterIdLst>
  <p:notesMasterIdLst>
    <p:notesMasterId r:id="rId28"/>
  </p:notesMasterIdLst>
  <p:handoutMasterIdLst>
    <p:handoutMasterId r:id="rId29"/>
  </p:handoutMasterIdLst>
  <p:sldIdLst>
    <p:sldId id="263" r:id="rId6"/>
    <p:sldId id="295" r:id="rId7"/>
    <p:sldId id="642" r:id="rId8"/>
    <p:sldId id="582" r:id="rId9"/>
    <p:sldId id="286" r:id="rId10"/>
    <p:sldId id="638" r:id="rId11"/>
    <p:sldId id="636" r:id="rId12"/>
    <p:sldId id="265" r:id="rId13"/>
    <p:sldId id="267" r:id="rId14"/>
    <p:sldId id="458" r:id="rId15"/>
    <p:sldId id="639" r:id="rId16"/>
    <p:sldId id="637" r:id="rId17"/>
    <p:sldId id="640" r:id="rId18"/>
    <p:sldId id="387" r:id="rId19"/>
    <p:sldId id="389" r:id="rId20"/>
    <p:sldId id="300" r:id="rId21"/>
    <p:sldId id="641" r:id="rId22"/>
    <p:sldId id="306" r:id="rId23"/>
    <p:sldId id="633" r:id="rId24"/>
    <p:sldId id="635" r:id="rId25"/>
    <p:sldId id="625" r:id="rId26"/>
    <p:sldId id="448"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treault, Stephan" initials="TS" lastIdx="20" clrIdx="0">
    <p:extLst>
      <p:ext uri="{19B8F6BF-5375-455C-9EA6-DF929625EA0E}">
        <p15:presenceInfo xmlns:p15="http://schemas.microsoft.com/office/powerpoint/2012/main" userId="S-1-5-21-2844929807-1687724802-988633214-1911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76" autoAdjust="0"/>
    <p:restoredTop sz="86149" autoAdjust="0"/>
  </p:normalViewPr>
  <p:slideViewPr>
    <p:cSldViewPr>
      <p:cViewPr varScale="1">
        <p:scale>
          <a:sx n="109" d="100"/>
          <a:sy n="109" d="100"/>
        </p:scale>
        <p:origin x="376" y="192"/>
      </p:cViewPr>
      <p:guideLst>
        <p:guide orient="horz" pos="288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64" d="100"/>
          <a:sy n="64" d="100"/>
        </p:scale>
        <p:origin x="3086"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sanderson\Documents\ATLAS%20Year%20End%20Report%20FY21_DRAFT.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sanderson\Documents\ATLAS%20Year%20End%20Report%20FY21_DRAF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47"/>
      <c:rAngAx val="0"/>
      <c:perspective val="10"/>
    </c:view3D>
    <c:floor>
      <c:thickness val="0"/>
    </c:floor>
    <c:sideWall>
      <c:thickness val="0"/>
    </c:sideWall>
    <c:backWall>
      <c:thickness val="0"/>
    </c:backWall>
    <c:plotArea>
      <c:layout>
        <c:manualLayout>
          <c:layoutTarget val="inner"/>
          <c:xMode val="edge"/>
          <c:yMode val="edge"/>
          <c:x val="0.23236649741212259"/>
          <c:y val="0.18612131291862891"/>
          <c:w val="0.70410606954654864"/>
          <c:h val="0.78060065027152037"/>
        </c:manualLayout>
      </c:layout>
      <c:pie3DChart>
        <c:varyColors val="1"/>
        <c:ser>
          <c:idx val="0"/>
          <c:order val="0"/>
          <c:explosion val="8"/>
          <c:dPt>
            <c:idx val="0"/>
            <c:bubble3D val="0"/>
            <c:spPr>
              <a:solidFill>
                <a:srgbClr val="336699"/>
              </a:solidFill>
            </c:spPr>
            <c:extLst>
              <c:ext xmlns:c16="http://schemas.microsoft.com/office/drawing/2014/chart" uri="{C3380CC4-5D6E-409C-BE32-E72D297353CC}">
                <c16:uniqueId val="{00000001-49B3-4005-B947-B0CCD9A7ED35}"/>
              </c:ext>
            </c:extLst>
          </c:dPt>
          <c:dPt>
            <c:idx val="1"/>
            <c:bubble3D val="0"/>
            <c:spPr>
              <a:solidFill>
                <a:srgbClr val="0099CC"/>
              </a:solidFill>
            </c:spPr>
            <c:extLst>
              <c:ext xmlns:c16="http://schemas.microsoft.com/office/drawing/2014/chart" uri="{C3380CC4-5D6E-409C-BE32-E72D297353CC}">
                <c16:uniqueId val="{00000003-49B3-4005-B947-B0CCD9A7ED35}"/>
              </c:ext>
            </c:extLst>
          </c:dPt>
          <c:dPt>
            <c:idx val="2"/>
            <c:bubble3D val="0"/>
            <c:spPr>
              <a:solidFill>
                <a:srgbClr val="00CCFF"/>
              </a:solidFill>
            </c:spPr>
            <c:extLst>
              <c:ext xmlns:c16="http://schemas.microsoft.com/office/drawing/2014/chart" uri="{C3380CC4-5D6E-409C-BE32-E72D297353CC}">
                <c16:uniqueId val="{00000005-49B3-4005-B947-B0CCD9A7ED35}"/>
              </c:ext>
            </c:extLst>
          </c:dPt>
          <c:dPt>
            <c:idx val="3"/>
            <c:bubble3D val="0"/>
            <c:spPr>
              <a:solidFill>
                <a:srgbClr val="66CCFF"/>
              </a:solidFill>
            </c:spPr>
            <c:extLst>
              <c:ext xmlns:c16="http://schemas.microsoft.com/office/drawing/2014/chart" uri="{C3380CC4-5D6E-409C-BE32-E72D297353CC}">
                <c16:uniqueId val="{00000007-49B3-4005-B947-B0CCD9A7ED35}"/>
              </c:ext>
            </c:extLst>
          </c:dPt>
          <c:dPt>
            <c:idx val="4"/>
            <c:bubble3D val="0"/>
            <c:spPr>
              <a:solidFill>
                <a:srgbClr val="CCECFF"/>
              </a:solidFill>
            </c:spPr>
            <c:extLst>
              <c:ext xmlns:c16="http://schemas.microsoft.com/office/drawing/2014/chart" uri="{C3380CC4-5D6E-409C-BE32-E72D297353CC}">
                <c16:uniqueId val="{00000009-49B3-4005-B947-B0CCD9A7ED35}"/>
              </c:ext>
            </c:extLst>
          </c:dPt>
          <c:dLbls>
            <c:dLbl>
              <c:idx val="0"/>
              <c:layout>
                <c:manualLayout>
                  <c:x val="8.7494214139575102E-2"/>
                  <c:y val="-0.29929569273186157"/>
                </c:manualLayout>
              </c:layout>
              <c:tx>
                <c:rich>
                  <a:bodyPr wrap="square" lIns="38100" tIns="19050" rIns="38100" bIns="19050" anchor="ctr">
                    <a:spAutoFit/>
                  </a:bodyPr>
                  <a:lstStyle/>
                  <a:p>
                    <a:pPr>
                      <a:defRPr sz="2400" b="1">
                        <a:solidFill>
                          <a:schemeClr val="bg1"/>
                        </a:solidFill>
                      </a:defRPr>
                    </a:pPr>
                    <a:fld id="{E9A7E744-9263-4A9C-80FA-4E0A86EB66DF}" type="CATEGORYNAME">
                      <a:rPr lang="en-US" sz="2400" b="1" smtClean="0">
                        <a:solidFill>
                          <a:schemeClr val="bg1"/>
                        </a:solidFill>
                      </a:rPr>
                      <a:pPr>
                        <a:defRPr sz="2400" b="1">
                          <a:solidFill>
                            <a:schemeClr val="bg1"/>
                          </a:solidFill>
                        </a:defRPr>
                      </a:pPr>
                      <a:t>[CATEGORY NAME]</a:t>
                    </a:fld>
                    <a:br>
                      <a:rPr lang="en-US" sz="2400" b="1" baseline="0" dirty="0">
                        <a:solidFill>
                          <a:schemeClr val="bg1"/>
                        </a:solidFill>
                      </a:rPr>
                    </a:br>
                    <a:fld id="{B67B3DE6-92BD-4F09-AF43-D0D8DCFF8E8E}" type="VALUE">
                      <a:rPr lang="en-US" sz="2400" b="1" baseline="0" smtClean="0">
                        <a:solidFill>
                          <a:schemeClr val="bg1"/>
                        </a:solidFill>
                      </a:rPr>
                      <a:pPr>
                        <a:defRPr sz="2400" b="1">
                          <a:solidFill>
                            <a:schemeClr val="bg1"/>
                          </a:solidFill>
                        </a:defRPr>
                      </a:pPr>
                      <a:t>[VALUE]</a:t>
                    </a:fld>
                    <a:endParaRPr lang="en-US" sz="2400" b="1" baseline="0" dirty="0">
                      <a:solidFill>
                        <a:schemeClr val="bg1"/>
                      </a:solidFill>
                    </a:endParaRPr>
                  </a:p>
                </c:rich>
              </c:tx>
              <c:spPr>
                <a:noFill/>
                <a:ln>
                  <a:noFill/>
                </a:ln>
                <a:effectLst/>
              </c:spPr>
              <c:showLegendKey val="1"/>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9B3-4005-B947-B0CCD9A7ED35}"/>
                </c:ext>
              </c:extLst>
            </c:dLbl>
            <c:dLbl>
              <c:idx val="1"/>
              <c:layout>
                <c:manualLayout>
                  <c:x val="7.1038930137385867E-2"/>
                  <c:y val="0.16414946561051397"/>
                </c:manualLayout>
              </c:layout>
              <c:tx>
                <c:rich>
                  <a:bodyPr wrap="square" lIns="38100" tIns="19050" rIns="38100" bIns="19050" anchor="ctr">
                    <a:spAutoFit/>
                  </a:bodyPr>
                  <a:lstStyle/>
                  <a:p>
                    <a:pPr>
                      <a:defRPr sz="2400" b="1">
                        <a:solidFill>
                          <a:schemeClr val="bg1"/>
                        </a:solidFill>
                      </a:defRPr>
                    </a:pPr>
                    <a:fld id="{A8C47FF3-0B0D-4021-8DFE-D1E9BA51D8B1}" type="CATEGORYNAME">
                      <a:rPr lang="en-US" sz="2400" b="1" smtClean="0">
                        <a:solidFill>
                          <a:schemeClr val="bg1"/>
                        </a:solidFill>
                      </a:rPr>
                      <a:pPr>
                        <a:defRPr sz="2400" b="1">
                          <a:solidFill>
                            <a:schemeClr val="bg1"/>
                          </a:solidFill>
                        </a:defRPr>
                      </a:pPr>
                      <a:t>[CATEGORY NAME]</a:t>
                    </a:fld>
                    <a:br>
                      <a:rPr lang="en-US" sz="2400" b="1" baseline="0" dirty="0">
                        <a:solidFill>
                          <a:schemeClr val="bg1"/>
                        </a:solidFill>
                      </a:rPr>
                    </a:br>
                    <a:fld id="{AB922953-51D3-4320-95FB-A2DD7C314A1B}" type="VALUE">
                      <a:rPr lang="en-US" sz="2400" b="1" baseline="0" smtClean="0">
                        <a:solidFill>
                          <a:schemeClr val="bg1"/>
                        </a:solidFill>
                      </a:rPr>
                      <a:pPr>
                        <a:defRPr sz="2400" b="1">
                          <a:solidFill>
                            <a:schemeClr val="bg1"/>
                          </a:solidFill>
                        </a:defRPr>
                      </a:pPr>
                      <a:t>[VALUE]</a:t>
                    </a:fld>
                    <a:endParaRPr lang="en-US" sz="2400" b="1" baseline="0" dirty="0">
                      <a:solidFill>
                        <a:schemeClr val="bg1"/>
                      </a:solidFill>
                    </a:endParaRPr>
                  </a:p>
                </c:rich>
              </c:tx>
              <c:spPr>
                <a:noFill/>
                <a:ln>
                  <a:noFill/>
                </a:ln>
                <a:effectLst/>
              </c:spPr>
              <c:showLegendKey val="1"/>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9B3-4005-B947-B0CCD9A7ED35}"/>
                </c:ext>
              </c:extLst>
            </c:dLbl>
            <c:dLbl>
              <c:idx val="2"/>
              <c:layout>
                <c:manualLayout>
                  <c:x val="-0.12200824196040927"/>
                  <c:y val="-0.13355514971768034"/>
                </c:manualLayout>
              </c:layout>
              <c:tx>
                <c:rich>
                  <a:bodyPr wrap="square" lIns="38100" tIns="19050" rIns="38100" bIns="19050" anchor="ctr">
                    <a:spAutoFit/>
                  </a:bodyPr>
                  <a:lstStyle/>
                  <a:p>
                    <a:pPr>
                      <a:defRPr sz="2400" b="1">
                        <a:solidFill>
                          <a:schemeClr val="bg1"/>
                        </a:solidFill>
                      </a:defRPr>
                    </a:pPr>
                    <a:fld id="{7824B216-1EEE-4013-95B2-74DB40508527}" type="CATEGORYNAME">
                      <a:rPr lang="en-US" sz="2400" b="1" smtClean="0">
                        <a:solidFill>
                          <a:schemeClr val="bg1"/>
                        </a:solidFill>
                      </a:rPr>
                      <a:pPr>
                        <a:defRPr sz="2400" b="1">
                          <a:solidFill>
                            <a:schemeClr val="bg1"/>
                          </a:solidFill>
                        </a:defRPr>
                      </a:pPr>
                      <a:t>[CATEGORY NAME]</a:t>
                    </a:fld>
                    <a:br>
                      <a:rPr lang="en-US" sz="2400" b="1" baseline="0" dirty="0">
                        <a:solidFill>
                          <a:schemeClr val="bg1"/>
                        </a:solidFill>
                      </a:rPr>
                    </a:br>
                    <a:fld id="{27EB7F31-9FFB-4B6F-A7F9-1B4BEC6A9A60}" type="VALUE">
                      <a:rPr lang="en-US" sz="2400" b="1" baseline="0" smtClean="0">
                        <a:solidFill>
                          <a:schemeClr val="bg1"/>
                        </a:solidFill>
                      </a:rPr>
                      <a:pPr>
                        <a:defRPr sz="2400" b="1">
                          <a:solidFill>
                            <a:schemeClr val="bg1"/>
                          </a:solidFill>
                        </a:defRPr>
                      </a:pPr>
                      <a:t>[VALUE]</a:t>
                    </a:fld>
                    <a:endParaRPr lang="en-US" sz="2400" b="1" baseline="0" dirty="0">
                      <a:solidFill>
                        <a:schemeClr val="bg1"/>
                      </a:solidFill>
                    </a:endParaRPr>
                  </a:p>
                </c:rich>
              </c:tx>
              <c:spPr>
                <a:noFill/>
                <a:ln>
                  <a:noFill/>
                </a:ln>
                <a:effectLst/>
              </c:spPr>
              <c:showLegendKey val="1"/>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9B3-4005-B947-B0CCD9A7ED35}"/>
                </c:ext>
              </c:extLst>
            </c:dLbl>
            <c:dLbl>
              <c:idx val="3"/>
              <c:layout>
                <c:manualLayout>
                  <c:x val="0.13002582513116423"/>
                  <c:y val="-1.0234347315344125E-2"/>
                </c:manualLayout>
              </c:layout>
              <c:tx>
                <c:rich>
                  <a:bodyPr wrap="square" lIns="38100" tIns="19050" rIns="38100" bIns="19050" anchor="ctr">
                    <a:spAutoFit/>
                  </a:bodyPr>
                  <a:lstStyle/>
                  <a:p>
                    <a:pPr>
                      <a:defRPr sz="2400" b="1"/>
                    </a:pPr>
                    <a:fld id="{4120BBFE-89EF-4656-B25F-9CF47DCE0F11}" type="CATEGORYNAME">
                      <a:rPr lang="en-US" sz="2400" b="1" smtClean="0"/>
                      <a:pPr>
                        <a:defRPr sz="2400" b="1"/>
                      </a:pPr>
                      <a:t>[CATEGORY NAME]</a:t>
                    </a:fld>
                    <a:br>
                      <a:rPr lang="en-US" sz="2400" b="1" baseline="0" dirty="0"/>
                    </a:br>
                    <a:fld id="{4EF9E374-7ED4-4C9C-8092-1708C55135CB}" type="VALUE">
                      <a:rPr lang="en-US" sz="2400" b="1" baseline="0" smtClean="0"/>
                      <a:pPr>
                        <a:defRPr sz="2400" b="1"/>
                      </a:pPr>
                      <a:t>[VALUE]</a:t>
                    </a:fld>
                    <a:endParaRPr lang="en-US" sz="2400" b="1" baseline="0" dirty="0"/>
                  </a:p>
                </c:rich>
              </c:tx>
              <c:spPr>
                <a:solidFill>
                  <a:srgbClr val="FFFFFF"/>
                </a:solidFill>
                <a:ln>
                  <a:noFill/>
                </a:ln>
                <a:effectLst/>
              </c:spPr>
              <c:showLegendKey val="1"/>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9B3-4005-B947-B0CCD9A7ED35}"/>
                </c:ext>
              </c:extLst>
            </c:dLbl>
            <c:dLbl>
              <c:idx val="4"/>
              <c:delete val="1"/>
              <c:extLst>
                <c:ext xmlns:c15="http://schemas.microsoft.com/office/drawing/2012/chart" uri="{CE6537A1-D6FC-4f65-9D91-7224C49458BB}"/>
                <c:ext xmlns:c16="http://schemas.microsoft.com/office/drawing/2014/chart" uri="{C3380CC4-5D6E-409C-BE32-E72D297353CC}">
                  <c16:uniqueId val="{00000009-49B3-4005-B947-B0CCD9A7ED35}"/>
                </c:ext>
              </c:extLst>
            </c:dLbl>
            <c:spPr>
              <a:solidFill>
                <a:srgbClr val="FFFFFF"/>
              </a:solidFill>
              <a:ln>
                <a:noFill/>
              </a:ln>
              <a:effectLst/>
            </c:spPr>
            <c:txPr>
              <a:bodyPr wrap="square" lIns="38100" tIns="19050" rIns="38100" bIns="19050" anchor="ctr">
                <a:spAutoFit/>
              </a:bodyPr>
              <a:lstStyle/>
              <a:p>
                <a:pPr>
                  <a:defRPr sz="1800"/>
                </a:pPr>
                <a:endParaRPr lang="en-US"/>
              </a:p>
            </c:txPr>
            <c:showLegendKey val="1"/>
            <c:showVal val="1"/>
            <c:showCatName val="1"/>
            <c:showSerName val="0"/>
            <c:showPercent val="0"/>
            <c:showBubbleSize val="0"/>
            <c:showLeaderLines val="1"/>
            <c:extLst>
              <c:ext xmlns:c15="http://schemas.microsoft.com/office/drawing/2012/chart" uri="{CE6537A1-D6FC-4f65-9D91-7224C49458BB}"/>
            </c:extLst>
          </c:dLbls>
          <c:cat>
            <c:strRef>
              <c:f>'Hazmat by Program'!$D$3:$H$3</c:f>
              <c:strCache>
                <c:ptCount val="5"/>
                <c:pt idx="0">
                  <c:v>EM</c:v>
                </c:pt>
                <c:pt idx="1">
                  <c:v>NNSA</c:v>
                </c:pt>
                <c:pt idx="2">
                  <c:v>SC</c:v>
                </c:pt>
                <c:pt idx="3">
                  <c:v>NE</c:v>
                </c:pt>
                <c:pt idx="4">
                  <c:v>PMA</c:v>
                </c:pt>
              </c:strCache>
            </c:strRef>
          </c:cat>
          <c:val>
            <c:numRef>
              <c:f>'Hazmat by Program'!$D$19:$H$19</c:f>
              <c:numCache>
                <c:formatCode>0.0%</c:formatCode>
                <c:ptCount val="5"/>
                <c:pt idx="0">
                  <c:v>0.34799999999999998</c:v>
                </c:pt>
                <c:pt idx="1">
                  <c:v>0.435</c:v>
                </c:pt>
                <c:pt idx="2">
                  <c:v>0.185</c:v>
                </c:pt>
                <c:pt idx="3">
                  <c:v>3.2000000000000001E-2</c:v>
                </c:pt>
                <c:pt idx="4">
                  <c:v>0</c:v>
                </c:pt>
              </c:numCache>
            </c:numRef>
          </c:val>
          <c:extLst>
            <c:ext xmlns:c16="http://schemas.microsoft.com/office/drawing/2014/chart" uri="{C3380CC4-5D6E-409C-BE32-E72D297353CC}">
              <c16:uniqueId val="{0000000A-49B3-4005-B947-B0CCD9A7ED35}"/>
            </c:ext>
          </c:extLst>
        </c:ser>
        <c:dLbls>
          <c:showLegendKey val="0"/>
          <c:showVal val="0"/>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37"/>
      <c:rAngAx val="0"/>
      <c:perspective val="10"/>
    </c:view3D>
    <c:floor>
      <c:thickness val="0"/>
    </c:floor>
    <c:sideWall>
      <c:thickness val="0"/>
    </c:sideWall>
    <c:backWall>
      <c:thickness val="0"/>
    </c:backWall>
    <c:plotArea>
      <c:layout>
        <c:manualLayout>
          <c:layoutTarget val="inner"/>
          <c:xMode val="edge"/>
          <c:yMode val="edge"/>
          <c:x val="0.24635865722264172"/>
          <c:y val="0.14036886353629863"/>
          <c:w val="0.73976653603231102"/>
          <c:h val="0.82190556670176018"/>
        </c:manualLayout>
      </c:layout>
      <c:pie3DChart>
        <c:varyColors val="1"/>
        <c:ser>
          <c:idx val="0"/>
          <c:order val="0"/>
          <c:spPr>
            <a:solidFill>
              <a:srgbClr val="336600"/>
            </a:solidFill>
          </c:spPr>
          <c:explosion val="6"/>
          <c:dPt>
            <c:idx val="0"/>
            <c:bubble3D val="0"/>
            <c:spPr>
              <a:solidFill>
                <a:srgbClr val="66CCFF"/>
              </a:solidFill>
            </c:spPr>
            <c:extLst>
              <c:ext xmlns:c16="http://schemas.microsoft.com/office/drawing/2014/chart" uri="{C3380CC4-5D6E-409C-BE32-E72D297353CC}">
                <c16:uniqueId val="{00000001-4D16-403B-879B-2A86E17B8907}"/>
              </c:ext>
            </c:extLst>
          </c:dPt>
          <c:dPt>
            <c:idx val="1"/>
            <c:bubble3D val="0"/>
            <c:spPr>
              <a:solidFill>
                <a:srgbClr val="336699"/>
              </a:solidFill>
            </c:spPr>
            <c:extLst>
              <c:ext xmlns:c16="http://schemas.microsoft.com/office/drawing/2014/chart" uri="{C3380CC4-5D6E-409C-BE32-E72D297353CC}">
                <c16:uniqueId val="{00000003-4D16-403B-879B-2A86E17B8907}"/>
              </c:ext>
            </c:extLst>
          </c:dPt>
          <c:dPt>
            <c:idx val="2"/>
            <c:bubble3D val="0"/>
            <c:spPr>
              <a:solidFill>
                <a:srgbClr val="0099CC"/>
              </a:solidFill>
            </c:spPr>
            <c:extLst>
              <c:ext xmlns:c16="http://schemas.microsoft.com/office/drawing/2014/chart" uri="{C3380CC4-5D6E-409C-BE32-E72D297353CC}">
                <c16:uniqueId val="{00000005-4D16-403B-879B-2A86E17B8907}"/>
              </c:ext>
            </c:extLst>
          </c:dPt>
          <c:dPt>
            <c:idx val="3"/>
            <c:bubble3D val="0"/>
            <c:spPr>
              <a:solidFill>
                <a:srgbClr val="00CCFF"/>
              </a:solidFill>
            </c:spPr>
            <c:extLst>
              <c:ext xmlns:c16="http://schemas.microsoft.com/office/drawing/2014/chart" uri="{C3380CC4-5D6E-409C-BE32-E72D297353CC}">
                <c16:uniqueId val="{00000007-4D16-403B-879B-2A86E17B8907}"/>
              </c:ext>
            </c:extLst>
          </c:dPt>
          <c:dLbls>
            <c:dLbl>
              <c:idx val="0"/>
              <c:layout>
                <c:manualLayout>
                  <c:x val="-0.10292844916124626"/>
                  <c:y val="-0.25646420445990487"/>
                </c:manualLayout>
              </c:layout>
              <c:tx>
                <c:rich>
                  <a:bodyPr/>
                  <a:lstStyle/>
                  <a:p>
                    <a:r>
                      <a:rPr lang="en-US" dirty="0"/>
                      <a:t>TRU</a:t>
                    </a:r>
                    <a:br>
                      <a:rPr lang="en-US" dirty="0"/>
                    </a:br>
                    <a:fld id="{03D6B4CB-62F4-4CD4-BCCA-6A909E319BF6}"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16-403B-879B-2A86E17B8907}"/>
                </c:ext>
              </c:extLst>
            </c:dLbl>
            <c:dLbl>
              <c:idx val="1"/>
              <c:layout>
                <c:manualLayout>
                  <c:x val="0.19164076229601729"/>
                  <c:y val="-0.13161933056293851"/>
                </c:manualLayout>
              </c:layout>
              <c:tx>
                <c:rich>
                  <a:bodyPr/>
                  <a:lstStyle/>
                  <a:p>
                    <a:r>
                      <a:rPr lang="en-US" b="1" dirty="0"/>
                      <a:t>LLW</a:t>
                    </a:r>
                    <a:br>
                      <a:rPr lang="en-US" b="1" dirty="0"/>
                    </a:br>
                    <a:fld id="{FAFB2132-E23C-4C64-819C-BBD2FE7CDB62}" type="VALUE">
                      <a:rPr lang="en-US" b="1" smtClean="0"/>
                      <a:pPr/>
                      <a:t>[VALUE]</a:t>
                    </a:fld>
                    <a:endParaRPr lang="en-US" b="1"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D16-403B-879B-2A86E17B8907}"/>
                </c:ext>
              </c:extLst>
            </c:dLbl>
            <c:dLbl>
              <c:idx val="2"/>
              <c:layout>
                <c:manualLayout>
                  <c:x val="3.5505339229856485E-2"/>
                  <c:y val="0.14398092516325359"/>
                </c:manualLayout>
              </c:layout>
              <c:tx>
                <c:rich>
                  <a:bodyPr/>
                  <a:lstStyle/>
                  <a:p>
                    <a:r>
                      <a:rPr lang="en-US" dirty="0"/>
                      <a:t>MLLW</a:t>
                    </a:r>
                    <a:br>
                      <a:rPr lang="en-US" dirty="0"/>
                    </a:br>
                    <a:fld id="{1B09C8CB-A4B7-4B5A-9ABD-FBC7266C2406}"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D16-403B-879B-2A86E17B8907}"/>
                </c:ext>
              </c:extLst>
            </c:dLbl>
            <c:dLbl>
              <c:idx val="3"/>
              <c:layout>
                <c:manualLayout>
                  <c:x val="-0.19458202998597779"/>
                  <c:y val="3.994650076879791E-2"/>
                </c:manualLayout>
              </c:layout>
              <c:tx>
                <c:rich>
                  <a:bodyPr/>
                  <a:lstStyle/>
                  <a:p>
                    <a:r>
                      <a:rPr lang="en-US" dirty="0"/>
                      <a:t>Other</a:t>
                    </a:r>
                    <a:br>
                      <a:rPr lang="en-US" dirty="0"/>
                    </a:br>
                    <a:fld id="{1DDCA2C8-E55E-4D57-996E-39934FAFC563}"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D16-403B-879B-2A86E17B8907}"/>
                </c:ext>
              </c:extLst>
            </c:dLbl>
            <c:spPr>
              <a:noFill/>
              <a:ln>
                <a:noFill/>
              </a:ln>
              <a:effectLst/>
            </c:spPr>
            <c:txPr>
              <a:bodyPr wrap="square" lIns="38100" tIns="19050" rIns="38100" bIns="19050" anchor="ctr" anchorCtr="0">
                <a:spAutoFit/>
              </a:bodyPr>
              <a:lstStyle/>
              <a:p>
                <a:pPr algn="ctr">
                  <a:defRPr sz="24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'Hazmat by Material'!$B$22:$E$22</c:f>
              <c:strCache>
                <c:ptCount val="4"/>
                <c:pt idx="0">
                  <c:v>TRU</c:v>
                </c:pt>
                <c:pt idx="1">
                  <c:v>LLW</c:v>
                </c:pt>
                <c:pt idx="2">
                  <c:v>MLLW</c:v>
                </c:pt>
                <c:pt idx="3">
                  <c:v>Other</c:v>
                </c:pt>
              </c:strCache>
            </c:strRef>
          </c:cat>
          <c:val>
            <c:numRef>
              <c:f>'Hazmat by Material'!$B$33:$E$33</c:f>
              <c:numCache>
                <c:formatCode>0.0%</c:formatCode>
                <c:ptCount val="4"/>
                <c:pt idx="0">
                  <c:v>9.7959183673469383E-2</c:v>
                </c:pt>
                <c:pt idx="1">
                  <c:v>0.45714285714285713</c:v>
                </c:pt>
                <c:pt idx="2">
                  <c:v>0.1</c:v>
                </c:pt>
                <c:pt idx="3">
                  <c:v>0.3448979591836735</c:v>
                </c:pt>
              </c:numCache>
            </c:numRef>
          </c:val>
          <c:extLst>
            <c:ext xmlns:c16="http://schemas.microsoft.com/office/drawing/2014/chart" uri="{C3380CC4-5D6E-409C-BE32-E72D297353CC}">
              <c16:uniqueId val="{00000011-4D16-403B-879B-2A86E17B8907}"/>
            </c:ext>
          </c:extLst>
        </c:ser>
        <c:dLbls>
          <c:showLegendKey val="0"/>
          <c:showVal val="0"/>
          <c:showCatName val="0"/>
          <c:showSerName val="0"/>
          <c:showPercent val="0"/>
          <c:showBubbleSize val="0"/>
          <c:showLeaderLines val="1"/>
        </c:dLbls>
      </c:pie3DChart>
    </c:plotArea>
    <c:plotVisOnly val="1"/>
    <c:dispBlanksAs val="zero"/>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0.22439</cdr:x>
      <cdr:y>0.08155</cdr:y>
    </cdr:from>
    <cdr:to>
      <cdr:x>0.34038</cdr:x>
      <cdr:y>0.26041</cdr:y>
    </cdr:to>
    <cdr:sp macro="" textlink="">
      <cdr:nvSpPr>
        <cdr:cNvPr id="2" name="TextBox 1"/>
        <cdr:cNvSpPr txBox="1"/>
      </cdr:nvSpPr>
      <cdr:spPr>
        <a:xfrm xmlns:a="http://schemas.openxmlformats.org/drawingml/2006/main">
          <a:off x="1752600" y="423030"/>
          <a:ext cx="905940" cy="9277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1344" y="1"/>
            <a:ext cx="3037840" cy="466972"/>
          </a:xfrm>
          <a:prstGeom prst="rect">
            <a:avLst/>
          </a:prstGeom>
        </p:spPr>
        <p:txBody>
          <a:bodyPr vert="horz" lIns="93177" tIns="46589" rIns="93177" bIns="46589" rtlCol="0"/>
          <a:lstStyle>
            <a:lvl1pPr algn="r">
              <a:defRPr sz="1200"/>
            </a:lvl1pPr>
          </a:lstStyle>
          <a:p>
            <a:fld id="{599ED335-9DE8-41E2-8632-D7CC59FA012D}" type="datetimeFigureOut">
              <a:rPr lang="en-US" smtClean="0"/>
              <a:t>10/26/22</a:t>
            </a:fld>
            <a:endParaRPr lang="en-US" dirty="0"/>
          </a:p>
        </p:txBody>
      </p:sp>
      <p:sp>
        <p:nvSpPr>
          <p:cNvPr id="4" name="Footer Placeholder 3"/>
          <p:cNvSpPr>
            <a:spLocks noGrp="1"/>
          </p:cNvSpPr>
          <p:nvPr>
            <p:ph type="ftr" sz="quarter" idx="2"/>
          </p:nvPr>
        </p:nvSpPr>
        <p:spPr>
          <a:xfrm>
            <a:off x="0" y="8829429"/>
            <a:ext cx="3037840" cy="466971"/>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344" y="8829429"/>
            <a:ext cx="3037840" cy="466971"/>
          </a:xfrm>
          <a:prstGeom prst="rect">
            <a:avLst/>
          </a:prstGeom>
        </p:spPr>
        <p:txBody>
          <a:bodyPr vert="horz" lIns="93177" tIns="46589" rIns="93177" bIns="46589" rtlCol="0" anchor="b"/>
          <a:lstStyle>
            <a:lvl1pPr algn="r">
              <a:defRPr sz="1200"/>
            </a:lvl1pPr>
          </a:lstStyle>
          <a:p>
            <a:fld id="{E19D5685-7429-49F2-9236-C3872FE7FAA2}" type="slidenum">
              <a:rPr lang="en-US" smtClean="0"/>
              <a:t>‹#›</a:t>
            </a:fld>
            <a:endParaRPr lang="en-US" dirty="0"/>
          </a:p>
        </p:txBody>
      </p:sp>
    </p:spTree>
    <p:extLst>
      <p:ext uri="{BB962C8B-B14F-4D97-AF65-F5344CB8AC3E}">
        <p14:creationId xmlns:p14="http://schemas.microsoft.com/office/powerpoint/2010/main" val="1359557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1344" y="1"/>
            <a:ext cx="3037840" cy="466972"/>
          </a:xfrm>
          <a:prstGeom prst="rect">
            <a:avLst/>
          </a:prstGeom>
        </p:spPr>
        <p:txBody>
          <a:bodyPr vert="horz" lIns="93177" tIns="46589" rIns="93177" bIns="46589" rtlCol="0"/>
          <a:lstStyle>
            <a:lvl1pPr algn="r">
              <a:defRPr sz="1200"/>
            </a:lvl1pPr>
          </a:lstStyle>
          <a:p>
            <a:fld id="{16DCED5E-B4EA-46AB-9751-3096A428DBC2}" type="datetimeFigureOut">
              <a:rPr lang="en-US" smtClean="0"/>
              <a:t>10/26/22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4"/>
            <a:ext cx="5608320" cy="366045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429"/>
            <a:ext cx="3037840" cy="466971"/>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344" y="8829429"/>
            <a:ext cx="3037840" cy="466971"/>
          </a:xfrm>
          <a:prstGeom prst="rect">
            <a:avLst/>
          </a:prstGeom>
        </p:spPr>
        <p:txBody>
          <a:bodyPr vert="horz" lIns="93177" tIns="46589" rIns="93177" bIns="46589" rtlCol="0" anchor="b"/>
          <a:lstStyle>
            <a:lvl1pPr algn="r">
              <a:defRPr sz="1200"/>
            </a:lvl1pPr>
          </a:lstStyle>
          <a:p>
            <a:fld id="{0B838F0D-1C7C-419C-B3AA-24EDBC31F740}" type="slidenum">
              <a:rPr lang="en-US" smtClean="0"/>
              <a:t>‹#›</a:t>
            </a:fld>
            <a:endParaRPr lang="en-US" dirty="0"/>
          </a:p>
        </p:txBody>
      </p:sp>
    </p:spTree>
    <p:extLst>
      <p:ext uri="{BB962C8B-B14F-4D97-AF65-F5344CB8AC3E}">
        <p14:creationId xmlns:p14="http://schemas.microsoft.com/office/powerpoint/2010/main" val="5983810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38F0D-1C7C-419C-B3AA-24EDBC31F740}" type="slidenum">
              <a:rPr lang="en-US" smtClean="0"/>
              <a:t>1</a:t>
            </a:fld>
            <a:endParaRPr lang="en-US" dirty="0"/>
          </a:p>
        </p:txBody>
      </p:sp>
    </p:spTree>
    <p:extLst>
      <p:ext uri="{BB962C8B-B14F-4D97-AF65-F5344CB8AC3E}">
        <p14:creationId xmlns:p14="http://schemas.microsoft.com/office/powerpoint/2010/main" val="684081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BD232-542E-45A1-90F5-8EE8DCE21F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953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BD232-542E-45A1-90F5-8EE8DCE21F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614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BD232-542E-45A1-90F5-8EE8DCE21F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687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0BD232-542E-45A1-90F5-8EE8DCE21F6C}" type="slidenum">
              <a:rPr lang="en-US" smtClean="0"/>
              <a:pPr/>
              <a:t>13</a:t>
            </a:fld>
            <a:endParaRPr lang="en-US" dirty="0"/>
          </a:p>
        </p:txBody>
      </p:sp>
    </p:spTree>
    <p:extLst>
      <p:ext uri="{BB962C8B-B14F-4D97-AF65-F5344CB8AC3E}">
        <p14:creationId xmlns:p14="http://schemas.microsoft.com/office/powerpoint/2010/main" val="2244856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0BD232-542E-45A1-90F5-8EE8DCE21F6C}" type="slidenum">
              <a:rPr lang="en-US" smtClean="0"/>
              <a:pPr/>
              <a:t>14</a:t>
            </a:fld>
            <a:endParaRPr lang="en-US" dirty="0"/>
          </a:p>
        </p:txBody>
      </p:sp>
    </p:spTree>
    <p:extLst>
      <p:ext uri="{BB962C8B-B14F-4D97-AF65-F5344CB8AC3E}">
        <p14:creationId xmlns:p14="http://schemas.microsoft.com/office/powerpoint/2010/main" val="1903333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The U.S. Department of Energy (DOE)’s Office of Packaging and Transportation will lead a presentation and discussion on DOE Order 460.2B, Departmental Materials Transportation Management. The revised Order was published in June 2022 and includes important clarifications on topics including advance shipment notifications, public engagement, emergency response, and shipment security. </a:t>
            </a:r>
          </a:p>
        </p:txBody>
      </p:sp>
      <p:sp>
        <p:nvSpPr>
          <p:cNvPr id="4" name="Slide Number Placeholder 3"/>
          <p:cNvSpPr>
            <a:spLocks noGrp="1"/>
          </p:cNvSpPr>
          <p:nvPr>
            <p:ph type="sldNum" sz="quarter" idx="5"/>
          </p:nvPr>
        </p:nvSpPr>
        <p:spPr/>
        <p:txBody>
          <a:bodyPr/>
          <a:lstStyle/>
          <a:p>
            <a:fld id="{8B0BD232-542E-45A1-90F5-8EE8DCE21F6C}" type="slidenum">
              <a:rPr lang="en-US" smtClean="0"/>
              <a:pPr/>
              <a:t>15</a:t>
            </a:fld>
            <a:endParaRPr lang="en-US" dirty="0"/>
          </a:p>
        </p:txBody>
      </p:sp>
    </p:spTree>
    <p:extLst>
      <p:ext uri="{BB962C8B-B14F-4D97-AF65-F5344CB8AC3E}">
        <p14:creationId xmlns:p14="http://schemas.microsoft.com/office/powerpoint/2010/main" val="4207979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838F0D-1C7C-419C-B3AA-24EDBC31F740}" type="slidenum">
              <a:rPr lang="en-US" smtClean="0"/>
              <a:t>16</a:t>
            </a:fld>
            <a:endParaRPr lang="en-US" dirty="0"/>
          </a:p>
        </p:txBody>
      </p:sp>
    </p:spTree>
    <p:extLst>
      <p:ext uri="{BB962C8B-B14F-4D97-AF65-F5344CB8AC3E}">
        <p14:creationId xmlns:p14="http://schemas.microsoft.com/office/powerpoint/2010/main" val="1248057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838F0D-1C7C-419C-B3AA-24EDBC31F740}" type="slidenum">
              <a:rPr lang="en-US" smtClean="0"/>
              <a:t>17</a:t>
            </a:fld>
            <a:endParaRPr lang="en-US" dirty="0"/>
          </a:p>
        </p:txBody>
      </p:sp>
    </p:spTree>
    <p:extLst>
      <p:ext uri="{BB962C8B-B14F-4D97-AF65-F5344CB8AC3E}">
        <p14:creationId xmlns:p14="http://schemas.microsoft.com/office/powerpoint/2010/main" val="394638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838F0D-1C7C-419C-B3AA-24EDBC31F740}" type="slidenum">
              <a:rPr lang="en-US" smtClean="0"/>
              <a:t>18</a:t>
            </a:fld>
            <a:endParaRPr lang="en-US" dirty="0"/>
          </a:p>
        </p:txBody>
      </p:sp>
    </p:spTree>
    <p:extLst>
      <p:ext uri="{BB962C8B-B14F-4D97-AF65-F5344CB8AC3E}">
        <p14:creationId xmlns:p14="http://schemas.microsoft.com/office/powerpoint/2010/main" val="4286416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BD232-542E-45A1-90F5-8EE8DCE21F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6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Photo:  The final legacy Transuranic Package Transporter Model 3 shipment from Savannah River Site departs the site near Aiken, South Carolina in mid-April, </a:t>
            </a:r>
            <a:r>
              <a:rPr lang="en-US" dirty="0" err="1"/>
              <a:t>en</a:t>
            </a:r>
            <a:r>
              <a:rPr lang="en-US" dirty="0"/>
              <a:t> route to EM's Waste Isolation Pilot Plant in southeastern New Mexico for permanent disposal.  https://www.energy.gov/em/articles/em-milestone-last-trupact-iii-shipment-legacy-transuranic-waste-srs-arrives-wipp </a:t>
            </a:r>
          </a:p>
          <a:p>
            <a:pPr marL="171425" indent="-1714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B0BD232-542E-45A1-90F5-8EE8DCE21F6C}" type="slidenum">
              <a:rPr lang="en-US" smtClean="0"/>
              <a:pPr/>
              <a:t>2</a:t>
            </a:fld>
            <a:endParaRPr lang="en-US" dirty="0"/>
          </a:p>
        </p:txBody>
      </p:sp>
    </p:spTree>
    <p:extLst>
      <p:ext uri="{BB962C8B-B14F-4D97-AF65-F5344CB8AC3E}">
        <p14:creationId xmlns:p14="http://schemas.microsoft.com/office/powerpoint/2010/main" val="650236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BD232-542E-45A1-90F5-8EE8DCE21F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415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38F0D-1C7C-419C-B3AA-24EDBC31F7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690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838F0D-1C7C-419C-B3AA-24EDBC31F740}" type="slidenum">
              <a:rPr lang="en-US" smtClean="0"/>
              <a:t>22</a:t>
            </a:fld>
            <a:endParaRPr lang="en-US" dirty="0"/>
          </a:p>
        </p:txBody>
      </p:sp>
    </p:spTree>
    <p:extLst>
      <p:ext uri="{BB962C8B-B14F-4D97-AF65-F5344CB8AC3E}">
        <p14:creationId xmlns:p14="http://schemas.microsoft.com/office/powerpoint/2010/main" val="353118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838F0D-1C7C-419C-B3AA-24EDBC31F740}" type="slidenum">
              <a:rPr lang="en-US" smtClean="0"/>
              <a:t>3</a:t>
            </a:fld>
            <a:endParaRPr lang="en-US" dirty="0"/>
          </a:p>
        </p:txBody>
      </p:sp>
    </p:spTree>
    <p:extLst>
      <p:ext uri="{BB962C8B-B14F-4D97-AF65-F5344CB8AC3E}">
        <p14:creationId xmlns:p14="http://schemas.microsoft.com/office/powerpoint/2010/main" val="1169350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6B2BE5A-47C7-4E8D-9E2A-307F8B0C8C14}"/>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6F39AB5-89C9-4CB4-AC47-939743DB56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2772" name="Slide Number Placeholder 3">
            <a:extLst>
              <a:ext uri="{FF2B5EF4-FFF2-40B4-BE49-F238E27FC236}">
                <a16:creationId xmlns:a16="http://schemas.microsoft.com/office/drawing/2014/main" id="{9BB01E45-2F2B-4D27-8F5B-33570F93C5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9938" indent="-295275">
              <a:defRPr>
                <a:solidFill>
                  <a:schemeClr val="tx1"/>
                </a:solidFill>
                <a:latin typeface="Calibri" panose="020F0502020204030204" pitchFamily="34" charset="0"/>
              </a:defRPr>
            </a:lvl2pPr>
            <a:lvl3pPr marL="1184275" indent="-236538">
              <a:defRPr>
                <a:solidFill>
                  <a:schemeClr val="tx1"/>
                </a:solidFill>
                <a:latin typeface="Calibri" panose="020F0502020204030204" pitchFamily="34" charset="0"/>
              </a:defRPr>
            </a:lvl3pPr>
            <a:lvl4pPr marL="1658938" indent="-236538">
              <a:defRPr>
                <a:solidFill>
                  <a:schemeClr val="tx1"/>
                </a:solidFill>
                <a:latin typeface="Calibri" panose="020F0502020204030204" pitchFamily="34" charset="0"/>
              </a:defRPr>
            </a:lvl4pPr>
            <a:lvl5pPr marL="2133600" indent="-236538">
              <a:defRPr>
                <a:solidFill>
                  <a:schemeClr val="tx1"/>
                </a:solidFill>
                <a:latin typeface="Calibri" panose="020F0502020204030204" pitchFamily="34" charset="0"/>
              </a:defRPr>
            </a:lvl5pPr>
            <a:lvl6pPr marL="2590800" indent="-236538" eaLnBrk="0" fontAlgn="base" hangingPunct="0">
              <a:spcBef>
                <a:spcPct val="0"/>
              </a:spcBef>
              <a:spcAft>
                <a:spcPct val="0"/>
              </a:spcAft>
              <a:defRPr>
                <a:solidFill>
                  <a:schemeClr val="tx1"/>
                </a:solidFill>
                <a:latin typeface="Calibri" panose="020F0502020204030204" pitchFamily="34" charset="0"/>
              </a:defRPr>
            </a:lvl6pPr>
            <a:lvl7pPr marL="3048000" indent="-236538" eaLnBrk="0" fontAlgn="base" hangingPunct="0">
              <a:spcBef>
                <a:spcPct val="0"/>
              </a:spcBef>
              <a:spcAft>
                <a:spcPct val="0"/>
              </a:spcAft>
              <a:defRPr>
                <a:solidFill>
                  <a:schemeClr val="tx1"/>
                </a:solidFill>
                <a:latin typeface="Calibri" panose="020F0502020204030204" pitchFamily="34" charset="0"/>
              </a:defRPr>
            </a:lvl7pPr>
            <a:lvl8pPr marL="3505200" indent="-236538" eaLnBrk="0" fontAlgn="base" hangingPunct="0">
              <a:spcBef>
                <a:spcPct val="0"/>
              </a:spcBef>
              <a:spcAft>
                <a:spcPct val="0"/>
              </a:spcAft>
              <a:defRPr>
                <a:solidFill>
                  <a:schemeClr val="tx1"/>
                </a:solidFill>
                <a:latin typeface="Calibri" panose="020F0502020204030204" pitchFamily="34" charset="0"/>
              </a:defRPr>
            </a:lvl8pPr>
            <a:lvl9pPr marL="3962400" indent="-2365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F4DC73-27EB-482E-8B2D-E97C00CA791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BD232-542E-45A1-90F5-8EE8DCE21F6C}"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15104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B0BD232-542E-45A1-90F5-8EE8DCE21F6C}" type="slidenum">
              <a:rPr lang="en-US" smtClean="0"/>
              <a:pPr/>
              <a:t>6</a:t>
            </a:fld>
            <a:endParaRPr lang="en-US" dirty="0"/>
          </a:p>
        </p:txBody>
      </p:sp>
    </p:spTree>
    <p:extLst>
      <p:ext uri="{BB962C8B-B14F-4D97-AF65-F5344CB8AC3E}">
        <p14:creationId xmlns:p14="http://schemas.microsoft.com/office/powerpoint/2010/main" val="85811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B0BD232-542E-45A1-90F5-8EE8DCE21F6C}" type="slidenum">
              <a:rPr lang="en-US" smtClean="0"/>
              <a:pPr/>
              <a:t>7</a:t>
            </a:fld>
            <a:endParaRPr lang="en-US" dirty="0"/>
          </a:p>
        </p:txBody>
      </p:sp>
    </p:spTree>
    <p:extLst>
      <p:ext uri="{BB962C8B-B14F-4D97-AF65-F5344CB8AC3E}">
        <p14:creationId xmlns:p14="http://schemas.microsoft.com/office/powerpoint/2010/main" val="3186819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299200" cy="35448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BD232-542E-45A1-90F5-8EE8DCE21F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037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299200" cy="35448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BD232-542E-45A1-90F5-8EE8DCE21F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02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10/26/22</a:t>
            </a:fld>
            <a:endParaRPr lang="en-US" dirty="0"/>
          </a:p>
        </p:txBody>
      </p:sp>
      <p:sp>
        <p:nvSpPr>
          <p:cNvPr id="6" name="Holder 6"/>
          <p:cNvSpPr>
            <a:spLocks noGrp="1"/>
          </p:cNvSpPr>
          <p:nvPr>
            <p:ph type="sldNum" sz="quarter" idx="7"/>
          </p:nvPr>
        </p:nvSpPr>
        <p:spPr/>
        <p:txBody>
          <a:bodyPr lIns="0" tIns="0" rIns="0" bIns="0"/>
          <a:lstStyle>
            <a:lvl1pPr>
              <a:defRPr sz="1000" b="0" i="0">
                <a:solidFill>
                  <a:schemeClr val="bg1"/>
                </a:solidFill>
                <a:latin typeface="Calibri"/>
                <a:cs typeface="Calibri"/>
              </a:defRPr>
            </a:lvl1pPr>
          </a:lstStyle>
          <a:p>
            <a:pPr marL="88900">
              <a:lnSpc>
                <a:spcPts val="1045"/>
              </a:lnSpc>
            </a:pPr>
            <a:fld id="{81D60167-4931-47E6-BA6A-407CBD079E47}" type="slidenum">
              <a:rPr lang="en-US" spc="-5" smtClean="0"/>
              <a:pPr marL="88900">
                <a:lnSpc>
                  <a:spcPts val="1045"/>
                </a:lnSpc>
              </a:pPr>
              <a:t>‹#›</a:t>
            </a:fld>
            <a:endParaRPr lang="en-US" spc="-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64D858B-E4E2-4B5A-9356-A14CF3D335D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5916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Content Placeholder 2"/>
          <p:cNvSpPr txBox="1">
            <a:spLocks noGrp="1"/>
          </p:cNvSpPr>
          <p:nvPr>
            <p:ph sz="quarter" idx="4294967295"/>
          </p:nvPr>
        </p:nvSpPr>
        <p:spPr>
          <a:xfrm>
            <a:off x="609600" y="1600203"/>
            <a:ext cx="10972800" cy="4525959"/>
          </a:xfrm>
          <a:prstGeom prst="rect">
            <a:avLst/>
          </a:prstGeom>
          <a:noFill/>
          <a:ln>
            <a:noFill/>
          </a:ln>
        </p:spPr>
        <p:txBody>
          <a:bodyPr vert="horz" wrap="square" lIns="91440" tIns="45720" rIns="91440" bIns="45720" anchor="t" anchorCtr="0" compatLnSpc="1"/>
          <a:lstStyle>
            <a:lvl1pPr marL="257175" marR="0" lvl="0" indent="-257175" algn="l" defTabSz="685800" rtl="0" fontAlgn="auto" hangingPunct="0">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1pPr>
            <a:lvl2pPr marL="557213" marR="0" lvl="1" indent="-214313" algn="l" defTabSz="685800" rtl="0" fontAlgn="auto" hangingPunct="0">
              <a:lnSpc>
                <a:spcPct val="100000"/>
              </a:lnSpc>
              <a:spcBef>
                <a:spcPts val="525"/>
              </a:spcBef>
              <a:spcAft>
                <a:spcPts val="0"/>
              </a:spcAft>
              <a:buSzPct val="100000"/>
              <a:buFont typeface="Arial" pitchFamily="34"/>
              <a:buChar char="–"/>
              <a:tabLst/>
              <a:defRPr lang="en-US" sz="2100" b="0" i="0" u="none" strike="noStrike" kern="1200" cap="none" spc="0" baseline="0">
                <a:solidFill>
                  <a:srgbClr val="000000"/>
                </a:solidFill>
                <a:uFillTx/>
                <a:latin typeface="Calibri"/>
              </a:defRPr>
            </a:lvl2pPr>
            <a:lvl3pPr marL="857250" marR="0" lvl="2" indent="-171450" algn="l" defTabSz="685800" rtl="0" fontAlgn="auto" hangingPunct="0">
              <a:lnSpc>
                <a:spcPct val="100000"/>
              </a:lnSpc>
              <a:spcBef>
                <a:spcPts val="45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3pPr>
            <a:lvl4pPr marL="1200150" marR="0" lvl="3" indent="-171450" algn="l" defTabSz="685800" rtl="0" fontAlgn="auto" hangingPunct="0">
              <a:lnSpc>
                <a:spcPct val="10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4pPr>
            <a:lvl5pPr marL="1543050" marR="0" lvl="4" indent="-171450" algn="l" defTabSz="685800" rtl="0" fontAlgn="auto" hangingPunct="0">
              <a:lnSpc>
                <a:spcPct val="10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txBox="1">
            <a:spLocks noGrp="1"/>
          </p:cNvSpPr>
          <p:nvPr>
            <p:ph type="dt" sz="half" idx="10"/>
          </p:nvPr>
        </p:nvSpPr>
        <p:spPr>
          <a:xfrm>
            <a:off x="2935817" y="4170366"/>
            <a:ext cx="2844800" cy="365125"/>
          </a:xfrm>
          <a:prstGeom prst="rect">
            <a:avLst/>
          </a:prstGeom>
        </p:spPr>
        <p:txBody>
          <a:bodyPr/>
          <a:lstStyle>
            <a:lvl1pPr>
              <a:defRPr dirty="0"/>
            </a:lvl1pPr>
          </a:lstStyle>
          <a:p>
            <a:pPr fontAlgn="base">
              <a:spcBef>
                <a:spcPct val="0"/>
              </a:spcBef>
              <a:spcAft>
                <a:spcPct val="0"/>
              </a:spcAft>
              <a:defRPr/>
            </a:pPr>
            <a:endParaRPr dirty="0">
              <a:solidFill>
                <a:prstClr val="black"/>
              </a:solidFill>
              <a:latin typeface="Arial" pitchFamily="34" charset="0"/>
            </a:endParaRPr>
          </a:p>
        </p:txBody>
      </p:sp>
      <p:sp>
        <p:nvSpPr>
          <p:cNvPr id="4" name="Slide Number Placeholder 5"/>
          <p:cNvSpPr txBox="1">
            <a:spLocks noGrp="1"/>
          </p:cNvSpPr>
          <p:nvPr>
            <p:ph type="sldNum" sz="quarter" idx="11"/>
          </p:nvPr>
        </p:nvSpPr>
        <p:spPr>
          <a:xfrm>
            <a:off x="8737600" y="6356353"/>
            <a:ext cx="2844800" cy="365125"/>
          </a:xfrm>
          <a:prstGeom prst="rect">
            <a:avLst/>
          </a:prstGeom>
        </p:spPr>
        <p:txBody>
          <a:bodyPr vert="horz" wrap="square" lIns="91440" tIns="45720" rIns="91440" bIns="45720" anchor="t" anchorCtr="0" compatLnSpc="1"/>
          <a:lstStyle>
            <a:lvl1pPr marL="0" marR="0" lvl="0" indent="0" algn="l" defTabSz="685800" rtl="0" fontAlgn="auto" hangingPunct="1">
              <a:lnSpc>
                <a:spcPct val="100000"/>
              </a:lnSpc>
              <a:spcBef>
                <a:spcPts val="0"/>
              </a:spcBef>
              <a:spcAft>
                <a:spcPts val="0"/>
              </a:spcAft>
              <a:buNone/>
              <a:tabLst/>
              <a:defRPr lang="en-US" sz="1350" b="0" i="0" u="none" strike="noStrike" kern="1200" cap="none" spc="0" baseline="0">
                <a:solidFill>
                  <a:srgbClr val="000000"/>
                </a:solidFill>
                <a:uFillTx/>
                <a:latin typeface="Arial"/>
              </a:defRPr>
            </a:lvl1pPr>
          </a:lstStyle>
          <a:p>
            <a:pPr>
              <a:defRPr/>
            </a:pPr>
            <a:fld id="{0DF0D88B-9D85-4909-AE50-E7E132BC310E}" type="slidenum">
              <a:rPr/>
              <a:pPr>
                <a:defRPr/>
              </a:pPr>
              <a:t>‹#›</a:t>
            </a:fld>
            <a:endParaRPr dirty="0"/>
          </a:p>
        </p:txBody>
      </p:sp>
    </p:spTree>
    <p:extLst>
      <p:ext uri="{BB962C8B-B14F-4D97-AF65-F5344CB8AC3E}">
        <p14:creationId xmlns:p14="http://schemas.microsoft.com/office/powerpoint/2010/main" val="2431453913"/>
      </p:ext>
    </p:extLst>
  </p:cSld>
  <p:clrMapOvr>
    <a:masterClrMapping/>
  </p:clrMapOvr>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10/26/22</a:t>
            </a:fld>
            <a:endParaRPr lang="en-US" dirty="0"/>
          </a:p>
        </p:txBody>
      </p:sp>
      <p:sp>
        <p:nvSpPr>
          <p:cNvPr id="6" name="Holder 6"/>
          <p:cNvSpPr>
            <a:spLocks noGrp="1"/>
          </p:cNvSpPr>
          <p:nvPr>
            <p:ph type="sldNum" sz="quarter" idx="7"/>
          </p:nvPr>
        </p:nvSpPr>
        <p:spPr/>
        <p:txBody>
          <a:bodyPr lIns="0" tIns="0" rIns="0" bIns="0"/>
          <a:lstStyle>
            <a:lvl1pPr>
              <a:defRPr sz="1000" b="0" i="0">
                <a:solidFill>
                  <a:schemeClr val="bg1"/>
                </a:solidFill>
                <a:latin typeface="Calibri"/>
                <a:cs typeface="Calibri"/>
              </a:defRPr>
            </a:lvl1pPr>
          </a:lstStyle>
          <a:p>
            <a:pPr marL="88900">
              <a:lnSpc>
                <a:spcPts val="1045"/>
              </a:lnSpc>
            </a:pPr>
            <a:fld id="{81D60167-4931-47E6-BA6A-407CBD079E47}" type="slidenum">
              <a:rPr lang="en-US" spc="-5" smtClean="0"/>
              <a:pPr marL="88900">
                <a:lnSpc>
                  <a:spcPts val="1045"/>
                </a:lnSpc>
              </a:pPr>
              <a:t>‹#›</a:t>
            </a:fld>
            <a:endParaRPr lang="en-US" spc="-5" dirty="0"/>
          </a:p>
        </p:txBody>
      </p:sp>
    </p:spTree>
    <p:extLst>
      <p:ext uri="{BB962C8B-B14F-4D97-AF65-F5344CB8AC3E}">
        <p14:creationId xmlns:p14="http://schemas.microsoft.com/office/powerpoint/2010/main" val="2095906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rgbClr val="002399"/>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10/26/22</a:t>
            </a:fld>
            <a:endParaRPr lang="en-US" dirty="0"/>
          </a:p>
        </p:txBody>
      </p:sp>
      <p:sp>
        <p:nvSpPr>
          <p:cNvPr id="6" name="Holder 6"/>
          <p:cNvSpPr>
            <a:spLocks noGrp="1"/>
          </p:cNvSpPr>
          <p:nvPr>
            <p:ph type="sldNum" sz="quarter" idx="7"/>
          </p:nvPr>
        </p:nvSpPr>
        <p:spPr/>
        <p:txBody>
          <a:bodyPr lIns="0" tIns="0" rIns="0" bIns="0"/>
          <a:lstStyle>
            <a:lvl1pPr>
              <a:defRPr sz="1000" b="0" i="0">
                <a:solidFill>
                  <a:schemeClr val="bg1"/>
                </a:solidFill>
                <a:latin typeface="Calibri"/>
                <a:cs typeface="Calibri"/>
              </a:defRPr>
            </a:lvl1pPr>
          </a:lstStyle>
          <a:p>
            <a:pPr marL="88900">
              <a:lnSpc>
                <a:spcPts val="1045"/>
              </a:lnSpc>
            </a:pPr>
            <a:fld id="{81D60167-4931-47E6-BA6A-407CBD079E47}" type="slidenum">
              <a:rPr lang="en-US" spc="-5" smtClean="0"/>
              <a:pPr marL="88900">
                <a:lnSpc>
                  <a:spcPts val="1045"/>
                </a:lnSpc>
              </a:pPr>
              <a:t>‹#›</a:t>
            </a:fld>
            <a:endParaRPr lang="en-US" spc="-5" dirty="0"/>
          </a:p>
        </p:txBody>
      </p:sp>
    </p:spTree>
    <p:extLst>
      <p:ext uri="{BB962C8B-B14F-4D97-AF65-F5344CB8AC3E}">
        <p14:creationId xmlns:p14="http://schemas.microsoft.com/office/powerpoint/2010/main" val="3892268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10/26/22</a:t>
            </a:fld>
            <a:endParaRPr lang="en-US" dirty="0"/>
          </a:p>
        </p:txBody>
      </p:sp>
      <p:sp>
        <p:nvSpPr>
          <p:cNvPr id="7" name="Holder 7"/>
          <p:cNvSpPr>
            <a:spLocks noGrp="1"/>
          </p:cNvSpPr>
          <p:nvPr>
            <p:ph type="sldNum" sz="quarter" idx="7"/>
          </p:nvPr>
        </p:nvSpPr>
        <p:spPr/>
        <p:txBody>
          <a:bodyPr lIns="0" tIns="0" rIns="0" bIns="0"/>
          <a:lstStyle>
            <a:lvl1pPr>
              <a:defRPr sz="1000" b="0" i="0">
                <a:solidFill>
                  <a:schemeClr val="bg1"/>
                </a:solidFill>
                <a:latin typeface="Calibri"/>
                <a:cs typeface="Calibri"/>
              </a:defRPr>
            </a:lvl1pPr>
          </a:lstStyle>
          <a:p>
            <a:pPr marL="88900">
              <a:lnSpc>
                <a:spcPts val="1045"/>
              </a:lnSpc>
            </a:pPr>
            <a:fld id="{81D60167-4931-47E6-BA6A-407CBD079E47}" type="slidenum">
              <a:rPr lang="en-US" spc="-5" smtClean="0"/>
              <a:pPr marL="88900">
                <a:lnSpc>
                  <a:spcPts val="1045"/>
                </a:lnSpc>
              </a:pPr>
              <a:t>‹#›</a:t>
            </a:fld>
            <a:endParaRPr lang="en-US" spc="-5" dirty="0"/>
          </a:p>
        </p:txBody>
      </p:sp>
    </p:spTree>
    <p:extLst>
      <p:ext uri="{BB962C8B-B14F-4D97-AF65-F5344CB8AC3E}">
        <p14:creationId xmlns:p14="http://schemas.microsoft.com/office/powerpoint/2010/main" val="4121874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10/26/22</a:t>
            </a:fld>
            <a:endParaRPr lang="en-US" dirty="0"/>
          </a:p>
        </p:txBody>
      </p:sp>
      <p:sp>
        <p:nvSpPr>
          <p:cNvPr id="5" name="Holder 5"/>
          <p:cNvSpPr>
            <a:spLocks noGrp="1"/>
          </p:cNvSpPr>
          <p:nvPr>
            <p:ph type="sldNum" sz="quarter" idx="7"/>
          </p:nvPr>
        </p:nvSpPr>
        <p:spPr/>
        <p:txBody>
          <a:bodyPr lIns="0" tIns="0" rIns="0" bIns="0"/>
          <a:lstStyle>
            <a:lvl1pPr>
              <a:defRPr sz="1000" b="0" i="0">
                <a:solidFill>
                  <a:schemeClr val="bg1"/>
                </a:solidFill>
                <a:latin typeface="Calibri"/>
                <a:cs typeface="Calibri"/>
              </a:defRPr>
            </a:lvl1pPr>
          </a:lstStyle>
          <a:p>
            <a:pPr marL="88900">
              <a:lnSpc>
                <a:spcPts val="1045"/>
              </a:lnSpc>
            </a:pPr>
            <a:fld id="{81D60167-4931-47E6-BA6A-407CBD079E47}" type="slidenum">
              <a:rPr lang="en-US" spc="-5" smtClean="0"/>
              <a:pPr marL="88900">
                <a:lnSpc>
                  <a:spcPts val="1045"/>
                </a:lnSpc>
              </a:pPr>
              <a:t>‹#›</a:t>
            </a:fld>
            <a:endParaRPr lang="en-US" spc="-5" dirty="0"/>
          </a:p>
        </p:txBody>
      </p:sp>
    </p:spTree>
    <p:extLst>
      <p:ext uri="{BB962C8B-B14F-4D97-AF65-F5344CB8AC3E}">
        <p14:creationId xmlns:p14="http://schemas.microsoft.com/office/powerpoint/2010/main" val="2775552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641592"/>
            <a:ext cx="12192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285C12"/>
          </a:solidFill>
        </p:spPr>
        <p:txBody>
          <a:bodyPr wrap="square" lIns="0" tIns="0" rIns="0" bIns="0" rtlCol="0"/>
          <a:lstStyle/>
          <a:p>
            <a:endParaRPr sz="1800"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10/26/22</a:t>
            </a:fld>
            <a:endParaRPr lang="en-US" dirty="0"/>
          </a:p>
        </p:txBody>
      </p:sp>
      <p:sp>
        <p:nvSpPr>
          <p:cNvPr id="4" name="Holder 4"/>
          <p:cNvSpPr>
            <a:spLocks noGrp="1"/>
          </p:cNvSpPr>
          <p:nvPr>
            <p:ph type="sldNum" sz="quarter" idx="7"/>
          </p:nvPr>
        </p:nvSpPr>
        <p:spPr/>
        <p:txBody>
          <a:bodyPr lIns="0" tIns="0" rIns="0" bIns="0"/>
          <a:lstStyle>
            <a:lvl1pPr>
              <a:defRPr sz="1000" b="0" i="0">
                <a:solidFill>
                  <a:schemeClr val="bg1"/>
                </a:solidFill>
                <a:latin typeface="Calibri"/>
                <a:cs typeface="Calibri"/>
              </a:defRPr>
            </a:lvl1pPr>
          </a:lstStyle>
          <a:p>
            <a:pPr marL="88900">
              <a:lnSpc>
                <a:spcPts val="1045"/>
              </a:lnSpc>
            </a:pPr>
            <a:fld id="{81D60167-4931-47E6-BA6A-407CBD079E47}" type="slidenum">
              <a:rPr lang="en-US" spc="-5" smtClean="0"/>
              <a:pPr marL="88900">
                <a:lnSpc>
                  <a:spcPts val="1045"/>
                </a:lnSpc>
              </a:pPr>
              <a:t>‹#›</a:t>
            </a:fld>
            <a:endParaRPr lang="en-US" spc="-5" dirty="0"/>
          </a:p>
        </p:txBody>
      </p:sp>
    </p:spTree>
    <p:extLst>
      <p:ext uri="{BB962C8B-B14F-4D97-AF65-F5344CB8AC3E}">
        <p14:creationId xmlns:p14="http://schemas.microsoft.com/office/powerpoint/2010/main" val="2223167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D5C29DE0-9503-4BD5-9B61-4515B425D65D}"/>
              </a:ext>
            </a:extLst>
          </p:cNvPr>
          <p:cNvSpPr>
            <a:spLocks noGrp="1" noChangeArrowheads="1"/>
          </p:cNvSpPr>
          <p:nvPr>
            <p:ph type="sldNum" sz="quarter" idx="10"/>
          </p:nvPr>
        </p:nvSpPr>
        <p:spPr>
          <a:xfrm>
            <a:off x="9245600" y="6245225"/>
            <a:ext cx="2844800" cy="246221"/>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mn-lt"/>
              </a:defRPr>
            </a:lvl1pPr>
          </a:lstStyle>
          <a:p>
            <a:pPr>
              <a:defRPr/>
            </a:pPr>
            <a:fld id="{2FBC1216-276D-4018-9DC8-7944F2AFEA59}" type="slidenum">
              <a:rPr lang="en-US" altLang="en-US"/>
              <a:pPr>
                <a:defRPr/>
              </a:pPr>
              <a:t>‹#›</a:t>
            </a:fld>
            <a:endParaRPr lang="en-US" altLang="en-US" dirty="0"/>
          </a:p>
        </p:txBody>
      </p:sp>
    </p:spTree>
    <p:extLst>
      <p:ext uri="{BB962C8B-B14F-4D97-AF65-F5344CB8AC3E}">
        <p14:creationId xmlns:p14="http://schemas.microsoft.com/office/powerpoint/2010/main" val="4172745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914400" y="2130423"/>
            <a:ext cx="10363200" cy="646331"/>
          </a:xfrm>
          <a:prstGeom prst="rect">
            <a:avLst/>
          </a:prstGeom>
          <a:noFill/>
          <a:ln>
            <a:noFill/>
          </a:ln>
        </p:spPr>
        <p:txBody>
          <a:bodyPr vert="horz" wrap="square" lIns="91440" tIns="45720" rIns="91440" bIns="45720" anchor="t" anchorCtr="1" compatLnSpc="1"/>
          <a:lstStyle>
            <a:lvl1pPr marL="0" marR="0" lvl="0" indent="0" algn="ctr" defTabSz="914400" rtl="0" fontAlgn="auto" hangingPunct="0">
              <a:lnSpc>
                <a:spcPct val="100000"/>
              </a:lnSpc>
              <a:spcBef>
                <a:spcPts val="0"/>
              </a:spcBef>
              <a:spcAft>
                <a:spcPts val="0"/>
              </a:spcAft>
              <a:buNone/>
              <a:tabLst/>
              <a:defRPr lang="en-US" sz="3600" b="1" i="0" u="none" strike="noStrike" kern="1200" cap="none" spc="0" baseline="0">
                <a:solidFill>
                  <a:srgbClr val="002499"/>
                </a:solidFill>
                <a:uFillTx/>
                <a:latin typeface="Calibri"/>
              </a:defRPr>
            </a:lvl1pPr>
          </a:lstStyle>
          <a:p>
            <a:pPr lvl="0"/>
            <a:r>
              <a:rPr lang="en-US" dirty="0"/>
              <a:t>Click to edit Master title style</a:t>
            </a:r>
          </a:p>
        </p:txBody>
      </p:sp>
      <p:sp>
        <p:nvSpPr>
          <p:cNvPr id="3" name="Subtitle 2"/>
          <p:cNvSpPr txBox="1">
            <a:spLocks noGrp="1"/>
          </p:cNvSpPr>
          <p:nvPr>
            <p:ph type="subTitle" idx="1"/>
          </p:nvPr>
        </p:nvSpPr>
        <p:spPr>
          <a:xfrm>
            <a:off x="1828800" y="3886201"/>
            <a:ext cx="8534400" cy="584775"/>
          </a:xfrm>
          <a:prstGeom prst="rect">
            <a:avLst/>
          </a:prstGeom>
          <a:noFill/>
          <a:ln>
            <a:noFill/>
          </a:ln>
        </p:spPr>
        <p:txBody>
          <a:bodyPr vert="horz" wrap="square" lIns="91440" tIns="45720" rIns="91440" bIns="45720" anchor="t" anchorCtr="1" compatLnSpc="1"/>
          <a:lstStyle>
            <a:lvl1pPr marL="0" marR="0" lvl="0" indent="0" algn="ctr" defTabSz="914400" rtl="0" fontAlgn="auto" hangingPunct="0">
              <a:lnSpc>
                <a:spcPct val="100000"/>
              </a:lnSpc>
              <a:spcBef>
                <a:spcPts val="800"/>
              </a:spcBef>
              <a:spcAft>
                <a:spcPts val="0"/>
              </a:spcAft>
              <a:buNone/>
              <a:tabLst/>
              <a:defRPr lang="en-US" sz="3200" b="0" i="0" u="none" strike="noStrike" kern="1200" cap="none" spc="0" baseline="0">
                <a:solidFill>
                  <a:schemeClr val="tx1">
                    <a:lumMod val="50000"/>
                    <a:lumOff val="50000"/>
                  </a:schemeClr>
                </a:solidFill>
                <a:uFillTx/>
                <a:latin typeface="Calibri"/>
              </a:defRPr>
            </a:lvl1pPr>
          </a:lstStyle>
          <a:p>
            <a:pPr lvl="0"/>
            <a:r>
              <a:rPr lang="en-US" dirty="0"/>
              <a:t>Click to edit Master subtitle style</a:t>
            </a:r>
          </a:p>
        </p:txBody>
      </p:sp>
    </p:spTree>
    <p:extLst>
      <p:ext uri="{BB962C8B-B14F-4D97-AF65-F5344CB8AC3E}">
        <p14:creationId xmlns:p14="http://schemas.microsoft.com/office/powerpoint/2010/main" val="3636780318"/>
      </p:ext>
    </p:extLst>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895EA9C1-D364-4F4B-8961-BBA3D45421BA}" type="datetimeFigureOut">
              <a:rPr lang="en-US" smtClean="0"/>
              <a:pPr/>
              <a:t>10/26/22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ED539-1620-4C97-BA0A-66FA1A89D0A6}" type="slidenum">
              <a:rPr lang="en-US" smtClean="0"/>
              <a:pPr/>
              <a:t>‹#›</a:t>
            </a:fld>
            <a:endParaRPr lang="en-US"/>
          </a:p>
        </p:txBody>
      </p:sp>
    </p:spTree>
    <p:extLst>
      <p:ext uri="{BB962C8B-B14F-4D97-AF65-F5344CB8AC3E}">
        <p14:creationId xmlns:p14="http://schemas.microsoft.com/office/powerpoint/2010/main" val="129615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rgbClr val="002399"/>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10/26/22</a:t>
            </a:fld>
            <a:endParaRPr lang="en-US" dirty="0"/>
          </a:p>
        </p:txBody>
      </p:sp>
      <p:sp>
        <p:nvSpPr>
          <p:cNvPr id="6" name="Holder 6"/>
          <p:cNvSpPr>
            <a:spLocks noGrp="1"/>
          </p:cNvSpPr>
          <p:nvPr>
            <p:ph type="sldNum" sz="quarter" idx="7"/>
          </p:nvPr>
        </p:nvSpPr>
        <p:spPr/>
        <p:txBody>
          <a:bodyPr lIns="0" tIns="0" rIns="0" bIns="0"/>
          <a:lstStyle>
            <a:lvl1pPr>
              <a:defRPr sz="1000" b="0" i="0">
                <a:solidFill>
                  <a:schemeClr val="bg1"/>
                </a:solidFill>
                <a:latin typeface="Calibri"/>
                <a:cs typeface="Calibri"/>
              </a:defRPr>
            </a:lvl1pPr>
          </a:lstStyle>
          <a:p>
            <a:pPr marL="88900">
              <a:lnSpc>
                <a:spcPts val="1045"/>
              </a:lnSpc>
            </a:pPr>
            <a:fld id="{81D60167-4931-47E6-BA6A-407CBD079E47}" type="slidenum">
              <a:rPr lang="en-US" spc="-5" smtClean="0"/>
              <a:pPr marL="88900">
                <a:lnSpc>
                  <a:spcPts val="1045"/>
                </a:lnSpc>
              </a:pPr>
              <a:t>‹#›</a:t>
            </a:fld>
            <a:endParaRPr lang="en-US"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10/26/22</a:t>
            </a:fld>
            <a:endParaRPr lang="en-US" dirty="0"/>
          </a:p>
        </p:txBody>
      </p:sp>
      <p:sp>
        <p:nvSpPr>
          <p:cNvPr id="7" name="Holder 7"/>
          <p:cNvSpPr>
            <a:spLocks noGrp="1"/>
          </p:cNvSpPr>
          <p:nvPr>
            <p:ph type="sldNum" sz="quarter" idx="7"/>
          </p:nvPr>
        </p:nvSpPr>
        <p:spPr/>
        <p:txBody>
          <a:bodyPr lIns="0" tIns="0" rIns="0" bIns="0"/>
          <a:lstStyle>
            <a:lvl1pPr>
              <a:defRPr sz="1000" b="0" i="0">
                <a:solidFill>
                  <a:schemeClr val="bg1"/>
                </a:solidFill>
                <a:latin typeface="Calibri"/>
                <a:cs typeface="Calibri"/>
              </a:defRPr>
            </a:lvl1pPr>
          </a:lstStyle>
          <a:p>
            <a:pPr marL="88900">
              <a:lnSpc>
                <a:spcPts val="1045"/>
              </a:lnSpc>
            </a:pPr>
            <a:fld id="{81D60167-4931-47E6-BA6A-407CBD079E47}" type="slidenum">
              <a:rPr lang="en-US" spc="-5" smtClean="0"/>
              <a:pPr marL="88900">
                <a:lnSpc>
                  <a:spcPts val="1045"/>
                </a:lnSpc>
              </a:pPr>
              <a:t>‹#›</a:t>
            </a:fld>
            <a:endParaRPr lang="en-US"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10/26/22</a:t>
            </a:fld>
            <a:endParaRPr lang="en-US" dirty="0"/>
          </a:p>
        </p:txBody>
      </p:sp>
      <p:sp>
        <p:nvSpPr>
          <p:cNvPr id="5" name="Holder 5"/>
          <p:cNvSpPr>
            <a:spLocks noGrp="1"/>
          </p:cNvSpPr>
          <p:nvPr>
            <p:ph type="sldNum" sz="quarter" idx="7"/>
          </p:nvPr>
        </p:nvSpPr>
        <p:spPr/>
        <p:txBody>
          <a:bodyPr lIns="0" tIns="0" rIns="0" bIns="0"/>
          <a:lstStyle>
            <a:lvl1pPr>
              <a:defRPr sz="1000" b="0" i="0">
                <a:solidFill>
                  <a:schemeClr val="bg1"/>
                </a:solidFill>
                <a:latin typeface="Calibri"/>
                <a:cs typeface="Calibri"/>
              </a:defRPr>
            </a:lvl1pPr>
          </a:lstStyle>
          <a:p>
            <a:pPr marL="88900">
              <a:lnSpc>
                <a:spcPts val="1045"/>
              </a:lnSpc>
            </a:pPr>
            <a:fld id="{81D60167-4931-47E6-BA6A-407CBD079E47}" type="slidenum">
              <a:rPr lang="en-US" spc="-5" smtClean="0"/>
              <a:pPr marL="88900">
                <a:lnSpc>
                  <a:spcPts val="1045"/>
                </a:lnSpc>
              </a:pPr>
              <a:t>‹#›</a:t>
            </a:fld>
            <a:endParaRPr lang="en-US"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641592"/>
            <a:ext cx="12192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285C12"/>
          </a:solidFill>
        </p:spPr>
        <p:txBody>
          <a:bodyPr wrap="square" lIns="0" tIns="0" rIns="0" bIns="0" rtlCol="0"/>
          <a:lstStyle/>
          <a:p>
            <a:endParaRPr sz="1800"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10/26/22</a:t>
            </a:fld>
            <a:endParaRPr lang="en-US" dirty="0"/>
          </a:p>
        </p:txBody>
      </p:sp>
      <p:sp>
        <p:nvSpPr>
          <p:cNvPr id="4" name="Holder 4"/>
          <p:cNvSpPr>
            <a:spLocks noGrp="1"/>
          </p:cNvSpPr>
          <p:nvPr>
            <p:ph type="sldNum" sz="quarter" idx="7"/>
          </p:nvPr>
        </p:nvSpPr>
        <p:spPr/>
        <p:txBody>
          <a:bodyPr lIns="0" tIns="0" rIns="0" bIns="0"/>
          <a:lstStyle>
            <a:lvl1pPr>
              <a:defRPr sz="1000" b="0" i="0">
                <a:solidFill>
                  <a:schemeClr val="bg1"/>
                </a:solidFill>
                <a:latin typeface="Calibri"/>
                <a:cs typeface="Calibri"/>
              </a:defRPr>
            </a:lvl1pPr>
          </a:lstStyle>
          <a:p>
            <a:pPr marL="88900">
              <a:lnSpc>
                <a:spcPts val="1045"/>
              </a:lnSpc>
            </a:pPr>
            <a:fld id="{81D60167-4931-47E6-BA6A-407CBD079E47}" type="slidenum">
              <a:rPr lang="en-US" spc="-5" smtClean="0"/>
              <a:pPr marL="88900">
                <a:lnSpc>
                  <a:spcPts val="1045"/>
                </a:lnSpc>
              </a:pPr>
              <a:t>‹#›</a:t>
            </a:fld>
            <a:endParaRPr lang="en-US"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xfrm>
            <a:off x="2935817" y="4170366"/>
            <a:ext cx="2844800" cy="276999"/>
          </a:xfrm>
          <a:prstGeom prst="rect">
            <a:avLst/>
          </a:prstGeom>
        </p:spPr>
        <p:txBody>
          <a:bodyPr/>
          <a:lstStyle>
            <a:lvl1pPr>
              <a:defRPr dirty="0"/>
            </a:lvl1pPr>
          </a:lstStyle>
          <a:p>
            <a:pPr fontAlgn="base">
              <a:spcBef>
                <a:spcPct val="0"/>
              </a:spcBef>
              <a:spcAft>
                <a:spcPct val="0"/>
              </a:spcAft>
              <a:defRPr/>
            </a:pPr>
            <a:endParaRPr dirty="0">
              <a:solidFill>
                <a:prstClr val="black"/>
              </a:solidFill>
              <a:latin typeface="Arial" pitchFamily="34" charset="0"/>
            </a:endParaRPr>
          </a:p>
        </p:txBody>
      </p:sp>
      <p:sp>
        <p:nvSpPr>
          <p:cNvPr id="3" name="Footer Placeholder 4"/>
          <p:cNvSpPr txBox="1">
            <a:spLocks noGrp="1"/>
          </p:cNvSpPr>
          <p:nvPr>
            <p:ph type="ftr" sz="quarter" idx="11"/>
          </p:nvPr>
        </p:nvSpPr>
        <p:spPr>
          <a:xfrm>
            <a:off x="4165600" y="6356352"/>
            <a:ext cx="3860800" cy="300082"/>
          </a:xfrm>
          <a:prstGeom prst="rect">
            <a:avLst/>
          </a:prstGeom>
        </p:spPr>
        <p:txBody>
          <a:bodyPr vert="horz" wrap="square" lIns="91440" tIns="45720" rIns="91440" bIns="45720" anchor="t" anchorCtr="0" compatLnSpc="1"/>
          <a:lstStyle>
            <a:lvl1pPr marL="0" marR="0" lvl="0" indent="0" algn="l" defTabSz="685800" rtl="0" fontAlgn="auto" hangingPunct="1">
              <a:lnSpc>
                <a:spcPct val="100000"/>
              </a:lnSpc>
              <a:spcBef>
                <a:spcPts val="0"/>
              </a:spcBef>
              <a:spcAft>
                <a:spcPts val="0"/>
              </a:spcAft>
              <a:buNone/>
              <a:tabLst/>
              <a:defRPr lang="en-US" sz="1350" b="0" i="0" u="none" strike="noStrike" kern="1200" cap="none" spc="0" baseline="0" dirty="0">
                <a:solidFill>
                  <a:srgbClr val="000000"/>
                </a:solidFill>
                <a:uFillTx/>
                <a:latin typeface="Arial"/>
              </a:defRPr>
            </a:lvl1pPr>
          </a:lstStyle>
          <a:p>
            <a:pPr>
              <a:defRPr/>
            </a:pPr>
            <a:endParaRPr dirty="0"/>
          </a:p>
        </p:txBody>
      </p:sp>
      <p:sp>
        <p:nvSpPr>
          <p:cNvPr id="4" name="Slide Number Placeholder 5"/>
          <p:cNvSpPr txBox="1">
            <a:spLocks noGrp="1"/>
          </p:cNvSpPr>
          <p:nvPr>
            <p:ph type="sldNum" sz="quarter" idx="12"/>
          </p:nvPr>
        </p:nvSpPr>
        <p:spPr>
          <a:xfrm>
            <a:off x="8737600" y="6356352"/>
            <a:ext cx="2844800" cy="300082"/>
          </a:xfrm>
          <a:prstGeom prst="rect">
            <a:avLst/>
          </a:prstGeom>
        </p:spPr>
        <p:txBody>
          <a:bodyPr vert="horz" wrap="square" lIns="91440" tIns="45720" rIns="91440" bIns="45720" anchor="t" anchorCtr="0" compatLnSpc="1"/>
          <a:lstStyle>
            <a:lvl1pPr marL="0" marR="0" lvl="0" indent="0" algn="l" defTabSz="685800" rtl="0" fontAlgn="auto" hangingPunct="1">
              <a:lnSpc>
                <a:spcPct val="100000"/>
              </a:lnSpc>
              <a:spcBef>
                <a:spcPts val="0"/>
              </a:spcBef>
              <a:spcAft>
                <a:spcPts val="0"/>
              </a:spcAft>
              <a:buNone/>
              <a:tabLst/>
              <a:defRPr lang="en-US" sz="1350" b="0" i="0" u="none" strike="noStrike" kern="1200" cap="none" spc="0" baseline="0">
                <a:solidFill>
                  <a:srgbClr val="000000"/>
                </a:solidFill>
                <a:uFillTx/>
                <a:latin typeface="Arial"/>
              </a:defRPr>
            </a:lvl1pPr>
          </a:lstStyle>
          <a:p>
            <a:pPr>
              <a:defRPr/>
            </a:pPr>
            <a:fld id="{AE00E00B-D318-4394-8D01-D02D949EB308}" type="slidenum">
              <a:rPr/>
              <a:pPr>
                <a:defRPr/>
              </a:pPr>
              <a:t>‹#›</a:t>
            </a:fld>
            <a:endParaRPr dirty="0"/>
          </a:p>
        </p:txBody>
      </p:sp>
      <p:sp>
        <p:nvSpPr>
          <p:cNvPr id="5" name="Title 1"/>
          <p:cNvSpPr txBox="1">
            <a:spLocks noGrp="1"/>
          </p:cNvSpPr>
          <p:nvPr>
            <p:ph type="title"/>
          </p:nvPr>
        </p:nvSpPr>
        <p:spPr>
          <a:xfrm>
            <a:off x="3889830" y="266699"/>
            <a:ext cx="7895772" cy="406265"/>
          </a:xfrm>
          <a:prstGeom prst="rect">
            <a:avLst/>
          </a:prstGeom>
          <a:noFill/>
          <a:ln>
            <a:noFill/>
          </a:ln>
        </p:spPr>
        <p:txBody>
          <a:bodyPr vert="horz" wrap="square" lIns="82296" tIns="41148" rIns="82296" bIns="41148" anchor="t" anchorCtr="1" compatLnSpc="1"/>
          <a:lstStyle>
            <a:lvl1pPr marL="0" marR="0" lvl="0" indent="0" algn="r" defTabSz="685800" rtl="0" fontAlgn="auto" hangingPunct="0">
              <a:lnSpc>
                <a:spcPct val="100000"/>
              </a:lnSpc>
              <a:spcBef>
                <a:spcPts val="0"/>
              </a:spcBef>
              <a:spcAft>
                <a:spcPts val="0"/>
              </a:spcAft>
              <a:buNone/>
              <a:tabLst/>
              <a:defRPr lang="en-US" sz="2100" b="1" i="0" u="none" strike="noStrike" kern="1200" cap="none" spc="0" baseline="0">
                <a:solidFill>
                  <a:schemeClr val="bg1"/>
                </a:solidFill>
                <a:uFillTx/>
                <a:latin typeface="Calibri"/>
              </a:defRPr>
            </a:lvl1pPr>
          </a:lstStyle>
          <a:p>
            <a:pPr lvl="0"/>
            <a:r>
              <a:rPr lang="en-US" dirty="0"/>
              <a:t>Click to edit Master title style</a:t>
            </a:r>
          </a:p>
        </p:txBody>
      </p:sp>
    </p:spTree>
    <p:extLst>
      <p:ext uri="{BB962C8B-B14F-4D97-AF65-F5344CB8AC3E}">
        <p14:creationId xmlns:p14="http://schemas.microsoft.com/office/powerpoint/2010/main" val="391686599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914400" y="2130424"/>
            <a:ext cx="10363200" cy="507831"/>
          </a:xfrm>
          <a:prstGeom prst="rect">
            <a:avLst/>
          </a:prstGeom>
          <a:noFill/>
          <a:ln>
            <a:noFill/>
          </a:ln>
        </p:spPr>
        <p:txBody>
          <a:bodyPr vert="horz" wrap="square" lIns="91440" tIns="45720" rIns="91440" bIns="45720" anchor="t" anchorCtr="1" compatLnSpc="1"/>
          <a:lstStyle>
            <a:lvl1pPr marL="0" marR="0" lvl="0" indent="0" algn="ctr" defTabSz="685783" rtl="0" fontAlgn="auto" hangingPunct="0">
              <a:lnSpc>
                <a:spcPct val="100000"/>
              </a:lnSpc>
              <a:spcBef>
                <a:spcPts val="0"/>
              </a:spcBef>
              <a:spcAft>
                <a:spcPts val="0"/>
              </a:spcAft>
              <a:buNone/>
              <a:tabLst/>
              <a:defRPr lang="en-US" sz="2700" b="1" i="0" u="none" strike="noStrike" kern="1200" cap="none" spc="0" baseline="0">
                <a:solidFill>
                  <a:srgbClr val="002499"/>
                </a:solidFill>
                <a:uFillTx/>
                <a:latin typeface="Calibri"/>
              </a:defRPr>
            </a:lvl1pPr>
          </a:lstStyle>
          <a:p>
            <a:pPr lvl="0"/>
            <a:r>
              <a:rPr lang="en-US" dirty="0"/>
              <a:t>Click to edit Master title style</a:t>
            </a:r>
          </a:p>
        </p:txBody>
      </p:sp>
      <p:sp>
        <p:nvSpPr>
          <p:cNvPr id="3" name="Subtitle 2"/>
          <p:cNvSpPr txBox="1">
            <a:spLocks noGrp="1"/>
          </p:cNvSpPr>
          <p:nvPr>
            <p:ph type="subTitle" idx="1"/>
          </p:nvPr>
        </p:nvSpPr>
        <p:spPr>
          <a:xfrm>
            <a:off x="1828800" y="3886207"/>
            <a:ext cx="8534400" cy="461665"/>
          </a:xfrm>
          <a:prstGeom prst="rect">
            <a:avLst/>
          </a:prstGeom>
          <a:noFill/>
          <a:ln>
            <a:noFill/>
          </a:ln>
        </p:spPr>
        <p:txBody>
          <a:bodyPr vert="horz" wrap="square" lIns="91440" tIns="45720" rIns="91440" bIns="45720" anchor="t" anchorCtr="1" compatLnSpc="1"/>
          <a:lstStyle>
            <a:lvl1pPr marL="0" marR="0" lvl="0" indent="0" algn="ctr" defTabSz="685783" rtl="0" fontAlgn="auto" hangingPunct="0">
              <a:lnSpc>
                <a:spcPct val="100000"/>
              </a:lnSpc>
              <a:spcBef>
                <a:spcPts val="600"/>
              </a:spcBef>
              <a:spcAft>
                <a:spcPts val="0"/>
              </a:spcAft>
              <a:buNone/>
              <a:tabLst/>
              <a:defRPr lang="en-US" sz="2400" b="0" i="0" u="none" strike="noStrike" kern="1200" cap="none" spc="0" baseline="0">
                <a:solidFill>
                  <a:schemeClr val="tx1">
                    <a:lumMod val="50000"/>
                    <a:lumOff val="50000"/>
                  </a:schemeClr>
                </a:solidFill>
                <a:uFillTx/>
                <a:latin typeface="Calibri"/>
              </a:defRPr>
            </a:lvl1pPr>
          </a:lstStyle>
          <a:p>
            <a:pPr lvl="0"/>
            <a:r>
              <a:rPr lang="en-US" dirty="0"/>
              <a:t>Click to edit Master subtitle style</a:t>
            </a:r>
          </a:p>
        </p:txBody>
      </p:sp>
    </p:spTree>
    <p:extLst>
      <p:ext uri="{BB962C8B-B14F-4D97-AF65-F5344CB8AC3E}">
        <p14:creationId xmlns:p14="http://schemas.microsoft.com/office/powerpoint/2010/main" val="1379049357"/>
      </p:ext>
    </p:extLst>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895EA9C1-D364-4F4B-8961-BBA3D45421BA}" type="datetimeFigureOut">
              <a:rPr lang="en-US" smtClean="0">
                <a:solidFill>
                  <a:prstClr val="black">
                    <a:tint val="75000"/>
                  </a:prstClr>
                </a:solidFill>
              </a:rPr>
              <a:pPr/>
              <a:t>10/26/22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6ED539-1620-4C97-BA0A-66FA1A89D0A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132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Content Placeholder 2"/>
          <p:cNvSpPr txBox="1">
            <a:spLocks noGrp="1"/>
          </p:cNvSpPr>
          <p:nvPr>
            <p:ph sz="quarter" idx="4294967295"/>
          </p:nvPr>
        </p:nvSpPr>
        <p:spPr>
          <a:xfrm>
            <a:off x="609600" y="1600201"/>
            <a:ext cx="10972800" cy="4525959"/>
          </a:xfrm>
          <a:prstGeom prst="rect">
            <a:avLst/>
          </a:prstGeom>
          <a:noFill/>
          <a:ln>
            <a:noFill/>
          </a:ln>
        </p:spPr>
        <p:txBody>
          <a:bodyPr vert="horz" wrap="square" lIns="91440" tIns="45720" rIns="91440" bIns="45720" anchor="t" anchorCtr="0" compatLnSpc="1"/>
          <a:lstStyle>
            <a:lvl1pPr marL="342900" marR="0" lvl="0" indent="-342900" algn="l" defTabSz="914400" rtl="0" fontAlgn="auto" hangingPunct="0">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0">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0">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0">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0">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txBox="1">
            <a:spLocks noGrp="1"/>
          </p:cNvSpPr>
          <p:nvPr>
            <p:ph type="dt" sz="half" idx="10"/>
          </p:nvPr>
        </p:nvSpPr>
        <p:spPr>
          <a:xfrm>
            <a:off x="2935817" y="4170364"/>
            <a:ext cx="2844800" cy="365125"/>
          </a:xfrm>
          <a:prstGeom prst="rect">
            <a:avLst/>
          </a:prstGeom>
        </p:spPr>
        <p:txBody>
          <a:bodyPr/>
          <a:lstStyle>
            <a:lvl1pPr>
              <a:defRPr dirty="0"/>
            </a:lvl1pPr>
          </a:lstStyle>
          <a:p>
            <a:pPr fontAlgn="base">
              <a:spcBef>
                <a:spcPct val="0"/>
              </a:spcBef>
              <a:spcAft>
                <a:spcPct val="0"/>
              </a:spcAft>
              <a:defRPr/>
            </a:pPr>
            <a:endParaRPr dirty="0">
              <a:solidFill>
                <a:prstClr val="black"/>
              </a:solidFill>
              <a:latin typeface="Arial" pitchFamily="34" charset="0"/>
            </a:endParaRPr>
          </a:p>
        </p:txBody>
      </p:sp>
      <p:sp>
        <p:nvSpPr>
          <p:cNvPr id="4" name="Slide Number Placeholder 5"/>
          <p:cNvSpPr txBox="1">
            <a:spLocks noGrp="1"/>
          </p:cNvSpPr>
          <p:nvPr>
            <p:ph type="sldNum" sz="quarter" idx="11"/>
          </p:nvPr>
        </p:nvSpPr>
        <p:spPr>
          <a:xfrm>
            <a:off x="8737600" y="6356351"/>
            <a:ext cx="2844800" cy="365125"/>
          </a:xfrm>
          <a:prstGeom prst="rect">
            <a:avLst/>
          </a:prstGeom>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a:defRPr>
            </a:lvl1pPr>
          </a:lstStyle>
          <a:p>
            <a:pPr>
              <a:defRPr/>
            </a:pPr>
            <a:fld id="{0DF0D88B-9D85-4909-AE50-E7E132BC310E}" type="slidenum">
              <a:rPr/>
              <a:pPr>
                <a:defRPr/>
              </a:pPr>
              <a:t>‹#›</a:t>
            </a:fld>
            <a:endParaRPr dirty="0"/>
          </a:p>
        </p:txBody>
      </p:sp>
    </p:spTree>
    <p:extLst>
      <p:ext uri="{BB962C8B-B14F-4D97-AF65-F5344CB8AC3E}">
        <p14:creationId xmlns:p14="http://schemas.microsoft.com/office/powerpoint/2010/main" val="714684588"/>
      </p:ext>
    </p:extLst>
  </p:cSld>
  <p:clrMapOvr>
    <a:masterClrMapping/>
  </p:clrMapOvr>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19.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1171212"/>
          </a:xfrm>
          <a:prstGeom prst="rect">
            <a:avLst/>
          </a:prstGeom>
          <a:blipFill>
            <a:blip r:embed="rId9" cstate="print"/>
            <a:stretch>
              <a:fillRect/>
            </a:stretch>
          </a:blipFill>
        </p:spPr>
        <p:txBody>
          <a:bodyPr wrap="square" lIns="0" tIns="0" rIns="0" bIns="0" rtlCol="0"/>
          <a:lstStyle/>
          <a:p>
            <a:endParaRPr sz="1800" dirty="0"/>
          </a:p>
        </p:txBody>
      </p:sp>
      <p:sp>
        <p:nvSpPr>
          <p:cNvPr id="17" name="bk object 17"/>
          <p:cNvSpPr/>
          <p:nvPr/>
        </p:nvSpPr>
        <p:spPr>
          <a:xfrm>
            <a:off x="0" y="6641593"/>
            <a:ext cx="12192000" cy="216535"/>
          </a:xfrm>
          <a:custGeom>
            <a:avLst/>
            <a:gdLst/>
            <a:ahLst/>
            <a:cxnLst/>
            <a:rect l="l" t="t" r="r" b="b"/>
            <a:pathLst>
              <a:path w="9144000" h="216534">
                <a:moveTo>
                  <a:pt x="0" y="216407"/>
                </a:moveTo>
                <a:lnTo>
                  <a:pt x="9144000" y="216407"/>
                </a:lnTo>
                <a:lnTo>
                  <a:pt x="9144000" y="0"/>
                </a:lnTo>
                <a:lnTo>
                  <a:pt x="0" y="0"/>
                </a:lnTo>
                <a:lnTo>
                  <a:pt x="0" y="216407"/>
                </a:lnTo>
                <a:close/>
              </a:path>
            </a:pathLst>
          </a:custGeom>
          <a:solidFill>
            <a:srgbClr val="285C12"/>
          </a:solidFill>
        </p:spPr>
        <p:txBody>
          <a:bodyPr wrap="square" lIns="0" tIns="0" rIns="0" bIns="0" rtlCol="0"/>
          <a:lstStyle/>
          <a:p>
            <a:endParaRPr sz="1800" dirty="0"/>
          </a:p>
        </p:txBody>
      </p:sp>
      <p:sp>
        <p:nvSpPr>
          <p:cNvPr id="18" name="bk object 18"/>
          <p:cNvSpPr/>
          <p:nvPr/>
        </p:nvSpPr>
        <p:spPr>
          <a:xfrm>
            <a:off x="369824" y="6644639"/>
            <a:ext cx="3389376" cy="213360"/>
          </a:xfrm>
          <a:prstGeom prst="rect">
            <a:avLst/>
          </a:prstGeom>
          <a:blipFill>
            <a:blip r:embed="rId10" cstate="print"/>
            <a:stretch>
              <a:fillRect/>
            </a:stretch>
          </a:blipFill>
        </p:spPr>
        <p:txBody>
          <a:bodyPr wrap="square" lIns="0" tIns="0" rIns="0" bIns="0" rtlCol="0"/>
          <a:lstStyle/>
          <a:p>
            <a:endParaRPr sz="1800" dirty="0"/>
          </a:p>
        </p:txBody>
      </p:sp>
      <p:sp>
        <p:nvSpPr>
          <p:cNvPr id="2" name="Holder 2"/>
          <p:cNvSpPr>
            <a:spLocks noGrp="1"/>
          </p:cNvSpPr>
          <p:nvPr>
            <p:ph type="title"/>
          </p:nvPr>
        </p:nvSpPr>
        <p:spPr>
          <a:xfrm>
            <a:off x="664293" y="-18796"/>
            <a:ext cx="10863411" cy="430887"/>
          </a:xfrm>
          <a:prstGeom prst="rect">
            <a:avLst/>
          </a:prstGeom>
        </p:spPr>
        <p:txBody>
          <a:bodyPr wrap="square" lIns="0" tIns="0" rIns="0" bIns="0">
            <a:spAutoFit/>
          </a:bodyPr>
          <a:lstStyle>
            <a:lvl1pPr>
              <a:defRPr sz="2800" b="1" i="0">
                <a:solidFill>
                  <a:schemeClr val="bg1"/>
                </a:solidFill>
                <a:latin typeface="Calibri"/>
                <a:cs typeface="Calibri"/>
              </a:defRPr>
            </a:lvl1pPr>
          </a:lstStyle>
          <a:p>
            <a:endParaRPr/>
          </a:p>
        </p:txBody>
      </p:sp>
      <p:sp>
        <p:nvSpPr>
          <p:cNvPr id="3" name="Holder 3"/>
          <p:cNvSpPr>
            <a:spLocks noGrp="1"/>
          </p:cNvSpPr>
          <p:nvPr>
            <p:ph type="body" idx="1"/>
          </p:nvPr>
        </p:nvSpPr>
        <p:spPr>
          <a:xfrm>
            <a:off x="5158571" y="2224533"/>
            <a:ext cx="5930053" cy="369332"/>
          </a:xfrm>
          <a:prstGeom prst="rect">
            <a:avLst/>
          </a:prstGeom>
        </p:spPr>
        <p:txBody>
          <a:bodyPr wrap="square" lIns="0" tIns="0" rIns="0" bIns="0">
            <a:spAutoFit/>
          </a:bodyPr>
          <a:lstStyle>
            <a:lvl1pPr>
              <a:defRPr sz="2400" b="0" i="0">
                <a:solidFill>
                  <a:srgbClr val="002399"/>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10/26/22</a:t>
            </a:fld>
            <a:endParaRPr lang="en-US" dirty="0"/>
          </a:p>
        </p:txBody>
      </p:sp>
      <p:sp>
        <p:nvSpPr>
          <p:cNvPr id="6" name="Holder 6"/>
          <p:cNvSpPr>
            <a:spLocks noGrp="1"/>
          </p:cNvSpPr>
          <p:nvPr>
            <p:ph type="sldNum" sz="quarter" idx="7"/>
          </p:nvPr>
        </p:nvSpPr>
        <p:spPr>
          <a:xfrm>
            <a:off x="11778995" y="6677279"/>
            <a:ext cx="238760" cy="130036"/>
          </a:xfrm>
          <a:prstGeom prst="rect">
            <a:avLst/>
          </a:prstGeom>
        </p:spPr>
        <p:txBody>
          <a:bodyPr wrap="square" lIns="0" tIns="0" rIns="0" bIns="0">
            <a:spAutoFit/>
          </a:bodyPr>
          <a:lstStyle>
            <a:lvl1pPr>
              <a:defRPr sz="1000" b="0" i="0">
                <a:solidFill>
                  <a:schemeClr val="bg1"/>
                </a:solidFill>
                <a:latin typeface="Calibri"/>
                <a:cs typeface="Calibri"/>
              </a:defRPr>
            </a:lvl1pPr>
          </a:lstStyle>
          <a:p>
            <a:pPr marL="88900">
              <a:lnSpc>
                <a:spcPts val="1045"/>
              </a:lnSpc>
            </a:pPr>
            <a:fld id="{81D60167-4931-47E6-BA6A-407CBD079E47}" type="slidenum">
              <a:rPr lang="en-US" spc="-5" smtClean="0"/>
              <a:pPr marL="88900">
                <a:lnSpc>
                  <a:spcPts val="1045"/>
                </a:lnSpc>
              </a:pPr>
              <a:t>‹#›</a:t>
            </a:fld>
            <a:endParaRPr lang="en-US"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00" r:id="rId6"/>
    <p:sldLayoutId id="2147483702"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Iinside header with EM written out.png"/>
          <p:cNvPicPr>
            <a:picLocks noChangeAspect="1"/>
          </p:cNvPicPr>
          <p:nvPr userDrawn="1"/>
        </p:nvPicPr>
        <p:blipFill>
          <a:blip r:embed="rId6" cstate="print"/>
          <a:srcRect b="2366"/>
          <a:stretch>
            <a:fillRect/>
          </a:stretch>
        </p:blipFill>
        <p:spPr>
          <a:xfrm>
            <a:off x="0" y="-1"/>
            <a:ext cx="12192000" cy="6858001"/>
          </a:xfrm>
          <a:prstGeom prst="rect">
            <a:avLst/>
          </a:prstGeom>
        </p:spPr>
      </p:pic>
      <p:sp>
        <p:nvSpPr>
          <p:cNvPr id="2" name="Title Placeholder 1"/>
          <p:cNvSpPr>
            <a:spLocks noGrp="1"/>
          </p:cNvSpPr>
          <p:nvPr>
            <p:ph type="title"/>
          </p:nvPr>
        </p:nvSpPr>
        <p:spPr>
          <a:xfrm>
            <a:off x="4697835" y="274638"/>
            <a:ext cx="6884565" cy="50553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EA9C1-D364-4F4B-8961-BBA3D45421BA}" type="datetimeFigureOut">
              <a:rPr lang="en-US" smtClean="0">
                <a:solidFill>
                  <a:prstClr val="black">
                    <a:tint val="75000"/>
                  </a:prstClr>
                </a:solidFill>
              </a:rPr>
              <a:pPr/>
              <a:t>10/26/22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ED539-1620-4C97-BA0A-66FA1A89D0A6}" type="slidenum">
              <a:rPr lang="en-US" smtClean="0">
                <a:solidFill>
                  <a:prstClr val="black">
                    <a:tint val="75000"/>
                  </a:prstClr>
                </a:solidFill>
              </a:rPr>
              <a:pPr/>
              <a:t>‹#›</a:t>
            </a:fld>
            <a:endParaRPr lang="en-US" dirty="0">
              <a:solidFill>
                <a:prstClr val="black">
                  <a:tint val="75000"/>
                </a:prstClr>
              </a:solidFill>
            </a:endParaRPr>
          </a:p>
        </p:txBody>
      </p:sp>
      <p:sp>
        <p:nvSpPr>
          <p:cNvPr id="8" name="Rectangle 2"/>
          <p:cNvSpPr>
            <a:spLocks noChangeArrowheads="1"/>
          </p:cNvSpPr>
          <p:nvPr userDrawn="1"/>
        </p:nvSpPr>
        <p:spPr bwMode="auto">
          <a:xfrm flipH="1">
            <a:off x="-1" y="6642100"/>
            <a:ext cx="12192000" cy="215900"/>
          </a:xfrm>
          <a:prstGeom prst="rect">
            <a:avLst/>
          </a:prstGeom>
          <a:solidFill>
            <a:srgbClr val="285C12"/>
          </a:solidFill>
          <a:ln w="9525">
            <a:noFill/>
            <a:miter lim="800000"/>
            <a:headEnd/>
            <a:tailEnd/>
          </a:ln>
        </p:spPr>
        <p:txBody>
          <a:bodyPr lIns="0" tIns="0" rIns="0" bIns="0"/>
          <a:lstStyle/>
          <a:p>
            <a:pPr fontAlgn="base">
              <a:spcBef>
                <a:spcPct val="0"/>
              </a:spcBef>
              <a:spcAft>
                <a:spcPct val="0"/>
              </a:spcAft>
              <a:defRPr/>
            </a:pPr>
            <a:endParaRPr lang="en-US" sz="1800" dirty="0">
              <a:solidFill>
                <a:srgbClr val="000000"/>
              </a:solidFill>
              <a:latin typeface="Arial" pitchFamily="34" charset="0"/>
              <a:ea typeface="ヒラギノ角ゴ ProN W3"/>
              <a:cs typeface="ヒラギノ角ゴ ProN W3"/>
            </a:endParaRPr>
          </a:p>
        </p:txBody>
      </p:sp>
      <p:sp>
        <p:nvSpPr>
          <p:cNvPr id="9" name="TextBox 1"/>
          <p:cNvSpPr txBox="1">
            <a:spLocks noChangeArrowheads="1"/>
          </p:cNvSpPr>
          <p:nvPr userDrawn="1"/>
        </p:nvSpPr>
        <p:spPr bwMode="auto">
          <a:xfrm>
            <a:off x="9885417" y="6619733"/>
            <a:ext cx="1828800" cy="236988"/>
          </a:xfrm>
          <a:prstGeom prst="rect">
            <a:avLst/>
          </a:prstGeom>
          <a:noFill/>
          <a:ln>
            <a:noFill/>
          </a:ln>
        </p:spPr>
        <p:txBody>
          <a:bodyPr lIns="82296" tIns="41148" rIns="82296" bIns="4114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000" b="1" dirty="0">
                <a:solidFill>
                  <a:srgbClr val="FFE8A6"/>
                </a:solidFill>
                <a:latin typeface="Calibri"/>
                <a:ea typeface="ヒラギノ角ゴ ProN W3"/>
                <a:cs typeface="ヒラギノ角ゴ ProN W3"/>
              </a:rPr>
              <a:t>www.energy.gov/EM</a:t>
            </a:r>
          </a:p>
        </p:txBody>
      </p:sp>
      <p:sp>
        <p:nvSpPr>
          <p:cNvPr id="10" name="TextBox 2"/>
          <p:cNvSpPr txBox="1">
            <a:spLocks noChangeArrowheads="1"/>
          </p:cNvSpPr>
          <p:nvPr userDrawn="1"/>
        </p:nvSpPr>
        <p:spPr bwMode="auto">
          <a:xfrm>
            <a:off x="10378400" y="6618464"/>
            <a:ext cx="1727200" cy="246221"/>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defRPr/>
            </a:pPr>
            <a:fld id="{4A256FFE-0AB4-4725-A126-1B90327B6F89}" type="slidenum">
              <a:rPr lang="en-US" sz="1000" smtClean="0">
                <a:solidFill>
                  <a:srgbClr val="FFFFFF"/>
                </a:solidFill>
                <a:latin typeface="Calibri"/>
                <a:ea typeface="ヒラギノ角ゴ ProN W3"/>
                <a:cs typeface="ヒラギノ角ゴ ProN W3"/>
              </a:rPr>
              <a:pPr algn="r" eaLnBrk="1" fontAlgn="base" hangingPunct="1">
                <a:spcBef>
                  <a:spcPct val="0"/>
                </a:spcBef>
                <a:spcAft>
                  <a:spcPct val="0"/>
                </a:spcAft>
                <a:defRPr/>
              </a:pPr>
              <a:t>‹#›</a:t>
            </a:fld>
            <a:endParaRPr lang="en-US" sz="1000" dirty="0">
              <a:solidFill>
                <a:srgbClr val="FFFFFF"/>
              </a:solidFill>
              <a:latin typeface="Calibri"/>
              <a:ea typeface="ヒラギノ角ゴ ProN W3"/>
              <a:cs typeface="ヒラギノ角ゴ ProN W3"/>
            </a:endParaRPr>
          </a:p>
        </p:txBody>
      </p:sp>
      <p:pic>
        <p:nvPicPr>
          <p:cNvPr id="11"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l="18258" t="69167" r="18564" b="1368"/>
          <a:stretch>
            <a:fillRect/>
          </a:stretch>
        </p:blipFill>
        <p:spPr bwMode="auto">
          <a:xfrm>
            <a:off x="369116" y="6644081"/>
            <a:ext cx="3389152" cy="22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79678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4" r:id="rId3"/>
    <p:sldLayoutId id="2147483685" r:id="rId4"/>
  </p:sldLayoutIdLst>
  <p:txStyles>
    <p:titleStyle>
      <a:lvl1pPr algn="ctr" defTabSz="914400" rtl="0" eaLnBrk="1" latinLnBrk="0" hangingPunct="1">
        <a:spcBef>
          <a:spcPct val="0"/>
        </a:spcBef>
        <a:buNone/>
        <a:defRPr sz="28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100" kern="1200">
          <a:solidFill>
            <a:srgbClr val="002499"/>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00249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rgbClr val="002499"/>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rgbClr val="002499"/>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4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1732" y="1263422"/>
            <a:ext cx="10903136" cy="442735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7AC5EE1-CA21-4829-804A-542FE97E2D0E}" type="datetime1">
              <a:rPr lang="en-US" smtClean="0">
                <a:solidFill>
                  <a:prstClr val="black">
                    <a:tint val="75000"/>
                  </a:prstClr>
                </a:solidFill>
              </a:rPr>
              <a:pPr/>
              <a:t>10/26/22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pic>
        <p:nvPicPr>
          <p:cNvPr id="7" name="Picture 6" descr="slide-head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12192000" cy="1372057"/>
          </a:xfrm>
          <a:prstGeom prst="rect">
            <a:avLst/>
          </a:prstGeom>
        </p:spPr>
      </p:pic>
      <p:sp>
        <p:nvSpPr>
          <p:cNvPr id="2" name="Title Placeholder 1"/>
          <p:cNvSpPr>
            <a:spLocks noGrp="1"/>
          </p:cNvSpPr>
          <p:nvPr>
            <p:ph type="title"/>
          </p:nvPr>
        </p:nvSpPr>
        <p:spPr>
          <a:xfrm>
            <a:off x="1238255" y="69458"/>
            <a:ext cx="10953748" cy="616566"/>
          </a:xfrm>
          <a:prstGeom prst="rect">
            <a:avLst/>
          </a:prstGeom>
        </p:spPr>
        <p:txBody>
          <a:bodyPr vert="horz" lIns="91440" tIns="45720" rIns="91440" bIns="45720" rtlCol="0" anchor="ctr">
            <a:normAutofit/>
          </a:bodyPr>
          <a:lstStyle/>
          <a:p>
            <a:r>
              <a:rPr lang="en-US" dirty="0"/>
              <a:t>Click to edit Master title style</a:t>
            </a:r>
          </a:p>
        </p:txBody>
      </p:sp>
      <p:sp>
        <p:nvSpPr>
          <p:cNvPr id="8" name="Rectangle 2"/>
          <p:cNvSpPr>
            <a:spLocks noChangeArrowheads="1"/>
          </p:cNvSpPr>
          <p:nvPr userDrawn="1"/>
        </p:nvSpPr>
        <p:spPr bwMode="auto">
          <a:xfrm flipH="1">
            <a:off x="0" y="6642100"/>
            <a:ext cx="12192000" cy="215900"/>
          </a:xfrm>
          <a:prstGeom prst="rect">
            <a:avLst/>
          </a:prstGeom>
          <a:solidFill>
            <a:srgbClr val="285C12"/>
          </a:solidFill>
          <a:ln w="9525">
            <a:noFill/>
            <a:miter lim="800000"/>
            <a:headEnd/>
            <a:tailEnd/>
          </a:ln>
        </p:spPr>
        <p:txBody>
          <a:bodyPr lIns="0" tIns="0" rIns="0" bIns="0"/>
          <a:lstStyle/>
          <a:p>
            <a:pPr fontAlgn="base">
              <a:spcBef>
                <a:spcPct val="0"/>
              </a:spcBef>
              <a:spcAft>
                <a:spcPct val="0"/>
              </a:spcAft>
              <a:defRPr/>
            </a:pPr>
            <a:endParaRPr lang="en-US" sz="1350" dirty="0">
              <a:solidFill>
                <a:srgbClr val="000000"/>
              </a:solidFill>
              <a:latin typeface="Arial" pitchFamily="34" charset="0"/>
              <a:ea typeface="ヒラギノ角ゴ ProN W3"/>
              <a:cs typeface="ヒラギノ角ゴ ProN W3"/>
            </a:endParaRPr>
          </a:p>
        </p:txBody>
      </p:sp>
      <p:sp>
        <p:nvSpPr>
          <p:cNvPr id="9" name="TextBox 1"/>
          <p:cNvSpPr txBox="1">
            <a:spLocks noChangeArrowheads="1"/>
          </p:cNvSpPr>
          <p:nvPr userDrawn="1"/>
        </p:nvSpPr>
        <p:spPr bwMode="auto">
          <a:xfrm>
            <a:off x="657912" y="6619736"/>
            <a:ext cx="1828800" cy="177741"/>
          </a:xfrm>
          <a:prstGeom prst="rect">
            <a:avLst/>
          </a:prstGeom>
          <a:noFill/>
          <a:ln>
            <a:noFill/>
          </a:ln>
        </p:spPr>
        <p:txBody>
          <a:bodyPr lIns="61722" tIns="30861" rIns="61722" bIns="3086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750" b="1" dirty="0">
                <a:solidFill>
                  <a:srgbClr val="FFE8A6"/>
                </a:solidFill>
                <a:latin typeface="Calibri"/>
                <a:ea typeface="ヒラギノ角ゴ ProN W3"/>
                <a:cs typeface="ヒラギノ角ゴ ProN W3"/>
              </a:rPr>
              <a:t>www.energy.gov/EM</a:t>
            </a:r>
          </a:p>
        </p:txBody>
      </p:sp>
      <p:sp>
        <p:nvSpPr>
          <p:cNvPr id="6" name="Slide Number Placeholder 5"/>
          <p:cNvSpPr>
            <a:spLocks noGrp="1"/>
          </p:cNvSpPr>
          <p:nvPr>
            <p:ph type="sldNum" sz="quarter" idx="4"/>
          </p:nvPr>
        </p:nvSpPr>
        <p:spPr>
          <a:xfrm>
            <a:off x="8965077" y="6555381"/>
            <a:ext cx="2844800" cy="365125"/>
          </a:xfrm>
          <a:prstGeom prst="rect">
            <a:avLst/>
          </a:prstGeom>
        </p:spPr>
        <p:txBody>
          <a:bodyPr vert="horz" lIns="91440" tIns="45720" rIns="91440" bIns="45720" rtlCol="0" anchor="ctr"/>
          <a:lstStyle>
            <a:lvl1pPr algn="r">
              <a:defRPr sz="675">
                <a:solidFill>
                  <a:schemeClr val="bg2"/>
                </a:solidFill>
                <a:latin typeface="Arial"/>
                <a:cs typeface="Arial"/>
              </a:defRPr>
            </a:lvl1pPr>
          </a:lstStyle>
          <a:p>
            <a:fld id="{0DE580E1-5742-1442-83BA-50A239851B25}" type="slidenum">
              <a:rPr lang="en-US" smtClean="0">
                <a:solidFill>
                  <a:srgbClr val="EEECE1"/>
                </a:solidFill>
              </a:rPr>
              <a:pPr/>
              <a:t>‹#›</a:t>
            </a:fld>
            <a:endParaRPr lang="en-US" dirty="0">
              <a:solidFill>
                <a:srgbClr val="EEECE1"/>
              </a:solidFill>
            </a:endParaRPr>
          </a:p>
        </p:txBody>
      </p:sp>
      <p:sp>
        <p:nvSpPr>
          <p:cNvPr id="10" name="TextBox 9"/>
          <p:cNvSpPr txBox="1"/>
          <p:nvPr userDrawn="1"/>
        </p:nvSpPr>
        <p:spPr>
          <a:xfrm>
            <a:off x="11051825" y="6627168"/>
            <a:ext cx="846667" cy="196208"/>
          </a:xfrm>
          <a:prstGeom prst="rect">
            <a:avLst/>
          </a:prstGeom>
          <a:noFill/>
        </p:spPr>
        <p:txBody>
          <a:bodyPr wrap="square" rtlCol="0">
            <a:spAutoFit/>
          </a:bodyPr>
          <a:lstStyle/>
          <a:p>
            <a:r>
              <a:rPr lang="en-US" sz="675" dirty="0">
                <a:solidFill>
                  <a:prstClr val="white"/>
                </a:solidFill>
                <a:latin typeface="Arial" pitchFamily="34" charset="0"/>
                <a:cs typeface="Arial" pitchFamily="34" charset="0"/>
              </a:rPr>
              <a:t>p.- </a:t>
            </a:r>
          </a:p>
        </p:txBody>
      </p:sp>
    </p:spTree>
    <p:extLst>
      <p:ext uri="{BB962C8B-B14F-4D97-AF65-F5344CB8AC3E}">
        <p14:creationId xmlns:p14="http://schemas.microsoft.com/office/powerpoint/2010/main" val="2725730304"/>
      </p:ext>
    </p:extLst>
  </p:cSld>
  <p:clrMap bg1="lt1" tx1="dk1" bg2="lt2" tx2="dk2" accent1="accent1" accent2="accent2" accent3="accent3" accent4="accent4" accent5="accent5" accent6="accent6" hlink="hlink" folHlink="folHlink"/>
  <p:hf hdr="0" ftr="0" dt="0"/>
  <p:txStyles>
    <p:titleStyle>
      <a:lvl1pPr algn="ctr" defTabSz="342884" rtl="0" eaLnBrk="1" latinLnBrk="0" hangingPunct="1">
        <a:spcBef>
          <a:spcPct val="0"/>
        </a:spcBef>
        <a:buNone/>
        <a:defRPr sz="2400" b="1" kern="1200">
          <a:solidFill>
            <a:schemeClr val="bg1"/>
          </a:solidFill>
          <a:latin typeface="Arial"/>
          <a:ea typeface="+mj-ea"/>
          <a:cs typeface="Arial"/>
        </a:defRPr>
      </a:lvl1pPr>
    </p:titleStyle>
    <p:bodyStyle>
      <a:lvl1pPr marL="257162" indent="-257162" algn="l" defTabSz="342884" rtl="0" eaLnBrk="1" latinLnBrk="0" hangingPunct="1">
        <a:spcBef>
          <a:spcPts val="0"/>
        </a:spcBef>
        <a:spcAft>
          <a:spcPts val="1350"/>
        </a:spcAft>
        <a:buClr>
          <a:schemeClr val="tx1"/>
        </a:buClr>
        <a:buFont typeface="Arial"/>
        <a:buChar char="•"/>
        <a:defRPr sz="1650" kern="1200">
          <a:solidFill>
            <a:schemeClr val="tx1"/>
          </a:solidFill>
          <a:latin typeface="Arial"/>
          <a:ea typeface="+mn-ea"/>
          <a:cs typeface="Arial"/>
        </a:defRPr>
      </a:lvl1pPr>
      <a:lvl2pPr marL="557185" indent="-214303" algn="l" defTabSz="342884" rtl="0" eaLnBrk="1" latinLnBrk="0" hangingPunct="1">
        <a:spcBef>
          <a:spcPts val="0"/>
        </a:spcBef>
        <a:spcAft>
          <a:spcPts val="1350"/>
        </a:spcAft>
        <a:buClr>
          <a:schemeClr val="tx1"/>
        </a:buClr>
        <a:buFont typeface="Arial"/>
        <a:buChar char="–"/>
        <a:defRPr sz="1650" kern="1200">
          <a:solidFill>
            <a:schemeClr val="tx1"/>
          </a:solidFill>
          <a:latin typeface="Arial"/>
          <a:ea typeface="+mn-ea"/>
          <a:cs typeface="Arial"/>
        </a:defRPr>
      </a:lvl2pPr>
      <a:lvl3pPr marL="857207" indent="-171442" algn="l" defTabSz="342884" rtl="0" eaLnBrk="1" latinLnBrk="0" hangingPunct="1">
        <a:spcBef>
          <a:spcPts val="0"/>
        </a:spcBef>
        <a:spcAft>
          <a:spcPts val="1350"/>
        </a:spcAft>
        <a:buClrTx/>
        <a:buFont typeface="Arial"/>
        <a:buChar char="•"/>
        <a:defRPr sz="1425" kern="1200">
          <a:solidFill>
            <a:schemeClr val="tx1"/>
          </a:solidFill>
          <a:latin typeface="Arial"/>
          <a:ea typeface="+mn-ea"/>
          <a:cs typeface="Arial"/>
        </a:defRPr>
      </a:lvl3pPr>
      <a:lvl4pPr marL="1200090" indent="-171442" algn="l" defTabSz="342884" rtl="0" eaLnBrk="1" latinLnBrk="0" hangingPunct="1">
        <a:spcBef>
          <a:spcPts val="0"/>
        </a:spcBef>
        <a:spcAft>
          <a:spcPts val="1350"/>
        </a:spcAft>
        <a:buClrTx/>
        <a:buFont typeface="Arial"/>
        <a:buChar char="–"/>
        <a:defRPr sz="1350" kern="1200">
          <a:solidFill>
            <a:schemeClr val="tx1"/>
          </a:solidFill>
          <a:latin typeface="Arial"/>
          <a:ea typeface="+mn-ea"/>
          <a:cs typeface="Arial"/>
        </a:defRPr>
      </a:lvl4pPr>
      <a:lvl5pPr marL="1542974" indent="-171442" algn="l" defTabSz="342884" rtl="0" eaLnBrk="1" latinLnBrk="0" hangingPunct="1">
        <a:spcBef>
          <a:spcPts val="0"/>
        </a:spcBef>
        <a:spcAft>
          <a:spcPts val="1350"/>
        </a:spcAft>
        <a:buClr>
          <a:schemeClr val="tx1"/>
        </a:buClr>
        <a:buFont typeface="Arial"/>
        <a:buChar char="»"/>
        <a:defRPr sz="1350" kern="1200">
          <a:solidFill>
            <a:schemeClr val="tx1"/>
          </a:solidFill>
          <a:latin typeface="Arial"/>
          <a:ea typeface="+mn-ea"/>
          <a:cs typeface="Arial"/>
        </a:defRPr>
      </a:lvl5pPr>
      <a:lvl6pPr marL="1885856" indent="-171442" algn="l" defTabSz="342884"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4"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4" rtl="0" eaLnBrk="1" latinLnBrk="0" hangingPunct="1">
        <a:spcBef>
          <a:spcPct val="20000"/>
        </a:spcBef>
        <a:buFont typeface="Arial"/>
        <a:buChar char="•"/>
        <a:defRPr sz="1500" kern="1200">
          <a:solidFill>
            <a:schemeClr val="tx1"/>
          </a:solidFill>
          <a:latin typeface="+mn-lt"/>
          <a:ea typeface="+mn-ea"/>
          <a:cs typeface="+mn-cs"/>
        </a:defRPr>
      </a:lvl8pPr>
      <a:lvl9pPr marL="2914505" indent="-171442" algn="l" defTabSz="34288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1171212"/>
          </a:xfrm>
          <a:prstGeom prst="rect">
            <a:avLst/>
          </a:prstGeom>
          <a:blipFill>
            <a:blip r:embed="rId9" cstate="print"/>
            <a:stretch>
              <a:fillRect/>
            </a:stretch>
          </a:blipFill>
        </p:spPr>
        <p:txBody>
          <a:bodyPr wrap="square" lIns="0" tIns="0" rIns="0" bIns="0" rtlCol="0"/>
          <a:lstStyle/>
          <a:p>
            <a:endParaRPr sz="1800" dirty="0"/>
          </a:p>
        </p:txBody>
      </p:sp>
      <p:sp>
        <p:nvSpPr>
          <p:cNvPr id="17" name="bk object 17"/>
          <p:cNvSpPr/>
          <p:nvPr/>
        </p:nvSpPr>
        <p:spPr>
          <a:xfrm>
            <a:off x="0" y="6641593"/>
            <a:ext cx="12192000" cy="216535"/>
          </a:xfrm>
          <a:custGeom>
            <a:avLst/>
            <a:gdLst/>
            <a:ahLst/>
            <a:cxnLst/>
            <a:rect l="l" t="t" r="r" b="b"/>
            <a:pathLst>
              <a:path w="9144000" h="216534">
                <a:moveTo>
                  <a:pt x="0" y="216407"/>
                </a:moveTo>
                <a:lnTo>
                  <a:pt x="9144000" y="216407"/>
                </a:lnTo>
                <a:lnTo>
                  <a:pt x="9144000" y="0"/>
                </a:lnTo>
                <a:lnTo>
                  <a:pt x="0" y="0"/>
                </a:lnTo>
                <a:lnTo>
                  <a:pt x="0" y="216407"/>
                </a:lnTo>
                <a:close/>
              </a:path>
            </a:pathLst>
          </a:custGeom>
          <a:solidFill>
            <a:srgbClr val="285C12"/>
          </a:solidFill>
        </p:spPr>
        <p:txBody>
          <a:bodyPr wrap="square" lIns="0" tIns="0" rIns="0" bIns="0" rtlCol="0"/>
          <a:lstStyle/>
          <a:p>
            <a:endParaRPr sz="1800" dirty="0"/>
          </a:p>
        </p:txBody>
      </p:sp>
      <p:sp>
        <p:nvSpPr>
          <p:cNvPr id="18" name="bk object 18"/>
          <p:cNvSpPr/>
          <p:nvPr/>
        </p:nvSpPr>
        <p:spPr>
          <a:xfrm>
            <a:off x="369824" y="6644639"/>
            <a:ext cx="3389376" cy="213360"/>
          </a:xfrm>
          <a:prstGeom prst="rect">
            <a:avLst/>
          </a:prstGeom>
          <a:blipFill>
            <a:blip r:embed="rId10" cstate="print"/>
            <a:stretch>
              <a:fillRect/>
            </a:stretch>
          </a:blipFill>
        </p:spPr>
        <p:txBody>
          <a:bodyPr wrap="square" lIns="0" tIns="0" rIns="0" bIns="0" rtlCol="0"/>
          <a:lstStyle/>
          <a:p>
            <a:endParaRPr sz="1800" dirty="0"/>
          </a:p>
        </p:txBody>
      </p:sp>
      <p:sp>
        <p:nvSpPr>
          <p:cNvPr id="2" name="Holder 2"/>
          <p:cNvSpPr>
            <a:spLocks noGrp="1"/>
          </p:cNvSpPr>
          <p:nvPr>
            <p:ph type="title"/>
          </p:nvPr>
        </p:nvSpPr>
        <p:spPr>
          <a:xfrm>
            <a:off x="664293" y="-18796"/>
            <a:ext cx="10863411" cy="430887"/>
          </a:xfrm>
          <a:prstGeom prst="rect">
            <a:avLst/>
          </a:prstGeom>
        </p:spPr>
        <p:txBody>
          <a:bodyPr wrap="square" lIns="0" tIns="0" rIns="0" bIns="0">
            <a:spAutoFit/>
          </a:bodyPr>
          <a:lstStyle>
            <a:lvl1pPr>
              <a:defRPr sz="2800" b="1" i="0">
                <a:solidFill>
                  <a:schemeClr val="bg1"/>
                </a:solidFill>
                <a:latin typeface="Calibri"/>
                <a:cs typeface="Calibri"/>
              </a:defRPr>
            </a:lvl1pPr>
          </a:lstStyle>
          <a:p>
            <a:endParaRPr/>
          </a:p>
        </p:txBody>
      </p:sp>
      <p:sp>
        <p:nvSpPr>
          <p:cNvPr id="3" name="Holder 3"/>
          <p:cNvSpPr>
            <a:spLocks noGrp="1"/>
          </p:cNvSpPr>
          <p:nvPr>
            <p:ph type="body" idx="1"/>
          </p:nvPr>
        </p:nvSpPr>
        <p:spPr>
          <a:xfrm>
            <a:off x="5158571" y="2224533"/>
            <a:ext cx="5930053" cy="369332"/>
          </a:xfrm>
          <a:prstGeom prst="rect">
            <a:avLst/>
          </a:prstGeom>
        </p:spPr>
        <p:txBody>
          <a:bodyPr wrap="square" lIns="0" tIns="0" rIns="0" bIns="0">
            <a:spAutoFit/>
          </a:bodyPr>
          <a:lstStyle>
            <a:lvl1pPr>
              <a:defRPr sz="2400" b="0" i="0">
                <a:solidFill>
                  <a:srgbClr val="002399"/>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10/26/22</a:t>
            </a:fld>
            <a:endParaRPr lang="en-US" dirty="0"/>
          </a:p>
        </p:txBody>
      </p:sp>
      <p:sp>
        <p:nvSpPr>
          <p:cNvPr id="6" name="Holder 6"/>
          <p:cNvSpPr>
            <a:spLocks noGrp="1"/>
          </p:cNvSpPr>
          <p:nvPr>
            <p:ph type="sldNum" sz="quarter" idx="7"/>
          </p:nvPr>
        </p:nvSpPr>
        <p:spPr>
          <a:xfrm>
            <a:off x="11778995" y="6677279"/>
            <a:ext cx="238760" cy="130036"/>
          </a:xfrm>
          <a:prstGeom prst="rect">
            <a:avLst/>
          </a:prstGeom>
        </p:spPr>
        <p:txBody>
          <a:bodyPr wrap="square" lIns="0" tIns="0" rIns="0" bIns="0">
            <a:spAutoFit/>
          </a:bodyPr>
          <a:lstStyle>
            <a:lvl1pPr>
              <a:defRPr sz="1000" b="0" i="0">
                <a:solidFill>
                  <a:schemeClr val="bg1"/>
                </a:solidFill>
                <a:latin typeface="Calibri"/>
                <a:cs typeface="Calibri"/>
              </a:defRPr>
            </a:lvl1pPr>
          </a:lstStyle>
          <a:p>
            <a:pPr marL="88900">
              <a:lnSpc>
                <a:spcPts val="1045"/>
              </a:lnSpc>
            </a:pPr>
            <a:fld id="{81D60167-4931-47E6-BA6A-407CBD079E47}" type="slidenum">
              <a:rPr lang="en-US" spc="-5" smtClean="0"/>
              <a:pPr marL="88900">
                <a:lnSpc>
                  <a:spcPts val="1045"/>
                </a:lnSpc>
              </a:pPr>
              <a:t>‹#›</a:t>
            </a:fld>
            <a:endParaRPr lang="en-US" spc="-5" dirty="0"/>
          </a:p>
        </p:txBody>
      </p:sp>
    </p:spTree>
    <p:extLst>
      <p:ext uri="{BB962C8B-B14F-4D97-AF65-F5344CB8AC3E}">
        <p14:creationId xmlns:p14="http://schemas.microsoft.com/office/powerpoint/2010/main" val="158969567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Iinside header with EM written out.png"/>
          <p:cNvPicPr>
            <a:picLocks noChangeAspect="1"/>
          </p:cNvPicPr>
          <p:nvPr userDrawn="1"/>
        </p:nvPicPr>
        <p:blipFill>
          <a:blip r:embed="rId3" cstate="print"/>
          <a:srcRect b="2366"/>
          <a:stretch>
            <a:fillRect/>
          </a:stretch>
        </p:blipFill>
        <p:spPr>
          <a:xfrm>
            <a:off x="0" y="-1"/>
            <a:ext cx="12192000" cy="6858001"/>
          </a:xfrm>
          <a:prstGeom prst="rect">
            <a:avLst/>
          </a:prstGeom>
        </p:spPr>
      </p:pic>
      <p:sp>
        <p:nvSpPr>
          <p:cNvPr id="2" name="Title Placeholder 1"/>
          <p:cNvSpPr>
            <a:spLocks noGrp="1"/>
          </p:cNvSpPr>
          <p:nvPr>
            <p:ph type="title"/>
          </p:nvPr>
        </p:nvSpPr>
        <p:spPr>
          <a:xfrm>
            <a:off x="4697835" y="274638"/>
            <a:ext cx="6884565" cy="50553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EA9C1-D364-4F4B-8961-BBA3D45421BA}" type="datetimeFigureOut">
              <a:rPr lang="en-US" smtClean="0"/>
              <a:pPr/>
              <a:t>10/26/22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ED539-1620-4C97-BA0A-66FA1A89D0A6}" type="slidenum">
              <a:rPr lang="en-US" smtClean="0"/>
              <a:pPr/>
              <a:t>‹#›</a:t>
            </a:fld>
            <a:endParaRPr lang="en-US" dirty="0"/>
          </a:p>
        </p:txBody>
      </p:sp>
      <p:sp>
        <p:nvSpPr>
          <p:cNvPr id="8" name="Rectangle 2"/>
          <p:cNvSpPr>
            <a:spLocks noChangeArrowheads="1"/>
          </p:cNvSpPr>
          <p:nvPr userDrawn="1"/>
        </p:nvSpPr>
        <p:spPr bwMode="auto">
          <a:xfrm flipH="1">
            <a:off x="-1" y="6642100"/>
            <a:ext cx="12192000" cy="215900"/>
          </a:xfrm>
          <a:prstGeom prst="rect">
            <a:avLst/>
          </a:prstGeom>
          <a:solidFill>
            <a:srgbClr val="285C12"/>
          </a:solidFill>
          <a:ln w="9525">
            <a:noFill/>
            <a:miter lim="800000"/>
            <a:headEnd/>
            <a:tailEnd/>
          </a:ln>
        </p:spPr>
        <p:txBody>
          <a:bodyPr lIns="0" tIns="0" rIns="0" bIns="0"/>
          <a:lstStyle/>
          <a:p>
            <a:pPr fontAlgn="base">
              <a:spcBef>
                <a:spcPct val="0"/>
              </a:spcBef>
              <a:spcAft>
                <a:spcPct val="0"/>
              </a:spcAft>
              <a:defRPr/>
            </a:pPr>
            <a:endParaRPr lang="en-US" sz="1800" dirty="0">
              <a:solidFill>
                <a:srgbClr val="000000"/>
              </a:solidFill>
              <a:latin typeface="Arial" pitchFamily="34" charset="0"/>
              <a:ea typeface="ヒラギノ角ゴ ProN W3"/>
              <a:cs typeface="ヒラギノ角ゴ ProN W3"/>
            </a:endParaRPr>
          </a:p>
        </p:txBody>
      </p:sp>
      <p:sp>
        <p:nvSpPr>
          <p:cNvPr id="9" name="TextBox 1"/>
          <p:cNvSpPr txBox="1">
            <a:spLocks noChangeArrowheads="1"/>
          </p:cNvSpPr>
          <p:nvPr userDrawn="1"/>
        </p:nvSpPr>
        <p:spPr bwMode="auto">
          <a:xfrm>
            <a:off x="9885417" y="6619733"/>
            <a:ext cx="1828800" cy="236988"/>
          </a:xfrm>
          <a:prstGeom prst="rect">
            <a:avLst/>
          </a:prstGeom>
          <a:noFill/>
          <a:ln>
            <a:noFill/>
          </a:ln>
        </p:spPr>
        <p:txBody>
          <a:bodyPr lIns="82296" tIns="41148" rIns="82296" bIns="4114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000" b="1" i="0" dirty="0">
                <a:solidFill>
                  <a:srgbClr val="FFE8A6"/>
                </a:solidFill>
                <a:latin typeface="+mj-lt"/>
                <a:ea typeface="ヒラギノ角ゴ ProN W3"/>
                <a:cs typeface="ヒラギノ角ゴ ProN W3"/>
              </a:rPr>
              <a:t>www.energy.gov/EM</a:t>
            </a:r>
          </a:p>
        </p:txBody>
      </p:sp>
      <p:sp>
        <p:nvSpPr>
          <p:cNvPr id="10" name="TextBox 2"/>
          <p:cNvSpPr txBox="1">
            <a:spLocks noChangeArrowheads="1"/>
          </p:cNvSpPr>
          <p:nvPr userDrawn="1"/>
        </p:nvSpPr>
        <p:spPr bwMode="auto">
          <a:xfrm>
            <a:off x="10378400" y="6618464"/>
            <a:ext cx="1727200" cy="246221"/>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defRPr/>
            </a:pPr>
            <a:fld id="{4A256FFE-0AB4-4725-A126-1B90327B6F89}" type="slidenum">
              <a:rPr lang="en-US" sz="1000" b="0" i="0" smtClean="0">
                <a:solidFill>
                  <a:srgbClr val="FFFFFF"/>
                </a:solidFill>
                <a:latin typeface="+mn-lt"/>
                <a:ea typeface="ヒラギノ角ゴ ProN W3"/>
                <a:cs typeface="ヒラギノ角ゴ ProN W3"/>
              </a:rPr>
              <a:pPr algn="r" eaLnBrk="1" fontAlgn="base" hangingPunct="1">
                <a:spcBef>
                  <a:spcPct val="0"/>
                </a:spcBef>
                <a:spcAft>
                  <a:spcPct val="0"/>
                </a:spcAft>
                <a:defRPr/>
              </a:pPr>
              <a:t>‹#›</a:t>
            </a:fld>
            <a:endParaRPr lang="en-US" sz="1000" b="0" i="0" dirty="0">
              <a:solidFill>
                <a:srgbClr val="FFFFFF"/>
              </a:solidFill>
              <a:latin typeface="+mn-lt"/>
              <a:ea typeface="ヒラギノ角ゴ ProN W3"/>
              <a:cs typeface="ヒラギノ角ゴ ProN W3"/>
            </a:endParaRPr>
          </a:p>
        </p:txBody>
      </p:sp>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8258" t="69167" r="18564" b="1368"/>
          <a:stretch>
            <a:fillRect/>
          </a:stretch>
        </p:blipFill>
        <p:spPr bwMode="auto">
          <a:xfrm>
            <a:off x="369116" y="6644081"/>
            <a:ext cx="3389152" cy="22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866762"/>
      </p:ext>
    </p:extLst>
  </p:cSld>
  <p:clrMap bg1="lt1" tx1="dk1" bg2="lt2" tx2="dk2" accent1="accent1" accent2="accent2" accent3="accent3" accent4="accent4" accent5="accent5" accent6="accent6" hlink="hlink" folHlink="folHlink"/>
  <p:sldLayoutIdLst>
    <p:sldLayoutId id="2147483712" r:id="rId1"/>
  </p:sldLayoutIdLst>
  <p:txStyles>
    <p:titleStyle>
      <a:lvl1pPr algn="ctr" defTabSz="914400" rtl="0" eaLnBrk="1" latinLnBrk="0" hangingPunct="1">
        <a:spcBef>
          <a:spcPct val="0"/>
        </a:spcBef>
        <a:buNone/>
        <a:defRPr sz="28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100" kern="1200">
          <a:solidFill>
            <a:srgbClr val="002499"/>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00249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rgbClr val="002499"/>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rgbClr val="002499"/>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4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rampac.energy.gov/"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3.xml"/><Relationship Id="rId7"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4.xml"/><Relationship Id="rId7" Type="http://schemas.openxmlformats.org/officeDocument/2006/relationships/image" Target="../media/image25.png"/><Relationship Id="rId2" Type="http://schemas.openxmlformats.org/officeDocument/2006/relationships/slideLayout" Target="../slideLayouts/slideLayout13.xml"/><Relationship Id="rId1" Type="http://schemas.openxmlformats.org/officeDocument/2006/relationships/themeOverride" Target="../theme/themeOverride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hyperlink" Target="https://www.ntsf.info/" TargetMode="External"/><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32.emf"/></Relationships>
</file>

<file path=ppt/slides/_rels/slide19.xml.rels><?xml version="1.0" encoding="UTF-8" standalone="yes"?>
<Relationships xmlns="http://schemas.openxmlformats.org/package/2006/relationships"><Relationship Id="rId3" Type="http://schemas.openxmlformats.org/officeDocument/2006/relationships/hyperlink" Target="https://www.directives.doe.gov/directives-documents/400-series/0460.2-BOrder-b"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hyperlink" Target="mailto:ellen.edge@em.doe.gov"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5.jpg"/><Relationship Id="rId4" Type="http://schemas.openxmlformats.org/officeDocument/2006/relationships/hyperlink" Target="mailto:AskPAT@hq.doe.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12192000" cy="2520749"/>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2514599" y="3886200"/>
            <a:ext cx="6741795" cy="0"/>
          </a:xfrm>
          <a:custGeom>
            <a:avLst/>
            <a:gdLst/>
            <a:ahLst/>
            <a:cxnLst/>
            <a:rect l="l" t="t" r="r" b="b"/>
            <a:pathLst>
              <a:path w="6741795">
                <a:moveTo>
                  <a:pt x="0" y="0"/>
                </a:moveTo>
                <a:lnTo>
                  <a:pt x="6741668" y="0"/>
                </a:lnTo>
              </a:path>
            </a:pathLst>
          </a:custGeom>
          <a:ln w="25908">
            <a:solidFill>
              <a:srgbClr val="FFE8A6"/>
            </a:solidFill>
          </a:ln>
        </p:spPr>
        <p:txBody>
          <a:bodyPr wrap="square" lIns="0" tIns="0" rIns="0" bIns="0" rtlCol="0"/>
          <a:lstStyle/>
          <a:p>
            <a:endParaRPr dirty="0"/>
          </a:p>
        </p:txBody>
      </p:sp>
      <p:sp>
        <p:nvSpPr>
          <p:cNvPr id="5" name="object 5"/>
          <p:cNvSpPr txBox="1"/>
          <p:nvPr/>
        </p:nvSpPr>
        <p:spPr>
          <a:xfrm>
            <a:off x="2057400" y="2053316"/>
            <a:ext cx="8077200" cy="1490793"/>
          </a:xfrm>
          <a:prstGeom prst="rect">
            <a:avLst/>
          </a:prstGeom>
        </p:spPr>
        <p:txBody>
          <a:bodyPr vert="horz" wrap="square" lIns="0" tIns="13335" rIns="0" bIns="0" rtlCol="0">
            <a:spAutoFit/>
          </a:bodyPr>
          <a:lstStyle/>
          <a:p>
            <a:pPr algn="ctr"/>
            <a:endParaRPr lang="en-US" sz="3200" b="1" spc="-5" dirty="0">
              <a:solidFill>
                <a:srgbClr val="002399"/>
              </a:solidFill>
              <a:latin typeface="Calibri"/>
              <a:cs typeface="Calibri"/>
            </a:endParaRPr>
          </a:p>
          <a:p>
            <a:pPr algn="ctr"/>
            <a:r>
              <a:rPr sz="3200" b="1" spc="-5" dirty="0">
                <a:solidFill>
                  <a:srgbClr val="002399"/>
                </a:solidFill>
                <a:latin typeface="Calibri"/>
                <a:cs typeface="Calibri"/>
              </a:rPr>
              <a:t>Office </a:t>
            </a:r>
            <a:r>
              <a:rPr sz="3200" b="1" dirty="0">
                <a:solidFill>
                  <a:srgbClr val="002399"/>
                </a:solidFill>
                <a:latin typeface="Calibri"/>
                <a:cs typeface="Calibri"/>
              </a:rPr>
              <a:t>of </a:t>
            </a:r>
            <a:r>
              <a:rPr sz="3200" b="1" spc="-5" dirty="0">
                <a:solidFill>
                  <a:srgbClr val="002399"/>
                </a:solidFill>
                <a:latin typeface="Calibri"/>
                <a:cs typeface="Calibri"/>
              </a:rPr>
              <a:t>Packaging</a:t>
            </a:r>
            <a:r>
              <a:rPr sz="3200" b="1" spc="-90" dirty="0">
                <a:solidFill>
                  <a:srgbClr val="002399"/>
                </a:solidFill>
                <a:latin typeface="Calibri"/>
                <a:cs typeface="Calibri"/>
              </a:rPr>
              <a:t> </a:t>
            </a:r>
            <a:r>
              <a:rPr sz="3200" b="1" dirty="0">
                <a:solidFill>
                  <a:srgbClr val="002399"/>
                </a:solidFill>
                <a:latin typeface="Calibri"/>
                <a:cs typeface="Calibri"/>
              </a:rPr>
              <a:t>and</a:t>
            </a:r>
            <a:r>
              <a:rPr lang="en-US" sz="3200" dirty="0">
                <a:latin typeface="Calibri"/>
                <a:cs typeface="Calibri"/>
              </a:rPr>
              <a:t> </a:t>
            </a:r>
            <a:r>
              <a:rPr sz="3200" b="1" spc="-5" dirty="0">
                <a:solidFill>
                  <a:srgbClr val="002399"/>
                </a:solidFill>
                <a:latin typeface="Calibri"/>
                <a:cs typeface="Calibri"/>
              </a:rPr>
              <a:t>Transportation</a:t>
            </a:r>
            <a:endParaRPr lang="en-US" sz="3200" b="1" spc="-5" dirty="0">
              <a:solidFill>
                <a:srgbClr val="002399"/>
              </a:solidFill>
              <a:latin typeface="Calibri"/>
              <a:cs typeface="Calibri"/>
            </a:endParaRPr>
          </a:p>
          <a:p>
            <a:pPr algn="ctr"/>
            <a:r>
              <a:rPr sz="3200" b="1" spc="-30" dirty="0">
                <a:solidFill>
                  <a:srgbClr val="002399"/>
                </a:solidFill>
                <a:latin typeface="Calibri"/>
                <a:cs typeface="Calibri"/>
              </a:rPr>
              <a:t> </a:t>
            </a:r>
            <a:r>
              <a:rPr lang="en-US" sz="3200" b="1" spc="-30" dirty="0">
                <a:solidFill>
                  <a:srgbClr val="002399"/>
                </a:solidFill>
                <a:latin typeface="Calibri"/>
                <a:cs typeface="Calibri"/>
              </a:rPr>
              <a:t>Overview and Key Activities</a:t>
            </a:r>
            <a:endParaRPr sz="3200" dirty="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045"/>
              </a:lnSpc>
            </a:pPr>
            <a:fld id="{81D60167-4931-47E6-BA6A-407CBD079E47}" type="slidenum">
              <a:rPr spc="-5" dirty="0"/>
              <a:pPr marL="25400">
                <a:lnSpc>
                  <a:spcPts val="1045"/>
                </a:lnSpc>
              </a:pPr>
              <a:t>1</a:t>
            </a:fld>
            <a:endParaRPr spc="-5" dirty="0"/>
          </a:p>
        </p:txBody>
      </p:sp>
      <p:sp>
        <p:nvSpPr>
          <p:cNvPr id="6" name="Rectangle 5"/>
          <p:cNvSpPr/>
          <p:nvPr/>
        </p:nvSpPr>
        <p:spPr>
          <a:xfrm>
            <a:off x="1904999" y="4068104"/>
            <a:ext cx="7960994" cy="2739211"/>
          </a:xfrm>
          <a:prstGeom prst="rect">
            <a:avLst/>
          </a:prstGeom>
        </p:spPr>
        <p:txBody>
          <a:bodyPr wrap="square">
            <a:spAutoFit/>
          </a:bodyPr>
          <a:lstStyle/>
          <a:p>
            <a:pPr algn="ctr"/>
            <a:r>
              <a:rPr lang="en-US" sz="2800" b="1" kern="0" dirty="0">
                <a:solidFill>
                  <a:srgbClr val="002499"/>
                </a:solidFill>
                <a:ea typeface="ヒラギノ角ゴ ProN W3"/>
                <a:cs typeface="Times New Roman" panose="02020603050405020304" pitchFamily="18" charset="0"/>
              </a:rPr>
              <a:t>Ellen Edge</a:t>
            </a:r>
          </a:p>
          <a:p>
            <a:pPr algn="ctr"/>
            <a:r>
              <a:rPr lang="en-US" sz="2400" i="1" dirty="0">
                <a:cs typeface="Times New Roman" panose="02020603050405020304" pitchFamily="18" charset="0"/>
              </a:rPr>
              <a:t>TEPP Program Manager</a:t>
            </a:r>
          </a:p>
          <a:p>
            <a:pPr algn="ctr"/>
            <a:endParaRPr lang="en-US" sz="2400" i="1" dirty="0">
              <a:cs typeface="Times New Roman" panose="02020603050405020304" pitchFamily="18" charset="0"/>
            </a:endParaRPr>
          </a:p>
          <a:p>
            <a:pPr algn="ctr"/>
            <a:r>
              <a:rPr lang="en-US" sz="2400" b="1" kern="0" dirty="0">
                <a:solidFill>
                  <a:srgbClr val="002499"/>
                </a:solidFill>
                <a:cs typeface="Times New Roman" panose="02020603050405020304" pitchFamily="18" charset="0"/>
              </a:rPr>
              <a:t>Northeast High-Level Radioactive Waste </a:t>
            </a:r>
          </a:p>
          <a:p>
            <a:pPr algn="ctr"/>
            <a:r>
              <a:rPr lang="en-US" sz="2400" b="1" kern="0" dirty="0">
                <a:solidFill>
                  <a:srgbClr val="002499"/>
                </a:solidFill>
                <a:cs typeface="Times New Roman" panose="02020603050405020304" pitchFamily="18" charset="0"/>
              </a:rPr>
              <a:t>Transportation Task Force</a:t>
            </a:r>
          </a:p>
          <a:p>
            <a:pPr algn="ctr"/>
            <a:r>
              <a:rPr lang="en-US" sz="2400" i="1" dirty="0">
                <a:cs typeface="Times New Roman" panose="02020603050405020304" pitchFamily="18" charset="0"/>
              </a:rPr>
              <a:t>October 26, 2022</a:t>
            </a:r>
          </a:p>
          <a:p>
            <a:pPr algn="ctr"/>
            <a:endParaRPr lang="en-US" sz="2400" dirty="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76200"/>
            <a:ext cx="5045798" cy="1292662"/>
          </a:xfrm>
        </p:spPr>
        <p:txBody>
          <a:bodyPr/>
          <a:lstStyle/>
          <a:p>
            <a:pPr algn="ctr"/>
            <a:r>
              <a:rPr lang="en-US" dirty="0"/>
              <a:t>Packaging &amp; Transportation</a:t>
            </a:r>
            <a:br>
              <a:rPr lang="en-US" dirty="0"/>
            </a:br>
            <a:r>
              <a:rPr lang="en-US" dirty="0"/>
              <a:t>FY22 Accomplishments</a:t>
            </a:r>
            <a:br>
              <a:rPr lang="en-US" dirty="0"/>
            </a:br>
            <a:endParaRPr lang="en-US" dirty="0"/>
          </a:p>
        </p:txBody>
      </p:sp>
      <p:sp>
        <p:nvSpPr>
          <p:cNvPr id="5" name="Flowchart: Manual Operation 4"/>
          <p:cNvSpPr/>
          <p:nvPr/>
        </p:nvSpPr>
        <p:spPr>
          <a:xfrm>
            <a:off x="2124914" y="2093609"/>
            <a:ext cx="2422033" cy="2651760"/>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77800" tIns="0" rIns="177800" bIns="0" numCol="1" spcCol="1270" anchor="ctr" anchorCtr="0">
            <a:noAutofit/>
          </a:bodyPr>
          <a:lstStyle/>
          <a:p>
            <a:pPr algn="ctr" defTabSz="1244600">
              <a:lnSpc>
                <a:spcPct val="90000"/>
              </a:lnSpc>
              <a:spcBef>
                <a:spcPct val="0"/>
              </a:spcBef>
              <a:spcAft>
                <a:spcPct val="35000"/>
              </a:spcAft>
              <a:defRPr/>
            </a:pPr>
            <a:r>
              <a:rPr lang="en-US" sz="2800" dirty="0">
                <a:solidFill>
                  <a:prstClr val="white"/>
                </a:solidFill>
                <a:latin typeface="Calibri"/>
              </a:rPr>
              <a:t>Outreach &amp; Emergency Preparedness </a:t>
            </a:r>
          </a:p>
        </p:txBody>
      </p:sp>
      <p:sp>
        <p:nvSpPr>
          <p:cNvPr id="6" name="Content Placeholder 2"/>
          <p:cNvSpPr>
            <a:spLocks noGrp="1"/>
          </p:cNvSpPr>
          <p:nvPr>
            <p:ph idx="1"/>
          </p:nvPr>
        </p:nvSpPr>
        <p:spPr>
          <a:xfrm>
            <a:off x="762000" y="1368862"/>
            <a:ext cx="5181600" cy="5181600"/>
          </a:xfrm>
        </p:spPr>
        <p:txBody>
          <a:bodyPr>
            <a:noAutofit/>
          </a:bodyPr>
          <a:lstStyle/>
          <a:p>
            <a:pPr marL="342900" lvl="1" indent="-342900">
              <a:buFont typeface="Arial" panose="020B0604020202020204" pitchFamily="34" charset="0"/>
              <a:buChar char="•"/>
            </a:pPr>
            <a:r>
              <a:rPr lang="en-US" sz="2800" dirty="0">
                <a:solidFill>
                  <a:srgbClr val="002399"/>
                </a:solidFill>
                <a:latin typeface="Calibri"/>
                <a:cs typeface="Calibri"/>
              </a:rPr>
              <a:t>Transportation Emergency Preparedness Program (TEPP)</a:t>
            </a:r>
          </a:p>
          <a:p>
            <a:pPr marL="800100" lvl="2" indent="-342900">
              <a:buFont typeface="Arial" panose="020B0604020202020204" pitchFamily="34" charset="0"/>
              <a:buChar char="•"/>
            </a:pPr>
            <a:r>
              <a:rPr lang="en-US" sz="2400" dirty="0">
                <a:solidFill>
                  <a:schemeClr val="tx1"/>
                </a:solidFill>
                <a:latin typeface="Calibri"/>
                <a:cs typeface="Calibri"/>
              </a:rPr>
              <a:t>Training conducted in 17 states – 97 classes and 1508 students</a:t>
            </a:r>
          </a:p>
          <a:p>
            <a:pPr marL="457200" lvl="2"/>
            <a:endParaRPr lang="en-US" sz="2800" dirty="0">
              <a:solidFill>
                <a:srgbClr val="002399"/>
              </a:solidFill>
              <a:latin typeface="Calibri"/>
              <a:cs typeface="Calibri"/>
            </a:endParaRPr>
          </a:p>
          <a:p>
            <a:pPr marL="342900" lvl="1" indent="-342900">
              <a:buFont typeface="Arial" panose="020B0604020202020204" pitchFamily="34" charset="0"/>
              <a:buChar char="•"/>
            </a:pPr>
            <a:r>
              <a:rPr lang="en-US" sz="2800" dirty="0">
                <a:solidFill>
                  <a:srgbClr val="002399"/>
                </a:solidFill>
                <a:latin typeface="Calibri"/>
                <a:cs typeface="Calibri"/>
              </a:rPr>
              <a:t>Motor Carrier Evaluation Program (MCEP)</a:t>
            </a:r>
          </a:p>
          <a:p>
            <a:pPr marL="800100" lvl="2" indent="-342900">
              <a:buFont typeface="Arial" panose="020B0604020202020204" pitchFamily="34" charset="0"/>
              <a:buChar char="•"/>
            </a:pPr>
            <a:r>
              <a:rPr lang="en-US" sz="2400" dirty="0">
                <a:solidFill>
                  <a:schemeClr val="tx1"/>
                </a:solidFill>
                <a:latin typeface="Calibri"/>
                <a:cs typeface="Calibri"/>
              </a:rPr>
              <a:t>13 carrier evaluations completed/in progress</a:t>
            </a:r>
          </a:p>
        </p:txBody>
      </p:sp>
      <p:pic>
        <p:nvPicPr>
          <p:cNvPr id="3" name="Picture 2">
            <a:extLst>
              <a:ext uri="{FF2B5EF4-FFF2-40B4-BE49-F238E27FC236}">
                <a16:creationId xmlns:a16="http://schemas.microsoft.com/office/drawing/2014/main" id="{B265E548-9AF2-4F1F-A797-C93F64F1893D}"/>
              </a:ext>
            </a:extLst>
          </p:cNvPr>
          <p:cNvPicPr>
            <a:picLocks noChangeAspect="1"/>
          </p:cNvPicPr>
          <p:nvPr/>
        </p:nvPicPr>
        <p:blipFill>
          <a:blip r:embed="rId3"/>
          <a:stretch>
            <a:fillRect/>
          </a:stretch>
        </p:blipFill>
        <p:spPr>
          <a:xfrm>
            <a:off x="6705600" y="1889506"/>
            <a:ext cx="4724400" cy="2855863"/>
          </a:xfrm>
          <a:prstGeom prst="rect">
            <a:avLst/>
          </a:prstGeom>
        </p:spPr>
      </p:pic>
    </p:spTree>
    <p:extLst>
      <p:ext uri="{BB962C8B-B14F-4D97-AF65-F5344CB8AC3E}">
        <p14:creationId xmlns:p14="http://schemas.microsoft.com/office/powerpoint/2010/main" val="10101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76200"/>
            <a:ext cx="5045798" cy="1292662"/>
          </a:xfrm>
        </p:spPr>
        <p:txBody>
          <a:bodyPr/>
          <a:lstStyle/>
          <a:p>
            <a:pPr algn="ctr"/>
            <a:r>
              <a:rPr lang="en-US" dirty="0"/>
              <a:t>Packaging &amp; Transportation</a:t>
            </a:r>
            <a:br>
              <a:rPr lang="en-US" dirty="0"/>
            </a:br>
            <a:r>
              <a:rPr lang="en-US" dirty="0"/>
              <a:t>FY22 Accomplishments</a:t>
            </a:r>
            <a:br>
              <a:rPr lang="en-US" dirty="0"/>
            </a:br>
            <a:endParaRPr lang="en-US" dirty="0"/>
          </a:p>
        </p:txBody>
      </p:sp>
      <p:sp>
        <p:nvSpPr>
          <p:cNvPr id="5" name="Flowchart: Manual Operation 4"/>
          <p:cNvSpPr/>
          <p:nvPr/>
        </p:nvSpPr>
        <p:spPr>
          <a:xfrm>
            <a:off x="2124914" y="2093609"/>
            <a:ext cx="2422033" cy="2651760"/>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77800" tIns="0" rIns="177800" bIns="0" numCol="1" spcCol="1270" anchor="ctr" anchorCtr="0">
            <a:noAutofit/>
          </a:bodyPr>
          <a:lstStyle/>
          <a:p>
            <a:pPr algn="ctr" defTabSz="1244600">
              <a:lnSpc>
                <a:spcPct val="90000"/>
              </a:lnSpc>
              <a:spcBef>
                <a:spcPct val="0"/>
              </a:spcBef>
              <a:spcAft>
                <a:spcPct val="35000"/>
              </a:spcAft>
              <a:defRPr/>
            </a:pPr>
            <a:r>
              <a:rPr lang="en-US" sz="2800" dirty="0">
                <a:solidFill>
                  <a:prstClr val="white"/>
                </a:solidFill>
                <a:latin typeface="Calibri"/>
              </a:rPr>
              <a:t>Outreach &amp; Emergency Preparedness </a:t>
            </a:r>
          </a:p>
        </p:txBody>
      </p:sp>
      <p:sp>
        <p:nvSpPr>
          <p:cNvPr id="6" name="Content Placeholder 2"/>
          <p:cNvSpPr>
            <a:spLocks noGrp="1"/>
          </p:cNvSpPr>
          <p:nvPr>
            <p:ph idx="1"/>
          </p:nvPr>
        </p:nvSpPr>
        <p:spPr>
          <a:xfrm>
            <a:off x="762000" y="1291309"/>
            <a:ext cx="5562600" cy="5181600"/>
          </a:xfrm>
        </p:spPr>
        <p:txBody>
          <a:bodyPr>
            <a:noAutofit/>
          </a:bodyPr>
          <a:lstStyle/>
          <a:p>
            <a:pPr marL="342900" lvl="1" indent="-342900">
              <a:buFont typeface="Arial" panose="020B0604020202020204" pitchFamily="34" charset="0"/>
              <a:buChar char="•"/>
            </a:pPr>
            <a:r>
              <a:rPr lang="en-US" sz="2800" dirty="0">
                <a:solidFill>
                  <a:srgbClr val="002399"/>
                </a:solidFill>
                <a:latin typeface="Calibri"/>
                <a:cs typeface="Calibri"/>
              </a:rPr>
              <a:t>Packaging Certification Program (PCP)</a:t>
            </a:r>
          </a:p>
          <a:p>
            <a:pPr marL="800100" lvl="2" indent="-342900">
              <a:buFont typeface="Arial" panose="020B0604020202020204" pitchFamily="34" charset="0"/>
              <a:buChar char="•"/>
            </a:pPr>
            <a:r>
              <a:rPr lang="en-US" sz="2400" dirty="0">
                <a:solidFill>
                  <a:schemeClr val="tx1"/>
                </a:solidFill>
                <a:latin typeface="Calibri"/>
                <a:cs typeface="Calibri"/>
              </a:rPr>
              <a:t>40+ dockets completed</a:t>
            </a:r>
          </a:p>
          <a:p>
            <a:pPr marL="800100" lvl="2" indent="-342900">
              <a:buFont typeface="Arial" panose="020B0604020202020204" pitchFamily="34" charset="0"/>
              <a:buChar char="•"/>
            </a:pPr>
            <a:r>
              <a:rPr lang="en-US" sz="2400" dirty="0">
                <a:solidFill>
                  <a:schemeClr val="tx1"/>
                </a:solidFill>
                <a:latin typeface="Calibri"/>
                <a:cs typeface="Calibri"/>
              </a:rPr>
              <a:t>Packaging University courses: 15+ courses completed or scheduled </a:t>
            </a:r>
          </a:p>
          <a:p>
            <a:pPr marL="800100" lvl="2" indent="-342900">
              <a:buFont typeface="Arial" panose="020B0604020202020204" pitchFamily="34" charset="0"/>
              <a:buChar char="•"/>
            </a:pPr>
            <a:r>
              <a:rPr lang="en-US" sz="2400" dirty="0">
                <a:solidFill>
                  <a:schemeClr val="tx1"/>
                </a:solidFill>
                <a:latin typeface="Calibri"/>
                <a:cs typeface="Calibri"/>
              </a:rPr>
              <a:t>See </a:t>
            </a:r>
            <a:r>
              <a:rPr lang="en-US" sz="2400" dirty="0">
                <a:solidFill>
                  <a:schemeClr val="tx2">
                    <a:lumMod val="60000"/>
                    <a:lumOff val="40000"/>
                  </a:schemeClr>
                </a:solidFill>
                <a:latin typeface="Calibri"/>
                <a:cs typeface="Calibri"/>
                <a:hlinkClick r:id="rId3">
                  <a:extLst>
                    <a:ext uri="{A12FA001-AC4F-418D-AE19-62706E023703}">
                      <ahyp:hlinkClr xmlns:ahyp="http://schemas.microsoft.com/office/drawing/2018/hyperlinkcolor" val="tx"/>
                    </a:ext>
                  </a:extLst>
                </a:hlinkClick>
              </a:rPr>
              <a:t>https://rampac.energy.gov</a:t>
            </a:r>
            <a:r>
              <a:rPr lang="en-US" sz="2400" dirty="0">
                <a:solidFill>
                  <a:schemeClr val="tx2">
                    <a:lumMod val="60000"/>
                    <a:lumOff val="40000"/>
                  </a:schemeClr>
                </a:solidFill>
                <a:latin typeface="Calibri"/>
                <a:cs typeface="Calibri"/>
              </a:rPr>
              <a:t> </a:t>
            </a:r>
            <a:r>
              <a:rPr lang="en-US" sz="2400" dirty="0">
                <a:solidFill>
                  <a:schemeClr val="tx1"/>
                </a:solidFill>
                <a:latin typeface="Calibri"/>
                <a:cs typeface="Calibri"/>
              </a:rPr>
              <a:t>for details</a:t>
            </a:r>
          </a:p>
          <a:p>
            <a:pPr marL="342900" lvl="1" indent="-342900">
              <a:buFont typeface="Arial" panose="020B0604020202020204" pitchFamily="34" charset="0"/>
              <a:buChar char="•"/>
            </a:pPr>
            <a:endParaRPr lang="en-US" sz="2800" dirty="0">
              <a:solidFill>
                <a:srgbClr val="002399"/>
              </a:solidFill>
              <a:latin typeface="Calibri"/>
              <a:cs typeface="Calibri"/>
            </a:endParaRPr>
          </a:p>
          <a:p>
            <a:pPr marL="342900" lvl="1" indent="-342900">
              <a:buFont typeface="Arial" panose="020B0604020202020204" pitchFamily="34" charset="0"/>
              <a:buChar char="•"/>
            </a:pPr>
            <a:r>
              <a:rPr lang="en-US" sz="2800" dirty="0">
                <a:solidFill>
                  <a:srgbClr val="002399"/>
                </a:solidFill>
                <a:latin typeface="Calibri"/>
                <a:cs typeface="Calibri"/>
              </a:rPr>
              <a:t>Transportation Compliance Assurance Program (TCAP)</a:t>
            </a:r>
          </a:p>
          <a:p>
            <a:pPr marL="800100" lvl="2" indent="-342900">
              <a:buFont typeface="Arial" panose="020B0604020202020204" pitchFamily="34" charset="0"/>
              <a:buChar char="•"/>
            </a:pPr>
            <a:r>
              <a:rPr lang="en-US" sz="2400" dirty="0">
                <a:solidFill>
                  <a:schemeClr val="tx1"/>
                </a:solidFill>
                <a:latin typeface="Calibri"/>
                <a:cs typeface="Calibri"/>
              </a:rPr>
              <a:t>Three site transportation assessments completed</a:t>
            </a:r>
          </a:p>
          <a:p>
            <a:pPr marL="457200" lvl="2"/>
            <a:endParaRPr lang="en-US" sz="2800" dirty="0">
              <a:solidFill>
                <a:srgbClr val="002399"/>
              </a:solidFill>
              <a:latin typeface="Calibri"/>
              <a:cs typeface="Calibri"/>
            </a:endParaRPr>
          </a:p>
          <a:p>
            <a:pPr marL="342900" lvl="1" indent="-342900">
              <a:buFont typeface="Arial" panose="020B0604020202020204" pitchFamily="34" charset="0"/>
              <a:buChar char="•"/>
            </a:pPr>
            <a:endParaRPr lang="en-US" sz="2800" dirty="0">
              <a:solidFill>
                <a:srgbClr val="002399"/>
              </a:solidFill>
              <a:latin typeface="Calibri"/>
              <a:cs typeface="Calibri"/>
            </a:endParaRPr>
          </a:p>
          <a:p>
            <a:pPr marL="342900" lvl="1" indent="-342900">
              <a:buFont typeface="Arial" panose="020B0604020202020204" pitchFamily="34" charset="0"/>
              <a:buChar char="•"/>
            </a:pPr>
            <a:endParaRPr lang="en-US" sz="2800" dirty="0">
              <a:solidFill>
                <a:srgbClr val="002399"/>
              </a:solidFill>
              <a:latin typeface="Calibri"/>
              <a:cs typeface="Calibri"/>
            </a:endParaRPr>
          </a:p>
          <a:p>
            <a:pPr marL="800100" lvl="2" indent="-342900">
              <a:buFont typeface="Arial" panose="020B0604020202020204" pitchFamily="34" charset="0"/>
              <a:buChar char="•"/>
            </a:pPr>
            <a:endParaRPr lang="en-US" sz="2800" dirty="0"/>
          </a:p>
        </p:txBody>
      </p:sp>
      <p:pic>
        <p:nvPicPr>
          <p:cNvPr id="4" name="Picture 3">
            <a:extLst>
              <a:ext uri="{FF2B5EF4-FFF2-40B4-BE49-F238E27FC236}">
                <a16:creationId xmlns:a16="http://schemas.microsoft.com/office/drawing/2014/main" id="{2955A30D-AFCC-4F48-94A5-F1262C7F3B2C}"/>
              </a:ext>
            </a:extLst>
          </p:cNvPr>
          <p:cNvPicPr>
            <a:picLocks noChangeAspect="1"/>
          </p:cNvPicPr>
          <p:nvPr/>
        </p:nvPicPr>
        <p:blipFill>
          <a:blip r:embed="rId4"/>
          <a:stretch>
            <a:fillRect/>
          </a:stretch>
        </p:blipFill>
        <p:spPr>
          <a:xfrm>
            <a:off x="9290930" y="3657600"/>
            <a:ext cx="2901069" cy="2763101"/>
          </a:xfrm>
          <a:prstGeom prst="rect">
            <a:avLst/>
          </a:prstGeom>
        </p:spPr>
      </p:pic>
      <p:pic>
        <p:nvPicPr>
          <p:cNvPr id="8" name="Picture 7">
            <a:extLst>
              <a:ext uri="{FF2B5EF4-FFF2-40B4-BE49-F238E27FC236}">
                <a16:creationId xmlns:a16="http://schemas.microsoft.com/office/drawing/2014/main" id="{8478E16E-3049-48B3-981D-C2D17ABE8B52}"/>
              </a:ext>
            </a:extLst>
          </p:cNvPr>
          <p:cNvPicPr>
            <a:picLocks noChangeAspect="1"/>
          </p:cNvPicPr>
          <p:nvPr/>
        </p:nvPicPr>
        <p:blipFill>
          <a:blip r:embed="rId5"/>
          <a:stretch>
            <a:fillRect/>
          </a:stretch>
        </p:blipFill>
        <p:spPr>
          <a:xfrm>
            <a:off x="6359236" y="1453503"/>
            <a:ext cx="3158356" cy="3291866"/>
          </a:xfrm>
          <a:prstGeom prst="rect">
            <a:avLst/>
          </a:prstGeom>
        </p:spPr>
      </p:pic>
    </p:spTree>
    <p:extLst>
      <p:ext uri="{BB962C8B-B14F-4D97-AF65-F5344CB8AC3E}">
        <p14:creationId xmlns:p14="http://schemas.microsoft.com/office/powerpoint/2010/main" val="4046859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76200"/>
            <a:ext cx="5045798" cy="1292662"/>
          </a:xfrm>
        </p:spPr>
        <p:txBody>
          <a:bodyPr/>
          <a:lstStyle/>
          <a:p>
            <a:pPr algn="ctr"/>
            <a:r>
              <a:rPr lang="en-US" dirty="0"/>
              <a:t>Packaging &amp; Transportation</a:t>
            </a:r>
            <a:br>
              <a:rPr lang="en-US" dirty="0"/>
            </a:br>
            <a:r>
              <a:rPr lang="en-US" dirty="0"/>
              <a:t>FY22 Accomplishments</a:t>
            </a:r>
            <a:br>
              <a:rPr lang="en-US" dirty="0"/>
            </a:br>
            <a:endParaRPr lang="en-US" dirty="0"/>
          </a:p>
        </p:txBody>
      </p:sp>
      <p:sp>
        <p:nvSpPr>
          <p:cNvPr id="5" name="Flowchart: Manual Operation 4"/>
          <p:cNvSpPr/>
          <p:nvPr/>
        </p:nvSpPr>
        <p:spPr>
          <a:xfrm>
            <a:off x="2124914" y="2093609"/>
            <a:ext cx="2422033" cy="2651760"/>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77800" tIns="0" rIns="177800" bIns="0" numCol="1" spcCol="1270" anchor="ctr" anchorCtr="0">
            <a:noAutofit/>
          </a:bodyPr>
          <a:lstStyle/>
          <a:p>
            <a:pPr algn="ctr" defTabSz="1244600">
              <a:lnSpc>
                <a:spcPct val="90000"/>
              </a:lnSpc>
              <a:spcBef>
                <a:spcPct val="0"/>
              </a:spcBef>
              <a:spcAft>
                <a:spcPct val="35000"/>
              </a:spcAft>
              <a:defRPr/>
            </a:pPr>
            <a:r>
              <a:rPr lang="en-US" sz="2800" dirty="0">
                <a:solidFill>
                  <a:prstClr val="white"/>
                </a:solidFill>
                <a:latin typeface="Calibri"/>
              </a:rPr>
              <a:t>Outreach &amp; Emergency Preparedness </a:t>
            </a:r>
          </a:p>
        </p:txBody>
      </p:sp>
      <p:grpSp>
        <p:nvGrpSpPr>
          <p:cNvPr id="7" name="Group 8">
            <a:extLst>
              <a:ext uri="{FF2B5EF4-FFF2-40B4-BE49-F238E27FC236}">
                <a16:creationId xmlns:a16="http://schemas.microsoft.com/office/drawing/2014/main" id="{8FF0A321-DCA5-5A42-3900-7F157FC94A70}"/>
              </a:ext>
            </a:extLst>
          </p:cNvPr>
          <p:cNvGrpSpPr>
            <a:grpSpLocks noChangeAspect="1"/>
          </p:cNvGrpSpPr>
          <p:nvPr/>
        </p:nvGrpSpPr>
        <p:grpSpPr bwMode="auto">
          <a:xfrm>
            <a:off x="3703084" y="2633263"/>
            <a:ext cx="2971800" cy="3817529"/>
            <a:chOff x="1209" y="0"/>
            <a:chExt cx="3342" cy="4320"/>
          </a:xfrm>
        </p:grpSpPr>
        <p:sp>
          <p:nvSpPr>
            <p:cNvPr id="8" name="AutoShape 7">
              <a:extLst>
                <a:ext uri="{FF2B5EF4-FFF2-40B4-BE49-F238E27FC236}">
                  <a16:creationId xmlns:a16="http://schemas.microsoft.com/office/drawing/2014/main" id="{E553BDB9-9C38-274E-18FE-7E8EEC6602FE}"/>
                </a:ext>
              </a:extLst>
            </p:cNvPr>
            <p:cNvSpPr>
              <a:spLocks noChangeAspect="1" noChangeArrowheads="1" noTextEdit="1"/>
            </p:cNvSpPr>
            <p:nvPr/>
          </p:nvSpPr>
          <p:spPr bwMode="auto">
            <a:xfrm>
              <a:off x="1209" y="0"/>
              <a:ext cx="3342"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9">
              <a:extLst>
                <a:ext uri="{FF2B5EF4-FFF2-40B4-BE49-F238E27FC236}">
                  <a16:creationId xmlns:a16="http://schemas.microsoft.com/office/drawing/2014/main" id="{6F0A72DE-6D1E-6A7D-AB03-064603D64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 y="0"/>
              <a:ext cx="3349" cy="43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0" name="Group 4">
            <a:extLst>
              <a:ext uri="{FF2B5EF4-FFF2-40B4-BE49-F238E27FC236}">
                <a16:creationId xmlns:a16="http://schemas.microsoft.com/office/drawing/2014/main" id="{702C2C8A-DEFC-3E9A-012C-A576E546718A}"/>
              </a:ext>
            </a:extLst>
          </p:cNvPr>
          <p:cNvGrpSpPr>
            <a:grpSpLocks noChangeAspect="1"/>
          </p:cNvGrpSpPr>
          <p:nvPr/>
        </p:nvGrpSpPr>
        <p:grpSpPr bwMode="auto">
          <a:xfrm rot="20631494">
            <a:off x="6776333" y="2182962"/>
            <a:ext cx="3029492" cy="3916040"/>
            <a:chOff x="1209" y="0"/>
            <a:chExt cx="3342" cy="4320"/>
          </a:xfrm>
        </p:grpSpPr>
        <p:sp>
          <p:nvSpPr>
            <p:cNvPr id="11" name="AutoShape 3">
              <a:extLst>
                <a:ext uri="{FF2B5EF4-FFF2-40B4-BE49-F238E27FC236}">
                  <a16:creationId xmlns:a16="http://schemas.microsoft.com/office/drawing/2014/main" id="{DF788BCF-FA19-24C7-FEA3-33B651927853}"/>
                </a:ext>
              </a:extLst>
            </p:cNvPr>
            <p:cNvSpPr>
              <a:spLocks noChangeAspect="1" noChangeArrowheads="1" noTextEdit="1"/>
            </p:cNvSpPr>
            <p:nvPr/>
          </p:nvSpPr>
          <p:spPr bwMode="auto">
            <a:xfrm>
              <a:off x="1209" y="0"/>
              <a:ext cx="3342"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 name="Picture 5">
              <a:extLst>
                <a:ext uri="{FF2B5EF4-FFF2-40B4-BE49-F238E27FC236}">
                  <a16:creationId xmlns:a16="http://schemas.microsoft.com/office/drawing/2014/main" id="{2280530C-2CAE-9D50-9882-3F1F5A6E26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 y="0"/>
              <a:ext cx="3349" cy="43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6" name="Content Placeholder 2"/>
          <p:cNvSpPr>
            <a:spLocks noGrp="1"/>
          </p:cNvSpPr>
          <p:nvPr>
            <p:ph idx="1"/>
          </p:nvPr>
        </p:nvSpPr>
        <p:spPr>
          <a:xfrm>
            <a:off x="873284" y="1211111"/>
            <a:ext cx="10709116" cy="1376242"/>
          </a:xfrm>
        </p:spPr>
        <p:txBody>
          <a:bodyPr>
            <a:noAutofit/>
          </a:bodyPr>
          <a:lstStyle/>
          <a:p>
            <a:pPr marL="0" lvl="1"/>
            <a:r>
              <a:rPr lang="en-US" sz="2800" dirty="0">
                <a:solidFill>
                  <a:srgbClr val="002399"/>
                </a:solidFill>
                <a:latin typeface="Calibri"/>
                <a:cs typeface="Calibri"/>
              </a:rPr>
              <a:t>Revision of DOE Order 460.2, </a:t>
            </a:r>
            <a:r>
              <a:rPr lang="en-US" sz="2800" i="1" dirty="0">
                <a:solidFill>
                  <a:srgbClr val="002399"/>
                </a:solidFill>
                <a:latin typeface="Calibri"/>
                <a:cs typeface="Calibri"/>
              </a:rPr>
              <a:t>Departmental Materials Transportation Management</a:t>
            </a:r>
          </a:p>
          <a:p>
            <a:pPr marL="800100" lvl="2" indent="-342900">
              <a:buFont typeface="Arial" panose="020B0604020202020204" pitchFamily="34" charset="0"/>
              <a:buChar char="•"/>
            </a:pPr>
            <a:r>
              <a:rPr lang="en-US" sz="2400" dirty="0">
                <a:solidFill>
                  <a:schemeClr val="tx1"/>
                </a:solidFill>
                <a:latin typeface="Calibri"/>
                <a:cs typeface="Calibri"/>
              </a:rPr>
              <a:t>Published June 2022</a:t>
            </a:r>
          </a:p>
          <a:p>
            <a:pPr marL="800100" lvl="2" indent="-342900">
              <a:buFont typeface="Arial" panose="020B0604020202020204" pitchFamily="34" charset="0"/>
              <a:buChar char="•"/>
            </a:pPr>
            <a:endParaRPr lang="en-US" dirty="0">
              <a:solidFill>
                <a:srgbClr val="002399"/>
              </a:solidFill>
              <a:latin typeface="Calibri"/>
              <a:cs typeface="Calibri"/>
            </a:endParaRPr>
          </a:p>
          <a:p>
            <a:pPr marL="342900" lvl="1" indent="-342900">
              <a:buFont typeface="Arial" panose="020B0604020202020204" pitchFamily="34" charset="0"/>
              <a:buChar char="•"/>
            </a:pPr>
            <a:endParaRPr lang="en-US" dirty="0">
              <a:solidFill>
                <a:srgbClr val="002399"/>
              </a:solidFill>
              <a:latin typeface="Calibri"/>
              <a:cs typeface="Calibri"/>
            </a:endParaRPr>
          </a:p>
          <a:p>
            <a:pPr marL="342900" lvl="1" indent="-342900">
              <a:buFont typeface="Arial" panose="020B0604020202020204" pitchFamily="34" charset="0"/>
              <a:buChar char="•"/>
            </a:pPr>
            <a:endParaRPr lang="en-US" dirty="0">
              <a:solidFill>
                <a:srgbClr val="002399"/>
              </a:solidFill>
              <a:latin typeface="Calibri"/>
              <a:cs typeface="Calibri"/>
            </a:endParaRPr>
          </a:p>
          <a:p>
            <a:pPr marL="800100" lvl="2" indent="-342900">
              <a:buFont typeface="Arial" panose="020B0604020202020204" pitchFamily="34" charset="0"/>
              <a:buChar char="•"/>
            </a:pPr>
            <a:endParaRPr lang="en-US" dirty="0"/>
          </a:p>
        </p:txBody>
      </p:sp>
    </p:spTree>
    <p:extLst>
      <p:ext uri="{BB962C8B-B14F-4D97-AF65-F5344CB8AC3E}">
        <p14:creationId xmlns:p14="http://schemas.microsoft.com/office/powerpoint/2010/main" val="3863668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0139741-8E09-7E6B-49E8-9B4BA9FBFED6}"/>
              </a:ext>
            </a:extLst>
          </p:cNvPr>
          <p:cNvSpPr>
            <a:spLocks noGrp="1"/>
          </p:cNvSpPr>
          <p:nvPr>
            <p:ph type="title"/>
          </p:nvPr>
        </p:nvSpPr>
        <p:spPr>
          <a:xfrm>
            <a:off x="4876800" y="76200"/>
            <a:ext cx="5663854" cy="1292662"/>
          </a:xfrm>
        </p:spPr>
        <p:txBody>
          <a:bodyPr/>
          <a:lstStyle/>
          <a:p>
            <a:pPr algn="ctr"/>
            <a:r>
              <a:rPr lang="en-US" dirty="0"/>
              <a:t>National Transportation Stakeholders Forum (NTSF)</a:t>
            </a:r>
            <a:br>
              <a:rPr lang="en-US" dirty="0"/>
            </a:br>
            <a:endParaRPr lang="en-US" dirty="0"/>
          </a:p>
        </p:txBody>
      </p:sp>
      <p:sp>
        <p:nvSpPr>
          <p:cNvPr id="3" name="Content Placeholder 2"/>
          <p:cNvSpPr>
            <a:spLocks noGrp="1"/>
          </p:cNvSpPr>
          <p:nvPr>
            <p:ph type="body" idx="1"/>
          </p:nvPr>
        </p:nvSpPr>
        <p:spPr>
          <a:xfrm>
            <a:off x="2952750" y="1590283"/>
            <a:ext cx="6286500" cy="4866493"/>
          </a:xfrm>
        </p:spPr>
        <p:txBody>
          <a:bodyPr>
            <a:normAutofit/>
          </a:bodyPr>
          <a:lstStyle/>
          <a:p>
            <a:pPr marL="342900" lvl="1" indent="-342900" algn="l" rtl="0">
              <a:buFont typeface="Arial" panose="020B0604020202020204" pitchFamily="34" charset="0"/>
              <a:buChar char="•"/>
              <a:defRPr/>
            </a:pPr>
            <a:r>
              <a:rPr lang="en-US" sz="2800" dirty="0">
                <a:solidFill>
                  <a:srgbClr val="002399"/>
                </a:solidFill>
                <a:latin typeface="Calibri"/>
                <a:cs typeface="Calibri"/>
              </a:rPr>
              <a:t>DOE’s primary mechanism to communicate with States and Tribes about shipments of radioactive material</a:t>
            </a:r>
          </a:p>
          <a:p>
            <a:pPr marL="342900" lvl="1" indent="-342900" algn="l" rtl="0">
              <a:buFont typeface="Arial" panose="020B0604020202020204" pitchFamily="34" charset="0"/>
              <a:buChar char="•"/>
              <a:defRPr/>
            </a:pPr>
            <a:r>
              <a:rPr lang="en-US" sz="2800" dirty="0">
                <a:solidFill>
                  <a:srgbClr val="002399"/>
                </a:solidFill>
                <a:latin typeface="Calibri"/>
                <a:cs typeface="Calibri"/>
              </a:rPr>
              <a:t>EM solicits State and Tribal input for shipment planning and execution</a:t>
            </a:r>
          </a:p>
          <a:p>
            <a:pPr marL="342900" lvl="1" indent="-342900" algn="l" rtl="0">
              <a:buFont typeface="Arial" panose="020B0604020202020204" pitchFamily="34" charset="0"/>
              <a:buChar char="•"/>
              <a:defRPr/>
            </a:pPr>
            <a:r>
              <a:rPr lang="en-US" sz="2800" dirty="0">
                <a:solidFill>
                  <a:srgbClr val="002399"/>
                </a:solidFill>
                <a:latin typeface="Calibri"/>
                <a:cs typeface="Calibri"/>
              </a:rPr>
              <a:t>Chaired by EM-OPT</a:t>
            </a:r>
          </a:p>
          <a:p>
            <a:pPr marL="0" lvl="1" algn="l" rtl="0">
              <a:defRPr/>
            </a:pPr>
            <a:endParaRPr lang="en-US" sz="2800" dirty="0">
              <a:solidFill>
                <a:srgbClr val="002399"/>
              </a:solidFill>
              <a:latin typeface="Calibri"/>
              <a:cs typeface="Calibri"/>
            </a:endParaRPr>
          </a:p>
          <a:p>
            <a:pPr marL="0" lvl="1" algn="l" rtl="0">
              <a:defRPr/>
            </a:pPr>
            <a:endParaRPr lang="en-US" sz="2800" dirty="0">
              <a:solidFill>
                <a:srgbClr val="002399"/>
              </a:solidFill>
              <a:latin typeface="Calibri"/>
              <a:cs typeface="Calibri"/>
            </a:endParaRPr>
          </a:p>
        </p:txBody>
      </p:sp>
      <p:pic>
        <p:nvPicPr>
          <p:cNvPr id="11" name="Picture 10">
            <a:extLst>
              <a:ext uri="{FF2B5EF4-FFF2-40B4-BE49-F238E27FC236}">
                <a16:creationId xmlns:a16="http://schemas.microsoft.com/office/drawing/2014/main" id="{D8A12280-8CE9-412D-92DD-F7A311F462C9}"/>
              </a:ext>
            </a:extLst>
          </p:cNvPr>
          <p:cNvPicPr>
            <a:picLocks noChangeAspect="1"/>
          </p:cNvPicPr>
          <p:nvPr/>
        </p:nvPicPr>
        <p:blipFill>
          <a:blip r:embed="rId4"/>
          <a:stretch>
            <a:fillRect/>
          </a:stretch>
        </p:blipFill>
        <p:spPr>
          <a:xfrm>
            <a:off x="221721" y="1368862"/>
            <a:ext cx="2224724" cy="2636108"/>
          </a:xfrm>
          <a:prstGeom prst="rect">
            <a:avLst/>
          </a:prstGeom>
        </p:spPr>
      </p:pic>
      <p:pic>
        <p:nvPicPr>
          <p:cNvPr id="13" name="Picture 12">
            <a:extLst>
              <a:ext uri="{FF2B5EF4-FFF2-40B4-BE49-F238E27FC236}">
                <a16:creationId xmlns:a16="http://schemas.microsoft.com/office/drawing/2014/main" id="{C7D08BE2-150A-49C8-9754-BB8AEAFF239B}"/>
              </a:ext>
            </a:extLst>
          </p:cNvPr>
          <p:cNvPicPr>
            <a:picLocks noChangeAspect="1"/>
          </p:cNvPicPr>
          <p:nvPr/>
        </p:nvPicPr>
        <p:blipFill>
          <a:blip r:embed="rId5"/>
          <a:stretch>
            <a:fillRect/>
          </a:stretch>
        </p:blipFill>
        <p:spPr>
          <a:xfrm>
            <a:off x="10114906" y="1579515"/>
            <a:ext cx="1679792" cy="3266868"/>
          </a:xfrm>
          <a:prstGeom prst="rect">
            <a:avLst/>
          </a:prstGeom>
        </p:spPr>
      </p:pic>
      <p:pic>
        <p:nvPicPr>
          <p:cNvPr id="15" name="Picture 14">
            <a:extLst>
              <a:ext uri="{FF2B5EF4-FFF2-40B4-BE49-F238E27FC236}">
                <a16:creationId xmlns:a16="http://schemas.microsoft.com/office/drawing/2014/main" id="{A790A24E-1400-4F27-B0F2-06AEED16F998}"/>
              </a:ext>
            </a:extLst>
          </p:cNvPr>
          <p:cNvPicPr>
            <a:picLocks noChangeAspect="1"/>
          </p:cNvPicPr>
          <p:nvPr/>
        </p:nvPicPr>
        <p:blipFill>
          <a:blip r:embed="rId6"/>
          <a:stretch>
            <a:fillRect/>
          </a:stretch>
        </p:blipFill>
        <p:spPr>
          <a:xfrm>
            <a:off x="691475" y="3839652"/>
            <a:ext cx="1923713" cy="2034590"/>
          </a:xfrm>
          <a:prstGeom prst="rect">
            <a:avLst/>
          </a:prstGeom>
        </p:spPr>
      </p:pic>
      <p:pic>
        <p:nvPicPr>
          <p:cNvPr id="18" name="Picture 17">
            <a:extLst>
              <a:ext uri="{FF2B5EF4-FFF2-40B4-BE49-F238E27FC236}">
                <a16:creationId xmlns:a16="http://schemas.microsoft.com/office/drawing/2014/main" id="{51E6F53D-C19E-4D17-889B-1B5A298DAF5B}"/>
              </a:ext>
            </a:extLst>
          </p:cNvPr>
          <p:cNvPicPr>
            <a:picLocks noChangeAspect="1"/>
          </p:cNvPicPr>
          <p:nvPr/>
        </p:nvPicPr>
        <p:blipFill>
          <a:blip r:embed="rId7"/>
          <a:stretch>
            <a:fillRect/>
          </a:stretch>
        </p:blipFill>
        <p:spPr>
          <a:xfrm>
            <a:off x="4956402" y="4858450"/>
            <a:ext cx="3662950" cy="1552735"/>
          </a:xfrm>
          <a:prstGeom prst="rect">
            <a:avLst/>
          </a:prstGeom>
        </p:spPr>
      </p:pic>
      <p:pic>
        <p:nvPicPr>
          <p:cNvPr id="9" name="Picture 8">
            <a:extLst>
              <a:ext uri="{FF2B5EF4-FFF2-40B4-BE49-F238E27FC236}">
                <a16:creationId xmlns:a16="http://schemas.microsoft.com/office/drawing/2014/main" id="{14F4A117-C302-4BF3-AE7B-F1DDDB2FB7CC}"/>
              </a:ext>
            </a:extLst>
          </p:cNvPr>
          <p:cNvPicPr>
            <a:picLocks noChangeAspect="1"/>
          </p:cNvPicPr>
          <p:nvPr/>
        </p:nvPicPr>
        <p:blipFill>
          <a:blip r:embed="rId8"/>
          <a:stretch>
            <a:fillRect/>
          </a:stretch>
        </p:blipFill>
        <p:spPr>
          <a:xfrm>
            <a:off x="3096723" y="4272443"/>
            <a:ext cx="1503286" cy="2184333"/>
          </a:xfrm>
          <a:prstGeom prst="rect">
            <a:avLst/>
          </a:prstGeom>
        </p:spPr>
      </p:pic>
      <p:pic>
        <p:nvPicPr>
          <p:cNvPr id="8" name="Picture 7">
            <a:extLst>
              <a:ext uri="{FF2B5EF4-FFF2-40B4-BE49-F238E27FC236}">
                <a16:creationId xmlns:a16="http://schemas.microsoft.com/office/drawing/2014/main" id="{6A1435EE-0410-715C-2A8C-0CA4E1CE6961}"/>
              </a:ext>
            </a:extLst>
          </p:cNvPr>
          <p:cNvPicPr>
            <a:picLocks noChangeAspect="1"/>
          </p:cNvPicPr>
          <p:nvPr/>
        </p:nvPicPr>
        <p:blipFill>
          <a:blip r:embed="rId9"/>
          <a:stretch>
            <a:fillRect/>
          </a:stretch>
        </p:blipFill>
        <p:spPr>
          <a:xfrm>
            <a:off x="8971807" y="4004970"/>
            <a:ext cx="2119098" cy="2096494"/>
          </a:xfrm>
          <a:prstGeom prst="rect">
            <a:avLst/>
          </a:prstGeom>
        </p:spPr>
      </p:pic>
    </p:spTree>
    <p:extLst>
      <p:ext uri="{BB962C8B-B14F-4D97-AF65-F5344CB8AC3E}">
        <p14:creationId xmlns:p14="http://schemas.microsoft.com/office/powerpoint/2010/main" val="272368014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0139741-8E09-7E6B-49E8-9B4BA9FBFED6}"/>
              </a:ext>
            </a:extLst>
          </p:cNvPr>
          <p:cNvSpPr>
            <a:spLocks noGrp="1"/>
          </p:cNvSpPr>
          <p:nvPr>
            <p:ph type="title"/>
          </p:nvPr>
        </p:nvSpPr>
        <p:spPr>
          <a:xfrm>
            <a:off x="4876800" y="76200"/>
            <a:ext cx="5663854" cy="1292662"/>
          </a:xfrm>
        </p:spPr>
        <p:txBody>
          <a:bodyPr/>
          <a:lstStyle/>
          <a:p>
            <a:pPr algn="ctr"/>
            <a:r>
              <a:rPr lang="en-US" dirty="0"/>
              <a:t>National Transportation Stakeholders Forum (NTSF)</a:t>
            </a:r>
            <a:br>
              <a:rPr lang="en-US" dirty="0"/>
            </a:br>
            <a:endParaRPr lang="en-US" dirty="0"/>
          </a:p>
        </p:txBody>
      </p:sp>
      <p:sp>
        <p:nvSpPr>
          <p:cNvPr id="3" name="Content Placeholder 2"/>
          <p:cNvSpPr>
            <a:spLocks noGrp="1"/>
          </p:cNvSpPr>
          <p:nvPr>
            <p:ph type="body" idx="1"/>
          </p:nvPr>
        </p:nvSpPr>
        <p:spPr>
          <a:xfrm>
            <a:off x="800100" y="1368862"/>
            <a:ext cx="11010900" cy="4866493"/>
          </a:xfrm>
        </p:spPr>
        <p:txBody>
          <a:bodyPr>
            <a:normAutofit/>
          </a:bodyPr>
          <a:lstStyle/>
          <a:p>
            <a:pPr marL="342900" lvl="1" indent="-342900" algn="l" rtl="0">
              <a:buFont typeface="Arial" panose="020B0604020202020204" pitchFamily="34" charset="0"/>
              <a:buChar char="•"/>
              <a:defRPr/>
            </a:pPr>
            <a:r>
              <a:rPr lang="en-US" sz="2800" dirty="0">
                <a:solidFill>
                  <a:srgbClr val="002399"/>
                </a:solidFill>
                <a:latin typeface="Calibri"/>
                <a:cs typeface="Calibri"/>
              </a:rPr>
              <a:t>OPT provides funding for NTSF with additional funding and participation from the Office of Nuclear Energy (NE)</a:t>
            </a:r>
          </a:p>
          <a:p>
            <a:pPr marL="342900" lvl="1" indent="-342900" algn="l" rtl="0">
              <a:buFont typeface="Arial" panose="020B0604020202020204" pitchFamily="34" charset="0"/>
              <a:buChar char="•"/>
              <a:defRPr/>
            </a:pPr>
            <a:r>
              <a:rPr lang="en-US" sz="2800" dirty="0">
                <a:solidFill>
                  <a:srgbClr val="002399"/>
                </a:solidFill>
                <a:latin typeface="Calibri"/>
                <a:cs typeface="Calibri"/>
              </a:rPr>
              <a:t>Cooperative agreements with four State Regional Groups and the Tribal Radioactive Materials Transportation Committee (TRMTC)</a:t>
            </a:r>
          </a:p>
          <a:p>
            <a:pPr marL="342900" lvl="1" indent="-342900" algn="l" rtl="0">
              <a:buFont typeface="Arial" panose="020B0604020202020204" pitchFamily="34" charset="0"/>
              <a:buChar char="•"/>
              <a:defRPr/>
            </a:pPr>
            <a:r>
              <a:rPr lang="en-US" sz="2800" dirty="0">
                <a:solidFill>
                  <a:srgbClr val="002399"/>
                </a:solidFill>
                <a:latin typeface="Calibri"/>
                <a:cs typeface="Calibri"/>
              </a:rPr>
              <a:t>Revised website recently developed: </a:t>
            </a:r>
            <a:r>
              <a:rPr lang="en-US" sz="2800" dirty="0">
                <a:solidFill>
                  <a:srgbClr val="002399"/>
                </a:solidFill>
                <a:latin typeface="Calibri"/>
                <a:cs typeface="Calibri"/>
                <a:hlinkClick r:id="rId4">
                  <a:extLst>
                    <a:ext uri="{A12FA001-AC4F-418D-AE19-62706E023703}">
                      <ahyp:hlinkClr xmlns:ahyp="http://schemas.microsoft.com/office/drawing/2018/hyperlinkcolor" val="tx"/>
                    </a:ext>
                  </a:extLst>
                </a:hlinkClick>
              </a:rPr>
              <a:t>https://www.ntsf.info/</a:t>
            </a:r>
            <a:r>
              <a:rPr lang="en-US" sz="2800" dirty="0">
                <a:solidFill>
                  <a:srgbClr val="002399"/>
                </a:solidFill>
                <a:latin typeface="Calibri"/>
                <a:cs typeface="Calibri"/>
              </a:rPr>
              <a:t> </a:t>
            </a:r>
          </a:p>
          <a:p>
            <a:pPr marL="342900" lvl="1" indent="-342900" algn="l" rtl="0">
              <a:buFont typeface="Arial" panose="020B0604020202020204" pitchFamily="34" charset="0"/>
              <a:buChar char="•"/>
              <a:defRPr/>
            </a:pPr>
            <a:endParaRPr lang="en-US" sz="2800" dirty="0">
              <a:solidFill>
                <a:srgbClr val="002399"/>
              </a:solidFill>
              <a:latin typeface="Calibri"/>
              <a:cs typeface="Calibri"/>
            </a:endParaRPr>
          </a:p>
        </p:txBody>
      </p:sp>
      <p:pic>
        <p:nvPicPr>
          <p:cNvPr id="7" name="Picture 6">
            <a:extLst>
              <a:ext uri="{FF2B5EF4-FFF2-40B4-BE49-F238E27FC236}">
                <a16:creationId xmlns:a16="http://schemas.microsoft.com/office/drawing/2014/main" id="{D45B53C7-D65A-4A28-BE55-8B537D69C75B}"/>
              </a:ext>
            </a:extLst>
          </p:cNvPr>
          <p:cNvPicPr>
            <a:picLocks noChangeAspect="1"/>
          </p:cNvPicPr>
          <p:nvPr/>
        </p:nvPicPr>
        <p:blipFill>
          <a:blip r:embed="rId5"/>
          <a:stretch>
            <a:fillRect/>
          </a:stretch>
        </p:blipFill>
        <p:spPr>
          <a:xfrm>
            <a:off x="2295487" y="3641075"/>
            <a:ext cx="1687541" cy="2320369"/>
          </a:xfrm>
          <a:prstGeom prst="rect">
            <a:avLst/>
          </a:prstGeom>
        </p:spPr>
      </p:pic>
      <p:pic>
        <p:nvPicPr>
          <p:cNvPr id="14" name="Picture 13">
            <a:extLst>
              <a:ext uri="{FF2B5EF4-FFF2-40B4-BE49-F238E27FC236}">
                <a16:creationId xmlns:a16="http://schemas.microsoft.com/office/drawing/2014/main" id="{D3F58794-10F1-454D-8708-BEAA74B24D92}"/>
              </a:ext>
            </a:extLst>
          </p:cNvPr>
          <p:cNvPicPr>
            <a:picLocks noChangeAspect="1"/>
          </p:cNvPicPr>
          <p:nvPr/>
        </p:nvPicPr>
        <p:blipFill>
          <a:blip r:embed="rId6"/>
          <a:stretch>
            <a:fillRect/>
          </a:stretch>
        </p:blipFill>
        <p:spPr>
          <a:xfrm>
            <a:off x="300874" y="3770492"/>
            <a:ext cx="1858165" cy="1335789"/>
          </a:xfrm>
          <a:prstGeom prst="rect">
            <a:avLst/>
          </a:prstGeom>
        </p:spPr>
      </p:pic>
      <p:pic>
        <p:nvPicPr>
          <p:cNvPr id="15" name="Picture 14">
            <a:extLst>
              <a:ext uri="{FF2B5EF4-FFF2-40B4-BE49-F238E27FC236}">
                <a16:creationId xmlns:a16="http://schemas.microsoft.com/office/drawing/2014/main" id="{67A8BFF9-4BC9-45AC-B87A-5530F80FBB0B}"/>
              </a:ext>
            </a:extLst>
          </p:cNvPr>
          <p:cNvPicPr>
            <a:picLocks noChangeAspect="1"/>
          </p:cNvPicPr>
          <p:nvPr/>
        </p:nvPicPr>
        <p:blipFill>
          <a:blip r:embed="rId7"/>
          <a:stretch>
            <a:fillRect/>
          </a:stretch>
        </p:blipFill>
        <p:spPr>
          <a:xfrm>
            <a:off x="3824640" y="4536638"/>
            <a:ext cx="3170039" cy="1905000"/>
          </a:xfrm>
          <a:prstGeom prst="rect">
            <a:avLst/>
          </a:prstGeom>
        </p:spPr>
      </p:pic>
      <p:pic>
        <p:nvPicPr>
          <p:cNvPr id="17" name="Picture 16">
            <a:extLst>
              <a:ext uri="{FF2B5EF4-FFF2-40B4-BE49-F238E27FC236}">
                <a16:creationId xmlns:a16="http://schemas.microsoft.com/office/drawing/2014/main" id="{7C849D11-554F-4719-A4CD-EB49B810DBC7}"/>
              </a:ext>
            </a:extLst>
          </p:cNvPr>
          <p:cNvPicPr>
            <a:picLocks noChangeAspect="1"/>
          </p:cNvPicPr>
          <p:nvPr/>
        </p:nvPicPr>
        <p:blipFill>
          <a:blip r:embed="rId8"/>
          <a:stretch>
            <a:fillRect/>
          </a:stretch>
        </p:blipFill>
        <p:spPr>
          <a:xfrm>
            <a:off x="772391" y="5106281"/>
            <a:ext cx="1235109" cy="1404937"/>
          </a:xfrm>
          <a:prstGeom prst="rect">
            <a:avLst/>
          </a:prstGeom>
        </p:spPr>
      </p:pic>
      <p:pic>
        <p:nvPicPr>
          <p:cNvPr id="4" name="Picture 3">
            <a:extLst>
              <a:ext uri="{FF2B5EF4-FFF2-40B4-BE49-F238E27FC236}">
                <a16:creationId xmlns:a16="http://schemas.microsoft.com/office/drawing/2014/main" id="{6559AD89-1A59-5459-485C-2C2A5C2BFAE4}"/>
              </a:ext>
            </a:extLst>
          </p:cNvPr>
          <p:cNvPicPr>
            <a:picLocks noChangeAspect="1"/>
          </p:cNvPicPr>
          <p:nvPr/>
        </p:nvPicPr>
        <p:blipFill>
          <a:blip r:embed="rId9"/>
          <a:stretch>
            <a:fillRect/>
          </a:stretch>
        </p:blipFill>
        <p:spPr>
          <a:xfrm>
            <a:off x="6964950" y="3641075"/>
            <a:ext cx="1487553" cy="2085013"/>
          </a:xfrm>
          <a:prstGeom prst="rect">
            <a:avLst/>
          </a:prstGeom>
        </p:spPr>
      </p:pic>
      <p:pic>
        <p:nvPicPr>
          <p:cNvPr id="2" name="Picture 1">
            <a:extLst>
              <a:ext uri="{FF2B5EF4-FFF2-40B4-BE49-F238E27FC236}">
                <a16:creationId xmlns:a16="http://schemas.microsoft.com/office/drawing/2014/main" id="{4E0F3690-4972-8ECD-C20A-5009E2B0B013}"/>
              </a:ext>
            </a:extLst>
          </p:cNvPr>
          <p:cNvPicPr>
            <a:picLocks noChangeAspect="1"/>
          </p:cNvPicPr>
          <p:nvPr/>
        </p:nvPicPr>
        <p:blipFill>
          <a:blip r:embed="rId10"/>
          <a:stretch>
            <a:fillRect/>
          </a:stretch>
        </p:blipFill>
        <p:spPr>
          <a:xfrm>
            <a:off x="8169951" y="4514570"/>
            <a:ext cx="1352953" cy="1927068"/>
          </a:xfrm>
          <a:prstGeom prst="rect">
            <a:avLst/>
          </a:prstGeom>
        </p:spPr>
      </p:pic>
      <p:pic>
        <p:nvPicPr>
          <p:cNvPr id="5" name="Picture 4">
            <a:extLst>
              <a:ext uri="{FF2B5EF4-FFF2-40B4-BE49-F238E27FC236}">
                <a16:creationId xmlns:a16="http://schemas.microsoft.com/office/drawing/2014/main" id="{84D29CCA-C60B-22B9-BE6C-5F027677A168}"/>
              </a:ext>
            </a:extLst>
          </p:cNvPr>
          <p:cNvPicPr>
            <a:picLocks noChangeAspect="1"/>
          </p:cNvPicPr>
          <p:nvPr/>
        </p:nvPicPr>
        <p:blipFill>
          <a:blip r:embed="rId11"/>
          <a:stretch>
            <a:fillRect/>
          </a:stretch>
        </p:blipFill>
        <p:spPr>
          <a:xfrm>
            <a:off x="9843908" y="3770492"/>
            <a:ext cx="1767993" cy="2548349"/>
          </a:xfrm>
          <a:prstGeom prst="rect">
            <a:avLst/>
          </a:prstGeom>
        </p:spPr>
      </p:pic>
    </p:spTree>
    <p:extLst>
      <p:ext uri="{BB962C8B-B14F-4D97-AF65-F5344CB8AC3E}">
        <p14:creationId xmlns:p14="http://schemas.microsoft.com/office/powerpoint/2010/main" val="325786856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6D1-9F1F-4DFB-B423-A572FA85F2CF}"/>
              </a:ext>
            </a:extLst>
          </p:cNvPr>
          <p:cNvSpPr>
            <a:spLocks noGrp="1"/>
          </p:cNvSpPr>
          <p:nvPr>
            <p:ph type="title"/>
          </p:nvPr>
        </p:nvSpPr>
        <p:spPr>
          <a:xfrm>
            <a:off x="7315201" y="228601"/>
            <a:ext cx="3352799" cy="430887"/>
          </a:xfrm>
        </p:spPr>
        <p:txBody>
          <a:bodyPr/>
          <a:lstStyle/>
          <a:p>
            <a:r>
              <a:rPr lang="en-US" dirty="0"/>
              <a:t>NTSF Engagement</a:t>
            </a:r>
          </a:p>
        </p:txBody>
      </p:sp>
      <p:sp>
        <p:nvSpPr>
          <p:cNvPr id="3" name="Content Placeholder 2">
            <a:extLst>
              <a:ext uri="{FF2B5EF4-FFF2-40B4-BE49-F238E27FC236}">
                <a16:creationId xmlns:a16="http://schemas.microsoft.com/office/drawing/2014/main" id="{2D4D4065-073F-4415-BDBB-1C03E64CCA3D}"/>
              </a:ext>
            </a:extLst>
          </p:cNvPr>
          <p:cNvSpPr>
            <a:spLocks noGrp="1"/>
          </p:cNvSpPr>
          <p:nvPr>
            <p:ph idx="1"/>
          </p:nvPr>
        </p:nvSpPr>
        <p:spPr>
          <a:xfrm>
            <a:off x="828502" y="1219200"/>
            <a:ext cx="10525298" cy="5092045"/>
          </a:xfrm>
        </p:spPr>
        <p:txBody>
          <a:bodyPr>
            <a:normAutofit lnSpcReduction="10000"/>
          </a:bodyPr>
          <a:lstStyle/>
          <a:p>
            <a:pPr marL="342900" lvl="1" indent="-342900" algn="l" rtl="0">
              <a:buFont typeface="Arial" panose="020B0604020202020204" pitchFamily="34" charset="0"/>
              <a:buChar char="•"/>
              <a:defRPr/>
            </a:pPr>
            <a:r>
              <a:rPr lang="en-US" sz="3000" dirty="0">
                <a:solidFill>
                  <a:srgbClr val="002399"/>
                </a:solidFill>
                <a:latin typeface="Calibri"/>
                <a:cs typeface="Calibri"/>
              </a:rPr>
              <a:t>NTSF Annual Meeting, June 2022</a:t>
            </a:r>
          </a:p>
          <a:p>
            <a:pPr marL="800100" lvl="2" indent="-342900" algn="l" rtl="0">
              <a:buFont typeface="Arial" panose="020B0604020202020204" pitchFamily="34" charset="0"/>
              <a:buChar char="•"/>
              <a:defRPr/>
            </a:pPr>
            <a:r>
              <a:rPr lang="en-US" sz="2600" dirty="0">
                <a:solidFill>
                  <a:schemeClr val="tx1"/>
                </a:solidFill>
                <a:latin typeface="Calibri"/>
                <a:cs typeface="Calibri"/>
              </a:rPr>
              <a:t>First in-person meeting since 2019 </a:t>
            </a:r>
          </a:p>
          <a:p>
            <a:pPr marL="800100" lvl="2" indent="-342900" algn="l" rtl="0">
              <a:buFont typeface="Arial" panose="020B0604020202020204" pitchFamily="34" charset="0"/>
              <a:buChar char="•"/>
              <a:defRPr/>
            </a:pPr>
            <a:r>
              <a:rPr lang="en-US" sz="2600" dirty="0">
                <a:solidFill>
                  <a:schemeClr val="tx1"/>
                </a:solidFill>
                <a:latin typeface="Calibri"/>
                <a:cs typeface="Calibri"/>
              </a:rPr>
              <a:t>Approximately 180 attendees from local, State, and Tribal governments as well as other federal agencies</a:t>
            </a:r>
          </a:p>
          <a:p>
            <a:pPr marL="457200" lvl="2" algn="l" rtl="0">
              <a:defRPr/>
            </a:pPr>
            <a:endParaRPr lang="en-US" sz="2400" dirty="0">
              <a:solidFill>
                <a:srgbClr val="002399"/>
              </a:solidFill>
              <a:latin typeface="Calibri"/>
              <a:cs typeface="Calibri"/>
            </a:endParaRPr>
          </a:p>
          <a:p>
            <a:pPr marL="342900" lvl="1" indent="-342900" algn="l" rtl="0">
              <a:buFont typeface="Arial" panose="020B0604020202020204" pitchFamily="34" charset="0"/>
              <a:buChar char="•"/>
              <a:defRPr/>
            </a:pPr>
            <a:r>
              <a:rPr lang="en-US" sz="3000" dirty="0">
                <a:solidFill>
                  <a:srgbClr val="002399"/>
                </a:solidFill>
                <a:latin typeface="Calibri"/>
                <a:cs typeface="Calibri"/>
              </a:rPr>
              <a:t>Webinars on various technical topics throughout the year</a:t>
            </a:r>
          </a:p>
          <a:p>
            <a:pPr marL="800100" lvl="2" indent="-342900" algn="l" rtl="0">
              <a:buFont typeface="Arial" panose="020B0604020202020204" pitchFamily="34" charset="0"/>
              <a:buChar char="•"/>
              <a:defRPr/>
            </a:pPr>
            <a:r>
              <a:rPr lang="en-US" sz="2600" dirty="0">
                <a:solidFill>
                  <a:schemeClr val="tx1"/>
                </a:solidFill>
                <a:latin typeface="Calibri"/>
                <a:cs typeface="Calibri"/>
              </a:rPr>
              <a:t>The most recent webinar was held on October 19 on the revised DOE Order 460.2.</a:t>
            </a:r>
          </a:p>
          <a:p>
            <a:pPr marL="0" lvl="1" algn="l" rtl="0">
              <a:defRPr/>
            </a:pPr>
            <a:endParaRPr lang="en-US" sz="2800" dirty="0">
              <a:solidFill>
                <a:srgbClr val="002399"/>
              </a:solidFill>
              <a:latin typeface="Calibri"/>
              <a:cs typeface="Calibri"/>
            </a:endParaRPr>
          </a:p>
          <a:p>
            <a:pPr marL="342900" lvl="1" indent="-342900" algn="l" rtl="0">
              <a:buFont typeface="Arial" panose="020B0604020202020204" pitchFamily="34" charset="0"/>
              <a:buChar char="•"/>
              <a:defRPr/>
            </a:pPr>
            <a:r>
              <a:rPr lang="en-US" sz="3000" dirty="0">
                <a:solidFill>
                  <a:srgbClr val="002399"/>
                </a:solidFill>
                <a:latin typeface="Calibri"/>
                <a:cs typeface="Calibri"/>
              </a:rPr>
              <a:t>State Regional Groups and TRMTC hold semi-annual meetings</a:t>
            </a:r>
          </a:p>
          <a:p>
            <a:pPr marL="0" lvl="1" algn="l" rtl="0">
              <a:defRPr/>
            </a:pPr>
            <a:endParaRPr lang="en-US" sz="2800" dirty="0">
              <a:solidFill>
                <a:srgbClr val="002399"/>
              </a:solidFill>
              <a:latin typeface="Calibri"/>
              <a:cs typeface="Calibri"/>
            </a:endParaRPr>
          </a:p>
          <a:p>
            <a:pPr marL="342900" lvl="1" indent="-342900" algn="l" rtl="0">
              <a:buFont typeface="Arial" panose="020B0604020202020204" pitchFamily="34" charset="0"/>
              <a:buChar char="•"/>
              <a:defRPr/>
            </a:pPr>
            <a:r>
              <a:rPr lang="en-US" sz="3000" dirty="0">
                <a:solidFill>
                  <a:srgbClr val="002399"/>
                </a:solidFill>
                <a:latin typeface="Calibri"/>
                <a:cs typeface="Calibri"/>
              </a:rPr>
              <a:t>Multiple ad-hoc working groups including TEPP and spent nuclear fuel rail/routing</a:t>
            </a:r>
          </a:p>
          <a:p>
            <a:pPr lvl="1"/>
            <a:endParaRPr lang="en-US" dirty="0"/>
          </a:p>
        </p:txBody>
      </p:sp>
    </p:spTree>
    <p:extLst>
      <p:ext uri="{BB962C8B-B14F-4D97-AF65-F5344CB8AC3E}">
        <p14:creationId xmlns:p14="http://schemas.microsoft.com/office/powerpoint/2010/main" val="2862801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76800" y="274638"/>
            <a:ext cx="5791200" cy="505538"/>
          </a:xfrm>
        </p:spPr>
        <p:txBody>
          <a:bodyPr/>
          <a:lstStyle/>
          <a:p>
            <a:r>
              <a:rPr lang="en-US" dirty="0"/>
              <a:t>Motor Carrier Evaluation Program (MCEP)</a:t>
            </a:r>
          </a:p>
        </p:txBody>
      </p:sp>
      <p:sp>
        <p:nvSpPr>
          <p:cNvPr id="4" name="Content Placeholder 3"/>
          <p:cNvSpPr>
            <a:spLocks noGrp="1"/>
          </p:cNvSpPr>
          <p:nvPr>
            <p:ph idx="1"/>
          </p:nvPr>
        </p:nvSpPr>
        <p:spPr>
          <a:xfrm>
            <a:off x="762000" y="1447800"/>
            <a:ext cx="8229600" cy="4876800"/>
          </a:xfrm>
        </p:spPr>
        <p:txBody>
          <a:bodyPr>
            <a:normAutofit lnSpcReduction="10000"/>
          </a:bodyPr>
          <a:lstStyle/>
          <a:p>
            <a:pPr marL="342900" lvl="1" indent="-342900">
              <a:spcBef>
                <a:spcPts val="0"/>
              </a:spcBef>
              <a:defRPr/>
            </a:pPr>
            <a:r>
              <a:rPr lang="en-US" sz="3200" dirty="0">
                <a:solidFill>
                  <a:srgbClr val="002399"/>
                </a:solidFill>
                <a:latin typeface="Calibri"/>
                <a:cs typeface="Calibri"/>
              </a:rPr>
              <a:t>Promotes responsible and safe transport of DOE radioactive materials and hazardous wastes</a:t>
            </a:r>
          </a:p>
          <a:p>
            <a:pPr marL="0" lvl="1" indent="0">
              <a:spcBef>
                <a:spcPts val="0"/>
              </a:spcBef>
              <a:buNone/>
              <a:defRPr/>
            </a:pPr>
            <a:endParaRPr lang="en-US" sz="3200" dirty="0">
              <a:solidFill>
                <a:srgbClr val="002399"/>
              </a:solidFill>
              <a:latin typeface="Calibri"/>
              <a:cs typeface="Calibri"/>
            </a:endParaRPr>
          </a:p>
          <a:p>
            <a:pPr marL="342900" lvl="1" indent="-342900">
              <a:spcBef>
                <a:spcPts val="0"/>
              </a:spcBef>
              <a:defRPr/>
            </a:pPr>
            <a:r>
              <a:rPr lang="en-US" sz="3200" dirty="0">
                <a:solidFill>
                  <a:srgbClr val="002399"/>
                </a:solidFill>
                <a:latin typeface="Calibri"/>
                <a:cs typeface="Calibri"/>
              </a:rPr>
              <a:t>MCEP provides a transparent, technically defensible basis for DOE and its contractors to exercise due diligence in selecting and hiring services of for-hire carriers</a:t>
            </a:r>
          </a:p>
          <a:p>
            <a:pPr marL="0" lvl="1" indent="0">
              <a:spcBef>
                <a:spcPts val="0"/>
              </a:spcBef>
              <a:buNone/>
              <a:defRPr/>
            </a:pPr>
            <a:endParaRPr lang="en-US" sz="3200" dirty="0">
              <a:solidFill>
                <a:srgbClr val="002399"/>
              </a:solidFill>
              <a:latin typeface="Calibri"/>
              <a:cs typeface="Calibri"/>
            </a:endParaRPr>
          </a:p>
          <a:p>
            <a:pPr marL="342900" lvl="1" indent="-342900">
              <a:spcBef>
                <a:spcPts val="0"/>
              </a:spcBef>
              <a:defRPr/>
            </a:pPr>
            <a:r>
              <a:rPr lang="en-US" sz="3200" dirty="0">
                <a:solidFill>
                  <a:srgbClr val="002399"/>
                </a:solidFill>
                <a:latin typeface="Calibri"/>
                <a:cs typeface="Calibri"/>
              </a:rPr>
              <a:t>13 evaluations performed in FY22</a:t>
            </a:r>
            <a:endParaRPr lang="en-US" sz="2400" dirty="0">
              <a:solidFill>
                <a:srgbClr val="002399"/>
              </a:solidFill>
              <a:latin typeface="Calibri"/>
              <a:cs typeface="Calibri"/>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76800" y="274638"/>
            <a:ext cx="5791200" cy="505538"/>
          </a:xfrm>
        </p:spPr>
        <p:txBody>
          <a:bodyPr/>
          <a:lstStyle/>
          <a:p>
            <a:r>
              <a:rPr lang="en-US" dirty="0"/>
              <a:t>Motor Carrier Evaluation Program (MCEP)</a:t>
            </a:r>
          </a:p>
        </p:txBody>
      </p:sp>
      <p:sp>
        <p:nvSpPr>
          <p:cNvPr id="4" name="Content Placeholder 3"/>
          <p:cNvSpPr>
            <a:spLocks noGrp="1"/>
          </p:cNvSpPr>
          <p:nvPr>
            <p:ph idx="1"/>
          </p:nvPr>
        </p:nvSpPr>
        <p:spPr>
          <a:xfrm>
            <a:off x="323850" y="1295400"/>
            <a:ext cx="5772150" cy="4876800"/>
          </a:xfrm>
        </p:spPr>
        <p:txBody>
          <a:bodyPr>
            <a:normAutofit/>
          </a:bodyPr>
          <a:lstStyle/>
          <a:p>
            <a:pPr marL="342900" lvl="1" indent="-342900">
              <a:spcBef>
                <a:spcPts val="0"/>
              </a:spcBef>
              <a:defRPr/>
            </a:pPr>
            <a:r>
              <a:rPr lang="en-US" sz="3200" dirty="0">
                <a:solidFill>
                  <a:srgbClr val="002399"/>
                </a:solidFill>
                <a:latin typeface="Calibri"/>
                <a:cs typeface="Calibri"/>
              </a:rPr>
              <a:t>Areas of evaluation include:</a:t>
            </a:r>
          </a:p>
          <a:p>
            <a:pPr marL="800100" lvl="2" indent="-342900">
              <a:spcBef>
                <a:spcPts val="0"/>
              </a:spcBef>
              <a:defRPr/>
            </a:pPr>
            <a:r>
              <a:rPr lang="en-US" sz="2800" dirty="0">
                <a:solidFill>
                  <a:schemeClr val="tx1"/>
                </a:solidFill>
                <a:latin typeface="Calibri"/>
                <a:cs typeface="Calibri"/>
              </a:rPr>
              <a:t>Driver training</a:t>
            </a:r>
          </a:p>
          <a:p>
            <a:pPr marL="800100" lvl="2" indent="-342900">
              <a:spcBef>
                <a:spcPts val="0"/>
              </a:spcBef>
              <a:defRPr/>
            </a:pPr>
            <a:r>
              <a:rPr lang="en-US" sz="2800" dirty="0">
                <a:solidFill>
                  <a:schemeClr val="tx1"/>
                </a:solidFill>
                <a:latin typeface="Calibri"/>
                <a:cs typeface="Calibri"/>
              </a:rPr>
              <a:t>Drug and alcohol testing programs</a:t>
            </a:r>
          </a:p>
          <a:p>
            <a:pPr marL="800100" lvl="2" indent="-342900">
              <a:spcBef>
                <a:spcPts val="0"/>
              </a:spcBef>
              <a:defRPr/>
            </a:pPr>
            <a:r>
              <a:rPr lang="en-US" sz="2800" dirty="0">
                <a:solidFill>
                  <a:schemeClr val="tx1"/>
                </a:solidFill>
                <a:latin typeface="Calibri"/>
                <a:cs typeface="Calibri"/>
              </a:rPr>
              <a:t>Security plans</a:t>
            </a:r>
          </a:p>
          <a:p>
            <a:pPr marL="800100" lvl="2" indent="-342900">
              <a:spcBef>
                <a:spcPts val="0"/>
              </a:spcBef>
              <a:defRPr/>
            </a:pPr>
            <a:r>
              <a:rPr lang="en-US" sz="2800" dirty="0">
                <a:solidFill>
                  <a:schemeClr val="tx1"/>
                </a:solidFill>
                <a:latin typeface="Calibri"/>
                <a:cs typeface="Calibri"/>
              </a:rPr>
              <a:t>Financial security and insurance requirements</a:t>
            </a:r>
          </a:p>
          <a:p>
            <a:pPr marL="800100" lvl="2" indent="-342900">
              <a:spcBef>
                <a:spcPts val="0"/>
              </a:spcBef>
              <a:defRPr/>
            </a:pPr>
            <a:r>
              <a:rPr lang="en-US" sz="2800" dirty="0">
                <a:solidFill>
                  <a:schemeClr val="tx1"/>
                </a:solidFill>
                <a:latin typeface="Calibri"/>
                <a:cs typeface="Calibri"/>
              </a:rPr>
              <a:t>Review of DOT safety measurements and inspections</a:t>
            </a:r>
          </a:p>
          <a:p>
            <a:pPr marL="800100" lvl="2" indent="-342900">
              <a:spcBef>
                <a:spcPts val="0"/>
              </a:spcBef>
              <a:defRPr/>
            </a:pPr>
            <a:r>
              <a:rPr lang="en-US" sz="2800" dirty="0">
                <a:solidFill>
                  <a:schemeClr val="tx1"/>
                </a:solidFill>
                <a:latin typeface="Calibri"/>
                <a:cs typeface="Calibri"/>
              </a:rPr>
              <a:t>Equipment maintenance and records</a:t>
            </a:r>
          </a:p>
          <a:p>
            <a:pPr marL="0" indent="0">
              <a:buClr>
                <a:srgbClr val="002499"/>
              </a:buClr>
              <a:buNone/>
            </a:pPr>
            <a:endParaRPr lang="en-US" sz="2400" dirty="0"/>
          </a:p>
        </p:txBody>
      </p:sp>
      <p:pic>
        <p:nvPicPr>
          <p:cNvPr id="5" name="Picture 4" descr="A picture containing graphical user interface&#10;&#10;Description automatically generated">
            <a:extLst>
              <a:ext uri="{FF2B5EF4-FFF2-40B4-BE49-F238E27FC236}">
                <a16:creationId xmlns:a16="http://schemas.microsoft.com/office/drawing/2014/main" id="{EBE97CFD-0883-4FE6-8BBD-F50A0CD508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0152" y="2967261"/>
            <a:ext cx="5772150" cy="3582850"/>
          </a:xfrm>
          <a:prstGeom prst="rect">
            <a:avLst/>
          </a:prstGeom>
        </p:spPr>
      </p:pic>
    </p:spTree>
    <p:extLst>
      <p:ext uri="{BB962C8B-B14F-4D97-AF65-F5344CB8AC3E}">
        <p14:creationId xmlns:p14="http://schemas.microsoft.com/office/powerpoint/2010/main" val="162917188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A28F3FC-7D8E-B0DC-A27E-340839B8FE50}"/>
              </a:ext>
            </a:extLst>
          </p:cNvPr>
          <p:cNvGrpSpPr>
            <a:grpSpLocks noChangeAspect="1"/>
          </p:cNvGrpSpPr>
          <p:nvPr/>
        </p:nvGrpSpPr>
        <p:grpSpPr bwMode="auto">
          <a:xfrm>
            <a:off x="1447800" y="1182255"/>
            <a:ext cx="8856040" cy="5352200"/>
            <a:chOff x="949" y="1348"/>
            <a:chExt cx="3857" cy="2331"/>
          </a:xfrm>
        </p:grpSpPr>
        <p:sp>
          <p:nvSpPr>
            <p:cNvPr id="6" name="AutoShape 3">
              <a:extLst>
                <a:ext uri="{FF2B5EF4-FFF2-40B4-BE49-F238E27FC236}">
                  <a16:creationId xmlns:a16="http://schemas.microsoft.com/office/drawing/2014/main" id="{75629C34-4064-561C-212B-1812AF527914}"/>
                </a:ext>
              </a:extLst>
            </p:cNvPr>
            <p:cNvSpPr>
              <a:spLocks noChangeAspect="1" noChangeArrowheads="1" noTextEdit="1"/>
            </p:cNvSpPr>
            <p:nvPr/>
          </p:nvSpPr>
          <p:spPr bwMode="auto">
            <a:xfrm>
              <a:off x="949" y="1348"/>
              <a:ext cx="3857" cy="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latin typeface="Calibri"/>
              </a:endParaRPr>
            </a:p>
          </p:txBody>
        </p:sp>
        <p:sp>
          <p:nvSpPr>
            <p:cNvPr id="7" name="Rectangle 5">
              <a:extLst>
                <a:ext uri="{FF2B5EF4-FFF2-40B4-BE49-F238E27FC236}">
                  <a16:creationId xmlns:a16="http://schemas.microsoft.com/office/drawing/2014/main" id="{2AC72C41-269F-69D9-0D36-6892676316F2}"/>
                </a:ext>
              </a:extLst>
            </p:cNvPr>
            <p:cNvSpPr>
              <a:spLocks noChangeArrowheads="1"/>
            </p:cNvSpPr>
            <p:nvPr/>
          </p:nvSpPr>
          <p:spPr bwMode="auto">
            <a:xfrm>
              <a:off x="992" y="1511"/>
              <a:ext cx="3606" cy="2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latin typeface="Calibri"/>
              </a:endParaRPr>
            </a:p>
          </p:txBody>
        </p:sp>
        <p:sp>
          <p:nvSpPr>
            <p:cNvPr id="8" name="Freeform 6">
              <a:extLst>
                <a:ext uri="{FF2B5EF4-FFF2-40B4-BE49-F238E27FC236}">
                  <a16:creationId xmlns:a16="http://schemas.microsoft.com/office/drawing/2014/main" id="{59D5DDF1-C4E9-C763-E7B3-2B3A8A0527C6}"/>
                </a:ext>
              </a:extLst>
            </p:cNvPr>
            <p:cNvSpPr>
              <a:spLocks noEditPoints="1"/>
            </p:cNvSpPr>
            <p:nvPr/>
          </p:nvSpPr>
          <p:spPr bwMode="auto">
            <a:xfrm>
              <a:off x="1327" y="1675"/>
              <a:ext cx="3150" cy="1334"/>
            </a:xfrm>
            <a:custGeom>
              <a:avLst/>
              <a:gdLst>
                <a:gd name="T0" fmla="*/ 0 w 3150"/>
                <a:gd name="T1" fmla="*/ 1334 h 1334"/>
                <a:gd name="T2" fmla="*/ 3150 w 3150"/>
                <a:gd name="T3" fmla="*/ 1334 h 1334"/>
                <a:gd name="T4" fmla="*/ 0 w 3150"/>
                <a:gd name="T5" fmla="*/ 1108 h 1334"/>
                <a:gd name="T6" fmla="*/ 3150 w 3150"/>
                <a:gd name="T7" fmla="*/ 1108 h 1334"/>
                <a:gd name="T8" fmla="*/ 0 w 3150"/>
                <a:gd name="T9" fmla="*/ 888 h 1334"/>
                <a:gd name="T10" fmla="*/ 3150 w 3150"/>
                <a:gd name="T11" fmla="*/ 888 h 1334"/>
                <a:gd name="T12" fmla="*/ 0 w 3150"/>
                <a:gd name="T13" fmla="*/ 667 h 1334"/>
                <a:gd name="T14" fmla="*/ 3150 w 3150"/>
                <a:gd name="T15" fmla="*/ 667 h 1334"/>
                <a:gd name="T16" fmla="*/ 0 w 3150"/>
                <a:gd name="T17" fmla="*/ 441 h 1334"/>
                <a:gd name="T18" fmla="*/ 3150 w 3150"/>
                <a:gd name="T19" fmla="*/ 441 h 1334"/>
                <a:gd name="T20" fmla="*/ 0 w 3150"/>
                <a:gd name="T21" fmla="*/ 221 h 1334"/>
                <a:gd name="T22" fmla="*/ 3150 w 3150"/>
                <a:gd name="T23" fmla="*/ 221 h 1334"/>
                <a:gd name="T24" fmla="*/ 0 w 3150"/>
                <a:gd name="T25" fmla="*/ 0 h 1334"/>
                <a:gd name="T26" fmla="*/ 3150 w 3150"/>
                <a:gd name="T27" fmla="*/ 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50" h="1334">
                  <a:moveTo>
                    <a:pt x="0" y="1334"/>
                  </a:moveTo>
                  <a:lnTo>
                    <a:pt x="3150" y="1334"/>
                  </a:lnTo>
                  <a:moveTo>
                    <a:pt x="0" y="1108"/>
                  </a:moveTo>
                  <a:lnTo>
                    <a:pt x="3150" y="1108"/>
                  </a:lnTo>
                  <a:moveTo>
                    <a:pt x="0" y="888"/>
                  </a:moveTo>
                  <a:lnTo>
                    <a:pt x="3150" y="888"/>
                  </a:lnTo>
                  <a:moveTo>
                    <a:pt x="0" y="667"/>
                  </a:moveTo>
                  <a:lnTo>
                    <a:pt x="3150" y="667"/>
                  </a:lnTo>
                  <a:moveTo>
                    <a:pt x="0" y="441"/>
                  </a:moveTo>
                  <a:lnTo>
                    <a:pt x="3150" y="441"/>
                  </a:lnTo>
                  <a:moveTo>
                    <a:pt x="0" y="221"/>
                  </a:moveTo>
                  <a:lnTo>
                    <a:pt x="3150" y="221"/>
                  </a:lnTo>
                  <a:moveTo>
                    <a:pt x="0" y="0"/>
                  </a:moveTo>
                  <a:lnTo>
                    <a:pt x="3150" y="0"/>
                  </a:lnTo>
                </a:path>
              </a:pathLst>
            </a:custGeom>
            <a:noFill/>
            <a:ln w="1587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latin typeface="Calibri"/>
              </a:endParaRPr>
            </a:p>
          </p:txBody>
        </p:sp>
        <p:pic>
          <p:nvPicPr>
            <p:cNvPr id="9" name="Picture 7">
              <a:extLst>
                <a:ext uri="{FF2B5EF4-FFF2-40B4-BE49-F238E27FC236}">
                  <a16:creationId xmlns:a16="http://schemas.microsoft.com/office/drawing/2014/main" id="{47937115-59C1-A2BB-DCCD-DA9691AC6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 y="1804"/>
              <a:ext cx="2448" cy="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17A4F95B-6712-0F2E-35EA-C000C08B27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 y="1978"/>
              <a:ext cx="2446"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9">
              <a:extLst>
                <a:ext uri="{FF2B5EF4-FFF2-40B4-BE49-F238E27FC236}">
                  <a16:creationId xmlns:a16="http://schemas.microsoft.com/office/drawing/2014/main" id="{8AE74ABD-DC60-3FD5-D7D0-9514B457170B}"/>
                </a:ext>
              </a:extLst>
            </p:cNvPr>
            <p:cNvSpPr>
              <a:spLocks noChangeShapeType="1"/>
            </p:cNvSpPr>
            <p:nvPr/>
          </p:nvSpPr>
          <p:spPr bwMode="auto">
            <a:xfrm>
              <a:off x="1343" y="3195"/>
              <a:ext cx="3150" cy="0"/>
            </a:xfrm>
            <a:prstGeom prst="line">
              <a:avLst/>
            </a:prstGeom>
            <a:noFill/>
            <a:ln w="15875"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latin typeface="Calibri"/>
              </a:endParaRPr>
            </a:p>
          </p:txBody>
        </p:sp>
        <p:sp>
          <p:nvSpPr>
            <p:cNvPr id="12" name="Rectangle 10">
              <a:extLst>
                <a:ext uri="{FF2B5EF4-FFF2-40B4-BE49-F238E27FC236}">
                  <a16:creationId xmlns:a16="http://schemas.microsoft.com/office/drawing/2014/main" id="{2BDD3A68-46C4-B3C0-DF81-7748C4E1DD62}"/>
                </a:ext>
              </a:extLst>
            </p:cNvPr>
            <p:cNvSpPr>
              <a:spLocks noChangeArrowheads="1"/>
            </p:cNvSpPr>
            <p:nvPr/>
          </p:nvSpPr>
          <p:spPr bwMode="auto">
            <a:xfrm>
              <a:off x="1791" y="1726"/>
              <a:ext cx="5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b="1" kern="0" dirty="0">
                  <a:solidFill>
                    <a:srgbClr val="404040"/>
                  </a:solidFill>
                  <a:latin typeface="Trebuchet MS" pitchFamily="34" charset="0"/>
                </a:rPr>
                <a:t>28	</a:t>
              </a:r>
              <a:endParaRPr lang="en-US" altLang="en-US" kern="0" dirty="0">
                <a:solidFill>
                  <a:prstClr val="black"/>
                </a:solidFill>
              </a:endParaRPr>
            </a:p>
          </p:txBody>
        </p:sp>
        <p:sp>
          <p:nvSpPr>
            <p:cNvPr id="13" name="Rectangle 11">
              <a:extLst>
                <a:ext uri="{FF2B5EF4-FFF2-40B4-BE49-F238E27FC236}">
                  <a16:creationId xmlns:a16="http://schemas.microsoft.com/office/drawing/2014/main" id="{D1692A87-28E8-CB00-961E-0656CEB24731}"/>
                </a:ext>
              </a:extLst>
            </p:cNvPr>
            <p:cNvSpPr>
              <a:spLocks noChangeArrowheads="1"/>
            </p:cNvSpPr>
            <p:nvPr/>
          </p:nvSpPr>
          <p:spPr bwMode="auto">
            <a:xfrm>
              <a:off x="2880" y="2717"/>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kern="0" dirty="0">
                  <a:solidFill>
                    <a:prstClr val="black"/>
                  </a:solidFill>
                </a:rPr>
                <a:t>6</a:t>
              </a:r>
            </a:p>
          </p:txBody>
        </p:sp>
        <p:sp>
          <p:nvSpPr>
            <p:cNvPr id="14" name="Rectangle 12">
              <a:extLst>
                <a:ext uri="{FF2B5EF4-FFF2-40B4-BE49-F238E27FC236}">
                  <a16:creationId xmlns:a16="http://schemas.microsoft.com/office/drawing/2014/main" id="{68609E17-6031-DA15-1CA2-7274FA3ABB49}"/>
                </a:ext>
              </a:extLst>
            </p:cNvPr>
            <p:cNvSpPr>
              <a:spLocks noChangeArrowheads="1"/>
            </p:cNvSpPr>
            <p:nvPr/>
          </p:nvSpPr>
          <p:spPr bwMode="auto">
            <a:xfrm>
              <a:off x="3935" y="2878"/>
              <a:ext cx="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b="1" kern="0" dirty="0">
                  <a:solidFill>
                    <a:srgbClr val="404040"/>
                  </a:solidFill>
                  <a:latin typeface="Trebuchet MS" pitchFamily="34" charset="0"/>
                </a:rPr>
                <a:t>2</a:t>
              </a:r>
              <a:endParaRPr lang="en-US" altLang="en-US" kern="0" dirty="0">
                <a:solidFill>
                  <a:prstClr val="black"/>
                </a:solidFill>
              </a:endParaRPr>
            </a:p>
          </p:txBody>
        </p:sp>
        <p:sp>
          <p:nvSpPr>
            <p:cNvPr id="15" name="Rectangle 13">
              <a:extLst>
                <a:ext uri="{FF2B5EF4-FFF2-40B4-BE49-F238E27FC236}">
                  <a16:creationId xmlns:a16="http://schemas.microsoft.com/office/drawing/2014/main" id="{4CC1565E-CE70-755F-56DF-5B5E1E1D35C6}"/>
                </a:ext>
              </a:extLst>
            </p:cNvPr>
            <p:cNvSpPr>
              <a:spLocks noChangeArrowheads="1"/>
            </p:cNvSpPr>
            <p:nvPr/>
          </p:nvSpPr>
          <p:spPr bwMode="auto">
            <a:xfrm>
              <a:off x="1139" y="3106"/>
              <a:ext cx="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b="1" kern="0" dirty="0">
                  <a:solidFill>
                    <a:srgbClr val="595959"/>
                  </a:solidFill>
                  <a:latin typeface="Trebuchet MS" pitchFamily="34" charset="0"/>
                </a:rPr>
                <a:t>0</a:t>
              </a:r>
              <a:endParaRPr lang="en-US" altLang="en-US" kern="0" dirty="0">
                <a:solidFill>
                  <a:prstClr val="black"/>
                </a:solidFill>
              </a:endParaRPr>
            </a:p>
          </p:txBody>
        </p:sp>
        <p:sp>
          <p:nvSpPr>
            <p:cNvPr id="16" name="Rectangle 14">
              <a:extLst>
                <a:ext uri="{FF2B5EF4-FFF2-40B4-BE49-F238E27FC236}">
                  <a16:creationId xmlns:a16="http://schemas.microsoft.com/office/drawing/2014/main" id="{F4E6217D-9A76-AFD0-4078-E671CEE1D69A}"/>
                </a:ext>
              </a:extLst>
            </p:cNvPr>
            <p:cNvSpPr>
              <a:spLocks noChangeArrowheads="1"/>
            </p:cNvSpPr>
            <p:nvPr/>
          </p:nvSpPr>
          <p:spPr bwMode="auto">
            <a:xfrm>
              <a:off x="1139" y="2884"/>
              <a:ext cx="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b="1" kern="0" dirty="0">
                  <a:solidFill>
                    <a:srgbClr val="595959"/>
                  </a:solidFill>
                  <a:latin typeface="Trebuchet MS" pitchFamily="34" charset="0"/>
                </a:rPr>
                <a:t>5</a:t>
              </a:r>
              <a:endParaRPr lang="en-US" altLang="en-US" kern="0" dirty="0">
                <a:solidFill>
                  <a:prstClr val="black"/>
                </a:solidFill>
              </a:endParaRPr>
            </a:p>
          </p:txBody>
        </p:sp>
        <p:sp>
          <p:nvSpPr>
            <p:cNvPr id="17" name="Rectangle 15">
              <a:extLst>
                <a:ext uri="{FF2B5EF4-FFF2-40B4-BE49-F238E27FC236}">
                  <a16:creationId xmlns:a16="http://schemas.microsoft.com/office/drawing/2014/main" id="{6CFB842F-4EF0-3FFE-22AE-44D9C7E20647}"/>
                </a:ext>
              </a:extLst>
            </p:cNvPr>
            <p:cNvSpPr>
              <a:spLocks noChangeArrowheads="1"/>
            </p:cNvSpPr>
            <p:nvPr/>
          </p:nvSpPr>
          <p:spPr bwMode="auto">
            <a:xfrm>
              <a:off x="1057" y="2662"/>
              <a:ext cx="1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b="1" kern="0" dirty="0">
                  <a:solidFill>
                    <a:srgbClr val="595959"/>
                  </a:solidFill>
                  <a:latin typeface="Trebuchet MS" pitchFamily="34" charset="0"/>
                </a:rPr>
                <a:t>10</a:t>
              </a:r>
              <a:endParaRPr lang="en-US" altLang="en-US" kern="0" dirty="0">
                <a:solidFill>
                  <a:prstClr val="black"/>
                </a:solidFill>
              </a:endParaRPr>
            </a:p>
          </p:txBody>
        </p:sp>
        <p:sp>
          <p:nvSpPr>
            <p:cNvPr id="18" name="Rectangle 16">
              <a:extLst>
                <a:ext uri="{FF2B5EF4-FFF2-40B4-BE49-F238E27FC236}">
                  <a16:creationId xmlns:a16="http://schemas.microsoft.com/office/drawing/2014/main" id="{0433CFB1-8941-26FE-473C-17FC959F00A0}"/>
                </a:ext>
              </a:extLst>
            </p:cNvPr>
            <p:cNvSpPr>
              <a:spLocks noChangeArrowheads="1"/>
            </p:cNvSpPr>
            <p:nvPr/>
          </p:nvSpPr>
          <p:spPr bwMode="auto">
            <a:xfrm>
              <a:off x="1057" y="2438"/>
              <a:ext cx="1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b="1" kern="0" dirty="0">
                  <a:solidFill>
                    <a:srgbClr val="595959"/>
                  </a:solidFill>
                  <a:latin typeface="Trebuchet MS" pitchFamily="34" charset="0"/>
                </a:rPr>
                <a:t>15</a:t>
              </a:r>
              <a:endParaRPr lang="en-US" altLang="en-US" kern="0" dirty="0">
                <a:solidFill>
                  <a:prstClr val="black"/>
                </a:solidFill>
              </a:endParaRPr>
            </a:p>
          </p:txBody>
        </p:sp>
        <p:sp>
          <p:nvSpPr>
            <p:cNvPr id="19" name="Rectangle 17">
              <a:extLst>
                <a:ext uri="{FF2B5EF4-FFF2-40B4-BE49-F238E27FC236}">
                  <a16:creationId xmlns:a16="http://schemas.microsoft.com/office/drawing/2014/main" id="{2D151DB2-B443-67CF-9C22-2C999D325D99}"/>
                </a:ext>
              </a:extLst>
            </p:cNvPr>
            <p:cNvSpPr>
              <a:spLocks noChangeArrowheads="1"/>
            </p:cNvSpPr>
            <p:nvPr/>
          </p:nvSpPr>
          <p:spPr bwMode="auto">
            <a:xfrm>
              <a:off x="1057" y="2216"/>
              <a:ext cx="1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b="1" kern="0" dirty="0">
                  <a:solidFill>
                    <a:srgbClr val="595959"/>
                  </a:solidFill>
                  <a:latin typeface="Trebuchet MS" pitchFamily="34" charset="0"/>
                </a:rPr>
                <a:t>20</a:t>
              </a:r>
              <a:endParaRPr lang="en-US" altLang="en-US" kern="0" dirty="0">
                <a:solidFill>
                  <a:prstClr val="black"/>
                </a:solidFill>
              </a:endParaRPr>
            </a:p>
          </p:txBody>
        </p:sp>
        <p:sp>
          <p:nvSpPr>
            <p:cNvPr id="20" name="Rectangle 18">
              <a:extLst>
                <a:ext uri="{FF2B5EF4-FFF2-40B4-BE49-F238E27FC236}">
                  <a16:creationId xmlns:a16="http://schemas.microsoft.com/office/drawing/2014/main" id="{03281E98-FB4F-6E80-6242-B518CD8D05EA}"/>
                </a:ext>
              </a:extLst>
            </p:cNvPr>
            <p:cNvSpPr>
              <a:spLocks noChangeArrowheads="1"/>
            </p:cNvSpPr>
            <p:nvPr/>
          </p:nvSpPr>
          <p:spPr bwMode="auto">
            <a:xfrm>
              <a:off x="1057" y="1995"/>
              <a:ext cx="1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b="1" kern="0" dirty="0">
                  <a:solidFill>
                    <a:srgbClr val="595959"/>
                  </a:solidFill>
                  <a:latin typeface="Trebuchet MS" pitchFamily="34" charset="0"/>
                </a:rPr>
                <a:t>25</a:t>
              </a:r>
              <a:endParaRPr lang="en-US" altLang="en-US" kern="0" dirty="0">
                <a:solidFill>
                  <a:prstClr val="black"/>
                </a:solidFill>
              </a:endParaRPr>
            </a:p>
          </p:txBody>
        </p:sp>
        <p:sp>
          <p:nvSpPr>
            <p:cNvPr id="21" name="Rectangle 19">
              <a:extLst>
                <a:ext uri="{FF2B5EF4-FFF2-40B4-BE49-F238E27FC236}">
                  <a16:creationId xmlns:a16="http://schemas.microsoft.com/office/drawing/2014/main" id="{4AE9A6FA-B712-74C9-2A3F-2C9EDA7F47F5}"/>
                </a:ext>
              </a:extLst>
            </p:cNvPr>
            <p:cNvSpPr>
              <a:spLocks noChangeArrowheads="1"/>
            </p:cNvSpPr>
            <p:nvPr/>
          </p:nvSpPr>
          <p:spPr bwMode="auto">
            <a:xfrm>
              <a:off x="1057" y="1773"/>
              <a:ext cx="1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b="1" kern="0" dirty="0">
                  <a:solidFill>
                    <a:srgbClr val="595959"/>
                  </a:solidFill>
                  <a:latin typeface="Trebuchet MS" pitchFamily="34" charset="0"/>
                </a:rPr>
                <a:t>30</a:t>
              </a:r>
              <a:endParaRPr lang="en-US" altLang="en-US" kern="0" dirty="0">
                <a:solidFill>
                  <a:prstClr val="black"/>
                </a:solidFill>
              </a:endParaRPr>
            </a:p>
          </p:txBody>
        </p:sp>
        <p:sp>
          <p:nvSpPr>
            <p:cNvPr id="22" name="Rectangle 20">
              <a:extLst>
                <a:ext uri="{FF2B5EF4-FFF2-40B4-BE49-F238E27FC236}">
                  <a16:creationId xmlns:a16="http://schemas.microsoft.com/office/drawing/2014/main" id="{08DF1CD0-E4A6-3BD2-FEBD-51FB05ACC793}"/>
                </a:ext>
              </a:extLst>
            </p:cNvPr>
            <p:cNvSpPr>
              <a:spLocks noChangeArrowheads="1"/>
            </p:cNvSpPr>
            <p:nvPr/>
          </p:nvSpPr>
          <p:spPr bwMode="auto">
            <a:xfrm>
              <a:off x="1057" y="1551"/>
              <a:ext cx="1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b="1" kern="0" dirty="0">
                  <a:solidFill>
                    <a:srgbClr val="595959"/>
                  </a:solidFill>
                  <a:latin typeface="Trebuchet MS" pitchFamily="34" charset="0"/>
                </a:rPr>
                <a:t>35</a:t>
              </a:r>
              <a:endParaRPr lang="en-US" altLang="en-US" kern="0" dirty="0">
                <a:solidFill>
                  <a:prstClr val="black"/>
                </a:solidFill>
              </a:endParaRPr>
            </a:p>
          </p:txBody>
        </p:sp>
        <p:sp>
          <p:nvSpPr>
            <p:cNvPr id="23" name="Rectangle 21">
              <a:extLst>
                <a:ext uri="{FF2B5EF4-FFF2-40B4-BE49-F238E27FC236}">
                  <a16:creationId xmlns:a16="http://schemas.microsoft.com/office/drawing/2014/main" id="{4E1CFE6C-2EAA-3FFA-A90B-EE11E24D85E9}"/>
                </a:ext>
              </a:extLst>
            </p:cNvPr>
            <p:cNvSpPr>
              <a:spLocks noChangeArrowheads="1"/>
            </p:cNvSpPr>
            <p:nvPr/>
          </p:nvSpPr>
          <p:spPr bwMode="auto">
            <a:xfrm>
              <a:off x="1371" y="3281"/>
              <a:ext cx="91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b="1" kern="0" dirty="0">
                  <a:solidFill>
                    <a:srgbClr val="595959"/>
                  </a:solidFill>
                  <a:latin typeface="Trebuchet MS" pitchFamily="34" charset="0"/>
                </a:rPr>
                <a:t>Active National</a:t>
              </a:r>
              <a:endParaRPr lang="en-US" altLang="en-US" kern="0" dirty="0">
                <a:solidFill>
                  <a:prstClr val="black"/>
                </a:solidFill>
              </a:endParaRPr>
            </a:p>
          </p:txBody>
        </p:sp>
        <p:sp>
          <p:nvSpPr>
            <p:cNvPr id="24" name="Rectangle 22">
              <a:extLst>
                <a:ext uri="{FF2B5EF4-FFF2-40B4-BE49-F238E27FC236}">
                  <a16:creationId xmlns:a16="http://schemas.microsoft.com/office/drawing/2014/main" id="{16762E9D-3DB7-C31C-A89A-7A3AA43DD9B4}"/>
                </a:ext>
              </a:extLst>
            </p:cNvPr>
            <p:cNvSpPr>
              <a:spLocks noChangeArrowheads="1"/>
            </p:cNvSpPr>
            <p:nvPr/>
          </p:nvSpPr>
          <p:spPr bwMode="auto">
            <a:xfrm>
              <a:off x="1609" y="3444"/>
              <a:ext cx="47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b="1" kern="0" dirty="0">
                  <a:solidFill>
                    <a:srgbClr val="595959"/>
                  </a:solidFill>
                  <a:latin typeface="Trebuchet MS" pitchFamily="34" charset="0"/>
                </a:rPr>
                <a:t>Carriers</a:t>
              </a:r>
              <a:endParaRPr lang="en-US" altLang="en-US" kern="0" dirty="0">
                <a:solidFill>
                  <a:prstClr val="black"/>
                </a:solidFill>
              </a:endParaRPr>
            </a:p>
          </p:txBody>
        </p:sp>
        <p:sp>
          <p:nvSpPr>
            <p:cNvPr id="25" name="Rectangle 23">
              <a:extLst>
                <a:ext uri="{FF2B5EF4-FFF2-40B4-BE49-F238E27FC236}">
                  <a16:creationId xmlns:a16="http://schemas.microsoft.com/office/drawing/2014/main" id="{9DD39729-DC53-CCCB-0007-46D2AD9AC20D}"/>
                </a:ext>
              </a:extLst>
            </p:cNvPr>
            <p:cNvSpPr>
              <a:spLocks noChangeArrowheads="1"/>
            </p:cNvSpPr>
            <p:nvPr/>
          </p:nvSpPr>
          <p:spPr bwMode="auto">
            <a:xfrm>
              <a:off x="2519" y="3281"/>
              <a:ext cx="7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b="1" kern="0" dirty="0">
                  <a:solidFill>
                    <a:srgbClr val="595959"/>
                  </a:solidFill>
                  <a:latin typeface="Trebuchet MS" pitchFamily="34" charset="0"/>
                </a:rPr>
                <a:t>Active Local</a:t>
              </a:r>
              <a:endParaRPr lang="en-US" altLang="en-US" kern="0" dirty="0">
                <a:solidFill>
                  <a:prstClr val="black"/>
                </a:solidFill>
              </a:endParaRPr>
            </a:p>
          </p:txBody>
        </p:sp>
        <p:sp>
          <p:nvSpPr>
            <p:cNvPr id="26" name="Rectangle 24">
              <a:extLst>
                <a:ext uri="{FF2B5EF4-FFF2-40B4-BE49-F238E27FC236}">
                  <a16:creationId xmlns:a16="http://schemas.microsoft.com/office/drawing/2014/main" id="{92EC65D5-50EC-433D-BBC2-7959FD2D9E6C}"/>
                </a:ext>
              </a:extLst>
            </p:cNvPr>
            <p:cNvSpPr>
              <a:spLocks noChangeArrowheads="1"/>
            </p:cNvSpPr>
            <p:nvPr/>
          </p:nvSpPr>
          <p:spPr bwMode="auto">
            <a:xfrm>
              <a:off x="2658" y="3444"/>
              <a:ext cx="47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b="1" kern="0" dirty="0">
                  <a:solidFill>
                    <a:srgbClr val="595959"/>
                  </a:solidFill>
                  <a:latin typeface="Trebuchet MS" pitchFamily="34" charset="0"/>
                </a:rPr>
                <a:t>Carriers</a:t>
              </a:r>
              <a:endParaRPr lang="en-US" altLang="en-US" kern="0" dirty="0">
                <a:solidFill>
                  <a:prstClr val="black"/>
                </a:solidFill>
              </a:endParaRPr>
            </a:p>
          </p:txBody>
        </p:sp>
        <p:sp>
          <p:nvSpPr>
            <p:cNvPr id="27" name="Rectangle 25">
              <a:extLst>
                <a:ext uri="{FF2B5EF4-FFF2-40B4-BE49-F238E27FC236}">
                  <a16:creationId xmlns:a16="http://schemas.microsoft.com/office/drawing/2014/main" id="{16347B93-327B-6A1A-EF3E-E838F8383A91}"/>
                </a:ext>
              </a:extLst>
            </p:cNvPr>
            <p:cNvSpPr>
              <a:spLocks noChangeArrowheads="1"/>
            </p:cNvSpPr>
            <p:nvPr/>
          </p:nvSpPr>
          <p:spPr bwMode="auto">
            <a:xfrm>
              <a:off x="3491" y="3281"/>
              <a:ext cx="8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b="1" kern="0" dirty="0">
                  <a:solidFill>
                    <a:srgbClr val="595959"/>
                  </a:solidFill>
                  <a:latin typeface="Trebuchet MS" pitchFamily="34" charset="0"/>
                </a:rPr>
                <a:t>Temp Non-Use</a:t>
              </a:r>
              <a:endParaRPr lang="en-US" altLang="en-US" kern="0" dirty="0">
                <a:solidFill>
                  <a:prstClr val="black"/>
                </a:solidFill>
              </a:endParaRPr>
            </a:p>
          </p:txBody>
        </p:sp>
      </p:grpSp>
      <p:sp>
        <p:nvSpPr>
          <p:cNvPr id="29" name="TextBox 28">
            <a:extLst>
              <a:ext uri="{FF2B5EF4-FFF2-40B4-BE49-F238E27FC236}">
                <a16:creationId xmlns:a16="http://schemas.microsoft.com/office/drawing/2014/main" id="{6D0F10FF-41FA-D9BD-80BE-45EDA6FA6C34}"/>
              </a:ext>
            </a:extLst>
          </p:cNvPr>
          <p:cNvSpPr txBox="1"/>
          <p:nvPr/>
        </p:nvSpPr>
        <p:spPr>
          <a:xfrm>
            <a:off x="907010" y="1182255"/>
            <a:ext cx="10294390" cy="461665"/>
          </a:xfrm>
          <a:prstGeom prst="rect">
            <a:avLst/>
          </a:prstGeom>
          <a:noFill/>
        </p:spPr>
        <p:txBody>
          <a:bodyPr wrap="square" rtlCol="0">
            <a:spAutoFit/>
          </a:bodyPr>
          <a:lstStyle/>
          <a:p>
            <a:pPr algn="ctr">
              <a:defRPr/>
            </a:pPr>
            <a:r>
              <a:rPr lang="en-US" sz="2400" b="1" dirty="0">
                <a:solidFill>
                  <a:prstClr val="black"/>
                </a:solidFill>
                <a:latin typeface="Calibri"/>
              </a:rPr>
              <a:t>34 Total Active MCEP Carriers (September 2022)</a:t>
            </a:r>
          </a:p>
        </p:txBody>
      </p:sp>
      <p:sp>
        <p:nvSpPr>
          <p:cNvPr id="31" name="Title 2">
            <a:extLst>
              <a:ext uri="{FF2B5EF4-FFF2-40B4-BE49-F238E27FC236}">
                <a16:creationId xmlns:a16="http://schemas.microsoft.com/office/drawing/2014/main" id="{B47A2153-BAC7-500A-CBFC-DBFE0AB8BD4A}"/>
              </a:ext>
            </a:extLst>
          </p:cNvPr>
          <p:cNvSpPr>
            <a:spLocks noGrp="1"/>
          </p:cNvSpPr>
          <p:nvPr>
            <p:ph type="title"/>
          </p:nvPr>
        </p:nvSpPr>
        <p:spPr>
          <a:xfrm>
            <a:off x="4876800" y="274638"/>
            <a:ext cx="5791200" cy="505538"/>
          </a:xfrm>
        </p:spPr>
        <p:txBody>
          <a:bodyPr/>
          <a:lstStyle/>
          <a:p>
            <a:r>
              <a:rPr lang="en-US" dirty="0"/>
              <a:t>Motor Carrier Evaluation Program (MCEP)</a:t>
            </a:r>
          </a:p>
        </p:txBody>
      </p:sp>
    </p:spTree>
    <p:extLst>
      <p:ext uri="{BB962C8B-B14F-4D97-AF65-F5344CB8AC3E}">
        <p14:creationId xmlns:p14="http://schemas.microsoft.com/office/powerpoint/2010/main" val="225534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anual Operation 4"/>
          <p:cNvSpPr/>
          <p:nvPr/>
        </p:nvSpPr>
        <p:spPr>
          <a:xfrm>
            <a:off x="3117689" y="2427457"/>
            <a:ext cx="1816525" cy="1988820"/>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33350" tIns="0" rIns="133350" bIns="0" numCol="1" spcCol="1270" anchor="ctr" anchorCtr="0">
            <a:noAutofit/>
          </a:bodyPr>
          <a:lstStyle/>
          <a:p>
            <a:pPr algn="ctr" defTabSz="933427">
              <a:lnSpc>
                <a:spcPct val="90000"/>
              </a:lnSpc>
              <a:spcBef>
                <a:spcPct val="0"/>
              </a:spcBef>
              <a:spcAft>
                <a:spcPct val="35000"/>
              </a:spcAft>
              <a:defRPr/>
            </a:pPr>
            <a:r>
              <a:rPr lang="en-US" sz="2100" dirty="0">
                <a:solidFill>
                  <a:prstClr val="white"/>
                </a:solidFill>
                <a:latin typeface="Calibri"/>
              </a:rPr>
              <a:t>Outreach &amp; Emergency Preparedness </a:t>
            </a:r>
          </a:p>
        </p:txBody>
      </p:sp>
      <p:sp>
        <p:nvSpPr>
          <p:cNvPr id="6" name="Content Placeholder 2"/>
          <p:cNvSpPr>
            <a:spLocks noGrp="1"/>
          </p:cNvSpPr>
          <p:nvPr>
            <p:ph idx="1"/>
          </p:nvPr>
        </p:nvSpPr>
        <p:spPr>
          <a:xfrm>
            <a:off x="2105891" y="1564492"/>
            <a:ext cx="7980218" cy="3714750"/>
          </a:xfrm>
        </p:spPr>
        <p:txBody>
          <a:bodyPr wrap="square" lIns="0" tIns="0" rIns="0" bIns="0">
            <a:noAutofit/>
          </a:bodyPr>
          <a:lstStyle/>
          <a:p>
            <a:pPr marL="342900" lvl="1" indent="-342900">
              <a:buFont typeface="Arial" panose="020B0604020202020204" pitchFamily="34" charset="0"/>
              <a:buChar char="•"/>
            </a:pPr>
            <a:endParaRPr lang="en-US" sz="2400" dirty="0">
              <a:solidFill>
                <a:srgbClr val="002399"/>
              </a:solidFill>
              <a:latin typeface="Calibri"/>
              <a:cs typeface="Calibri"/>
            </a:endParaRPr>
          </a:p>
          <a:p>
            <a:pPr marL="342900" lvl="1" indent="-342900">
              <a:buFont typeface="Arial" panose="020B0604020202020204" pitchFamily="34" charset="0"/>
              <a:buChar char="•"/>
            </a:pPr>
            <a:endParaRPr lang="en-US" sz="2400" dirty="0">
              <a:solidFill>
                <a:srgbClr val="002399"/>
              </a:solidFill>
              <a:latin typeface="Calibri"/>
              <a:cs typeface="Calibri"/>
            </a:endParaRPr>
          </a:p>
          <a:p>
            <a:pPr marL="342900" lvl="1" indent="-342900">
              <a:buFont typeface="Arial" panose="020B0604020202020204" pitchFamily="34" charset="0"/>
              <a:buChar char="•"/>
            </a:pPr>
            <a:endParaRPr lang="en-US" sz="2400" dirty="0">
              <a:solidFill>
                <a:srgbClr val="002399"/>
              </a:solidFill>
              <a:latin typeface="Calibri"/>
              <a:cs typeface="Calibri"/>
            </a:endParaRPr>
          </a:p>
          <a:p>
            <a:pPr marL="342900" lvl="1" indent="-342900">
              <a:buFont typeface="Arial" panose="020B0604020202020204" pitchFamily="34" charset="0"/>
              <a:buChar char="•"/>
            </a:pPr>
            <a:endParaRPr lang="en-US" sz="2400" dirty="0">
              <a:solidFill>
                <a:srgbClr val="002399"/>
              </a:solidFill>
              <a:latin typeface="Calibri"/>
              <a:cs typeface="Calibri"/>
            </a:endParaRPr>
          </a:p>
          <a:p>
            <a:pPr marL="800100" lvl="2" indent="-342900">
              <a:buFont typeface="Arial" panose="020B0604020202020204" pitchFamily="34" charset="0"/>
              <a:buChar char="•"/>
            </a:pPr>
            <a:endParaRPr lang="en-US" dirty="0">
              <a:solidFill>
                <a:srgbClr val="002399"/>
              </a:solidFill>
              <a:latin typeface="Calibri"/>
              <a:cs typeface="Calibri"/>
            </a:endParaRPr>
          </a:p>
        </p:txBody>
      </p:sp>
      <p:sp>
        <p:nvSpPr>
          <p:cNvPr id="7" name="Title 1">
            <a:extLst>
              <a:ext uri="{FF2B5EF4-FFF2-40B4-BE49-F238E27FC236}">
                <a16:creationId xmlns:a16="http://schemas.microsoft.com/office/drawing/2014/main" id="{1954D67D-B1FE-4A49-B6F5-74EE6D3A8ED1}"/>
              </a:ext>
            </a:extLst>
          </p:cNvPr>
          <p:cNvSpPr txBox="1">
            <a:spLocks/>
          </p:cNvSpPr>
          <p:nvPr/>
        </p:nvSpPr>
        <p:spPr>
          <a:xfrm>
            <a:off x="4419600" y="1"/>
            <a:ext cx="5780089" cy="1106487"/>
          </a:xfrm>
          <a:prstGeom prst="rect">
            <a:avLst/>
          </a:prstGeom>
        </p:spPr>
        <p:txBody>
          <a:bodyPr/>
          <a:lst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r">
              <a:defRPr/>
            </a:pPr>
            <a:r>
              <a:rPr lang="en-US" altLang="en-US" sz="2800" b="1" kern="0" dirty="0">
                <a:solidFill>
                  <a:prstClr val="white"/>
                </a:solidFill>
                <a:latin typeface="Calibri"/>
              </a:rPr>
              <a:t>Recent Transportation Engagement:</a:t>
            </a:r>
          </a:p>
          <a:p>
            <a:pPr>
              <a:defRPr/>
            </a:pPr>
            <a:r>
              <a:rPr lang="en-US" altLang="en-US" sz="2800" b="1" kern="0" dirty="0">
                <a:solidFill>
                  <a:prstClr val="white"/>
                </a:solidFill>
                <a:latin typeface="Calibri"/>
              </a:rPr>
              <a:t>                         Policy</a:t>
            </a:r>
            <a:endParaRPr lang="en-US" altLang="en-US" sz="2400" b="1" kern="0" dirty="0">
              <a:solidFill>
                <a:prstClr val="white"/>
              </a:solidFill>
              <a:latin typeface="Calibri"/>
            </a:endParaRPr>
          </a:p>
        </p:txBody>
      </p:sp>
      <p:sp>
        <p:nvSpPr>
          <p:cNvPr id="8" name="Content Placeholder 2">
            <a:extLst>
              <a:ext uri="{FF2B5EF4-FFF2-40B4-BE49-F238E27FC236}">
                <a16:creationId xmlns:a16="http://schemas.microsoft.com/office/drawing/2014/main" id="{FAE00424-B058-4806-B229-B2C8C66E6B37}"/>
              </a:ext>
            </a:extLst>
          </p:cNvPr>
          <p:cNvSpPr txBox="1">
            <a:spLocks/>
          </p:cNvSpPr>
          <p:nvPr/>
        </p:nvSpPr>
        <p:spPr>
          <a:xfrm>
            <a:off x="867513" y="1553408"/>
            <a:ext cx="10456974" cy="4822042"/>
          </a:xfrm>
          <a:prstGeom prst="rect">
            <a:avLst/>
          </a:prstGeom>
        </p:spPr>
        <p:txBody>
          <a:bodyPr wrap="square" lIns="0" tIns="0" rIns="0" bIns="0">
            <a:noAutofit/>
          </a:bodyPr>
          <a:lstStyle>
            <a:lvl1pPr marL="0">
              <a:defRPr sz="2400" b="0" i="0">
                <a:solidFill>
                  <a:srgbClr val="002399"/>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defRPr/>
            </a:pPr>
            <a:r>
              <a:rPr lang="en-US" sz="3200" kern="0" dirty="0">
                <a:solidFill>
                  <a:srgbClr val="002399"/>
                </a:solidFill>
                <a:latin typeface="Calibri"/>
                <a:cs typeface="Calibri"/>
              </a:rPr>
              <a:t>Revision of DOE Order 460.2, </a:t>
            </a:r>
            <a:r>
              <a:rPr lang="en-US" sz="3200" i="1" kern="0" dirty="0">
                <a:solidFill>
                  <a:srgbClr val="002399"/>
                </a:solidFill>
                <a:latin typeface="Calibri"/>
                <a:cs typeface="Calibri"/>
              </a:rPr>
              <a:t>Departmental Materials Transportation Management</a:t>
            </a:r>
          </a:p>
          <a:p>
            <a:pPr marL="742932" lvl="2" indent="-342900">
              <a:buFont typeface="Arial" panose="020B0604020202020204" pitchFamily="34" charset="0"/>
              <a:buChar char="•"/>
              <a:defRPr/>
            </a:pPr>
            <a:r>
              <a:rPr lang="en-US" sz="2400" kern="0" dirty="0">
                <a:latin typeface="Calibri"/>
                <a:cs typeface="Calibri"/>
              </a:rPr>
              <a:t>Through NTSF, State Regional Groups and TRMTC participated in a review period concurrent to DOE’s internal process</a:t>
            </a:r>
          </a:p>
          <a:p>
            <a:pPr marL="742932" lvl="2" indent="-342900">
              <a:buFont typeface="Arial" panose="020B0604020202020204" pitchFamily="34" charset="0"/>
              <a:buChar char="•"/>
              <a:defRPr/>
            </a:pPr>
            <a:r>
              <a:rPr lang="en-US" sz="2400" kern="0" dirty="0">
                <a:latin typeface="Calibri"/>
                <a:cs typeface="Calibri"/>
              </a:rPr>
              <a:t>Valuable input provided regarding advance shipment notifications, shipment planning, emergency response, and other requirements</a:t>
            </a:r>
          </a:p>
          <a:p>
            <a:pPr marL="742932" lvl="2" indent="-342900">
              <a:buFont typeface="Arial" panose="020B0604020202020204" pitchFamily="34" charset="0"/>
              <a:buChar char="•"/>
              <a:defRPr/>
            </a:pPr>
            <a:r>
              <a:rPr lang="en-US" sz="2400" kern="0" dirty="0">
                <a:latin typeface="Calibri"/>
                <a:cs typeface="Calibri"/>
              </a:rPr>
              <a:t>DOE EM provided an overview of key changes and topics of interest to stakeholders via webinar and will hold another webinar on October 19, 2022.</a:t>
            </a:r>
          </a:p>
          <a:p>
            <a:pPr marL="742932" lvl="2" indent="-342900">
              <a:buFont typeface="Arial" panose="020B0604020202020204" pitchFamily="34" charset="0"/>
              <a:buChar char="•"/>
              <a:defRPr/>
            </a:pPr>
            <a:r>
              <a:rPr lang="en-US" sz="2400" kern="0" dirty="0">
                <a:latin typeface="Calibri"/>
                <a:cs typeface="Calibri"/>
              </a:rPr>
              <a:t>Revised Order published in June 2022</a:t>
            </a:r>
          </a:p>
          <a:p>
            <a:pPr marL="742932" lvl="2" indent="-342900">
              <a:buFont typeface="Arial" panose="020B0604020202020204" pitchFamily="34" charset="0"/>
              <a:buChar char="•"/>
              <a:defRPr/>
            </a:pPr>
            <a:r>
              <a:rPr lang="en-US" sz="2400" kern="0" dirty="0">
                <a:latin typeface="Calibri"/>
                <a:cs typeface="Calibri"/>
              </a:rPr>
              <a:t>Available at: </a:t>
            </a:r>
            <a:r>
              <a:rPr lang="en-US" sz="2400" kern="0" dirty="0">
                <a:latin typeface="Calibri"/>
                <a:cs typeface="Calibri"/>
                <a:hlinkClick r:id="rId3">
                  <a:extLst>
                    <a:ext uri="{A12FA001-AC4F-418D-AE19-62706E023703}">
                      <ahyp:hlinkClr xmlns:ahyp="http://schemas.microsoft.com/office/drawing/2018/hyperlinkcolor" val="tx"/>
                    </a:ext>
                  </a:extLst>
                </a:hlinkClick>
              </a:rPr>
              <a:t>Departmental Materials Transportation Management — DOE Directives, Guidance, and Delegations</a:t>
            </a:r>
            <a:endParaRPr lang="en-US" sz="2400" kern="0" dirty="0">
              <a:latin typeface="Calibri"/>
              <a:cs typeface="Calibri"/>
            </a:endParaRPr>
          </a:p>
        </p:txBody>
      </p:sp>
    </p:spTree>
    <p:extLst>
      <p:ext uri="{BB962C8B-B14F-4D97-AF65-F5344CB8AC3E}">
        <p14:creationId xmlns:p14="http://schemas.microsoft.com/office/powerpoint/2010/main" val="2932666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0" y="238779"/>
            <a:ext cx="2286000" cy="861774"/>
          </a:xfrm>
        </p:spPr>
        <p:txBody>
          <a:bodyPr/>
          <a:lstStyle/>
          <a:p>
            <a:r>
              <a:rPr lang="en-US" dirty="0"/>
              <a:t>Agenda</a:t>
            </a:r>
            <a:br>
              <a:rPr lang="en-US" dirty="0"/>
            </a:br>
            <a:endParaRPr lang="en-US" dirty="0"/>
          </a:p>
        </p:txBody>
      </p:sp>
      <p:sp>
        <p:nvSpPr>
          <p:cNvPr id="5" name="Flowchart: Manual Operation 4"/>
          <p:cNvSpPr/>
          <p:nvPr/>
        </p:nvSpPr>
        <p:spPr>
          <a:xfrm>
            <a:off x="2124914" y="2093609"/>
            <a:ext cx="2422033" cy="2651760"/>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77800" tIns="0" rIns="177800" bIns="0" numCol="1" spcCol="1270" anchor="ctr" anchorCtr="0">
            <a:noAutofit/>
          </a:bodyPr>
          <a:lstStyle/>
          <a:p>
            <a:pPr algn="ctr" defTabSz="1244600">
              <a:lnSpc>
                <a:spcPct val="90000"/>
              </a:lnSpc>
              <a:spcBef>
                <a:spcPct val="0"/>
              </a:spcBef>
              <a:spcAft>
                <a:spcPct val="35000"/>
              </a:spcAft>
            </a:pPr>
            <a:r>
              <a:rPr lang="en-US" sz="2800" dirty="0"/>
              <a:t>Outreach &amp; </a:t>
            </a:r>
            <a:r>
              <a:rPr lang="en-US" sz="2800" dirty="0">
                <a:latin typeface="+mj-lt"/>
              </a:rPr>
              <a:t>Emergency Preparedness </a:t>
            </a:r>
          </a:p>
        </p:txBody>
      </p:sp>
      <p:sp>
        <p:nvSpPr>
          <p:cNvPr id="6" name="Content Placeholder 2"/>
          <p:cNvSpPr>
            <a:spLocks noGrp="1"/>
          </p:cNvSpPr>
          <p:nvPr>
            <p:ph idx="1"/>
          </p:nvPr>
        </p:nvSpPr>
        <p:spPr>
          <a:xfrm>
            <a:off x="838200" y="1371600"/>
            <a:ext cx="8162087" cy="4953000"/>
          </a:xfrm>
        </p:spPr>
        <p:txBody>
          <a:bodyPr>
            <a:noAutofit/>
          </a:bodyPr>
          <a:lstStyle/>
          <a:p>
            <a:pPr marL="342900" lvl="1" indent="-342900">
              <a:buFont typeface="Arial" panose="020B0604020202020204" pitchFamily="34" charset="0"/>
              <a:buChar char="•"/>
            </a:pPr>
            <a:r>
              <a:rPr lang="en-US" sz="2800" dirty="0">
                <a:solidFill>
                  <a:srgbClr val="002399"/>
                </a:solidFill>
                <a:latin typeface="Calibri"/>
                <a:cs typeface="Calibri"/>
              </a:rPr>
              <a:t>Office of Transportation (OPT) overview and programs</a:t>
            </a:r>
          </a:p>
          <a:p>
            <a:pPr marL="342900" lvl="1" indent="-342900">
              <a:buFont typeface="Arial" panose="020B0604020202020204" pitchFamily="34" charset="0"/>
              <a:buChar char="•"/>
            </a:pPr>
            <a:r>
              <a:rPr lang="en-US" sz="2800" dirty="0">
                <a:solidFill>
                  <a:srgbClr val="002399"/>
                </a:solidFill>
                <a:latin typeface="Calibri"/>
                <a:cs typeface="Calibri"/>
              </a:rPr>
              <a:t>DOE shipping statistics</a:t>
            </a:r>
          </a:p>
          <a:p>
            <a:pPr marL="342900" lvl="1" indent="-342900">
              <a:buFont typeface="Arial" panose="020B0604020202020204" pitchFamily="34" charset="0"/>
              <a:buChar char="•"/>
            </a:pPr>
            <a:r>
              <a:rPr lang="en-US" sz="2800" dirty="0">
                <a:solidFill>
                  <a:srgbClr val="002399"/>
                </a:solidFill>
                <a:latin typeface="Calibri"/>
                <a:cs typeface="Calibri"/>
              </a:rPr>
              <a:t>Recent accomplishments</a:t>
            </a:r>
          </a:p>
          <a:p>
            <a:pPr marL="342900" lvl="1" indent="-342900">
              <a:buFont typeface="Arial" panose="020B0604020202020204" pitchFamily="34" charset="0"/>
              <a:buChar char="•"/>
            </a:pPr>
            <a:r>
              <a:rPr lang="en-US" sz="2800" dirty="0">
                <a:solidFill>
                  <a:srgbClr val="002399"/>
                </a:solidFill>
                <a:latin typeface="Calibri"/>
                <a:cs typeface="Calibri"/>
              </a:rPr>
              <a:t>Program-specific highlights</a:t>
            </a:r>
          </a:p>
          <a:p>
            <a:pPr marL="800100" lvl="2" indent="-342900">
              <a:buFont typeface="Arial" panose="020B0604020202020204" pitchFamily="34" charset="0"/>
              <a:buChar char="•"/>
            </a:pPr>
            <a:r>
              <a:rPr lang="en-US" sz="2800" dirty="0">
                <a:solidFill>
                  <a:schemeClr val="tx1"/>
                </a:solidFill>
                <a:latin typeface="Calibri"/>
                <a:cs typeface="Calibri"/>
              </a:rPr>
              <a:t>Stakeholder outreach</a:t>
            </a:r>
          </a:p>
          <a:p>
            <a:pPr marL="800100" lvl="2" indent="-342900">
              <a:buFont typeface="Arial" panose="020B0604020202020204" pitchFamily="34" charset="0"/>
              <a:buChar char="•"/>
            </a:pPr>
            <a:r>
              <a:rPr lang="en-US" sz="2800" dirty="0">
                <a:solidFill>
                  <a:schemeClr val="tx1"/>
                </a:solidFill>
                <a:latin typeface="Calibri"/>
                <a:cs typeface="Calibri"/>
              </a:rPr>
              <a:t>Policy</a:t>
            </a:r>
          </a:p>
          <a:p>
            <a:pPr marL="800100" lvl="2" indent="-342900">
              <a:buFont typeface="Arial" panose="020B0604020202020204" pitchFamily="34" charset="0"/>
              <a:buChar char="•"/>
            </a:pPr>
            <a:r>
              <a:rPr lang="en-US" sz="2800" dirty="0">
                <a:solidFill>
                  <a:schemeClr val="tx1"/>
                </a:solidFill>
                <a:latin typeface="Calibri"/>
                <a:cs typeface="Calibri"/>
              </a:rPr>
              <a:t>Planning</a:t>
            </a:r>
          </a:p>
          <a:p>
            <a:pPr marL="800100" lvl="2" indent="-342900">
              <a:buFont typeface="Arial" panose="020B0604020202020204" pitchFamily="34" charset="0"/>
              <a:buChar char="•"/>
            </a:pPr>
            <a:r>
              <a:rPr lang="en-US" sz="2800" dirty="0">
                <a:solidFill>
                  <a:schemeClr val="tx1"/>
                </a:solidFill>
                <a:latin typeface="Calibri"/>
                <a:cs typeface="Calibri"/>
              </a:rPr>
              <a:t>Training</a:t>
            </a:r>
            <a:endParaRPr lang="en-US" sz="2800" dirty="0">
              <a:solidFill>
                <a:srgbClr val="002399"/>
              </a:solidFill>
              <a:latin typeface="Calibri"/>
              <a:cs typeface="Calibri"/>
            </a:endParaRPr>
          </a:p>
          <a:p>
            <a:pPr marL="342900" lvl="1" indent="-342900">
              <a:buFont typeface="Arial" panose="020B0604020202020204" pitchFamily="34" charset="0"/>
              <a:buChar char="•"/>
            </a:pPr>
            <a:endParaRPr lang="en-US" sz="2000" dirty="0"/>
          </a:p>
        </p:txBody>
      </p:sp>
      <p:pic>
        <p:nvPicPr>
          <p:cNvPr id="7" name="Picture 6">
            <a:extLst>
              <a:ext uri="{FF2B5EF4-FFF2-40B4-BE49-F238E27FC236}">
                <a16:creationId xmlns:a16="http://schemas.microsoft.com/office/drawing/2014/main" id="{65922DBE-465F-4467-B0DC-1A20A5B31302}"/>
              </a:ext>
            </a:extLst>
          </p:cNvPr>
          <p:cNvPicPr>
            <a:picLocks noChangeAspect="1"/>
          </p:cNvPicPr>
          <p:nvPr/>
        </p:nvPicPr>
        <p:blipFill>
          <a:blip r:embed="rId3"/>
          <a:stretch>
            <a:fillRect/>
          </a:stretch>
        </p:blipFill>
        <p:spPr>
          <a:xfrm>
            <a:off x="7200711" y="2440453"/>
            <a:ext cx="4648578" cy="3094625"/>
          </a:xfrm>
          <a:prstGeom prst="rect">
            <a:avLst/>
          </a:prstGeom>
        </p:spPr>
      </p:pic>
    </p:spTree>
    <p:extLst>
      <p:ext uri="{BB962C8B-B14F-4D97-AF65-F5344CB8AC3E}">
        <p14:creationId xmlns:p14="http://schemas.microsoft.com/office/powerpoint/2010/main" val="3345488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anual Operation 4"/>
          <p:cNvSpPr/>
          <p:nvPr/>
        </p:nvSpPr>
        <p:spPr>
          <a:xfrm>
            <a:off x="3117689" y="2427457"/>
            <a:ext cx="1816525" cy="1988820"/>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33350" tIns="0" rIns="133350" bIns="0" numCol="1" spcCol="1270" anchor="ctr" anchorCtr="0">
            <a:noAutofit/>
          </a:bodyPr>
          <a:lstStyle/>
          <a:p>
            <a:pPr algn="ctr" defTabSz="933427">
              <a:lnSpc>
                <a:spcPct val="90000"/>
              </a:lnSpc>
              <a:spcBef>
                <a:spcPct val="0"/>
              </a:spcBef>
              <a:spcAft>
                <a:spcPct val="35000"/>
              </a:spcAft>
              <a:defRPr/>
            </a:pPr>
            <a:r>
              <a:rPr lang="en-US" sz="2100" dirty="0">
                <a:solidFill>
                  <a:prstClr val="white"/>
                </a:solidFill>
                <a:latin typeface="Calibri"/>
              </a:rPr>
              <a:t>Outreach &amp; Emergency Preparedness </a:t>
            </a:r>
          </a:p>
        </p:txBody>
      </p:sp>
      <p:sp>
        <p:nvSpPr>
          <p:cNvPr id="7" name="Title 1">
            <a:extLst>
              <a:ext uri="{FF2B5EF4-FFF2-40B4-BE49-F238E27FC236}">
                <a16:creationId xmlns:a16="http://schemas.microsoft.com/office/drawing/2014/main" id="{1954D67D-B1FE-4A49-B6F5-74EE6D3A8ED1}"/>
              </a:ext>
            </a:extLst>
          </p:cNvPr>
          <p:cNvSpPr txBox="1">
            <a:spLocks/>
          </p:cNvSpPr>
          <p:nvPr/>
        </p:nvSpPr>
        <p:spPr>
          <a:xfrm>
            <a:off x="4419600" y="1"/>
            <a:ext cx="5780089" cy="1106487"/>
          </a:xfrm>
          <a:prstGeom prst="rect">
            <a:avLst/>
          </a:prstGeom>
        </p:spPr>
        <p:txBody>
          <a:bodyPr/>
          <a:lst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r">
              <a:defRPr/>
            </a:pPr>
            <a:r>
              <a:rPr lang="en-US" altLang="en-US" sz="2800" b="1" kern="0" dirty="0">
                <a:solidFill>
                  <a:prstClr val="white"/>
                </a:solidFill>
                <a:latin typeface="Calibri"/>
              </a:rPr>
              <a:t>Recent Transportation Engagement:</a:t>
            </a:r>
          </a:p>
          <a:p>
            <a:pPr>
              <a:defRPr/>
            </a:pPr>
            <a:r>
              <a:rPr lang="en-US" altLang="en-US" sz="2800" b="1" kern="0" dirty="0">
                <a:solidFill>
                  <a:prstClr val="white"/>
                </a:solidFill>
                <a:latin typeface="Calibri"/>
              </a:rPr>
              <a:t>                         Planning</a:t>
            </a:r>
            <a:endParaRPr lang="en-US" altLang="en-US" sz="2400" b="1" kern="0" dirty="0">
              <a:solidFill>
                <a:prstClr val="white"/>
              </a:solidFill>
              <a:latin typeface="Calibri"/>
            </a:endParaRPr>
          </a:p>
        </p:txBody>
      </p:sp>
      <p:sp>
        <p:nvSpPr>
          <p:cNvPr id="8" name="Content Placeholder 2">
            <a:extLst>
              <a:ext uri="{FF2B5EF4-FFF2-40B4-BE49-F238E27FC236}">
                <a16:creationId xmlns:a16="http://schemas.microsoft.com/office/drawing/2014/main" id="{FAE00424-B058-4806-B229-B2C8C66E6B37}"/>
              </a:ext>
            </a:extLst>
          </p:cNvPr>
          <p:cNvSpPr txBox="1">
            <a:spLocks/>
          </p:cNvSpPr>
          <p:nvPr/>
        </p:nvSpPr>
        <p:spPr>
          <a:xfrm>
            <a:off x="838200" y="1524000"/>
            <a:ext cx="10348230" cy="4800600"/>
          </a:xfrm>
          <a:prstGeom prst="rect">
            <a:avLst/>
          </a:prstGeom>
        </p:spPr>
        <p:txBody>
          <a:bodyPr wrap="square" lIns="0" tIns="0" rIns="0" bIns="0">
            <a:noAutofit/>
          </a:bodyPr>
          <a:lstStyle>
            <a:lvl1pPr marL="0">
              <a:defRPr sz="2400" b="0" i="0">
                <a:solidFill>
                  <a:srgbClr val="002399"/>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defRPr/>
            </a:pPr>
            <a:r>
              <a:rPr lang="en-US" sz="2800" kern="0" dirty="0">
                <a:solidFill>
                  <a:srgbClr val="002399"/>
                </a:solidFill>
                <a:latin typeface="Calibri"/>
                <a:cs typeface="Calibri"/>
              </a:rPr>
              <a:t>Prospective Shipment Report (PSR)</a:t>
            </a:r>
          </a:p>
          <a:p>
            <a:pPr marL="800100" lvl="2" indent="-342900">
              <a:buFont typeface="Arial" panose="020B0604020202020204" pitchFamily="34" charset="0"/>
              <a:buChar char="•"/>
              <a:defRPr/>
            </a:pPr>
            <a:r>
              <a:rPr lang="en-US" sz="2400" kern="0" dirty="0">
                <a:latin typeface="Calibri"/>
                <a:ea typeface="Calibri" panose="020F0502020204030204" pitchFamily="34" charset="0"/>
                <a:cs typeface="Calibri"/>
              </a:rPr>
              <a:t>Bi-annual report produced by DOE EM based on data call to all DOE shipping programs and sites</a:t>
            </a:r>
          </a:p>
          <a:p>
            <a:pPr marL="800100" lvl="2" indent="-342900">
              <a:buFont typeface="Arial" panose="020B0604020202020204" pitchFamily="34" charset="0"/>
              <a:buChar char="•"/>
              <a:defRPr/>
            </a:pPr>
            <a:r>
              <a:rPr lang="en-US" sz="2400" kern="0" dirty="0">
                <a:latin typeface="Calibri"/>
                <a:cs typeface="Calibri"/>
              </a:rPr>
              <a:t>Provides preliminary information on planned high-volume shipments of radioactive waste, transuranic waste, and other high-visibility shipments of possible interest to stakeholders</a:t>
            </a:r>
          </a:p>
          <a:p>
            <a:pPr marL="800100" lvl="2" indent="-342900">
              <a:buFont typeface="Arial" panose="020B0604020202020204" pitchFamily="34" charset="0"/>
              <a:buChar char="•"/>
              <a:defRPr/>
            </a:pPr>
            <a:r>
              <a:rPr lang="en-US" sz="2400" kern="0" dirty="0">
                <a:latin typeface="Calibri"/>
                <a:ea typeface="Calibri" panose="020F0502020204030204" pitchFamily="34" charset="0"/>
                <a:cs typeface="Calibri"/>
              </a:rPr>
              <a:t>Reports provided to designated State and Tribal officials</a:t>
            </a:r>
            <a:endParaRPr lang="en-US" sz="2400" kern="0" dirty="0">
              <a:latin typeface="Calibri" panose="020F0502020204030204" pitchFamily="34" charset="0"/>
              <a:ea typeface="Calibri" panose="020F0502020204030204" pitchFamily="34" charset="0"/>
              <a:cs typeface="Calibri"/>
            </a:endParaRPr>
          </a:p>
          <a:p>
            <a:pPr marL="800100" lvl="2" indent="-342900">
              <a:buFont typeface="Arial" panose="020B0604020202020204" pitchFamily="34" charset="0"/>
              <a:buChar char="•"/>
              <a:defRPr/>
            </a:pPr>
            <a:r>
              <a:rPr lang="en-US" sz="2400" kern="0" dirty="0">
                <a:latin typeface="Calibri"/>
                <a:cs typeface="Calibri"/>
              </a:rPr>
              <a:t>Intended for use as a planning tool to determine resources needed for inspections, emergency response, accident prevention and public information/outreach</a:t>
            </a:r>
          </a:p>
          <a:p>
            <a:pPr marL="800100" lvl="2" indent="-342900">
              <a:buFont typeface="Arial" panose="020B0604020202020204" pitchFamily="34" charset="0"/>
              <a:buChar char="•"/>
              <a:defRPr/>
            </a:pPr>
            <a:r>
              <a:rPr lang="en-US" sz="2400" kern="0" dirty="0">
                <a:latin typeface="Calibri"/>
                <a:cs typeface="Calibri"/>
              </a:rPr>
              <a:t>Most recent PSR disseminated in June 2022</a:t>
            </a:r>
          </a:p>
          <a:p>
            <a:pPr marL="800100" lvl="2" indent="-342900">
              <a:buFont typeface="Arial" panose="020B0604020202020204" pitchFamily="34" charset="0"/>
              <a:buChar char="•"/>
              <a:defRPr/>
            </a:pPr>
            <a:endParaRPr lang="en-US" kern="0" dirty="0">
              <a:solidFill>
                <a:sysClr val="windowText" lastClr="000000"/>
              </a:solidFill>
              <a:latin typeface="Calibri"/>
            </a:endParaRPr>
          </a:p>
        </p:txBody>
      </p:sp>
    </p:spTree>
    <p:extLst>
      <p:ext uri="{BB962C8B-B14F-4D97-AF65-F5344CB8AC3E}">
        <p14:creationId xmlns:p14="http://schemas.microsoft.com/office/powerpoint/2010/main" val="2826055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BD908BC-993F-4A93-A7AB-D9A8AA6A2019}"/>
              </a:ext>
            </a:extLst>
          </p:cNvPr>
          <p:cNvSpPr>
            <a:spLocks noGrp="1"/>
          </p:cNvSpPr>
          <p:nvPr>
            <p:ph type="subTitle" idx="1"/>
          </p:nvPr>
        </p:nvSpPr>
        <p:spPr>
          <a:xfrm>
            <a:off x="685800" y="1106489"/>
            <a:ext cx="6145848" cy="6232475"/>
          </a:xfrm>
        </p:spPr>
        <p:txBody>
          <a:bodyPr/>
          <a:lstStyle/>
          <a:p>
            <a:pPr marL="0" lvl="1"/>
            <a:r>
              <a:rPr lang="en-US" sz="2400" dirty="0">
                <a:solidFill>
                  <a:srgbClr val="002399"/>
                </a:solidFill>
                <a:cs typeface="Calibri"/>
              </a:rPr>
              <a:t>Transportation Emergency Preparedness Program (TEPP)</a:t>
            </a:r>
          </a:p>
          <a:p>
            <a:pPr marL="557199" lvl="2" indent="-257168">
              <a:buFont typeface="Arial" panose="020B0604020202020204" pitchFamily="34" charset="0"/>
              <a:buChar char="•"/>
            </a:pPr>
            <a:r>
              <a:rPr lang="en-US" sz="2200" dirty="0">
                <a:solidFill>
                  <a:schemeClr val="tx1"/>
                </a:solidFill>
                <a:cs typeface="Calibri"/>
              </a:rPr>
              <a:t>Provides tools for planning, training and exercises, and technical assistance to State and Tribal authorities to prepare for transportation incidents involving DOE radioactive material shipments</a:t>
            </a:r>
          </a:p>
          <a:p>
            <a:pPr marL="557199" lvl="2" indent="-257168">
              <a:buFont typeface="Arial" panose="020B0604020202020204" pitchFamily="34" charset="0"/>
              <a:buChar char="•"/>
            </a:pPr>
            <a:r>
              <a:rPr lang="en-US" sz="2200" dirty="0">
                <a:solidFill>
                  <a:schemeClr val="tx1"/>
                </a:solidFill>
                <a:cs typeface="Calibri"/>
              </a:rPr>
              <a:t>Key component is first responder training provided at no cost to jurisdictions along DOE shipping routes</a:t>
            </a:r>
          </a:p>
          <a:p>
            <a:pPr marL="557199" lvl="2" indent="-257168">
              <a:buFont typeface="Arial" panose="020B0604020202020204" pitchFamily="34" charset="0"/>
              <a:buChar char="•"/>
            </a:pPr>
            <a:r>
              <a:rPr lang="en-US" sz="2200" dirty="0">
                <a:solidFill>
                  <a:schemeClr val="tx1"/>
                </a:solidFill>
                <a:cs typeface="Calibri"/>
              </a:rPr>
              <a:t>In FY 2022, training conducted in 17 states – 97 classes and 1508 students</a:t>
            </a:r>
          </a:p>
          <a:p>
            <a:pPr marL="557199" lvl="2" indent="-257168">
              <a:buFont typeface="Arial" panose="020B0604020202020204" pitchFamily="34" charset="0"/>
              <a:buChar char="•"/>
            </a:pPr>
            <a:r>
              <a:rPr lang="en-US" sz="2200" dirty="0">
                <a:solidFill>
                  <a:schemeClr val="tx1"/>
                </a:solidFill>
                <a:cs typeface="Calibri"/>
              </a:rPr>
              <a:t>Extensive engagement with State of Wyoming, including needs assessments, training, and tabletop exercises</a:t>
            </a:r>
          </a:p>
          <a:p>
            <a:pPr marL="600060" lvl="2" indent="-257168">
              <a:buFont typeface="Arial" panose="020B0604020202020204" pitchFamily="34" charset="0"/>
              <a:buChar char="•"/>
            </a:pPr>
            <a:endParaRPr lang="en-US" dirty="0">
              <a:solidFill>
                <a:srgbClr val="002399"/>
              </a:solidFill>
              <a:cs typeface="Calibri"/>
            </a:endParaRPr>
          </a:p>
          <a:p>
            <a:pPr marL="342892" lvl="2"/>
            <a:endParaRPr lang="en-US" dirty="0">
              <a:solidFill>
                <a:srgbClr val="002399"/>
              </a:solidFill>
              <a:cs typeface="Calibri"/>
            </a:endParaRPr>
          </a:p>
          <a:p>
            <a:endParaRPr lang="en-US" dirty="0"/>
          </a:p>
        </p:txBody>
      </p:sp>
      <p:pic>
        <p:nvPicPr>
          <p:cNvPr id="1026" name="Picture 2">
            <a:extLst>
              <a:ext uri="{FF2B5EF4-FFF2-40B4-BE49-F238E27FC236}">
                <a16:creationId xmlns:a16="http://schemas.microsoft.com/office/drawing/2014/main" id="{BE18E636-63DC-45D4-8AD6-ADD1CB0213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289122"/>
            <a:ext cx="4114800" cy="24204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306715F-F772-4523-8390-7C2CA77BA9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3892227"/>
            <a:ext cx="4114800" cy="231457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652B141-AFC9-43BD-9206-4E65A9F54BC4}"/>
              </a:ext>
            </a:extLst>
          </p:cNvPr>
          <p:cNvSpPr txBox="1">
            <a:spLocks/>
          </p:cNvSpPr>
          <p:nvPr/>
        </p:nvSpPr>
        <p:spPr>
          <a:xfrm>
            <a:off x="2895601" y="1"/>
            <a:ext cx="7304088" cy="1106487"/>
          </a:xfrm>
          <a:prstGeom prst="rect">
            <a:avLst/>
          </a:prstGeom>
        </p:spPr>
        <p:txBody>
          <a:bodyPr/>
          <a:lst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r">
              <a:defRPr/>
            </a:pPr>
            <a:r>
              <a:rPr lang="en-US" altLang="en-US" sz="2800" b="1" kern="0" dirty="0">
                <a:solidFill>
                  <a:prstClr val="white"/>
                </a:solidFill>
                <a:latin typeface="Calibri"/>
              </a:rPr>
              <a:t>Recent Transportation Engagement:</a:t>
            </a:r>
          </a:p>
          <a:p>
            <a:pPr>
              <a:defRPr/>
            </a:pPr>
            <a:r>
              <a:rPr lang="en-US" altLang="en-US" sz="2800" b="1" kern="0" dirty="0">
                <a:solidFill>
                  <a:prstClr val="white"/>
                </a:solidFill>
                <a:latin typeface="Calibri"/>
              </a:rPr>
              <a:t>                         Emergency Response Training</a:t>
            </a:r>
            <a:endParaRPr lang="en-US" altLang="en-US" sz="2400" b="1" kern="0" dirty="0">
              <a:solidFill>
                <a:prstClr val="white"/>
              </a:solidFill>
              <a:latin typeface="Calibri"/>
            </a:endParaRPr>
          </a:p>
        </p:txBody>
      </p:sp>
    </p:spTree>
    <p:extLst>
      <p:ext uri="{BB962C8B-B14F-4D97-AF65-F5344CB8AC3E}">
        <p14:creationId xmlns:p14="http://schemas.microsoft.com/office/powerpoint/2010/main" val="266340838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p:nvPr/>
        </p:nvSpPr>
        <p:spPr>
          <a:xfrm>
            <a:off x="3276601" y="1833876"/>
            <a:ext cx="5774434" cy="866743"/>
          </a:xfrm>
          <a:prstGeom prst="rect">
            <a:avLst/>
          </a:prstGeom>
        </p:spPr>
        <p:txBody>
          <a:bodyPr vert="horz" wrap="square" lIns="0" tIns="10001" rIns="0" bIns="0" rtlCol="0">
            <a:spAutoFit/>
          </a:bodyPr>
          <a:lstStyle/>
          <a:p>
            <a:pPr marL="9525" algn="ctr">
              <a:spcBef>
                <a:spcPts val="79"/>
              </a:spcBef>
              <a:tabLst>
                <a:tab pos="266224" algn="l"/>
                <a:tab pos="266700" algn="l"/>
              </a:tabLst>
            </a:pPr>
            <a:r>
              <a:rPr lang="en-US" dirty="0">
                <a:latin typeface="Calibri"/>
                <a:cs typeface="Calibri"/>
              </a:rPr>
              <a:t>Ellen Edge</a:t>
            </a:r>
            <a:endParaRPr lang="en-US" spc="-8" dirty="0">
              <a:latin typeface="Calibri"/>
              <a:cs typeface="Calibri"/>
            </a:endParaRPr>
          </a:p>
          <a:p>
            <a:pPr marL="9525" algn="ctr">
              <a:spcBef>
                <a:spcPts val="79"/>
              </a:spcBef>
              <a:tabLst>
                <a:tab pos="266224" algn="l"/>
                <a:tab pos="266700" algn="l"/>
              </a:tabLst>
            </a:pPr>
            <a:r>
              <a:rPr lang="en-US" spc="-8" dirty="0">
                <a:latin typeface="Calibri"/>
                <a:cs typeface="Calibri"/>
              </a:rPr>
              <a:t>301-903-8327</a:t>
            </a:r>
          </a:p>
          <a:p>
            <a:pPr marL="9525" algn="ctr">
              <a:spcBef>
                <a:spcPts val="79"/>
              </a:spcBef>
              <a:tabLst>
                <a:tab pos="266224" algn="l"/>
                <a:tab pos="266700" algn="l"/>
              </a:tabLst>
            </a:pPr>
            <a:r>
              <a:rPr lang="en-US" spc="-8" dirty="0">
                <a:latin typeface="Calibri"/>
                <a:cs typeface="Calibri"/>
                <a:hlinkClick r:id="rId3"/>
              </a:rPr>
              <a:t>ellen.edge@em.doe.gov</a:t>
            </a:r>
            <a:endParaRPr lang="en-US" spc="-8" dirty="0">
              <a:latin typeface="Calibri"/>
              <a:cs typeface="Calibri"/>
            </a:endParaRPr>
          </a:p>
        </p:txBody>
      </p:sp>
      <p:sp>
        <p:nvSpPr>
          <p:cNvPr id="7" name="object 5"/>
          <p:cNvSpPr txBox="1"/>
          <p:nvPr/>
        </p:nvSpPr>
        <p:spPr>
          <a:xfrm>
            <a:off x="4897230" y="5463775"/>
            <a:ext cx="2533174" cy="332303"/>
          </a:xfrm>
          <a:prstGeom prst="rect">
            <a:avLst/>
          </a:prstGeom>
        </p:spPr>
        <p:txBody>
          <a:bodyPr vert="horz" wrap="square" lIns="0" tIns="9049" rIns="0" bIns="0" rtlCol="0">
            <a:spAutoFit/>
          </a:bodyPr>
          <a:lstStyle/>
          <a:p>
            <a:pPr marL="9525">
              <a:spcBef>
                <a:spcPts val="71"/>
              </a:spcBef>
            </a:pPr>
            <a:r>
              <a:rPr sz="2100" i="1" u="heavy" spc="-23" dirty="0">
                <a:solidFill>
                  <a:srgbClr val="0000FF"/>
                </a:solidFill>
                <a:uFill>
                  <a:solidFill>
                    <a:srgbClr val="0000FF"/>
                  </a:solidFill>
                </a:uFill>
                <a:latin typeface="Arial"/>
                <a:cs typeface="Arial"/>
                <a:hlinkClick r:id="rId4"/>
              </a:rPr>
              <a:t>AskPAT@hq.doe.gov</a:t>
            </a:r>
            <a:endParaRPr sz="2100" dirty="0">
              <a:latin typeface="Arial"/>
              <a:cs typeface="Arial"/>
            </a:endParaRPr>
          </a:p>
        </p:txBody>
      </p:sp>
      <p:sp>
        <p:nvSpPr>
          <p:cNvPr id="9" name="Title 1"/>
          <p:cNvSpPr>
            <a:spLocks noGrp="1"/>
          </p:cNvSpPr>
          <p:nvPr>
            <p:ph type="title"/>
          </p:nvPr>
        </p:nvSpPr>
        <p:spPr>
          <a:xfrm>
            <a:off x="6553200" y="228601"/>
            <a:ext cx="4114800" cy="513987"/>
          </a:xfrm>
        </p:spPr>
        <p:txBody>
          <a:bodyPr/>
          <a:lstStyle/>
          <a:p>
            <a:r>
              <a:rPr lang="en-US" sz="2800" dirty="0"/>
              <a:t>Contact Information</a:t>
            </a:r>
          </a:p>
        </p:txBody>
      </p:sp>
      <p:sp>
        <p:nvSpPr>
          <p:cNvPr id="6" name="object 6"/>
          <p:cNvSpPr/>
          <p:nvPr/>
        </p:nvSpPr>
        <p:spPr>
          <a:xfrm>
            <a:off x="3276601" y="3276600"/>
            <a:ext cx="5774435" cy="1901952"/>
          </a:xfrm>
          <a:prstGeom prst="rect">
            <a:avLst/>
          </a:prstGeom>
          <a:blipFill>
            <a:blip r:embed="rId5"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2301791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9D3C0DC-8B32-C853-204D-EAB0167A4B07}"/>
              </a:ext>
            </a:extLst>
          </p:cNvPr>
          <p:cNvSpPr txBox="1">
            <a:spLocks/>
          </p:cNvSpPr>
          <p:nvPr/>
        </p:nvSpPr>
        <p:spPr>
          <a:xfrm>
            <a:off x="3810001" y="76201"/>
            <a:ext cx="6705599" cy="1030287"/>
          </a:xfrm>
          <a:prstGeom prst="rect">
            <a:avLst/>
          </a:prstGeom>
        </p:spPr>
        <p:txBody>
          <a:bodyPr/>
          <a:lst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defRPr/>
            </a:pPr>
            <a:r>
              <a:rPr lang="en-US" altLang="en-US" sz="2800" b="1" kern="0">
                <a:solidFill>
                  <a:prstClr val="white"/>
                </a:solidFill>
                <a:latin typeface="Calibri"/>
              </a:rPr>
              <a:t>Department of Energy Organizational Chart</a:t>
            </a:r>
            <a:endParaRPr lang="en-US" altLang="en-US" sz="2400" b="1" kern="0" dirty="0">
              <a:solidFill>
                <a:prstClr val="white"/>
              </a:solidFill>
              <a:latin typeface="Calibri"/>
            </a:endParaRPr>
          </a:p>
        </p:txBody>
      </p:sp>
      <p:pic>
        <p:nvPicPr>
          <p:cNvPr id="5" name="Picture 4">
            <a:extLst>
              <a:ext uri="{FF2B5EF4-FFF2-40B4-BE49-F238E27FC236}">
                <a16:creationId xmlns:a16="http://schemas.microsoft.com/office/drawing/2014/main" id="{BD00F0D4-AADF-A80F-11E3-13552AFA80E1}"/>
              </a:ext>
            </a:extLst>
          </p:cNvPr>
          <p:cNvPicPr>
            <a:picLocks noChangeAspect="1"/>
          </p:cNvPicPr>
          <p:nvPr/>
        </p:nvPicPr>
        <p:blipFill>
          <a:blip r:embed="rId3"/>
          <a:stretch>
            <a:fillRect/>
          </a:stretch>
        </p:blipFill>
        <p:spPr>
          <a:xfrm>
            <a:off x="1219200" y="685800"/>
            <a:ext cx="7848600" cy="5974196"/>
          </a:xfrm>
          <a:prstGeom prst="rect">
            <a:avLst/>
          </a:prstGeom>
        </p:spPr>
      </p:pic>
      <p:sp>
        <p:nvSpPr>
          <p:cNvPr id="6" name="Rectangle 5">
            <a:extLst>
              <a:ext uri="{FF2B5EF4-FFF2-40B4-BE49-F238E27FC236}">
                <a16:creationId xmlns:a16="http://schemas.microsoft.com/office/drawing/2014/main" id="{042ED162-B6A6-D3AD-26FB-E71F1C296433}"/>
              </a:ext>
            </a:extLst>
          </p:cNvPr>
          <p:cNvSpPr/>
          <p:nvPr/>
        </p:nvSpPr>
        <p:spPr>
          <a:xfrm>
            <a:off x="3276600" y="5029200"/>
            <a:ext cx="9906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4AB4353-49FA-24D3-19D3-163AC3138825}"/>
              </a:ext>
            </a:extLst>
          </p:cNvPr>
          <p:cNvSpPr/>
          <p:nvPr/>
        </p:nvSpPr>
        <p:spPr>
          <a:xfrm>
            <a:off x="6629400" y="3886200"/>
            <a:ext cx="990600" cy="381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78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D034D2-B570-4C28-B27E-9D7B6776459A}"/>
              </a:ext>
            </a:extLst>
          </p:cNvPr>
          <p:cNvPicPr>
            <a:picLocks noChangeAspect="1"/>
          </p:cNvPicPr>
          <p:nvPr/>
        </p:nvPicPr>
        <p:blipFill>
          <a:blip r:embed="rId3"/>
          <a:stretch>
            <a:fillRect/>
          </a:stretch>
        </p:blipFill>
        <p:spPr>
          <a:xfrm>
            <a:off x="1828800" y="914400"/>
            <a:ext cx="4736590" cy="5684916"/>
          </a:xfrm>
          <a:prstGeom prst="rect">
            <a:avLst/>
          </a:prstGeom>
        </p:spPr>
      </p:pic>
      <p:sp>
        <p:nvSpPr>
          <p:cNvPr id="3" name="Right Brace 2">
            <a:extLst>
              <a:ext uri="{FF2B5EF4-FFF2-40B4-BE49-F238E27FC236}">
                <a16:creationId xmlns:a16="http://schemas.microsoft.com/office/drawing/2014/main" id="{7A72AA5C-28CB-42A1-89D3-7302EEFD2315}"/>
              </a:ext>
            </a:extLst>
          </p:cNvPr>
          <p:cNvSpPr/>
          <p:nvPr/>
        </p:nvSpPr>
        <p:spPr>
          <a:xfrm>
            <a:off x="4724401" y="3962400"/>
            <a:ext cx="163513" cy="1441450"/>
          </a:xfrm>
          <a:prstGeom prst="righ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latin typeface="Calibri"/>
            </a:endParaRPr>
          </a:p>
        </p:txBody>
      </p:sp>
      <p:sp>
        <p:nvSpPr>
          <p:cNvPr id="12" name="Title 1">
            <a:extLst>
              <a:ext uri="{FF2B5EF4-FFF2-40B4-BE49-F238E27FC236}">
                <a16:creationId xmlns:a16="http://schemas.microsoft.com/office/drawing/2014/main" id="{A9AF22B9-5F84-40FD-81C8-9B643FC4DA92}"/>
              </a:ext>
            </a:extLst>
          </p:cNvPr>
          <p:cNvSpPr txBox="1">
            <a:spLocks/>
          </p:cNvSpPr>
          <p:nvPr/>
        </p:nvSpPr>
        <p:spPr>
          <a:xfrm>
            <a:off x="3810001" y="76201"/>
            <a:ext cx="6705599" cy="1030287"/>
          </a:xfrm>
          <a:prstGeom prst="rect">
            <a:avLst/>
          </a:prstGeom>
        </p:spPr>
        <p:txBody>
          <a:bodyPr/>
          <a:lst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defRPr/>
            </a:pPr>
            <a:r>
              <a:rPr lang="en-US" altLang="en-US" sz="2800" b="1" kern="0" dirty="0">
                <a:solidFill>
                  <a:prstClr val="white"/>
                </a:solidFill>
                <a:latin typeface="Calibri"/>
              </a:rPr>
              <a:t>Office of Environmental Management (EM)     </a:t>
            </a:r>
          </a:p>
          <a:p>
            <a:pPr>
              <a:defRPr/>
            </a:pPr>
            <a:r>
              <a:rPr lang="en-US" altLang="en-US" sz="2800" b="1" kern="0" dirty="0">
                <a:solidFill>
                  <a:prstClr val="white"/>
                </a:solidFill>
                <a:latin typeface="Calibri"/>
              </a:rPr>
              <a:t>                   HQ Organization</a:t>
            </a:r>
            <a:endParaRPr lang="en-US" altLang="en-US" sz="2400" b="1" kern="0" dirty="0">
              <a:solidFill>
                <a:prstClr val="white"/>
              </a:solidFill>
              <a:latin typeface="Calibri"/>
            </a:endParaRPr>
          </a:p>
        </p:txBody>
      </p:sp>
      <p:cxnSp>
        <p:nvCxnSpPr>
          <p:cNvPr id="8" name="Straight Arrow Connector 7">
            <a:extLst>
              <a:ext uri="{FF2B5EF4-FFF2-40B4-BE49-F238E27FC236}">
                <a16:creationId xmlns:a16="http://schemas.microsoft.com/office/drawing/2014/main" id="{10113E5D-5044-4AAF-87EF-050834657A69}"/>
              </a:ext>
            </a:extLst>
          </p:cNvPr>
          <p:cNvCxnSpPr>
            <a:cxnSpLocks/>
          </p:cNvCxnSpPr>
          <p:nvPr/>
        </p:nvCxnSpPr>
        <p:spPr>
          <a:xfrm flipV="1">
            <a:off x="4887913" y="3334543"/>
            <a:ext cx="2521974" cy="13485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830B34B-51C4-FBB0-E094-239B80F4B89C}"/>
              </a:ext>
            </a:extLst>
          </p:cNvPr>
          <p:cNvPicPr>
            <a:picLocks noChangeAspect="1"/>
          </p:cNvPicPr>
          <p:nvPr/>
        </p:nvPicPr>
        <p:blipFill>
          <a:blip r:embed="rId4"/>
          <a:stretch>
            <a:fillRect/>
          </a:stretch>
        </p:blipFill>
        <p:spPr>
          <a:xfrm>
            <a:off x="7632118" y="1447801"/>
            <a:ext cx="2731082" cy="5054072"/>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152401"/>
            <a:ext cx="5120244" cy="699153"/>
          </a:xfrm>
        </p:spPr>
        <p:txBody>
          <a:bodyPr/>
          <a:lstStyle/>
          <a:p>
            <a:br>
              <a:rPr lang="en-US" dirty="0"/>
            </a:br>
            <a:r>
              <a:rPr lang="en-US" dirty="0"/>
              <a:t>OPT Mission</a:t>
            </a:r>
            <a:br>
              <a:rPr lang="en-US" dirty="0"/>
            </a:br>
            <a:r>
              <a:rPr lang="en-US" dirty="0"/>
              <a:t> </a:t>
            </a:r>
          </a:p>
        </p:txBody>
      </p:sp>
      <p:sp>
        <p:nvSpPr>
          <p:cNvPr id="3" name="Content Placeholder 2"/>
          <p:cNvSpPr>
            <a:spLocks noGrp="1"/>
          </p:cNvSpPr>
          <p:nvPr>
            <p:ph idx="1"/>
          </p:nvPr>
        </p:nvSpPr>
        <p:spPr>
          <a:xfrm>
            <a:off x="381000" y="1295399"/>
            <a:ext cx="6248400" cy="5145539"/>
          </a:xfrm>
        </p:spPr>
        <p:txBody>
          <a:bodyPr>
            <a:noAutofit/>
          </a:bodyPr>
          <a:lstStyle/>
          <a:p>
            <a:pPr marL="0" indent="0">
              <a:buNone/>
            </a:pPr>
            <a:r>
              <a:rPr lang="en-US" sz="2800" dirty="0"/>
              <a:t>The Office of Packaging and Transportation (OPT) protects people and the environment by ensuring safe, compliant and efficient packaging and transportation of materials. We achieve this mission by conducting packaging and transportation assessments and oversight; assisting field sites; and developing and managing policies, guidance and tools in accordance with DOE requirements and government regulations. </a:t>
            </a:r>
          </a:p>
        </p:txBody>
      </p:sp>
      <p:pic>
        <p:nvPicPr>
          <p:cNvPr id="4" name="Picture 3" descr="T:\Waste Management EM-30\Packaging and Transportation EM-33\Photo and Graphic Library\MOAB Project Photos\Rail platform with tru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200400"/>
            <a:ext cx="4575027" cy="324053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83200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946" y="238779"/>
            <a:ext cx="6121054" cy="861774"/>
          </a:xfrm>
        </p:spPr>
        <p:txBody>
          <a:bodyPr/>
          <a:lstStyle/>
          <a:p>
            <a:r>
              <a:rPr lang="en-US" dirty="0"/>
              <a:t>OPT Key Programs &amp; Responsibilities</a:t>
            </a:r>
            <a:br>
              <a:rPr lang="en-US" dirty="0"/>
            </a:br>
            <a:endParaRPr lang="en-US" dirty="0"/>
          </a:p>
        </p:txBody>
      </p:sp>
      <p:sp>
        <p:nvSpPr>
          <p:cNvPr id="5" name="Flowchart: Manual Operation 4"/>
          <p:cNvSpPr/>
          <p:nvPr/>
        </p:nvSpPr>
        <p:spPr>
          <a:xfrm>
            <a:off x="2124914" y="2093609"/>
            <a:ext cx="2422033" cy="2651760"/>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77800" tIns="0" rIns="177800" bIns="0" numCol="1" spcCol="1270" anchor="ctr" anchorCtr="0">
            <a:noAutofit/>
          </a:bodyPr>
          <a:lstStyle/>
          <a:p>
            <a:pPr algn="ctr" defTabSz="1244600">
              <a:lnSpc>
                <a:spcPct val="90000"/>
              </a:lnSpc>
              <a:spcBef>
                <a:spcPct val="0"/>
              </a:spcBef>
              <a:spcAft>
                <a:spcPct val="35000"/>
              </a:spcAft>
            </a:pPr>
            <a:r>
              <a:rPr lang="en-US" sz="2800" dirty="0"/>
              <a:t>Outreach &amp; </a:t>
            </a:r>
            <a:r>
              <a:rPr lang="en-US" sz="2800" dirty="0">
                <a:latin typeface="+mj-lt"/>
              </a:rPr>
              <a:t>Emergency Preparedness </a:t>
            </a:r>
          </a:p>
        </p:txBody>
      </p:sp>
      <p:sp>
        <p:nvSpPr>
          <p:cNvPr id="6" name="Content Placeholder 2"/>
          <p:cNvSpPr>
            <a:spLocks noGrp="1"/>
          </p:cNvSpPr>
          <p:nvPr>
            <p:ph idx="1"/>
          </p:nvPr>
        </p:nvSpPr>
        <p:spPr>
          <a:xfrm>
            <a:off x="685800" y="1752600"/>
            <a:ext cx="11049000" cy="4524227"/>
          </a:xfrm>
        </p:spPr>
        <p:txBody>
          <a:bodyPr>
            <a:noAutofit/>
          </a:bodyPr>
          <a:lstStyle/>
          <a:p>
            <a:pPr marL="342900" lvl="1" indent="-342900">
              <a:buFont typeface="Arial" panose="020B0604020202020204" pitchFamily="34" charset="0"/>
              <a:buChar char="•"/>
            </a:pPr>
            <a:r>
              <a:rPr lang="en-US" sz="3600" dirty="0">
                <a:solidFill>
                  <a:srgbClr val="002399"/>
                </a:solidFill>
                <a:latin typeface="Calibri"/>
                <a:cs typeface="Calibri"/>
              </a:rPr>
              <a:t>Compliance and safety</a:t>
            </a:r>
          </a:p>
          <a:p>
            <a:pPr marL="800100" lvl="1" indent="-342900">
              <a:buFont typeface="Arial" panose="020B0604020202020204" pitchFamily="34" charset="0"/>
              <a:buChar char="•"/>
            </a:pPr>
            <a:r>
              <a:rPr lang="en-US" sz="2800" dirty="0"/>
              <a:t>Motor Carrier Evaluation Program (MCEP)</a:t>
            </a:r>
          </a:p>
          <a:p>
            <a:pPr marL="800100" lvl="1" indent="-342900">
              <a:buFont typeface="Arial" panose="020B0604020202020204" pitchFamily="34" charset="0"/>
              <a:buChar char="•"/>
            </a:pPr>
            <a:r>
              <a:rPr lang="en-US" sz="2800" dirty="0"/>
              <a:t>Transportation Compliance Assurance Program (TCAP) for DOE sites</a:t>
            </a:r>
          </a:p>
          <a:p>
            <a:pPr marL="342900" indent="-342900">
              <a:buFont typeface="Arial" panose="020B0604020202020204" pitchFamily="34" charset="0"/>
              <a:buChar char="•"/>
            </a:pPr>
            <a:r>
              <a:rPr lang="en-US" sz="3600" dirty="0"/>
              <a:t>Packaging Certification Program (PCP)</a:t>
            </a:r>
          </a:p>
          <a:p>
            <a:pPr marL="342900" indent="-342900">
              <a:buFont typeface="Arial" panose="020B0604020202020204" pitchFamily="34" charset="0"/>
              <a:buChar char="•"/>
            </a:pPr>
            <a:r>
              <a:rPr lang="en-US" sz="3600" dirty="0"/>
              <a:t>Stakeholder engagement and training</a:t>
            </a:r>
          </a:p>
          <a:p>
            <a:pPr marL="800100" lvl="1" indent="-342900">
              <a:buFont typeface="Arial" panose="020B0604020202020204" pitchFamily="34" charset="0"/>
              <a:buChar char="•"/>
            </a:pPr>
            <a:r>
              <a:rPr lang="en-US" sz="2800" dirty="0"/>
              <a:t>Transportation Emergency Preparedness Program (TEPP)</a:t>
            </a:r>
          </a:p>
          <a:p>
            <a:pPr marL="800100" lvl="1" indent="-342900">
              <a:buFont typeface="Arial" panose="020B0604020202020204" pitchFamily="34" charset="0"/>
              <a:buChar char="•"/>
            </a:pPr>
            <a:r>
              <a:rPr lang="en-US" sz="2800" dirty="0"/>
              <a:t>National Transportation Stakeholders Forum (NTSF)</a:t>
            </a:r>
          </a:p>
        </p:txBody>
      </p:sp>
    </p:spTree>
    <p:extLst>
      <p:ext uri="{BB962C8B-B14F-4D97-AF65-F5344CB8AC3E}">
        <p14:creationId xmlns:p14="http://schemas.microsoft.com/office/powerpoint/2010/main" val="1826582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946" y="238779"/>
            <a:ext cx="6121054" cy="861774"/>
          </a:xfrm>
        </p:spPr>
        <p:txBody>
          <a:bodyPr/>
          <a:lstStyle/>
          <a:p>
            <a:r>
              <a:rPr lang="en-US" dirty="0"/>
              <a:t>OPT Key Programs &amp; Responsibilities</a:t>
            </a:r>
            <a:br>
              <a:rPr lang="en-US" dirty="0"/>
            </a:br>
            <a:endParaRPr lang="en-US" dirty="0"/>
          </a:p>
        </p:txBody>
      </p:sp>
      <p:sp>
        <p:nvSpPr>
          <p:cNvPr id="5" name="Flowchart: Manual Operation 4"/>
          <p:cNvSpPr/>
          <p:nvPr/>
        </p:nvSpPr>
        <p:spPr>
          <a:xfrm>
            <a:off x="2124914" y="2093609"/>
            <a:ext cx="2422033" cy="2651760"/>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77800" tIns="0" rIns="177800" bIns="0" numCol="1" spcCol="1270" anchor="ctr" anchorCtr="0">
            <a:noAutofit/>
          </a:bodyPr>
          <a:lstStyle/>
          <a:p>
            <a:pPr algn="ctr" defTabSz="1244600">
              <a:lnSpc>
                <a:spcPct val="90000"/>
              </a:lnSpc>
              <a:spcBef>
                <a:spcPct val="0"/>
              </a:spcBef>
              <a:spcAft>
                <a:spcPct val="35000"/>
              </a:spcAft>
            </a:pPr>
            <a:r>
              <a:rPr lang="en-US" sz="2800" dirty="0"/>
              <a:t>Outreach &amp; </a:t>
            </a:r>
            <a:r>
              <a:rPr lang="en-US" sz="2800" dirty="0">
                <a:latin typeface="+mj-lt"/>
              </a:rPr>
              <a:t>Emergency Preparedness </a:t>
            </a:r>
          </a:p>
        </p:txBody>
      </p:sp>
      <p:sp>
        <p:nvSpPr>
          <p:cNvPr id="6" name="Content Placeholder 2"/>
          <p:cNvSpPr>
            <a:spLocks noGrp="1"/>
          </p:cNvSpPr>
          <p:nvPr>
            <p:ph idx="1"/>
          </p:nvPr>
        </p:nvSpPr>
        <p:spPr>
          <a:xfrm>
            <a:off x="838200" y="1295400"/>
            <a:ext cx="10515600" cy="4953000"/>
          </a:xfrm>
        </p:spPr>
        <p:txBody>
          <a:bodyPr>
            <a:noAutofit/>
          </a:bodyPr>
          <a:lstStyle/>
          <a:p>
            <a:pPr marL="342900" indent="-342900">
              <a:buFont typeface="Arial" panose="020B0604020202020204" pitchFamily="34" charset="0"/>
              <a:buChar char="•"/>
            </a:pPr>
            <a:r>
              <a:rPr lang="en-US" sz="3600" dirty="0"/>
              <a:t>Transportation planning and management tools</a:t>
            </a:r>
          </a:p>
          <a:p>
            <a:pPr marL="800100" lvl="1" indent="-342900">
              <a:buFont typeface="Arial" panose="020B0604020202020204" pitchFamily="34" charset="0"/>
              <a:buChar char="•"/>
            </a:pPr>
            <a:r>
              <a:rPr lang="en-US" sz="2800" dirty="0"/>
              <a:t>Multiple software programs facilitating safe and efficient transportation activities by DOE sites</a:t>
            </a:r>
          </a:p>
          <a:p>
            <a:pPr marL="342900" lvl="1" indent="-342900">
              <a:buFont typeface="Arial" panose="020B0604020202020204" pitchFamily="34" charset="0"/>
              <a:buChar char="•"/>
            </a:pPr>
            <a:r>
              <a:rPr lang="en-US" sz="3600" dirty="0">
                <a:solidFill>
                  <a:srgbClr val="002399"/>
                </a:solidFill>
                <a:cs typeface="Calibri"/>
              </a:rPr>
              <a:t>Field support</a:t>
            </a:r>
          </a:p>
          <a:p>
            <a:pPr marL="800100" lvl="1" indent="-342900">
              <a:buFont typeface="Arial" panose="020B0604020202020204" pitchFamily="34" charset="0"/>
              <a:buChar char="•"/>
            </a:pPr>
            <a:r>
              <a:rPr lang="en-US" sz="2800" dirty="0"/>
              <a:t>Program support for site transportation managers</a:t>
            </a:r>
          </a:p>
          <a:p>
            <a:pPr marL="800100" lvl="1" indent="-342900">
              <a:buFont typeface="Arial" panose="020B0604020202020204" pitchFamily="34" charset="0"/>
              <a:buChar char="•"/>
            </a:pPr>
            <a:r>
              <a:rPr lang="en-US" sz="2800" dirty="0"/>
              <a:t>Transportation Management Council; Packaging Management Council</a:t>
            </a:r>
          </a:p>
          <a:p>
            <a:pPr marL="342900" lvl="1" indent="-342900">
              <a:buFont typeface="Arial" panose="020B0604020202020204" pitchFamily="34" charset="0"/>
              <a:buChar char="•"/>
            </a:pPr>
            <a:r>
              <a:rPr lang="en-US" sz="3600" dirty="0">
                <a:solidFill>
                  <a:srgbClr val="002399"/>
                </a:solidFill>
                <a:latin typeface="Calibri"/>
                <a:cs typeface="Calibri"/>
              </a:rPr>
              <a:t>Policy and regulatory support</a:t>
            </a:r>
          </a:p>
          <a:p>
            <a:pPr marL="800100" lvl="1" indent="-342900">
              <a:buFont typeface="Arial" panose="020B0604020202020204" pitchFamily="34" charset="0"/>
              <a:buChar char="•"/>
            </a:pPr>
            <a:r>
              <a:rPr lang="en-US" sz="2800" dirty="0"/>
              <a:t>DOE Orders</a:t>
            </a:r>
          </a:p>
          <a:p>
            <a:pPr marL="800100" lvl="1" indent="-342900">
              <a:buFont typeface="Arial" panose="020B0604020202020204" pitchFamily="34" charset="0"/>
              <a:buChar char="•"/>
            </a:pPr>
            <a:r>
              <a:rPr lang="en-US" sz="2800" dirty="0"/>
              <a:t>Engagement with federal regulatory agencies</a:t>
            </a:r>
          </a:p>
          <a:p>
            <a:pPr marL="800100" lvl="1"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792643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968785"/>
            <a:ext cx="5486400" cy="323165"/>
          </a:xfrm>
        </p:spPr>
        <p:txBody>
          <a:bodyPr/>
          <a:lstStyle/>
          <a:p>
            <a:r>
              <a:rPr lang="en-US" sz="2100" dirty="0"/>
              <a:t>FY21 DOE Shipments</a:t>
            </a:r>
          </a:p>
        </p:txBody>
      </p:sp>
      <p:graphicFrame>
        <p:nvGraphicFramePr>
          <p:cNvPr id="4" name="Chart 3"/>
          <p:cNvGraphicFramePr>
            <a:graphicFrameLocks/>
          </p:cNvGraphicFramePr>
          <p:nvPr>
            <p:extLst>
              <p:ext uri="{D42A27DB-BD31-4B8C-83A1-F6EECF244321}">
                <p14:modId xmlns:p14="http://schemas.microsoft.com/office/powerpoint/2010/main" val="2667698517"/>
              </p:ext>
            </p:extLst>
          </p:nvPr>
        </p:nvGraphicFramePr>
        <p:xfrm>
          <a:off x="3733801" y="1106488"/>
          <a:ext cx="8153400" cy="537050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15956" y="4395700"/>
            <a:ext cx="5499044" cy="1938992"/>
          </a:xfrm>
          <a:prstGeom prst="rect">
            <a:avLst/>
          </a:prstGeom>
          <a:noFill/>
        </p:spPr>
        <p:txBody>
          <a:bodyPr wrap="square" rtlCol="0">
            <a:spAutoFit/>
          </a:bodyPr>
          <a:lstStyle/>
          <a:p>
            <a:pPr>
              <a:defRPr/>
            </a:pPr>
            <a:r>
              <a:rPr lang="pt-BR" sz="2400" dirty="0">
                <a:solidFill>
                  <a:srgbClr val="000000"/>
                </a:solidFill>
                <a:latin typeface="Calibri"/>
              </a:rPr>
              <a:t>Environmental Management</a:t>
            </a:r>
            <a:r>
              <a:rPr lang="pt-BR" sz="2400" dirty="0">
                <a:solidFill>
                  <a:prstClr val="black"/>
                </a:solidFill>
                <a:latin typeface="Calibri"/>
              </a:rPr>
              <a:t>		1,404</a:t>
            </a:r>
          </a:p>
          <a:p>
            <a:pPr>
              <a:defRPr/>
            </a:pPr>
            <a:r>
              <a:rPr lang="pt-BR" sz="2400" dirty="0">
                <a:solidFill>
                  <a:prstClr val="black"/>
                </a:solidFill>
                <a:latin typeface="Calibri"/>
              </a:rPr>
              <a:t>Nuclear Energy			   129</a:t>
            </a:r>
          </a:p>
          <a:p>
            <a:pPr>
              <a:defRPr/>
            </a:pPr>
            <a:r>
              <a:rPr lang="pt-BR" sz="2400" dirty="0">
                <a:solidFill>
                  <a:prstClr val="black"/>
                </a:solidFill>
                <a:latin typeface="Calibri"/>
              </a:rPr>
              <a:t>Science				   748</a:t>
            </a:r>
          </a:p>
          <a:p>
            <a:pPr>
              <a:defRPr/>
            </a:pPr>
            <a:r>
              <a:rPr lang="pt-BR" sz="2400" dirty="0">
                <a:solidFill>
                  <a:prstClr val="black"/>
                </a:solidFill>
                <a:latin typeface="Calibri"/>
              </a:rPr>
              <a:t>Nat’l Nuclear Security Admin.		1,753</a:t>
            </a:r>
          </a:p>
          <a:p>
            <a:pPr>
              <a:defRPr/>
            </a:pPr>
            <a:r>
              <a:rPr lang="pt-BR" sz="2400" dirty="0">
                <a:solidFill>
                  <a:srgbClr val="000000"/>
                </a:solidFill>
                <a:latin typeface="Calibri"/>
              </a:rPr>
              <a:t>Total					4,024</a:t>
            </a:r>
            <a:r>
              <a:rPr lang="pt-BR" sz="2400" dirty="0">
                <a:solidFill>
                  <a:prstClr val="black"/>
                </a:solidFill>
                <a:latin typeface="Calibri"/>
              </a:rPr>
              <a:t> </a:t>
            </a:r>
            <a:endParaRPr lang="en-US" sz="2400" dirty="0">
              <a:solidFill>
                <a:prstClr val="black"/>
              </a:solidFill>
              <a:latin typeface="Calibri"/>
            </a:endParaRPr>
          </a:p>
        </p:txBody>
      </p:sp>
      <p:cxnSp>
        <p:nvCxnSpPr>
          <p:cNvPr id="10" name="Straight Connector 9"/>
          <p:cNvCxnSpPr>
            <a:cxnSpLocks/>
          </p:cNvCxnSpPr>
          <p:nvPr/>
        </p:nvCxnSpPr>
        <p:spPr>
          <a:xfrm>
            <a:off x="215956" y="5943600"/>
            <a:ext cx="54990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D4AAE161-B766-44A8-87ED-4EBEF6144750}"/>
              </a:ext>
            </a:extLst>
          </p:cNvPr>
          <p:cNvSpPr txBox="1">
            <a:spLocks/>
          </p:cNvSpPr>
          <p:nvPr/>
        </p:nvSpPr>
        <p:spPr>
          <a:xfrm>
            <a:off x="4343401" y="152401"/>
            <a:ext cx="5856288" cy="954087"/>
          </a:xfrm>
          <a:prstGeom prst="rect">
            <a:avLst/>
          </a:prstGeom>
        </p:spPr>
        <p:txBody>
          <a:bodyPr/>
          <a:lst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r">
              <a:defRPr/>
            </a:pPr>
            <a:r>
              <a:rPr lang="en-US" altLang="en-US" sz="2800" b="1" kern="0" dirty="0">
                <a:solidFill>
                  <a:prstClr val="white"/>
                </a:solidFill>
                <a:latin typeface="Calibri"/>
              </a:rPr>
              <a:t>FY21 DOE Shipments</a:t>
            </a:r>
            <a:endParaRPr lang="en-US" altLang="en-US" sz="2400" b="1" kern="0" dirty="0">
              <a:solidFill>
                <a:prstClr val="white"/>
              </a:solidFill>
              <a:latin typeface="Calibri"/>
            </a:endParaRPr>
          </a:p>
        </p:txBody>
      </p:sp>
      <p:sp>
        <p:nvSpPr>
          <p:cNvPr id="9" name="Rectangle 8">
            <a:extLst>
              <a:ext uri="{FF2B5EF4-FFF2-40B4-BE49-F238E27FC236}">
                <a16:creationId xmlns:a16="http://schemas.microsoft.com/office/drawing/2014/main" id="{4DD76DA1-E130-418D-9058-0BB0E0CFD65B}"/>
              </a:ext>
            </a:extLst>
          </p:cNvPr>
          <p:cNvSpPr/>
          <p:nvPr/>
        </p:nvSpPr>
        <p:spPr>
          <a:xfrm>
            <a:off x="609601" y="1922872"/>
            <a:ext cx="6248400" cy="954107"/>
          </a:xfrm>
          <a:prstGeom prst="rect">
            <a:avLst/>
          </a:prstGeom>
        </p:spPr>
        <p:txBody>
          <a:bodyPr wrap="square">
            <a:spAutoFit/>
          </a:bodyPr>
          <a:lstStyle/>
          <a:p>
            <a:pPr algn="ctr" rtl="0">
              <a:defRPr sz="2800" b="1" i="0" u="none" strike="noStrike" kern="1200" baseline="0">
                <a:solidFill>
                  <a:prstClr val="black"/>
                </a:solidFill>
                <a:latin typeface="+mn-lt"/>
                <a:ea typeface="+mn-ea"/>
                <a:cs typeface="+mn-cs"/>
              </a:defRPr>
            </a:pPr>
            <a:r>
              <a:rPr lang="en-US" sz="2800" dirty="0"/>
              <a:t>FY21 DOE</a:t>
            </a:r>
            <a:r>
              <a:rPr lang="en-US" sz="2800" baseline="0" dirty="0"/>
              <a:t> </a:t>
            </a:r>
            <a:r>
              <a:rPr lang="en-US" sz="2800" dirty="0"/>
              <a:t>Offsite</a:t>
            </a:r>
            <a:r>
              <a:rPr lang="en-US" sz="2800" baseline="0" dirty="0"/>
              <a:t> Hazardous Materials Shipments by Program</a:t>
            </a:r>
          </a:p>
        </p:txBody>
      </p:sp>
    </p:spTree>
    <p:extLst>
      <p:ext uri="{BB962C8B-B14F-4D97-AF65-F5344CB8AC3E}">
        <p14:creationId xmlns:p14="http://schemas.microsoft.com/office/powerpoint/2010/main" val="1264855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968785"/>
            <a:ext cx="5486400" cy="323165"/>
          </a:xfrm>
        </p:spPr>
        <p:txBody>
          <a:bodyPr/>
          <a:lstStyle/>
          <a:p>
            <a:r>
              <a:rPr lang="en-US" sz="2100" dirty="0"/>
              <a:t>FY21 EM Shipments</a:t>
            </a:r>
          </a:p>
        </p:txBody>
      </p:sp>
      <p:graphicFrame>
        <p:nvGraphicFramePr>
          <p:cNvPr id="6" name="Chart 5"/>
          <p:cNvGraphicFramePr>
            <a:graphicFrameLocks/>
          </p:cNvGraphicFramePr>
          <p:nvPr>
            <p:extLst>
              <p:ext uri="{D42A27DB-BD31-4B8C-83A1-F6EECF244321}">
                <p14:modId xmlns:p14="http://schemas.microsoft.com/office/powerpoint/2010/main" val="2821943244"/>
              </p:ext>
            </p:extLst>
          </p:nvPr>
        </p:nvGraphicFramePr>
        <p:xfrm>
          <a:off x="2890045" y="1106488"/>
          <a:ext cx="8763000" cy="553904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84134" y="4109712"/>
            <a:ext cx="4821266" cy="2369880"/>
          </a:xfrm>
          <a:prstGeom prst="rect">
            <a:avLst/>
          </a:prstGeom>
          <a:noFill/>
        </p:spPr>
        <p:txBody>
          <a:bodyPr wrap="square" rtlCol="0">
            <a:spAutoFit/>
          </a:bodyPr>
          <a:lstStyle/>
          <a:p>
            <a:pPr>
              <a:defRPr/>
            </a:pPr>
            <a:r>
              <a:rPr lang="en-US" sz="2400" dirty="0">
                <a:solidFill>
                  <a:prstClr val="black"/>
                </a:solidFill>
                <a:latin typeface="Calibri"/>
              </a:rPr>
              <a:t>Low Level Waste		448*</a:t>
            </a:r>
          </a:p>
          <a:p>
            <a:pPr>
              <a:defRPr/>
            </a:pPr>
            <a:r>
              <a:rPr lang="en-US" sz="2400" dirty="0">
                <a:solidFill>
                  <a:prstClr val="black"/>
                </a:solidFill>
                <a:latin typeface="Calibri"/>
              </a:rPr>
              <a:t>Mixed Low Level Waste	98</a:t>
            </a:r>
          </a:p>
          <a:p>
            <a:pPr>
              <a:defRPr/>
            </a:pPr>
            <a:r>
              <a:rPr lang="en-US" sz="2400" dirty="0">
                <a:solidFill>
                  <a:prstClr val="black"/>
                </a:solidFill>
                <a:latin typeface="Calibri"/>
              </a:rPr>
              <a:t>Transuranic Waste		96</a:t>
            </a:r>
          </a:p>
          <a:p>
            <a:pPr>
              <a:defRPr/>
            </a:pPr>
            <a:r>
              <a:rPr lang="en-US" sz="2400" dirty="0">
                <a:solidFill>
                  <a:prstClr val="black"/>
                </a:solidFill>
                <a:latin typeface="Calibri"/>
              </a:rPr>
              <a:t>Other				338</a:t>
            </a:r>
            <a:endParaRPr lang="en-US" sz="2400" dirty="0">
              <a:solidFill>
                <a:srgbClr val="FF0000"/>
              </a:solidFill>
              <a:latin typeface="Calibri"/>
            </a:endParaRPr>
          </a:p>
          <a:p>
            <a:pPr>
              <a:defRPr/>
            </a:pPr>
            <a:r>
              <a:rPr lang="en-US" sz="2400" dirty="0">
                <a:solidFill>
                  <a:prstClr val="black"/>
                </a:solidFill>
                <a:latin typeface="Calibri"/>
              </a:rPr>
              <a:t>Total              			980**</a:t>
            </a:r>
          </a:p>
          <a:p>
            <a:pPr>
              <a:defRPr/>
            </a:pPr>
            <a:br>
              <a:rPr lang="en-US" sz="1400" dirty="0">
                <a:solidFill>
                  <a:prstClr val="black"/>
                </a:solidFill>
                <a:latin typeface="Calibri"/>
              </a:rPr>
            </a:br>
            <a:r>
              <a:rPr lang="en-US" sz="1400" dirty="0">
                <a:solidFill>
                  <a:prstClr val="black"/>
                </a:solidFill>
                <a:latin typeface="Calibri"/>
              </a:rPr>
              <a:t>**One shipment may contain multiple materials</a:t>
            </a:r>
          </a:p>
        </p:txBody>
      </p:sp>
      <p:cxnSp>
        <p:nvCxnSpPr>
          <p:cNvPr id="9" name="Straight Connector 8"/>
          <p:cNvCxnSpPr>
            <a:cxnSpLocks/>
          </p:cNvCxnSpPr>
          <p:nvPr/>
        </p:nvCxnSpPr>
        <p:spPr>
          <a:xfrm>
            <a:off x="332049" y="5638800"/>
            <a:ext cx="4544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8955" y="1911788"/>
            <a:ext cx="6248400" cy="523220"/>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sz="2800" b="1" dirty="0">
                <a:solidFill>
                  <a:prstClr val="black"/>
                </a:solidFill>
                <a:latin typeface="Calibri"/>
              </a:rPr>
              <a:t>FY21 EM Waste Materials Shipped</a:t>
            </a:r>
          </a:p>
        </p:txBody>
      </p:sp>
      <p:sp>
        <p:nvSpPr>
          <p:cNvPr id="10" name="Title 1">
            <a:extLst>
              <a:ext uri="{FF2B5EF4-FFF2-40B4-BE49-F238E27FC236}">
                <a16:creationId xmlns:a16="http://schemas.microsoft.com/office/drawing/2014/main" id="{3B0F29BB-1D2C-49DF-B06D-11507EA24833}"/>
              </a:ext>
            </a:extLst>
          </p:cNvPr>
          <p:cNvSpPr txBox="1">
            <a:spLocks/>
          </p:cNvSpPr>
          <p:nvPr/>
        </p:nvSpPr>
        <p:spPr>
          <a:xfrm>
            <a:off x="4343401" y="152401"/>
            <a:ext cx="5856288" cy="954087"/>
          </a:xfrm>
          <a:prstGeom prst="rect">
            <a:avLst/>
          </a:prstGeom>
        </p:spPr>
        <p:txBody>
          <a:bodyPr/>
          <a:lst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r">
              <a:defRPr/>
            </a:pPr>
            <a:r>
              <a:rPr lang="en-US" altLang="en-US" sz="2800" b="1" kern="0" dirty="0">
                <a:solidFill>
                  <a:prstClr val="white"/>
                </a:solidFill>
                <a:latin typeface="Calibri"/>
              </a:rPr>
              <a:t>FY21 EM Waste Shipments</a:t>
            </a:r>
            <a:endParaRPr lang="en-US" altLang="en-US" sz="2400" b="1" kern="0" dirty="0">
              <a:solidFill>
                <a:prstClr val="white"/>
              </a:solidFill>
              <a:latin typeface="Calibri"/>
            </a:endParaRPr>
          </a:p>
        </p:txBody>
      </p:sp>
    </p:spTree>
    <p:extLst>
      <p:ext uri="{BB962C8B-B14F-4D97-AF65-F5344CB8AC3E}">
        <p14:creationId xmlns:p14="http://schemas.microsoft.com/office/powerpoint/2010/main" val="2524846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2498</TotalTime>
  <Words>1222</Words>
  <Application>Microsoft Macintosh PowerPoint</Application>
  <PresentationFormat>Widescreen</PresentationFormat>
  <Paragraphs>202</Paragraphs>
  <Slides>22</Slides>
  <Notes>22</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22</vt:i4>
      </vt:variant>
    </vt:vector>
  </HeadingPairs>
  <TitlesOfParts>
    <vt:vector size="30" baseType="lpstr">
      <vt:lpstr>Arial</vt:lpstr>
      <vt:lpstr>Calibri</vt:lpstr>
      <vt:lpstr>Trebuchet MS</vt:lpstr>
      <vt:lpstr>Office Theme</vt:lpstr>
      <vt:lpstr>Custom Design</vt:lpstr>
      <vt:lpstr>1_Custom Design</vt:lpstr>
      <vt:lpstr>1_Office Theme</vt:lpstr>
      <vt:lpstr>2_Custom Design</vt:lpstr>
      <vt:lpstr>PowerPoint Presentation</vt:lpstr>
      <vt:lpstr>Agenda </vt:lpstr>
      <vt:lpstr>PowerPoint Presentation</vt:lpstr>
      <vt:lpstr>PowerPoint Presentation</vt:lpstr>
      <vt:lpstr> OPT Mission  </vt:lpstr>
      <vt:lpstr>OPT Key Programs &amp; Responsibilities </vt:lpstr>
      <vt:lpstr>OPT Key Programs &amp; Responsibilities </vt:lpstr>
      <vt:lpstr>FY21 DOE Shipments</vt:lpstr>
      <vt:lpstr>FY21 EM Shipments</vt:lpstr>
      <vt:lpstr>Packaging &amp; Transportation FY22 Accomplishments </vt:lpstr>
      <vt:lpstr>Packaging &amp; Transportation FY22 Accomplishments </vt:lpstr>
      <vt:lpstr>Packaging &amp; Transportation FY22 Accomplishments </vt:lpstr>
      <vt:lpstr>National Transportation Stakeholders Forum (NTSF) </vt:lpstr>
      <vt:lpstr>National Transportation Stakeholders Forum (NTSF) </vt:lpstr>
      <vt:lpstr>NTSF Engagement</vt:lpstr>
      <vt:lpstr>Motor Carrier Evaluation Program (MCEP)</vt:lpstr>
      <vt:lpstr>Motor Carrier Evaluation Program (MCEP)</vt:lpstr>
      <vt:lpstr>Motor Carrier Evaluation Program (MCEP)</vt:lpstr>
      <vt:lpstr>PowerPoint Presentation</vt:lpstr>
      <vt:lpstr>PowerPoint Presentation</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Office of  Packaging and Transportation Activities</dc:title>
  <dc:creator>Grisham, Kriss</dc:creator>
  <cp:lastModifiedBy>Uldis Vanags</cp:lastModifiedBy>
  <cp:revision>170</cp:revision>
  <cp:lastPrinted>2022-10-25T14:10:15Z</cp:lastPrinted>
  <dcterms:created xsi:type="dcterms:W3CDTF">2018-04-11T20:46:16Z</dcterms:created>
  <dcterms:modified xsi:type="dcterms:W3CDTF">2022-10-26T10:03:36Z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2018-04-10T00:00:00Z</vt:filetime>
  </property>
  <property fmtid="{D5CDD505-2E9C-101B-9397-08002B2CF9AE}" pid="3" name="Creator">
    <vt:lpwstr>Microsoft® PowerPoint® 2013</vt:lpwstr>
  </property>
  <property fmtid="{D5CDD505-2E9C-101B-9397-08002B2CF9AE}" pid="4" name="LastSaved">
    <vt:filetime>2018-04-11T00:00:00Z</vt:filetime>
  </property>
</Properties>
</file>