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15"/>
  </p:notesMasterIdLst>
  <p:sldIdLst>
    <p:sldId id="256" r:id="rId2"/>
    <p:sldId id="258" r:id="rId3"/>
    <p:sldId id="282" r:id="rId4"/>
    <p:sldId id="263" r:id="rId5"/>
    <p:sldId id="283" r:id="rId6"/>
    <p:sldId id="284" r:id="rId7"/>
    <p:sldId id="287" r:id="rId8"/>
    <p:sldId id="285" r:id="rId9"/>
    <p:sldId id="273" r:id="rId10"/>
    <p:sldId id="286" r:id="rId11"/>
    <p:sldId id="275" r:id="rId12"/>
    <p:sldId id="278"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CA14256-FD03-36A4-30A5-EB876088D609}" name="Bob Capstick" initials="BC" userId="S::BCapstick@3yankees.com::ac20202b-df59-4174-a68b-4a69c7dcd7b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ric Howes" initials="EH" lastIdx="1" clrIdx="0">
    <p:extLst>
      <p:ext uri="{19B8F6BF-5375-455C-9EA6-DF929625EA0E}">
        <p15:presenceInfo xmlns:p15="http://schemas.microsoft.com/office/powerpoint/2012/main" userId="S::EHowes@3yankees.com::afa3071b-9df1-4f50-9465-b39f3661676c" providerId="AD"/>
      </p:ext>
    </p:extLst>
  </p:cmAuthor>
  <p:cmAuthor id="2" name="Bob Capstick" initials="BC" lastIdx="11" clrIdx="1">
    <p:extLst>
      <p:ext uri="{19B8F6BF-5375-455C-9EA6-DF929625EA0E}">
        <p15:presenceInfo xmlns:p15="http://schemas.microsoft.com/office/powerpoint/2012/main" userId="S::BCapstick@3yankees.com::ac20202b-df59-4174-a68b-4a69c7dcd7b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4" autoAdjust="0"/>
    <p:restoredTop sz="86452" autoAdjust="0"/>
  </p:normalViewPr>
  <p:slideViewPr>
    <p:cSldViewPr snapToGrid="0">
      <p:cViewPr varScale="1">
        <p:scale>
          <a:sx n="93" d="100"/>
          <a:sy n="93" d="100"/>
        </p:scale>
        <p:origin x="232" y="328"/>
      </p:cViewPr>
      <p:guideLst>
        <p:guide orient="horz" pos="2160"/>
        <p:guide pos="3840"/>
      </p:guideLst>
    </p:cSldViewPr>
  </p:slideViewPr>
  <p:outlineViewPr>
    <p:cViewPr>
      <p:scale>
        <a:sx n="33" d="100"/>
        <a:sy n="33" d="100"/>
      </p:scale>
      <p:origin x="0" y="-5064"/>
    </p:cViewPr>
  </p:outlin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74DE4D-BF18-41E4-AB17-AE65800E2975}" type="datetimeFigureOut">
              <a:rPr lang="en-US" smtClean="0"/>
              <a:pPr/>
              <a:t>6/7/22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B255E1-88D8-49E1-A23C-1F0B201C2128}" type="slidenum">
              <a:rPr lang="en-US" smtClean="0"/>
              <a:pPr/>
              <a:t>‹#›</a:t>
            </a:fld>
            <a:endParaRPr lang="en-US"/>
          </a:p>
        </p:txBody>
      </p:sp>
    </p:spTree>
    <p:extLst>
      <p:ext uri="{BB962C8B-B14F-4D97-AF65-F5344CB8AC3E}">
        <p14:creationId xmlns:p14="http://schemas.microsoft.com/office/powerpoint/2010/main" val="3727756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B255E1-88D8-49E1-A23C-1F0B201C2128}" type="slidenum">
              <a:rPr lang="en-US" smtClean="0"/>
              <a:pPr/>
              <a:t>1</a:t>
            </a:fld>
            <a:endParaRPr lang="en-US"/>
          </a:p>
        </p:txBody>
      </p:sp>
    </p:spTree>
    <p:extLst>
      <p:ext uri="{BB962C8B-B14F-4D97-AF65-F5344CB8AC3E}">
        <p14:creationId xmlns:p14="http://schemas.microsoft.com/office/powerpoint/2010/main" val="2924564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B255E1-88D8-49E1-A23C-1F0B201C2128}" type="slidenum">
              <a:rPr lang="en-US" smtClean="0"/>
              <a:pPr/>
              <a:t>2</a:t>
            </a:fld>
            <a:endParaRPr lang="en-US"/>
          </a:p>
        </p:txBody>
      </p:sp>
    </p:spTree>
    <p:extLst>
      <p:ext uri="{BB962C8B-B14F-4D97-AF65-F5344CB8AC3E}">
        <p14:creationId xmlns:p14="http://schemas.microsoft.com/office/powerpoint/2010/main" val="4072793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B255E1-88D8-49E1-A23C-1F0B201C2128}" type="slidenum">
              <a:rPr lang="en-US" smtClean="0"/>
              <a:pPr/>
              <a:t>4</a:t>
            </a:fld>
            <a:endParaRPr lang="en-US"/>
          </a:p>
        </p:txBody>
      </p:sp>
    </p:spTree>
    <p:extLst>
      <p:ext uri="{BB962C8B-B14F-4D97-AF65-F5344CB8AC3E}">
        <p14:creationId xmlns:p14="http://schemas.microsoft.com/office/powerpoint/2010/main" val="1086059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B255E1-88D8-49E1-A23C-1F0B201C2128}" type="slidenum">
              <a:rPr lang="en-US" smtClean="0"/>
              <a:pPr/>
              <a:t>5</a:t>
            </a:fld>
            <a:endParaRPr lang="en-US"/>
          </a:p>
        </p:txBody>
      </p:sp>
    </p:spTree>
    <p:extLst>
      <p:ext uri="{BB962C8B-B14F-4D97-AF65-F5344CB8AC3E}">
        <p14:creationId xmlns:p14="http://schemas.microsoft.com/office/powerpoint/2010/main" val="620695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B255E1-88D8-49E1-A23C-1F0B201C2128}" type="slidenum">
              <a:rPr lang="en-US" smtClean="0"/>
              <a:pPr/>
              <a:t>6</a:t>
            </a:fld>
            <a:endParaRPr lang="en-US"/>
          </a:p>
        </p:txBody>
      </p:sp>
    </p:spTree>
    <p:extLst>
      <p:ext uri="{BB962C8B-B14F-4D97-AF65-F5344CB8AC3E}">
        <p14:creationId xmlns:p14="http://schemas.microsoft.com/office/powerpoint/2010/main" val="610809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B255E1-88D8-49E1-A23C-1F0B201C2128}" type="slidenum">
              <a:rPr lang="en-US" smtClean="0"/>
              <a:pPr/>
              <a:t>9</a:t>
            </a:fld>
            <a:endParaRPr lang="en-US"/>
          </a:p>
        </p:txBody>
      </p:sp>
    </p:spTree>
    <p:extLst>
      <p:ext uri="{BB962C8B-B14F-4D97-AF65-F5344CB8AC3E}">
        <p14:creationId xmlns:p14="http://schemas.microsoft.com/office/powerpoint/2010/main" val="4269285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B255E1-88D8-49E1-A23C-1F0B201C2128}" type="slidenum">
              <a:rPr lang="en-US" smtClean="0"/>
              <a:pPr/>
              <a:t>11</a:t>
            </a:fld>
            <a:endParaRPr lang="en-US"/>
          </a:p>
        </p:txBody>
      </p:sp>
    </p:spTree>
    <p:extLst>
      <p:ext uri="{BB962C8B-B14F-4D97-AF65-F5344CB8AC3E}">
        <p14:creationId xmlns:p14="http://schemas.microsoft.com/office/powerpoint/2010/main" val="347947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B255E1-88D8-49E1-A23C-1F0B201C2128}" type="slidenum">
              <a:rPr lang="en-US" smtClean="0"/>
              <a:pPr/>
              <a:t>12</a:t>
            </a:fld>
            <a:endParaRPr lang="en-US"/>
          </a:p>
        </p:txBody>
      </p:sp>
    </p:spTree>
    <p:extLst>
      <p:ext uri="{BB962C8B-B14F-4D97-AF65-F5344CB8AC3E}">
        <p14:creationId xmlns:p14="http://schemas.microsoft.com/office/powerpoint/2010/main" val="3294945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C7979-6FAA-42BD-93A6-1ABBF1BF7C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4438454-99D3-4035-A4C3-E18B297ADC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1E2095-672B-4B7B-8A3A-E38E5A78AFAB}"/>
              </a:ext>
            </a:extLst>
          </p:cNvPr>
          <p:cNvSpPr>
            <a:spLocks noGrp="1"/>
          </p:cNvSpPr>
          <p:nvPr>
            <p:ph type="dt" sz="half" idx="10"/>
          </p:nvPr>
        </p:nvSpPr>
        <p:spPr/>
        <p:txBody>
          <a:bodyPr/>
          <a:lstStyle/>
          <a:p>
            <a:fld id="{90BC3F10-738A-424C-9BBD-0CC55123F1D1}" type="datetimeFigureOut">
              <a:rPr lang="en-US" smtClean="0"/>
              <a:pPr/>
              <a:t>6/7/22</a:t>
            </a:fld>
            <a:endParaRPr lang="en-US"/>
          </a:p>
        </p:txBody>
      </p:sp>
      <p:sp>
        <p:nvSpPr>
          <p:cNvPr id="5" name="Footer Placeholder 4">
            <a:extLst>
              <a:ext uri="{FF2B5EF4-FFF2-40B4-BE49-F238E27FC236}">
                <a16:creationId xmlns:a16="http://schemas.microsoft.com/office/drawing/2014/main" id="{9009304E-A07F-4B1A-A8AE-08333EBED8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8070FD-5F3E-4A0C-9519-FD83E1114D93}"/>
              </a:ext>
            </a:extLst>
          </p:cNvPr>
          <p:cNvSpPr>
            <a:spLocks noGrp="1"/>
          </p:cNvSpPr>
          <p:nvPr>
            <p:ph type="sldNum" sz="quarter" idx="12"/>
          </p:nvPr>
        </p:nvSpPr>
        <p:spPr/>
        <p:txBody>
          <a:bodyPr/>
          <a:lstStyle/>
          <a:p>
            <a:fld id="{5E41014D-55BA-4D02-BF10-1785F2852A14}" type="slidenum">
              <a:rPr lang="en-US" smtClean="0"/>
              <a:pPr/>
              <a:t>‹#›</a:t>
            </a:fld>
            <a:endParaRPr lang="en-US"/>
          </a:p>
        </p:txBody>
      </p:sp>
    </p:spTree>
    <p:extLst>
      <p:ext uri="{BB962C8B-B14F-4D97-AF65-F5344CB8AC3E}">
        <p14:creationId xmlns:p14="http://schemas.microsoft.com/office/powerpoint/2010/main" val="429190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07799-1AFA-4281-ACA1-9152B941CF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436087-4AE7-4416-8E06-AA7714E76B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F16FC6-896F-45DD-87D1-7828AC82A410}"/>
              </a:ext>
            </a:extLst>
          </p:cNvPr>
          <p:cNvSpPr>
            <a:spLocks noGrp="1"/>
          </p:cNvSpPr>
          <p:nvPr>
            <p:ph type="dt" sz="half" idx="10"/>
          </p:nvPr>
        </p:nvSpPr>
        <p:spPr/>
        <p:txBody>
          <a:bodyPr/>
          <a:lstStyle/>
          <a:p>
            <a:fld id="{90BC3F10-738A-424C-9BBD-0CC55123F1D1}" type="datetimeFigureOut">
              <a:rPr lang="en-US" smtClean="0"/>
              <a:pPr/>
              <a:t>6/7/22</a:t>
            </a:fld>
            <a:endParaRPr lang="en-US"/>
          </a:p>
        </p:txBody>
      </p:sp>
      <p:sp>
        <p:nvSpPr>
          <p:cNvPr id="5" name="Footer Placeholder 4">
            <a:extLst>
              <a:ext uri="{FF2B5EF4-FFF2-40B4-BE49-F238E27FC236}">
                <a16:creationId xmlns:a16="http://schemas.microsoft.com/office/drawing/2014/main" id="{ABADFE7B-DC91-4D96-B97C-D9134B148C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7F5100-D2E8-47BC-A8C3-7CA208A26609}"/>
              </a:ext>
            </a:extLst>
          </p:cNvPr>
          <p:cNvSpPr>
            <a:spLocks noGrp="1"/>
          </p:cNvSpPr>
          <p:nvPr>
            <p:ph type="sldNum" sz="quarter" idx="12"/>
          </p:nvPr>
        </p:nvSpPr>
        <p:spPr/>
        <p:txBody>
          <a:bodyPr/>
          <a:lstStyle/>
          <a:p>
            <a:fld id="{5E41014D-55BA-4D02-BF10-1785F2852A14}" type="slidenum">
              <a:rPr lang="en-US" smtClean="0"/>
              <a:pPr/>
              <a:t>‹#›</a:t>
            </a:fld>
            <a:endParaRPr lang="en-US"/>
          </a:p>
        </p:txBody>
      </p:sp>
    </p:spTree>
    <p:extLst>
      <p:ext uri="{BB962C8B-B14F-4D97-AF65-F5344CB8AC3E}">
        <p14:creationId xmlns:p14="http://schemas.microsoft.com/office/powerpoint/2010/main" val="856952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D399A9-15A6-4921-8F45-61C2BE002E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3E414B-0591-46CE-BBA2-3CC28EFD65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145B96-7198-4960-AF1D-1AAE9FEE122D}"/>
              </a:ext>
            </a:extLst>
          </p:cNvPr>
          <p:cNvSpPr>
            <a:spLocks noGrp="1"/>
          </p:cNvSpPr>
          <p:nvPr>
            <p:ph type="dt" sz="half" idx="10"/>
          </p:nvPr>
        </p:nvSpPr>
        <p:spPr/>
        <p:txBody>
          <a:bodyPr/>
          <a:lstStyle/>
          <a:p>
            <a:fld id="{90BC3F10-738A-424C-9BBD-0CC55123F1D1}" type="datetimeFigureOut">
              <a:rPr lang="en-US" smtClean="0"/>
              <a:pPr/>
              <a:t>6/7/22</a:t>
            </a:fld>
            <a:endParaRPr lang="en-US"/>
          </a:p>
        </p:txBody>
      </p:sp>
      <p:sp>
        <p:nvSpPr>
          <p:cNvPr id="5" name="Footer Placeholder 4">
            <a:extLst>
              <a:ext uri="{FF2B5EF4-FFF2-40B4-BE49-F238E27FC236}">
                <a16:creationId xmlns:a16="http://schemas.microsoft.com/office/drawing/2014/main" id="{D040E9B4-8137-4310-B77E-F17F05360A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37CD69-30A2-483E-9463-24F259E45EAD}"/>
              </a:ext>
            </a:extLst>
          </p:cNvPr>
          <p:cNvSpPr>
            <a:spLocks noGrp="1"/>
          </p:cNvSpPr>
          <p:nvPr>
            <p:ph type="sldNum" sz="quarter" idx="12"/>
          </p:nvPr>
        </p:nvSpPr>
        <p:spPr/>
        <p:txBody>
          <a:bodyPr/>
          <a:lstStyle/>
          <a:p>
            <a:fld id="{5E41014D-55BA-4D02-BF10-1785F2852A14}" type="slidenum">
              <a:rPr lang="en-US" smtClean="0"/>
              <a:pPr/>
              <a:t>‹#›</a:t>
            </a:fld>
            <a:endParaRPr lang="en-US"/>
          </a:p>
        </p:txBody>
      </p:sp>
    </p:spTree>
    <p:extLst>
      <p:ext uri="{BB962C8B-B14F-4D97-AF65-F5344CB8AC3E}">
        <p14:creationId xmlns:p14="http://schemas.microsoft.com/office/powerpoint/2010/main" val="489381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C2CF3-0514-47F3-8120-7EAB380F69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9CE9B3-2C7C-4E98-8FE0-66FF271A9D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332668-EEB1-4318-B556-5A242C00F2D7}"/>
              </a:ext>
            </a:extLst>
          </p:cNvPr>
          <p:cNvSpPr>
            <a:spLocks noGrp="1"/>
          </p:cNvSpPr>
          <p:nvPr>
            <p:ph type="dt" sz="half" idx="10"/>
          </p:nvPr>
        </p:nvSpPr>
        <p:spPr/>
        <p:txBody>
          <a:bodyPr/>
          <a:lstStyle/>
          <a:p>
            <a:fld id="{90BC3F10-738A-424C-9BBD-0CC55123F1D1}" type="datetimeFigureOut">
              <a:rPr lang="en-US" smtClean="0"/>
              <a:pPr/>
              <a:t>6/7/22</a:t>
            </a:fld>
            <a:endParaRPr lang="en-US"/>
          </a:p>
        </p:txBody>
      </p:sp>
      <p:sp>
        <p:nvSpPr>
          <p:cNvPr id="5" name="Footer Placeholder 4">
            <a:extLst>
              <a:ext uri="{FF2B5EF4-FFF2-40B4-BE49-F238E27FC236}">
                <a16:creationId xmlns:a16="http://schemas.microsoft.com/office/drawing/2014/main" id="{45C4EB1D-662C-4A93-B1D7-F3AEE2B19C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E6397F-D617-4F82-854F-7B0B00DEA396}"/>
              </a:ext>
            </a:extLst>
          </p:cNvPr>
          <p:cNvSpPr>
            <a:spLocks noGrp="1"/>
          </p:cNvSpPr>
          <p:nvPr>
            <p:ph type="sldNum" sz="quarter" idx="12"/>
          </p:nvPr>
        </p:nvSpPr>
        <p:spPr/>
        <p:txBody>
          <a:bodyPr/>
          <a:lstStyle/>
          <a:p>
            <a:fld id="{5E41014D-55BA-4D02-BF10-1785F2852A14}" type="slidenum">
              <a:rPr lang="en-US" smtClean="0"/>
              <a:pPr/>
              <a:t>‹#›</a:t>
            </a:fld>
            <a:endParaRPr lang="en-US"/>
          </a:p>
        </p:txBody>
      </p:sp>
    </p:spTree>
    <p:extLst>
      <p:ext uri="{BB962C8B-B14F-4D97-AF65-F5344CB8AC3E}">
        <p14:creationId xmlns:p14="http://schemas.microsoft.com/office/powerpoint/2010/main" val="1808285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71C81-3FA9-45E0-BF5A-61D0F4B114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BDE973-5EC4-4B58-AAA1-F85141D60D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F64BAD-2CAE-4281-81F4-5C110DCFF01E}"/>
              </a:ext>
            </a:extLst>
          </p:cNvPr>
          <p:cNvSpPr>
            <a:spLocks noGrp="1"/>
          </p:cNvSpPr>
          <p:nvPr>
            <p:ph type="dt" sz="half" idx="10"/>
          </p:nvPr>
        </p:nvSpPr>
        <p:spPr/>
        <p:txBody>
          <a:bodyPr/>
          <a:lstStyle/>
          <a:p>
            <a:fld id="{90BC3F10-738A-424C-9BBD-0CC55123F1D1}" type="datetimeFigureOut">
              <a:rPr lang="en-US" smtClean="0"/>
              <a:pPr/>
              <a:t>6/7/22</a:t>
            </a:fld>
            <a:endParaRPr lang="en-US"/>
          </a:p>
        </p:txBody>
      </p:sp>
      <p:sp>
        <p:nvSpPr>
          <p:cNvPr id="5" name="Footer Placeholder 4">
            <a:extLst>
              <a:ext uri="{FF2B5EF4-FFF2-40B4-BE49-F238E27FC236}">
                <a16:creationId xmlns:a16="http://schemas.microsoft.com/office/drawing/2014/main" id="{C0C58463-A02D-4D95-83CC-403CD9C81F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3B6EA7-BEB0-483C-81B7-4B6C794337F0}"/>
              </a:ext>
            </a:extLst>
          </p:cNvPr>
          <p:cNvSpPr>
            <a:spLocks noGrp="1"/>
          </p:cNvSpPr>
          <p:nvPr>
            <p:ph type="sldNum" sz="quarter" idx="12"/>
          </p:nvPr>
        </p:nvSpPr>
        <p:spPr/>
        <p:txBody>
          <a:bodyPr/>
          <a:lstStyle/>
          <a:p>
            <a:fld id="{5E41014D-55BA-4D02-BF10-1785F2852A14}" type="slidenum">
              <a:rPr lang="en-US" smtClean="0"/>
              <a:pPr/>
              <a:t>‹#›</a:t>
            </a:fld>
            <a:endParaRPr lang="en-US"/>
          </a:p>
        </p:txBody>
      </p:sp>
    </p:spTree>
    <p:extLst>
      <p:ext uri="{BB962C8B-B14F-4D97-AF65-F5344CB8AC3E}">
        <p14:creationId xmlns:p14="http://schemas.microsoft.com/office/powerpoint/2010/main" val="162512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7CAB8-8F1A-4A13-BB38-D5BF6BF697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B9F0EC-1CFB-4B62-9123-4E55A323E3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74828B-E54C-48A9-85B9-2FD346A588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5660F7-4BFB-4D0B-A57A-7D9E4C486E59}"/>
              </a:ext>
            </a:extLst>
          </p:cNvPr>
          <p:cNvSpPr>
            <a:spLocks noGrp="1"/>
          </p:cNvSpPr>
          <p:nvPr>
            <p:ph type="dt" sz="half" idx="10"/>
          </p:nvPr>
        </p:nvSpPr>
        <p:spPr/>
        <p:txBody>
          <a:bodyPr/>
          <a:lstStyle/>
          <a:p>
            <a:fld id="{90BC3F10-738A-424C-9BBD-0CC55123F1D1}" type="datetimeFigureOut">
              <a:rPr lang="en-US" smtClean="0"/>
              <a:pPr/>
              <a:t>6/7/22</a:t>
            </a:fld>
            <a:endParaRPr lang="en-US"/>
          </a:p>
        </p:txBody>
      </p:sp>
      <p:sp>
        <p:nvSpPr>
          <p:cNvPr id="6" name="Footer Placeholder 5">
            <a:extLst>
              <a:ext uri="{FF2B5EF4-FFF2-40B4-BE49-F238E27FC236}">
                <a16:creationId xmlns:a16="http://schemas.microsoft.com/office/drawing/2014/main" id="{43151650-1851-4A26-93B2-1C428C453B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67FA6B-0139-42F2-80E1-0CEAA3B0E427}"/>
              </a:ext>
            </a:extLst>
          </p:cNvPr>
          <p:cNvSpPr>
            <a:spLocks noGrp="1"/>
          </p:cNvSpPr>
          <p:nvPr>
            <p:ph type="sldNum" sz="quarter" idx="12"/>
          </p:nvPr>
        </p:nvSpPr>
        <p:spPr/>
        <p:txBody>
          <a:bodyPr/>
          <a:lstStyle/>
          <a:p>
            <a:fld id="{5E41014D-55BA-4D02-BF10-1785F2852A14}" type="slidenum">
              <a:rPr lang="en-US" smtClean="0"/>
              <a:pPr/>
              <a:t>‹#›</a:t>
            </a:fld>
            <a:endParaRPr lang="en-US"/>
          </a:p>
        </p:txBody>
      </p:sp>
    </p:spTree>
    <p:extLst>
      <p:ext uri="{BB962C8B-B14F-4D97-AF65-F5344CB8AC3E}">
        <p14:creationId xmlns:p14="http://schemas.microsoft.com/office/powerpoint/2010/main" val="1627905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2DCA3-10CA-466E-BBCC-4C9C9DABE32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3A8E55-F892-4148-A9AF-9431BDD55D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666417-CEAF-4388-9BF7-DD176961E3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7A8629-5410-444B-98BA-F054DA3CD0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1F3D9E-BB69-4399-BCF0-3D70F41087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C86458-EDF1-4CC7-884E-C65AF4082A2E}"/>
              </a:ext>
            </a:extLst>
          </p:cNvPr>
          <p:cNvSpPr>
            <a:spLocks noGrp="1"/>
          </p:cNvSpPr>
          <p:nvPr>
            <p:ph type="dt" sz="half" idx="10"/>
          </p:nvPr>
        </p:nvSpPr>
        <p:spPr/>
        <p:txBody>
          <a:bodyPr/>
          <a:lstStyle/>
          <a:p>
            <a:fld id="{90BC3F10-738A-424C-9BBD-0CC55123F1D1}" type="datetimeFigureOut">
              <a:rPr lang="en-US" smtClean="0"/>
              <a:pPr/>
              <a:t>6/7/22</a:t>
            </a:fld>
            <a:endParaRPr lang="en-US"/>
          </a:p>
        </p:txBody>
      </p:sp>
      <p:sp>
        <p:nvSpPr>
          <p:cNvPr id="8" name="Footer Placeholder 7">
            <a:extLst>
              <a:ext uri="{FF2B5EF4-FFF2-40B4-BE49-F238E27FC236}">
                <a16:creationId xmlns:a16="http://schemas.microsoft.com/office/drawing/2014/main" id="{29034930-AA8A-45DD-B884-8E8B49D4D8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4C89C5-6898-46C7-B20C-CF2FB5809179}"/>
              </a:ext>
            </a:extLst>
          </p:cNvPr>
          <p:cNvSpPr>
            <a:spLocks noGrp="1"/>
          </p:cNvSpPr>
          <p:nvPr>
            <p:ph type="sldNum" sz="quarter" idx="12"/>
          </p:nvPr>
        </p:nvSpPr>
        <p:spPr/>
        <p:txBody>
          <a:bodyPr/>
          <a:lstStyle/>
          <a:p>
            <a:fld id="{5E41014D-55BA-4D02-BF10-1785F2852A14}" type="slidenum">
              <a:rPr lang="en-US" smtClean="0"/>
              <a:pPr/>
              <a:t>‹#›</a:t>
            </a:fld>
            <a:endParaRPr lang="en-US"/>
          </a:p>
        </p:txBody>
      </p:sp>
    </p:spTree>
    <p:extLst>
      <p:ext uri="{BB962C8B-B14F-4D97-AF65-F5344CB8AC3E}">
        <p14:creationId xmlns:p14="http://schemas.microsoft.com/office/powerpoint/2010/main" val="1587033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F8044-BDA4-41B5-97A5-CAA2B528C4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54C39D-9557-4746-8BE8-EB687585A0CF}"/>
              </a:ext>
            </a:extLst>
          </p:cNvPr>
          <p:cNvSpPr>
            <a:spLocks noGrp="1"/>
          </p:cNvSpPr>
          <p:nvPr>
            <p:ph type="dt" sz="half" idx="10"/>
          </p:nvPr>
        </p:nvSpPr>
        <p:spPr/>
        <p:txBody>
          <a:bodyPr/>
          <a:lstStyle/>
          <a:p>
            <a:fld id="{90BC3F10-738A-424C-9BBD-0CC55123F1D1}" type="datetimeFigureOut">
              <a:rPr lang="en-US" smtClean="0"/>
              <a:pPr/>
              <a:t>6/7/22</a:t>
            </a:fld>
            <a:endParaRPr lang="en-US"/>
          </a:p>
        </p:txBody>
      </p:sp>
      <p:sp>
        <p:nvSpPr>
          <p:cNvPr id="4" name="Footer Placeholder 3">
            <a:extLst>
              <a:ext uri="{FF2B5EF4-FFF2-40B4-BE49-F238E27FC236}">
                <a16:creationId xmlns:a16="http://schemas.microsoft.com/office/drawing/2014/main" id="{0180BE37-4E5B-4AFE-A000-DAE916A363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E215CB-22F4-420A-A6A8-0CEF8AF4AC68}"/>
              </a:ext>
            </a:extLst>
          </p:cNvPr>
          <p:cNvSpPr>
            <a:spLocks noGrp="1"/>
          </p:cNvSpPr>
          <p:nvPr>
            <p:ph type="sldNum" sz="quarter" idx="12"/>
          </p:nvPr>
        </p:nvSpPr>
        <p:spPr/>
        <p:txBody>
          <a:bodyPr/>
          <a:lstStyle/>
          <a:p>
            <a:fld id="{5E41014D-55BA-4D02-BF10-1785F2852A14}" type="slidenum">
              <a:rPr lang="en-US" smtClean="0"/>
              <a:pPr/>
              <a:t>‹#›</a:t>
            </a:fld>
            <a:endParaRPr lang="en-US"/>
          </a:p>
        </p:txBody>
      </p:sp>
    </p:spTree>
    <p:extLst>
      <p:ext uri="{BB962C8B-B14F-4D97-AF65-F5344CB8AC3E}">
        <p14:creationId xmlns:p14="http://schemas.microsoft.com/office/powerpoint/2010/main" val="3477708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BE68D3-BDA5-4A88-9CA0-B0A155B42ADF}"/>
              </a:ext>
            </a:extLst>
          </p:cNvPr>
          <p:cNvSpPr>
            <a:spLocks noGrp="1"/>
          </p:cNvSpPr>
          <p:nvPr>
            <p:ph type="dt" sz="half" idx="10"/>
          </p:nvPr>
        </p:nvSpPr>
        <p:spPr/>
        <p:txBody>
          <a:bodyPr/>
          <a:lstStyle/>
          <a:p>
            <a:fld id="{90BC3F10-738A-424C-9BBD-0CC55123F1D1}" type="datetimeFigureOut">
              <a:rPr lang="en-US" smtClean="0"/>
              <a:pPr/>
              <a:t>6/7/22</a:t>
            </a:fld>
            <a:endParaRPr lang="en-US"/>
          </a:p>
        </p:txBody>
      </p:sp>
      <p:sp>
        <p:nvSpPr>
          <p:cNvPr id="3" name="Footer Placeholder 2">
            <a:extLst>
              <a:ext uri="{FF2B5EF4-FFF2-40B4-BE49-F238E27FC236}">
                <a16:creationId xmlns:a16="http://schemas.microsoft.com/office/drawing/2014/main" id="{D43D93E5-B13C-48E9-89F6-46DABA9379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77CDFB-D82A-44AD-838E-2AA0B83BB955}"/>
              </a:ext>
            </a:extLst>
          </p:cNvPr>
          <p:cNvSpPr>
            <a:spLocks noGrp="1"/>
          </p:cNvSpPr>
          <p:nvPr>
            <p:ph type="sldNum" sz="quarter" idx="12"/>
          </p:nvPr>
        </p:nvSpPr>
        <p:spPr/>
        <p:txBody>
          <a:bodyPr/>
          <a:lstStyle/>
          <a:p>
            <a:fld id="{5E41014D-55BA-4D02-BF10-1785F2852A14}" type="slidenum">
              <a:rPr lang="en-US" smtClean="0"/>
              <a:pPr/>
              <a:t>‹#›</a:t>
            </a:fld>
            <a:endParaRPr lang="en-US"/>
          </a:p>
        </p:txBody>
      </p:sp>
    </p:spTree>
    <p:extLst>
      <p:ext uri="{BB962C8B-B14F-4D97-AF65-F5344CB8AC3E}">
        <p14:creationId xmlns:p14="http://schemas.microsoft.com/office/powerpoint/2010/main" val="537370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1FFA6-A63A-4CCB-B01B-5544020B3F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F80A0A-D6BC-4AAB-A5B8-6B817A5617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6ECDEE-1F84-4201-9497-02467C5455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A95C51-6388-45FA-82E0-63F4DFF4052A}"/>
              </a:ext>
            </a:extLst>
          </p:cNvPr>
          <p:cNvSpPr>
            <a:spLocks noGrp="1"/>
          </p:cNvSpPr>
          <p:nvPr>
            <p:ph type="dt" sz="half" idx="10"/>
          </p:nvPr>
        </p:nvSpPr>
        <p:spPr/>
        <p:txBody>
          <a:bodyPr/>
          <a:lstStyle/>
          <a:p>
            <a:fld id="{90BC3F10-738A-424C-9BBD-0CC55123F1D1}" type="datetimeFigureOut">
              <a:rPr lang="en-US" smtClean="0"/>
              <a:pPr/>
              <a:t>6/7/22</a:t>
            </a:fld>
            <a:endParaRPr lang="en-US"/>
          </a:p>
        </p:txBody>
      </p:sp>
      <p:sp>
        <p:nvSpPr>
          <p:cNvPr id="6" name="Footer Placeholder 5">
            <a:extLst>
              <a:ext uri="{FF2B5EF4-FFF2-40B4-BE49-F238E27FC236}">
                <a16:creationId xmlns:a16="http://schemas.microsoft.com/office/drawing/2014/main" id="{BAD780F3-5D74-4A79-8EA8-6C702A3003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46E3C4-780F-409F-83EC-C899C99DEEC2}"/>
              </a:ext>
            </a:extLst>
          </p:cNvPr>
          <p:cNvSpPr>
            <a:spLocks noGrp="1"/>
          </p:cNvSpPr>
          <p:nvPr>
            <p:ph type="sldNum" sz="quarter" idx="12"/>
          </p:nvPr>
        </p:nvSpPr>
        <p:spPr/>
        <p:txBody>
          <a:bodyPr/>
          <a:lstStyle/>
          <a:p>
            <a:fld id="{5E41014D-55BA-4D02-BF10-1785F2852A14}" type="slidenum">
              <a:rPr lang="en-US" smtClean="0"/>
              <a:pPr/>
              <a:t>‹#›</a:t>
            </a:fld>
            <a:endParaRPr lang="en-US"/>
          </a:p>
        </p:txBody>
      </p:sp>
    </p:spTree>
    <p:extLst>
      <p:ext uri="{BB962C8B-B14F-4D97-AF65-F5344CB8AC3E}">
        <p14:creationId xmlns:p14="http://schemas.microsoft.com/office/powerpoint/2010/main" val="2915025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2BC99-C185-41DE-9B9F-30C5E6D560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24046C-494C-4D03-9A52-5C6E4C2D65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09CF370-8627-4950-B779-E33E983427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E57C2F-1349-437A-8748-0B41CD1FA884}"/>
              </a:ext>
            </a:extLst>
          </p:cNvPr>
          <p:cNvSpPr>
            <a:spLocks noGrp="1"/>
          </p:cNvSpPr>
          <p:nvPr>
            <p:ph type="dt" sz="half" idx="10"/>
          </p:nvPr>
        </p:nvSpPr>
        <p:spPr/>
        <p:txBody>
          <a:bodyPr/>
          <a:lstStyle/>
          <a:p>
            <a:fld id="{90BC3F10-738A-424C-9BBD-0CC55123F1D1}" type="datetimeFigureOut">
              <a:rPr lang="en-US" smtClean="0"/>
              <a:pPr/>
              <a:t>6/7/22</a:t>
            </a:fld>
            <a:endParaRPr lang="en-US"/>
          </a:p>
        </p:txBody>
      </p:sp>
      <p:sp>
        <p:nvSpPr>
          <p:cNvPr id="6" name="Footer Placeholder 5">
            <a:extLst>
              <a:ext uri="{FF2B5EF4-FFF2-40B4-BE49-F238E27FC236}">
                <a16:creationId xmlns:a16="http://schemas.microsoft.com/office/drawing/2014/main" id="{40D18596-A06E-44D0-B070-D6CDE35771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8488AD-A2C5-4F3A-8DE9-4B9C0B846B46}"/>
              </a:ext>
            </a:extLst>
          </p:cNvPr>
          <p:cNvSpPr>
            <a:spLocks noGrp="1"/>
          </p:cNvSpPr>
          <p:nvPr>
            <p:ph type="sldNum" sz="quarter" idx="12"/>
          </p:nvPr>
        </p:nvSpPr>
        <p:spPr/>
        <p:txBody>
          <a:bodyPr/>
          <a:lstStyle/>
          <a:p>
            <a:fld id="{5E41014D-55BA-4D02-BF10-1785F2852A14}" type="slidenum">
              <a:rPr lang="en-US" smtClean="0"/>
              <a:pPr/>
              <a:t>‹#›</a:t>
            </a:fld>
            <a:endParaRPr lang="en-US"/>
          </a:p>
        </p:txBody>
      </p:sp>
    </p:spTree>
    <p:extLst>
      <p:ext uri="{BB962C8B-B14F-4D97-AF65-F5344CB8AC3E}">
        <p14:creationId xmlns:p14="http://schemas.microsoft.com/office/powerpoint/2010/main" val="106250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641953-782E-4727-B239-051532E33E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8C7C60-EF04-42C2-9CEE-9ECA3505C5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6B0109-1DBA-425C-A6FD-9553A520A0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BC3F10-738A-424C-9BBD-0CC55123F1D1}" type="datetimeFigureOut">
              <a:rPr lang="en-US" smtClean="0"/>
              <a:pPr/>
              <a:t>6/7/22</a:t>
            </a:fld>
            <a:endParaRPr lang="en-US"/>
          </a:p>
        </p:txBody>
      </p:sp>
      <p:sp>
        <p:nvSpPr>
          <p:cNvPr id="5" name="Footer Placeholder 4">
            <a:extLst>
              <a:ext uri="{FF2B5EF4-FFF2-40B4-BE49-F238E27FC236}">
                <a16:creationId xmlns:a16="http://schemas.microsoft.com/office/drawing/2014/main" id="{C8E7163C-F3A3-48F5-958A-97EC01C451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907A9EE-6B48-4552-9CB6-02438A4953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41014D-55BA-4D02-BF10-1785F2852A14}" type="slidenum">
              <a:rPr lang="en-US" smtClean="0"/>
              <a:pPr/>
              <a:t>‹#›</a:t>
            </a:fld>
            <a:endParaRPr lang="en-US"/>
          </a:p>
        </p:txBody>
      </p:sp>
    </p:spTree>
    <p:extLst>
      <p:ext uri="{BB962C8B-B14F-4D97-AF65-F5344CB8AC3E}">
        <p14:creationId xmlns:p14="http://schemas.microsoft.com/office/powerpoint/2010/main" val="299443021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3yankees.com/index.html" TargetMode="External"/><Relationship Id="rId2" Type="http://schemas.openxmlformats.org/officeDocument/2006/relationships/hyperlink" Target="mailto:ehowes@3yankees.co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105A162D-13EA-41B6-8B18-3E408319891E}"/>
              </a:ext>
            </a:extLst>
          </p:cNvPr>
          <p:cNvSpPr>
            <a:spLocks noGrp="1"/>
          </p:cNvSpPr>
          <p:nvPr>
            <p:ph type="ctrTitle"/>
          </p:nvPr>
        </p:nvSpPr>
        <p:spPr>
          <a:xfrm>
            <a:off x="1314824" y="735106"/>
            <a:ext cx="10421656" cy="2928470"/>
          </a:xfrm>
        </p:spPr>
        <p:txBody>
          <a:bodyPr anchor="b">
            <a:normAutofit/>
          </a:bodyPr>
          <a:lstStyle/>
          <a:p>
            <a:pPr marL="0" marR="0">
              <a:spcBef>
                <a:spcPts val="0"/>
              </a:spcBef>
              <a:spcAft>
                <a:spcPts val="0"/>
              </a:spcAft>
            </a:pPr>
            <a:r>
              <a:rPr lang="en-US" sz="35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3 Yankee Companies &amp; National SNF Status Update</a:t>
            </a:r>
            <a:br>
              <a:rPr lang="en-US" sz="35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br>
            <a:endParaRPr lang="en-US" sz="3500" b="1" dirty="0">
              <a:solidFill>
                <a:srgbClr val="FFFFFF"/>
              </a:solidFill>
              <a:latin typeface="Times New Roman" panose="02020603050405020304" pitchFamily="18" charset="0"/>
            </a:endParaRPr>
          </a:p>
        </p:txBody>
      </p:sp>
      <p:sp>
        <p:nvSpPr>
          <p:cNvPr id="3" name="Subtitle 2">
            <a:extLst>
              <a:ext uri="{FF2B5EF4-FFF2-40B4-BE49-F238E27FC236}">
                <a16:creationId xmlns:a16="http://schemas.microsoft.com/office/drawing/2014/main" id="{2069A3ED-BDE9-412E-96DB-FEB254F708DF}"/>
              </a:ext>
            </a:extLst>
          </p:cNvPr>
          <p:cNvSpPr>
            <a:spLocks noGrp="1"/>
          </p:cNvSpPr>
          <p:nvPr>
            <p:ph type="subTitle" idx="1"/>
          </p:nvPr>
        </p:nvSpPr>
        <p:spPr>
          <a:xfrm>
            <a:off x="1350683" y="4870824"/>
            <a:ext cx="9997256" cy="1803514"/>
          </a:xfrm>
        </p:spPr>
        <p:txBody>
          <a:bodyPr anchor="ctr">
            <a:noAutofit/>
          </a:bodyPr>
          <a:lstStyle/>
          <a:p>
            <a:r>
              <a:rPr lang="en-US" sz="2500" b="1" dirty="0">
                <a:solidFill>
                  <a:schemeClr val="accent1"/>
                </a:solidFill>
                <a:latin typeface="Times New Roman" panose="02020603050405020304" pitchFamily="18" charset="0"/>
              </a:rPr>
              <a:t>NEHLRWT Taskforce Meeting, Philadelphia, PA</a:t>
            </a:r>
          </a:p>
          <a:p>
            <a:r>
              <a:rPr lang="en-US" sz="2500" b="1" dirty="0">
                <a:solidFill>
                  <a:schemeClr val="accent1"/>
                </a:solidFill>
                <a:latin typeface="Times New Roman" panose="02020603050405020304" pitchFamily="18" charset="0"/>
              </a:rPr>
              <a:t>June 7, 2022</a:t>
            </a:r>
          </a:p>
          <a:p>
            <a:r>
              <a:rPr lang="en-US" sz="2500" b="1" dirty="0">
                <a:solidFill>
                  <a:schemeClr val="accent1"/>
                </a:solidFill>
                <a:latin typeface="Times New Roman" panose="02020603050405020304" pitchFamily="18" charset="0"/>
              </a:rPr>
              <a:t>Eric Howes,  Director Public &amp; Government Affairs</a:t>
            </a:r>
          </a:p>
          <a:p>
            <a:r>
              <a:rPr lang="en-US" sz="2500" b="1" dirty="0">
                <a:solidFill>
                  <a:schemeClr val="accent1"/>
                </a:solidFill>
                <a:latin typeface="Times New Roman" panose="02020603050405020304" pitchFamily="18" charset="0"/>
              </a:rPr>
              <a:t>Maine Yankee Atomic Power Company</a:t>
            </a:r>
          </a:p>
        </p:txBody>
      </p:sp>
    </p:spTree>
    <p:extLst>
      <p:ext uri="{BB962C8B-B14F-4D97-AF65-F5344CB8AC3E}">
        <p14:creationId xmlns:p14="http://schemas.microsoft.com/office/powerpoint/2010/main" val="338867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8603CD-5FEB-FEBF-4F90-8FE44ECADBE6}"/>
              </a:ext>
            </a:extLst>
          </p:cNvPr>
          <p:cNvSpPr>
            <a:spLocks noGrp="1"/>
          </p:cNvSpPr>
          <p:nvPr>
            <p:ph type="title"/>
          </p:nvPr>
        </p:nvSpPr>
        <p:spPr>
          <a:xfrm>
            <a:off x="838200" y="365125"/>
            <a:ext cx="10515600" cy="1325563"/>
          </a:xfrm>
        </p:spPr>
        <p:txBody>
          <a:bodyPr>
            <a:normAutofit/>
          </a:bodyPr>
          <a:lstStyle/>
          <a:p>
            <a:r>
              <a:rPr lang="en-US" sz="2500" b="1" dirty="0">
                <a:solidFill>
                  <a:schemeClr val="accent1">
                    <a:lumMod val="75000"/>
                  </a:schemeClr>
                </a:solidFill>
              </a:rPr>
              <a:t>Congress: Funding Legislation</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FAFE4BC-50AB-888A-84D5-1625A5FD7424}"/>
              </a:ext>
            </a:extLst>
          </p:cNvPr>
          <p:cNvSpPr>
            <a:spLocks noGrp="1"/>
          </p:cNvSpPr>
          <p:nvPr>
            <p:ph idx="1"/>
          </p:nvPr>
        </p:nvSpPr>
        <p:spPr>
          <a:xfrm>
            <a:off x="838200" y="1929384"/>
            <a:ext cx="10515600" cy="4251960"/>
          </a:xfrm>
        </p:spPr>
        <p:txBody>
          <a:bodyPr>
            <a:normAutofit/>
          </a:bodyPr>
          <a:lstStyle/>
          <a:p>
            <a:pPr marL="0" indent="0">
              <a:buNone/>
            </a:pPr>
            <a:endParaRPr lang="en-US" sz="1800" dirty="0">
              <a:solidFill>
                <a:srgbClr val="000000"/>
              </a:solidFill>
              <a:effectLst/>
              <a:latin typeface="Times New Roman" panose="02020603050405020304" pitchFamily="18" charset="0"/>
              <a:ea typeface="Calibri" panose="020F0502020204030204" pitchFamily="34" charset="0"/>
              <a:cs typeface="ArialMT"/>
            </a:endParaRPr>
          </a:p>
          <a:p>
            <a:pPr>
              <a:buFont typeface="Wingdings" panose="05000000000000000000" pitchFamily="2" charset="2"/>
              <a:buChar char="Ø"/>
            </a:pPr>
            <a:r>
              <a:rPr lang="en-US" sz="1800" dirty="0">
                <a:solidFill>
                  <a:srgbClr val="000000"/>
                </a:solidFill>
                <a:effectLst/>
                <a:latin typeface="Times New Roman" panose="02020603050405020304" pitchFamily="18" charset="0"/>
                <a:ea typeface="Calibri" panose="020F0502020204030204" pitchFamily="34" charset="0"/>
                <a:cs typeface="ArialMT"/>
              </a:rPr>
              <a:t>As noted in that 4/29 Joint member letter, </a:t>
            </a:r>
            <a:r>
              <a:rPr lang="en-US" sz="1800" dirty="0">
                <a:solidFill>
                  <a:srgbClr val="FF0000"/>
                </a:solidFill>
                <a:effectLst/>
                <a:latin typeface="Times New Roman" panose="02020603050405020304" pitchFamily="18" charset="0"/>
                <a:ea typeface="Calibri" panose="020F0502020204030204" pitchFamily="34" charset="0"/>
                <a:cs typeface="ArialMT"/>
              </a:rPr>
              <a:t>“</a:t>
            </a:r>
            <a:r>
              <a:rPr lang="en-US" sz="1800" dirty="0">
                <a:solidFill>
                  <a:srgbClr val="FF0000"/>
                </a:solidFill>
                <a:effectLst/>
                <a:latin typeface="Times New Roman" panose="02020603050405020304" pitchFamily="18" charset="0"/>
                <a:ea typeface="Calibri" panose="020F0502020204030204" pitchFamily="34" charset="0"/>
                <a:cs typeface="TimesNewRomanPSMT"/>
              </a:rPr>
              <a:t>While DOE is again engaged with regional transportation groups, it has not yet begun conversations with local communities where shutdown plants are located to solicit their views on transportation routes to interstate rail nor developed firm cost and schedule estimates for site specific infrastructure upgrades. For this reason, we are requesting $53 million for FY 2023, consistent with the President’s budget request. This increased funding level would support the implementation of a consent-based siting process for an interim storage facility by providing appropriate funds to work collaboratively with the public, communities, stakeholders, and governments at the Tribal, state, and local level. This increased funding would also provide necessary resources to build on the success of the RFI and advance the development of a durable interim storage program within DOE so that the federal government can begin to meet its  statutory and contractual obligations.”</a:t>
            </a: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2200" dirty="0"/>
          </a:p>
        </p:txBody>
      </p:sp>
    </p:spTree>
    <p:extLst>
      <p:ext uri="{BB962C8B-B14F-4D97-AF65-F5344CB8AC3E}">
        <p14:creationId xmlns:p14="http://schemas.microsoft.com/office/powerpoint/2010/main" val="3084651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E5625D-4F15-48DC-A5A8-F8422E26E262}"/>
              </a:ext>
            </a:extLst>
          </p:cNvPr>
          <p:cNvSpPr>
            <a:spLocks noGrp="1"/>
          </p:cNvSpPr>
          <p:nvPr>
            <p:ph type="title"/>
          </p:nvPr>
        </p:nvSpPr>
        <p:spPr>
          <a:xfrm>
            <a:off x="838200" y="365125"/>
            <a:ext cx="10388600" cy="832739"/>
          </a:xfrm>
        </p:spPr>
        <p:txBody>
          <a:bodyPr>
            <a:normAutofit/>
          </a:bodyPr>
          <a:lstStyle/>
          <a:p>
            <a:r>
              <a:rPr lang="en-US" sz="2400" b="1" dirty="0">
                <a:solidFill>
                  <a:schemeClr val="accent1">
                    <a:lumMod val="75000"/>
                  </a:schemeClr>
                </a:solidFill>
              </a:rPr>
              <a:t>Congress: Authorizing Legislation</a:t>
            </a:r>
          </a:p>
        </p:txBody>
      </p:sp>
      <p:sp>
        <p:nvSpPr>
          <p:cNvPr id="1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F04E563-A92C-4F73-921F-DB72EFA21855}"/>
              </a:ext>
            </a:extLst>
          </p:cNvPr>
          <p:cNvSpPr>
            <a:spLocks noGrp="1"/>
          </p:cNvSpPr>
          <p:nvPr>
            <p:ph idx="1"/>
          </p:nvPr>
        </p:nvSpPr>
        <p:spPr>
          <a:xfrm>
            <a:off x="838200" y="1929384"/>
            <a:ext cx="10515600" cy="4251960"/>
          </a:xfrm>
        </p:spPr>
        <p:txBody>
          <a:bodyPr>
            <a:normAutofit/>
          </a:bodyPr>
          <a:lstStyle/>
          <a:p>
            <a:pPr>
              <a:buFont typeface="Wingdings" panose="05000000000000000000" pitchFamily="2" charset="2"/>
              <a:buChar char="Ø"/>
            </a:pPr>
            <a:endParaRPr lang="en-US" sz="1500" dirty="0">
              <a:latin typeface="Times New Roman" panose="02020603050405020304" pitchFamily="18" charset="0"/>
            </a:endParaRPr>
          </a:p>
          <a:p>
            <a:pPr>
              <a:buFont typeface="Wingdings" panose="05000000000000000000" pitchFamily="2" charset="2"/>
              <a:buChar char="Ø"/>
            </a:pPr>
            <a:r>
              <a:rPr lang="en-US" sz="1800" dirty="0">
                <a:effectLst/>
                <a:latin typeface="Times New Roman" panose="02020603050405020304" pitchFamily="18" charset="0"/>
                <a:ea typeface="Times New Roman" panose="02020603050405020304" pitchFamily="18" charset="0"/>
              </a:rPr>
              <a:t>On March 2</a:t>
            </a:r>
            <a:r>
              <a:rPr lang="en-US" sz="1800" baseline="30000" dirty="0">
                <a:effectLst/>
                <a:latin typeface="Times New Roman" panose="02020603050405020304" pitchFamily="18" charset="0"/>
                <a:ea typeface="Times New Roman" panose="02020603050405020304" pitchFamily="18" charset="0"/>
              </a:rPr>
              <a:t>nd</a:t>
            </a:r>
            <a:r>
              <a:rPr lang="en-US" sz="1800" dirty="0">
                <a:effectLst/>
                <a:latin typeface="Times New Roman" panose="02020603050405020304" pitchFamily="18" charset="0"/>
                <a:ea typeface="Times New Roman" panose="02020603050405020304" pitchFamily="18" charset="0"/>
              </a:rPr>
              <a:t> Senators Heinrich (D-N.M.) and Cruz (R-Texas) and Reps Leger Fernández (D-N.M.) and Plfuger (R-Texas) introduced bipartisan legislation that prohibits the use of federal funds to carry out any activities that would lead to the development of a CIS facility owned or operated by a private company and requires the prohibition to remain in place until a permanent repository is available to accept SNF. The bill was not included in the FY 22 Omnibus funding bill although there was a concerted effort made to do so. </a:t>
            </a:r>
          </a:p>
          <a:p>
            <a:pPr>
              <a:buFont typeface="Wingdings" panose="05000000000000000000" pitchFamily="2" charset="2"/>
              <a:buChar char="Ø"/>
            </a:pPr>
            <a:endParaRPr lang="en-US" sz="1800" dirty="0">
              <a:latin typeface="Times New Roman" panose="02020603050405020304" pitchFamily="18" charset="0"/>
              <a:ea typeface="Times New Roman" panose="02020603050405020304" pitchFamily="18" charset="0"/>
            </a:endParaRPr>
          </a:p>
          <a:p>
            <a:pPr>
              <a:buFont typeface="Wingdings" panose="05000000000000000000" pitchFamily="2" charset="2"/>
              <a:buChar char="Ø"/>
            </a:pPr>
            <a:r>
              <a:rPr lang="en-US" sz="1800" dirty="0">
                <a:effectLst/>
                <a:latin typeface="Times New Roman" panose="02020603050405020304" pitchFamily="18" charset="0"/>
                <a:ea typeface="Times New Roman" panose="02020603050405020304" pitchFamily="18" charset="0"/>
              </a:rPr>
              <a:t>U.S. Representatives Mike Levin (D-CA) and Darrell Issa (D-CA) reintroduced the Spent Fuel Prioritization Act in Congress on February 9</a:t>
            </a:r>
            <a:r>
              <a:rPr lang="en-US" sz="1800" baseline="30000" dirty="0">
                <a:effectLst/>
                <a:latin typeface="Times New Roman" panose="02020603050405020304" pitchFamily="18" charset="0"/>
                <a:ea typeface="Times New Roman" panose="02020603050405020304" pitchFamily="18" charset="0"/>
              </a:rPr>
              <a:t>th</a:t>
            </a:r>
            <a:r>
              <a:rPr lang="en-US" sz="1800" dirty="0">
                <a:effectLst/>
                <a:latin typeface="Times New Roman" panose="02020603050405020304" pitchFamily="18" charset="0"/>
                <a:ea typeface="Times New Roman" panose="02020603050405020304" pitchFamily="18" charset="0"/>
              </a:rPr>
              <a:t> – the bill aims to prioritize spent fuel removal from decommissioned nuclear sites in areas with high populations, seismic hazards, or national security risks. </a:t>
            </a:r>
          </a:p>
          <a:p>
            <a:pPr>
              <a:buFont typeface="Wingdings" panose="05000000000000000000" pitchFamily="2" charset="2"/>
              <a:buChar char="Ø"/>
            </a:pPr>
            <a:endParaRPr lang="en-US" sz="1800" dirty="0">
              <a:effectLst/>
              <a:latin typeface="Times New Roman" panose="02020603050405020304" pitchFamily="18" charset="0"/>
              <a:ea typeface="Times New Roman" panose="02020603050405020304" pitchFamily="18" charset="0"/>
            </a:endParaRPr>
          </a:p>
          <a:p>
            <a:pPr>
              <a:buFont typeface="Wingdings" panose="05000000000000000000" pitchFamily="2" charset="2"/>
              <a:buChar char="Ø"/>
            </a:pPr>
            <a:endParaRPr lang="en-US" sz="1900" dirty="0">
              <a:latin typeface="Times New Roman" panose="02020603050405020304" pitchFamily="18" charset="0"/>
            </a:endParaRPr>
          </a:p>
          <a:p>
            <a:pPr>
              <a:buFont typeface="Wingdings" panose="05000000000000000000" pitchFamily="2" charset="2"/>
              <a:buChar char="Ø"/>
            </a:pPr>
            <a:endParaRPr lang="en-US" sz="1900" dirty="0">
              <a:latin typeface="Times New Roman" panose="02020603050405020304" pitchFamily="18" charset="0"/>
              <a:ea typeface="Times New Roman" panose="02020603050405020304" pitchFamily="18" charset="0"/>
            </a:endParaRPr>
          </a:p>
          <a:p>
            <a:pPr>
              <a:buFont typeface="Wingdings" panose="05000000000000000000" pitchFamily="2" charset="2"/>
              <a:buChar char="Ø"/>
            </a:pPr>
            <a:endParaRPr lang="en-US" sz="1900" dirty="0">
              <a:effectLst/>
              <a:latin typeface="Times New Roman" panose="02020603050405020304" pitchFamily="18" charset="0"/>
              <a:ea typeface="Times New Roman" panose="02020603050405020304" pitchFamily="18" charset="0"/>
            </a:endParaRPr>
          </a:p>
          <a:p>
            <a:pPr>
              <a:buFont typeface="Wingdings" panose="05000000000000000000" pitchFamily="2" charset="2"/>
              <a:buChar char="Ø"/>
            </a:pPr>
            <a:endParaRPr lang="en-US" sz="1600" dirty="0">
              <a:effectLst/>
              <a:latin typeface="Times New Roman" panose="02020603050405020304" pitchFamily="18" charset="0"/>
              <a:ea typeface="Times New Roman" panose="02020603050405020304" pitchFamily="18" charset="0"/>
            </a:endParaRPr>
          </a:p>
          <a:p>
            <a:pPr>
              <a:buFont typeface="Wingdings" panose="05000000000000000000" pitchFamily="2" charset="2"/>
              <a:buChar char="Ø"/>
            </a:pPr>
            <a:endParaRPr lang="en-US" sz="1500" dirty="0">
              <a:latin typeface="Times New Roman" panose="02020603050405020304" pitchFamily="18" charset="0"/>
            </a:endParaRPr>
          </a:p>
          <a:p>
            <a:pPr marL="0" indent="0">
              <a:buNone/>
            </a:pPr>
            <a:endParaRPr lang="en-US" sz="1500" dirty="0">
              <a:latin typeface="Times New Roman" panose="02020603050405020304" pitchFamily="18" charset="0"/>
            </a:endParaRPr>
          </a:p>
          <a:p>
            <a:pPr marL="0" indent="0">
              <a:buNone/>
            </a:pPr>
            <a:endParaRPr lang="en-US" sz="1500" dirty="0"/>
          </a:p>
          <a:p>
            <a:pPr marL="0" indent="0">
              <a:buNone/>
            </a:pPr>
            <a:endParaRPr lang="en-US" sz="1500" dirty="0"/>
          </a:p>
          <a:p>
            <a:pPr marL="0" indent="0">
              <a:buNone/>
            </a:pPr>
            <a:endParaRPr lang="en-US" sz="1500" dirty="0"/>
          </a:p>
        </p:txBody>
      </p:sp>
    </p:spTree>
    <p:extLst>
      <p:ext uri="{BB962C8B-B14F-4D97-AF65-F5344CB8AC3E}">
        <p14:creationId xmlns:p14="http://schemas.microsoft.com/office/powerpoint/2010/main" val="3458406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E5625D-4F15-48DC-A5A8-F8422E26E262}"/>
              </a:ext>
            </a:extLst>
          </p:cNvPr>
          <p:cNvSpPr>
            <a:spLocks noGrp="1"/>
          </p:cNvSpPr>
          <p:nvPr>
            <p:ph type="title"/>
          </p:nvPr>
        </p:nvSpPr>
        <p:spPr>
          <a:xfrm>
            <a:off x="838200" y="365125"/>
            <a:ext cx="10388600" cy="832739"/>
          </a:xfrm>
        </p:spPr>
        <p:txBody>
          <a:bodyPr>
            <a:normAutofit/>
          </a:bodyPr>
          <a:lstStyle/>
          <a:p>
            <a:r>
              <a:rPr lang="en-US" sz="1800" b="1" dirty="0">
                <a:solidFill>
                  <a:schemeClr val="accent1"/>
                </a:solidFill>
                <a:effectLst/>
                <a:latin typeface="Times New Roman" panose="02020603050405020304" pitchFamily="18" charset="0"/>
                <a:ea typeface="Calibri" panose="020F0502020204030204" pitchFamily="34" charset="0"/>
              </a:rPr>
              <a:t>Private Consolidated Interim Storage License Applications</a:t>
            </a:r>
            <a:br>
              <a:rPr lang="en-US" sz="1800" dirty="0">
                <a:effectLst/>
                <a:latin typeface="Times New Roman" panose="02020603050405020304" pitchFamily="18" charset="0"/>
                <a:ea typeface="Times New Roman" panose="02020603050405020304" pitchFamily="18" charset="0"/>
              </a:rPr>
            </a:br>
            <a:endParaRPr lang="en-US" sz="2000" b="1" dirty="0">
              <a:solidFill>
                <a:schemeClr val="accent1"/>
              </a:solidFill>
            </a:endParaRPr>
          </a:p>
        </p:txBody>
      </p:sp>
      <p:sp>
        <p:nvSpPr>
          <p:cNvPr id="1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F04E563-A92C-4F73-921F-DB72EFA21855}"/>
              </a:ext>
            </a:extLst>
          </p:cNvPr>
          <p:cNvSpPr>
            <a:spLocks noGrp="1"/>
          </p:cNvSpPr>
          <p:nvPr>
            <p:ph idx="1"/>
          </p:nvPr>
        </p:nvSpPr>
        <p:spPr>
          <a:xfrm>
            <a:off x="838200" y="1929384"/>
            <a:ext cx="10515600" cy="4251960"/>
          </a:xfrm>
        </p:spPr>
        <p:txBody>
          <a:bodyPr>
            <a:normAutofit/>
          </a:bodyPr>
          <a:lstStyle/>
          <a:p>
            <a:pPr marL="0" marR="0" indent="0">
              <a:spcBef>
                <a:spcPts val="0"/>
              </a:spcBef>
              <a:spcAft>
                <a:spcPts val="600"/>
              </a:spcAft>
              <a:buNone/>
            </a:pPr>
            <a:endParaRPr lang="en-US" sz="1800" b="1" i="1" dirty="0">
              <a:effectLst/>
              <a:latin typeface="Calibri Light" panose="020F0302020204030204" pitchFamily="34" charset="0"/>
              <a:cs typeface="Times New Roman" panose="02020603050405020304" pitchFamily="18" charset="0"/>
            </a:endParaRPr>
          </a:p>
          <a:p>
            <a:pPr>
              <a:spcBef>
                <a:spcPts val="0"/>
              </a:spcBef>
              <a:spcAft>
                <a:spcPts val="600"/>
              </a:spcAft>
              <a:buFont typeface="Wingdings" panose="05000000000000000000" pitchFamily="2" charset="2"/>
              <a:buChar char="Ø"/>
            </a:pPr>
            <a:r>
              <a:rPr lang="en-US" sz="1800" b="1" dirty="0">
                <a:effectLst/>
                <a:latin typeface="Times New Roman" panose="02020603050405020304" pitchFamily="18" charset="0"/>
                <a:ea typeface="Calibri" panose="020F0502020204030204" pitchFamily="34" charset="0"/>
              </a:rPr>
              <a:t> </a:t>
            </a:r>
            <a:r>
              <a:rPr lang="en-US" sz="1800" dirty="0">
                <a:effectLst/>
                <a:latin typeface="Times New Roman" panose="02020603050405020304" pitchFamily="18" charset="0"/>
                <a:ea typeface="Calibri" panose="020F0502020204030204" pitchFamily="34" charset="0"/>
              </a:rPr>
              <a:t>T</a:t>
            </a:r>
            <a:r>
              <a:rPr lang="en-US" sz="1800" dirty="0">
                <a:effectLst/>
                <a:latin typeface="Times New Roman" panose="02020603050405020304" pitchFamily="18" charset="0"/>
                <a:ea typeface="Times New Roman" panose="02020603050405020304" pitchFamily="18" charset="0"/>
                <a:cs typeface="ArialMT"/>
              </a:rPr>
              <a:t>he NRC decision approving the license for the proposed ISP CIS facility in Texas was issued 9/13/21.</a:t>
            </a:r>
          </a:p>
          <a:p>
            <a:pPr>
              <a:spcBef>
                <a:spcPts val="0"/>
              </a:spcBef>
              <a:spcAft>
                <a:spcPts val="600"/>
              </a:spcAft>
              <a:buFont typeface="Wingdings" panose="05000000000000000000" pitchFamily="2" charset="2"/>
              <a:buChar char="Ø"/>
            </a:pPr>
            <a:endParaRPr lang="en-US" sz="1800" b="1" dirty="0">
              <a:latin typeface="Times New Roman" panose="02020603050405020304" pitchFamily="18" charset="0"/>
              <a:ea typeface="Calibri" panose="020F0502020204030204" pitchFamily="34" charset="0"/>
            </a:endParaRPr>
          </a:p>
          <a:p>
            <a:pPr>
              <a:spcBef>
                <a:spcPts val="0"/>
              </a:spcBef>
              <a:spcAft>
                <a:spcPts val="600"/>
              </a:spcAft>
              <a:buFont typeface="Wingdings" panose="05000000000000000000" pitchFamily="2" charset="2"/>
              <a:buChar char="Ø"/>
            </a:pPr>
            <a:r>
              <a:rPr lang="en-US" sz="1800" dirty="0">
                <a:effectLst/>
                <a:latin typeface="Times New Roman" panose="02020603050405020304" pitchFamily="18" charset="0"/>
                <a:ea typeface="Times New Roman" panose="02020603050405020304" pitchFamily="18" charset="0"/>
                <a:cs typeface="ArialMT"/>
              </a:rPr>
              <a:t> </a:t>
            </a:r>
            <a:r>
              <a:rPr lang="en-US" sz="1800" dirty="0">
                <a:effectLst/>
                <a:latin typeface="Times New Roman" panose="02020603050405020304" pitchFamily="18" charset="0"/>
                <a:ea typeface="Times New Roman" panose="02020603050405020304" pitchFamily="18" charset="0"/>
              </a:rPr>
              <a:t>In a 5/26/22 letter  to Holtec, NRC staff stated it now expects to publish the final Environmental Impact Statement in July 2022 and issue the final Safety Evaluation Report in conjunction with its final licensing decision by January 2023. </a:t>
            </a:r>
          </a:p>
          <a:p>
            <a:pPr>
              <a:spcBef>
                <a:spcPts val="0"/>
              </a:spcBef>
              <a:spcAft>
                <a:spcPts val="600"/>
              </a:spcAft>
              <a:buFont typeface="Wingdings" panose="05000000000000000000" pitchFamily="2" charset="2"/>
              <a:buChar char="Ø"/>
            </a:pPr>
            <a:endParaRPr lang="en-US" sz="1800" dirty="0">
              <a:latin typeface="Times New Roman" panose="02020603050405020304" pitchFamily="18" charset="0"/>
              <a:ea typeface="Times New Roman" panose="02020603050405020304" pitchFamily="18" charset="0"/>
            </a:endParaRPr>
          </a:p>
          <a:p>
            <a:pPr>
              <a:spcBef>
                <a:spcPts val="0"/>
              </a:spcBef>
              <a:spcAft>
                <a:spcPts val="600"/>
              </a:spcAft>
              <a:buFont typeface="Wingdings" panose="05000000000000000000" pitchFamily="2" charset="2"/>
              <a:buChar char="Ø"/>
            </a:pPr>
            <a:r>
              <a:rPr lang="en-US" sz="1800" dirty="0">
                <a:effectLst/>
                <a:latin typeface="Times New Roman" panose="02020603050405020304" pitchFamily="18" charset="0"/>
                <a:ea typeface="Times New Roman" panose="02020603050405020304" pitchFamily="18" charset="0"/>
              </a:rPr>
              <a:t>Litigation by the states of TX and NM and other opponents of the two projects continues in federal court.</a:t>
            </a:r>
          </a:p>
          <a:p>
            <a:pPr>
              <a:spcBef>
                <a:spcPts val="0"/>
              </a:spcBef>
              <a:spcAft>
                <a:spcPts val="600"/>
              </a:spcAft>
              <a:buFont typeface="Wingdings" panose="05000000000000000000" pitchFamily="2" charset="2"/>
              <a:buChar char="Ø"/>
            </a:pPr>
            <a:endParaRPr lang="en-US" sz="1800" b="1" dirty="0">
              <a:effectLst/>
              <a:latin typeface="Times New Roman" panose="02020603050405020304" pitchFamily="18" charset="0"/>
              <a:ea typeface="Calibri" panose="020F0502020204030204" pitchFamily="34" charset="0"/>
            </a:endParaRPr>
          </a:p>
          <a:p>
            <a:pPr marL="0" indent="0">
              <a:spcBef>
                <a:spcPts val="0"/>
              </a:spcBef>
              <a:spcAft>
                <a:spcPts val="600"/>
              </a:spcAft>
              <a:buNone/>
            </a:pPr>
            <a:endParaRPr lang="en-US" sz="1800" b="1" dirty="0">
              <a:solidFill>
                <a:schemeClr val="accent1"/>
              </a:solidFill>
              <a:latin typeface="Times New Roman" panose="02020603050405020304" pitchFamily="18" charset="0"/>
              <a:ea typeface="Times New Roman" panose="02020603050405020304" pitchFamily="18" charset="0"/>
            </a:endParaRPr>
          </a:p>
          <a:p>
            <a:pPr marL="0" indent="0">
              <a:spcBef>
                <a:spcPts val="0"/>
              </a:spcBef>
              <a:spcAft>
                <a:spcPts val="600"/>
              </a:spcAft>
              <a:buNone/>
            </a:pPr>
            <a:endParaRPr lang="en-US" sz="1800" dirty="0">
              <a:solidFill>
                <a:schemeClr val="accent1"/>
              </a:solidFill>
              <a:effectLst/>
              <a:latin typeface="Times New Roman" panose="02020603050405020304" pitchFamily="18" charset="0"/>
              <a:ea typeface="Times New Roman" panose="02020603050405020304" pitchFamily="18" charset="0"/>
            </a:endParaRPr>
          </a:p>
          <a:p>
            <a:pPr marL="0" marR="0" indent="0">
              <a:spcBef>
                <a:spcPts val="0"/>
              </a:spcBef>
              <a:spcAft>
                <a:spcPts val="600"/>
              </a:spcAft>
              <a:buNone/>
            </a:pPr>
            <a:endParaRPr lang="en-US" sz="1800" dirty="0">
              <a:latin typeface="Times New Roman" panose="02020603050405020304" pitchFamily="18" charset="0"/>
              <a:ea typeface="Times New Roman" panose="02020603050405020304" pitchFamily="18" charset="0"/>
            </a:endParaRPr>
          </a:p>
          <a:p>
            <a:pPr marR="0">
              <a:spcBef>
                <a:spcPts val="0"/>
              </a:spcBef>
              <a:spcAft>
                <a:spcPts val="600"/>
              </a:spcAft>
              <a:buFont typeface="Wingdings" panose="05000000000000000000" pitchFamily="2" charset="2"/>
              <a:buChar char="Ø"/>
            </a:pPr>
            <a:endParaRPr lang="en-US" sz="1800" dirty="0">
              <a:effectLst/>
              <a:latin typeface="Times New Roman" panose="02020603050405020304" pitchFamily="18" charset="0"/>
              <a:ea typeface="Times New Roman" panose="02020603050405020304" pitchFamily="18" charset="0"/>
            </a:endParaRPr>
          </a:p>
          <a:p>
            <a:pPr>
              <a:buFont typeface="Wingdings" panose="05000000000000000000" pitchFamily="2" charset="2"/>
              <a:buChar char="Ø"/>
            </a:pPr>
            <a:endParaRPr lang="en-US" sz="1600" dirty="0">
              <a:effectLst/>
              <a:latin typeface="Times New Roman" panose="02020603050405020304" pitchFamily="18" charset="0"/>
              <a:ea typeface="Times New Roman" panose="02020603050405020304" pitchFamily="18" charset="0"/>
            </a:endParaRPr>
          </a:p>
          <a:p>
            <a:pPr>
              <a:buFont typeface="Wingdings" panose="05000000000000000000" pitchFamily="2" charset="2"/>
              <a:buChar char="Ø"/>
            </a:pPr>
            <a:endParaRPr lang="en-US" sz="1500" dirty="0">
              <a:latin typeface="Times New Roman" panose="02020603050405020304" pitchFamily="18" charset="0"/>
            </a:endParaRPr>
          </a:p>
          <a:p>
            <a:pPr marL="0" indent="0">
              <a:buNone/>
            </a:pPr>
            <a:endParaRPr lang="en-US" sz="1500" dirty="0">
              <a:latin typeface="Times New Roman" panose="02020603050405020304" pitchFamily="18" charset="0"/>
            </a:endParaRPr>
          </a:p>
          <a:p>
            <a:pPr marL="0" indent="0">
              <a:buNone/>
            </a:pPr>
            <a:endParaRPr lang="en-US" sz="1500" dirty="0"/>
          </a:p>
          <a:p>
            <a:pPr marL="0" indent="0">
              <a:buNone/>
            </a:pPr>
            <a:endParaRPr lang="en-US" sz="1500" dirty="0"/>
          </a:p>
          <a:p>
            <a:pPr marL="0" indent="0">
              <a:buNone/>
            </a:pPr>
            <a:endParaRPr lang="en-US" sz="1500" dirty="0"/>
          </a:p>
        </p:txBody>
      </p:sp>
    </p:spTree>
    <p:extLst>
      <p:ext uri="{BB962C8B-B14F-4D97-AF65-F5344CB8AC3E}">
        <p14:creationId xmlns:p14="http://schemas.microsoft.com/office/powerpoint/2010/main" val="1437273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extBox 3">
            <a:extLst>
              <a:ext uri="{FF2B5EF4-FFF2-40B4-BE49-F238E27FC236}">
                <a16:creationId xmlns:a16="http://schemas.microsoft.com/office/drawing/2014/main" id="{1D8853F2-E7CA-4FB8-BC29-30EAEEBB3DF5}"/>
              </a:ext>
            </a:extLst>
          </p:cNvPr>
          <p:cNvSpPr txBox="1"/>
          <p:nvPr/>
        </p:nvSpPr>
        <p:spPr>
          <a:xfrm>
            <a:off x="1314824" y="735106"/>
            <a:ext cx="10053763" cy="292847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800" kern="1200">
                <a:solidFill>
                  <a:srgbClr val="FFFFFF"/>
                </a:solidFill>
                <a:latin typeface="+mj-lt"/>
                <a:ea typeface="+mj-ea"/>
                <a:cs typeface="+mj-cs"/>
              </a:rPr>
              <a:t>Thank you! </a:t>
            </a:r>
          </a:p>
        </p:txBody>
      </p:sp>
      <p:sp>
        <p:nvSpPr>
          <p:cNvPr id="2" name="TextBox 1">
            <a:extLst>
              <a:ext uri="{FF2B5EF4-FFF2-40B4-BE49-F238E27FC236}">
                <a16:creationId xmlns:a16="http://schemas.microsoft.com/office/drawing/2014/main" id="{030D81C0-7AAC-4E45-80C3-421A23A9DEA1}"/>
              </a:ext>
            </a:extLst>
          </p:cNvPr>
          <p:cNvSpPr txBox="1"/>
          <p:nvPr/>
        </p:nvSpPr>
        <p:spPr>
          <a:xfrm>
            <a:off x="2784764" y="4883727"/>
            <a:ext cx="4665518" cy="646331"/>
          </a:xfrm>
          <a:prstGeom prst="rect">
            <a:avLst/>
          </a:prstGeom>
          <a:noFill/>
        </p:spPr>
        <p:txBody>
          <a:bodyPr wrap="square" rtlCol="0">
            <a:spAutoFit/>
          </a:bodyPr>
          <a:lstStyle/>
          <a:p>
            <a:r>
              <a:rPr lang="en-US" dirty="0">
                <a:hlinkClick r:id="rId2"/>
              </a:rPr>
              <a:t>ehowes@3yankees.com</a:t>
            </a:r>
            <a:endParaRPr lang="en-US" dirty="0"/>
          </a:p>
          <a:p>
            <a:r>
              <a:rPr lang="en-US" dirty="0">
                <a:hlinkClick r:id="rId3"/>
              </a:rPr>
              <a:t>http://www.3yankees.com/index.html</a:t>
            </a:r>
            <a:r>
              <a:rPr lang="en-US" dirty="0"/>
              <a:t> </a:t>
            </a:r>
          </a:p>
        </p:txBody>
      </p:sp>
    </p:spTree>
    <p:extLst>
      <p:ext uri="{BB962C8B-B14F-4D97-AF65-F5344CB8AC3E}">
        <p14:creationId xmlns:p14="http://schemas.microsoft.com/office/powerpoint/2010/main" val="430922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50687E-3727-4E21-9D64-1CA613403EC0}"/>
              </a:ext>
            </a:extLst>
          </p:cNvPr>
          <p:cNvSpPr>
            <a:spLocks noGrp="1"/>
          </p:cNvSpPr>
          <p:nvPr>
            <p:ph type="title"/>
          </p:nvPr>
        </p:nvSpPr>
        <p:spPr>
          <a:xfrm>
            <a:off x="841248" y="548640"/>
            <a:ext cx="3600860" cy="5431536"/>
          </a:xfrm>
        </p:spPr>
        <p:txBody>
          <a:bodyPr>
            <a:normAutofit/>
          </a:bodyPr>
          <a:lstStyle/>
          <a:p>
            <a:r>
              <a:rPr lang="en-US" sz="40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O</a:t>
            </a:r>
            <a:r>
              <a:rPr lang="en-US" sz="4000"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verview of the 3 Yankee Companies</a:t>
            </a:r>
            <a:br>
              <a:rPr lang="en-US" sz="4000"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br>
            <a:endParaRPr lang="en-US" sz="4000" dirty="0">
              <a:solidFill>
                <a:schemeClr val="accent1">
                  <a:lumMod val="75000"/>
                </a:schemeClr>
              </a:solidFill>
            </a:endParaRPr>
          </a:p>
        </p:txBody>
      </p:sp>
      <p:sp>
        <p:nvSpPr>
          <p:cNvPr id="3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F597AC8-1EC5-4A1E-9013-33CE4177EA44}"/>
              </a:ext>
            </a:extLst>
          </p:cNvPr>
          <p:cNvSpPr>
            <a:spLocks noGrp="1"/>
          </p:cNvSpPr>
          <p:nvPr>
            <p:ph idx="1"/>
          </p:nvPr>
        </p:nvSpPr>
        <p:spPr>
          <a:xfrm>
            <a:off x="5126418" y="121920"/>
            <a:ext cx="6224335" cy="6543040"/>
          </a:xfrm>
        </p:spPr>
        <p:txBody>
          <a:bodyPr anchor="ctr">
            <a:normAutofit/>
          </a:bodyPr>
          <a:lstStyle/>
          <a:p>
            <a:pPr marL="342900" marR="0" lvl="0" indent="-342900">
              <a:spcBef>
                <a:spcPts val="0"/>
              </a:spcBef>
              <a:spcAft>
                <a:spcPts val="0"/>
              </a:spcAft>
              <a:buFont typeface="Wingdings" panose="05000000000000000000" pitchFamily="2"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MY, CY, and YR are independent, single-asset, fully decommissioned </a:t>
            </a:r>
            <a:r>
              <a:rPr lang="en-US" sz="1800" dirty="0">
                <a:latin typeface="Times New Roman" panose="02020603050405020304" pitchFamily="18" charset="0"/>
                <a:ea typeface="Calibri" panose="020F0502020204030204" pitchFamily="34" charset="0"/>
                <a:cs typeface="Times New Roman" panose="02020603050405020304" pitchFamily="18" charset="0"/>
              </a:rPr>
              <a:t>NPP</a:t>
            </a:r>
            <a:r>
              <a:rPr lang="en-US" sz="1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sites that have been stand-alone ISFSIs </a:t>
            </a:r>
            <a:r>
              <a:rPr lang="en-US" sz="1800" dirty="0">
                <a:latin typeface="Times New Roman" panose="02020603050405020304" pitchFamily="18" charset="0"/>
                <a:ea typeface="Calibri" panose="020F0502020204030204" pitchFamily="34" charset="0"/>
                <a:cs typeface="Times New Roman" panose="02020603050405020304" pitchFamily="18" charset="0"/>
              </a:rPr>
              <a:t>for nearly two decades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indent="0">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When DOE meets its</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obligation to remove the SNF/GTCC waste, ISFSIs will be decommissioned, NRC licenses terminated, sites made available for other purposes, and companies will go out of business.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indent="0">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Until then it is the 3 Yankees’ responsibility as the NRC licensees to store and secure the SNF/GTCC waste in accordance with all applicable regulations.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indent="0">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annual cost to operate each of the 3 ISFSIs and companies is on the order of $10 million per year per site.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The 3 Yankee Companies have recovered approximately $575.5 million in court awarded damages through four rounds of litigation.  </a:t>
            </a:r>
          </a:p>
          <a:p>
            <a:pPr marL="342900" marR="0" lvl="0" indent="-342900">
              <a:spcBef>
                <a:spcPts val="0"/>
              </a:spcBef>
              <a:spcAft>
                <a:spcPts val="0"/>
              </a:spcAft>
              <a:buFont typeface="Wingdings" panose="05000000000000000000" pitchFamily="2" charset="2"/>
              <a:buChar char=""/>
            </a:pPr>
            <a:endParaRPr lang="en-US" sz="1800" dirty="0">
              <a:latin typeface="Times New Roman" panose="02020603050405020304" pitchFamily="18"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Wingdings" panose="05000000000000000000" pitchFamily="2" charset="2"/>
              <a:buChar char=""/>
            </a:pPr>
            <a:r>
              <a:rPr lang="en-US" sz="1800" dirty="0">
                <a:latin typeface="Times New Roman" panose="02020603050405020304" pitchFamily="18" charset="0"/>
                <a:ea typeface="Calibri" panose="020F0502020204030204" pitchFamily="34" charset="0"/>
                <a:cs typeface="Arial" panose="020B0604020202020204" pitchFamily="34" charset="0"/>
              </a:rPr>
              <a:t>There are currently 21 permanently &amp; announced shutdown sites in the 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700" dirty="0"/>
          </a:p>
        </p:txBody>
      </p:sp>
    </p:spTree>
    <p:extLst>
      <p:ext uri="{BB962C8B-B14F-4D97-AF65-F5344CB8AC3E}">
        <p14:creationId xmlns:p14="http://schemas.microsoft.com/office/powerpoint/2010/main" val="3495309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EB1D256D-6F00-BDB4-E2EB-4885D9F160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6470" y="966356"/>
            <a:ext cx="8547930" cy="5578472"/>
          </a:xfrm>
          <a:prstGeom prst="rect">
            <a:avLst/>
          </a:prstGeom>
        </p:spPr>
      </p:pic>
      <p:sp>
        <p:nvSpPr>
          <p:cNvPr id="2" name="Title 1">
            <a:extLst>
              <a:ext uri="{FF2B5EF4-FFF2-40B4-BE49-F238E27FC236}">
                <a16:creationId xmlns:a16="http://schemas.microsoft.com/office/drawing/2014/main" id="{DBF62950-C966-FA0A-5D2D-E53D26A34CD6}"/>
              </a:ext>
            </a:extLst>
          </p:cNvPr>
          <p:cNvSpPr>
            <a:spLocks noGrp="1"/>
          </p:cNvSpPr>
          <p:nvPr>
            <p:ph type="title"/>
          </p:nvPr>
        </p:nvSpPr>
        <p:spPr>
          <a:xfrm>
            <a:off x="838200" y="313172"/>
            <a:ext cx="10515600" cy="653184"/>
          </a:xfrm>
        </p:spPr>
        <p:txBody>
          <a:bodyPr>
            <a:normAutofit/>
          </a:bodyPr>
          <a:lstStyle/>
          <a:p>
            <a:r>
              <a:rPr lang="en-US" sz="3000" b="1" dirty="0">
                <a:solidFill>
                  <a:schemeClr val="accent1">
                    <a:lumMod val="75000"/>
                  </a:schemeClr>
                </a:solidFill>
              </a:rPr>
              <a:t>      Permanently &amp; Announced Shutdown Nuclear Plant Sites</a:t>
            </a:r>
          </a:p>
        </p:txBody>
      </p:sp>
    </p:spTree>
    <p:extLst>
      <p:ext uri="{BB962C8B-B14F-4D97-AF65-F5344CB8AC3E}">
        <p14:creationId xmlns:p14="http://schemas.microsoft.com/office/powerpoint/2010/main" val="2557007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4350D0-62A7-4017-9F1A-8BC63324AE4A}"/>
              </a:ext>
            </a:extLst>
          </p:cNvPr>
          <p:cNvSpPr txBox="1"/>
          <p:nvPr/>
        </p:nvSpPr>
        <p:spPr>
          <a:xfrm>
            <a:off x="619125" y="95249"/>
            <a:ext cx="6266307" cy="704851"/>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en-US" sz="3000" kern="1200" dirty="0">
              <a:solidFill>
                <a:schemeClr val="tx1"/>
              </a:solidFill>
              <a:latin typeface="+mj-lt"/>
              <a:ea typeface="+mj-ea"/>
              <a:cs typeface="+mj-cs"/>
            </a:endParaRPr>
          </a:p>
        </p:txBody>
      </p:sp>
      <p:pic>
        <p:nvPicPr>
          <p:cNvPr id="7" name="Picture 6">
            <a:extLst>
              <a:ext uri="{FF2B5EF4-FFF2-40B4-BE49-F238E27FC236}">
                <a16:creationId xmlns:a16="http://schemas.microsoft.com/office/drawing/2014/main" id="{B36238B5-F3CE-407E-A2F6-E7EB9918893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981" b="17978"/>
          <a:stretch/>
        </p:blipFill>
        <p:spPr>
          <a:xfrm>
            <a:off x="7684008" y="1"/>
            <a:ext cx="4507992" cy="2240280"/>
          </a:xfrm>
          <a:prstGeom prst="rect">
            <a:avLst/>
          </a:prstGeom>
        </p:spPr>
      </p:pic>
      <p:sp>
        <p:nvSpPr>
          <p:cNvPr id="5" name="TextBox 4">
            <a:extLst>
              <a:ext uri="{FF2B5EF4-FFF2-40B4-BE49-F238E27FC236}">
                <a16:creationId xmlns:a16="http://schemas.microsoft.com/office/drawing/2014/main" id="{99FEC0C0-344C-4788-9E66-2A2D18456A20}"/>
              </a:ext>
            </a:extLst>
          </p:cNvPr>
          <p:cNvSpPr txBox="1"/>
          <p:nvPr/>
        </p:nvSpPr>
        <p:spPr>
          <a:xfrm>
            <a:off x="619125" y="304800"/>
            <a:ext cx="6686549" cy="6457951"/>
          </a:xfrm>
          <a:prstGeom prst="rect">
            <a:avLst/>
          </a:prstGeom>
        </p:spPr>
        <p:txBody>
          <a:bodyPr vert="horz" lIns="91440" tIns="45720" rIns="91440" bIns="45720" rtlCol="0">
            <a:noAutofit/>
          </a:bodyPr>
          <a:lstStyle/>
          <a:p>
            <a:pPr marR="0" lvl="0">
              <a:lnSpc>
                <a:spcPct val="90000"/>
              </a:lnSpc>
              <a:spcBef>
                <a:spcPts val="0"/>
              </a:spcBef>
              <a:spcAft>
                <a:spcPts val="600"/>
              </a:spcAft>
            </a:pPr>
            <a:r>
              <a:rPr lang="en-US" sz="2500" b="1" dirty="0">
                <a:solidFill>
                  <a:schemeClr val="accent1">
                    <a:lumMod val="75000"/>
                  </a:schemeClr>
                </a:solidFill>
              </a:rPr>
              <a:t>ISFSI dry cask systems</a:t>
            </a:r>
            <a:r>
              <a:rPr lang="en-US" sz="2500" b="1" dirty="0">
                <a:solidFill>
                  <a:schemeClr val="accent1">
                    <a:lumMod val="75000"/>
                  </a:schemeClr>
                </a:solidFill>
                <a:effectLst/>
              </a:rPr>
              <a:t> licensed by NRC for storage &amp; Transport: NAC UMS System at MY, NAC MPC system at CY &amp; YR</a:t>
            </a:r>
          </a:p>
          <a:p>
            <a:pPr marL="514350" marR="0" lvl="1" indent="-285750">
              <a:lnSpc>
                <a:spcPct val="90000"/>
              </a:lnSpc>
              <a:spcBef>
                <a:spcPts val="0"/>
              </a:spcBef>
              <a:spcAft>
                <a:spcPts val="600"/>
              </a:spcAft>
              <a:buFont typeface="Wingdings" panose="05000000000000000000" pitchFamily="2" charset="2"/>
              <a:buChar char="Ø"/>
            </a:pPr>
            <a:endParaRPr lang="en-US" sz="2000" dirty="0">
              <a:effectLst/>
            </a:endParaRPr>
          </a:p>
          <a:p>
            <a:pPr marL="514350" marR="0" lvl="1" indent="-285750">
              <a:lnSpc>
                <a:spcPct val="90000"/>
              </a:lnSpc>
              <a:spcBef>
                <a:spcPts val="0"/>
              </a:spcBef>
              <a:spcAft>
                <a:spcPts val="600"/>
              </a:spcAft>
              <a:buFont typeface="Wingdings" panose="05000000000000000000" pitchFamily="2" charset="2"/>
              <a:buChar char="Ø"/>
            </a:pPr>
            <a:r>
              <a:rPr lang="en-US" sz="2000" dirty="0">
                <a:effectLst/>
              </a:rPr>
              <a:t>115 canisters SNF, 8 canisters GTCC waste</a:t>
            </a:r>
          </a:p>
          <a:p>
            <a:pPr marL="228600" marR="0" lvl="1">
              <a:lnSpc>
                <a:spcPct val="90000"/>
              </a:lnSpc>
              <a:spcBef>
                <a:spcPts val="0"/>
              </a:spcBef>
              <a:spcAft>
                <a:spcPts val="600"/>
              </a:spcAft>
            </a:pPr>
            <a:endParaRPr lang="en-US" sz="2000" dirty="0">
              <a:effectLst/>
            </a:endParaRPr>
          </a:p>
          <a:p>
            <a:pPr marL="514350" marR="0" lvl="1" indent="-285750">
              <a:lnSpc>
                <a:spcPct val="90000"/>
              </a:lnSpc>
              <a:spcBef>
                <a:spcPts val="0"/>
              </a:spcBef>
              <a:spcAft>
                <a:spcPts val="600"/>
              </a:spcAft>
              <a:buFont typeface="Wingdings" panose="05000000000000000000" pitchFamily="2" charset="2"/>
              <a:buChar char="Ø"/>
            </a:pPr>
            <a:r>
              <a:rPr lang="en-US" sz="2000" dirty="0">
                <a:effectLst/>
              </a:rPr>
              <a:t>Yankees are working with NAC on NRC applications to renew the MPC &amp; UMS storage CofCs for up to 40 years. Both applications have been accepted for review. </a:t>
            </a:r>
            <a:r>
              <a:rPr lang="en-US" sz="2000" u="none" strike="noStrike" dirty="0"/>
              <a:t>The review &amp; approval process is expected to take approximately 2 years.</a:t>
            </a:r>
            <a:endParaRPr lang="en-US" sz="2000" dirty="0"/>
          </a:p>
          <a:p>
            <a:pPr marL="514350" marR="0" lvl="1" indent="-285750">
              <a:lnSpc>
                <a:spcPct val="90000"/>
              </a:lnSpc>
              <a:spcBef>
                <a:spcPts val="0"/>
              </a:spcBef>
              <a:spcAft>
                <a:spcPts val="600"/>
              </a:spcAft>
              <a:buFont typeface="Wingdings" panose="05000000000000000000" pitchFamily="2" charset="2"/>
              <a:buChar char="Ø"/>
            </a:pPr>
            <a:endParaRPr lang="en-US" sz="2000" dirty="0">
              <a:effectLst/>
              <a:ea typeface="Times New Roman" panose="02020603050405020304" pitchFamily="18" charset="0"/>
              <a:cs typeface="Arial" panose="020B0604020202020204" pitchFamily="34" charset="0"/>
            </a:endParaRPr>
          </a:p>
          <a:p>
            <a:pPr marL="514350" marR="0" lvl="1" indent="-285750">
              <a:lnSpc>
                <a:spcPct val="90000"/>
              </a:lnSpc>
              <a:spcBef>
                <a:spcPts val="0"/>
              </a:spcBef>
              <a:spcAft>
                <a:spcPts val="600"/>
              </a:spcAft>
              <a:buFont typeface="Wingdings" panose="05000000000000000000" pitchFamily="2" charset="2"/>
              <a:buChar char="Ø"/>
            </a:pPr>
            <a:r>
              <a:rPr lang="en-US" sz="2000" dirty="0">
                <a:effectLst/>
                <a:ea typeface="Times New Roman" panose="02020603050405020304" pitchFamily="18" charset="0"/>
                <a:cs typeface="Arial" panose="020B0604020202020204" pitchFamily="34" charset="0"/>
              </a:rPr>
              <a:t>Aging Management Programs for each of the 3 Yankee sites have been drafted and are in the review process.</a:t>
            </a:r>
            <a:r>
              <a:rPr lang="en-US" sz="2000" dirty="0">
                <a:effectLst/>
              </a:rPr>
              <a:t> </a:t>
            </a:r>
            <a:r>
              <a:rPr lang="en-US" sz="2000" dirty="0"/>
              <a:t>A d</a:t>
            </a:r>
            <a:r>
              <a:rPr lang="en-US" sz="2000" dirty="0">
                <a:effectLst/>
              </a:rPr>
              <a:t>ry storage system </a:t>
            </a:r>
            <a:r>
              <a:rPr lang="en-US" sz="2000" dirty="0"/>
              <a:t> inspection is scheduled for:</a:t>
            </a:r>
            <a:r>
              <a:rPr lang="en-US" sz="2000" dirty="0">
                <a:effectLst/>
              </a:rPr>
              <a:t> YR, 22</a:t>
            </a:r>
            <a:r>
              <a:rPr lang="en-US" sz="2000" dirty="0"/>
              <a:t>; </a:t>
            </a:r>
            <a:r>
              <a:rPr lang="en-US" sz="2000" dirty="0">
                <a:effectLst/>
              </a:rPr>
              <a:t>CY, 24; MY, 26</a:t>
            </a:r>
          </a:p>
          <a:p>
            <a:pPr marL="514350" marR="0" lvl="1" indent="-285750">
              <a:lnSpc>
                <a:spcPct val="90000"/>
              </a:lnSpc>
              <a:spcBef>
                <a:spcPts val="0"/>
              </a:spcBef>
              <a:spcAft>
                <a:spcPts val="600"/>
              </a:spcAft>
              <a:buFont typeface="Wingdings" panose="05000000000000000000" pitchFamily="2" charset="2"/>
              <a:buChar char="Ø"/>
            </a:pPr>
            <a:endParaRPr lang="en-US" sz="2000" dirty="0"/>
          </a:p>
          <a:p>
            <a:pPr marL="514350" marR="0" lvl="1" indent="-285750">
              <a:lnSpc>
                <a:spcPct val="90000"/>
              </a:lnSpc>
              <a:spcBef>
                <a:spcPts val="0"/>
              </a:spcBef>
              <a:spcAft>
                <a:spcPts val="600"/>
              </a:spcAft>
              <a:buFont typeface="Wingdings" panose="05000000000000000000" pitchFamily="2" charset="2"/>
              <a:buChar char="Ø"/>
            </a:pPr>
            <a:r>
              <a:rPr lang="en-US" sz="2000" dirty="0"/>
              <a:t>Atmospheric monitoring is also ongoing at the 3 sites</a:t>
            </a:r>
            <a:endParaRPr lang="en-US" sz="2000" dirty="0">
              <a:effectLst/>
            </a:endParaRPr>
          </a:p>
        </p:txBody>
      </p:sp>
      <p:pic>
        <p:nvPicPr>
          <p:cNvPr id="6" name="Picture 5">
            <a:extLst>
              <a:ext uri="{FF2B5EF4-FFF2-40B4-BE49-F238E27FC236}">
                <a16:creationId xmlns:a16="http://schemas.microsoft.com/office/drawing/2014/main" id="{9935A259-249A-4D0B-9716-AF8686B7AB8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046" b="16122"/>
          <a:stretch/>
        </p:blipFill>
        <p:spPr>
          <a:xfrm>
            <a:off x="7684008" y="2308860"/>
            <a:ext cx="4507992" cy="2240280"/>
          </a:xfrm>
          <a:prstGeom prst="rect">
            <a:avLst/>
          </a:prstGeom>
        </p:spPr>
      </p:pic>
      <p:pic>
        <p:nvPicPr>
          <p:cNvPr id="8" name="Picture 7">
            <a:extLst>
              <a:ext uri="{FF2B5EF4-FFF2-40B4-BE49-F238E27FC236}">
                <a16:creationId xmlns:a16="http://schemas.microsoft.com/office/drawing/2014/main" id="{31D54AA9-1695-4686-B287-B728CF9467E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2043"/>
          <a:stretch/>
        </p:blipFill>
        <p:spPr>
          <a:xfrm>
            <a:off x="7684008" y="4672428"/>
            <a:ext cx="4507992" cy="2240280"/>
          </a:xfrm>
          <a:prstGeom prst="rect">
            <a:avLst/>
          </a:prstGeom>
        </p:spPr>
      </p:pic>
      <p:sp>
        <p:nvSpPr>
          <p:cNvPr id="4" name="TextBox 3">
            <a:extLst>
              <a:ext uri="{FF2B5EF4-FFF2-40B4-BE49-F238E27FC236}">
                <a16:creationId xmlns:a16="http://schemas.microsoft.com/office/drawing/2014/main" id="{C1CB88EB-B601-4D6B-9AC2-F61CEF5A507B}"/>
              </a:ext>
            </a:extLst>
          </p:cNvPr>
          <p:cNvSpPr txBox="1"/>
          <p:nvPr/>
        </p:nvSpPr>
        <p:spPr>
          <a:xfrm>
            <a:off x="8378092" y="304800"/>
            <a:ext cx="2211754" cy="369332"/>
          </a:xfrm>
          <a:prstGeom prst="rect">
            <a:avLst/>
          </a:prstGeom>
          <a:noFill/>
        </p:spPr>
        <p:txBody>
          <a:bodyPr wrap="square" rtlCol="0">
            <a:spAutoFit/>
          </a:bodyPr>
          <a:lstStyle/>
          <a:p>
            <a:r>
              <a:rPr lang="en-US" dirty="0">
                <a:solidFill>
                  <a:schemeClr val="accent2"/>
                </a:solidFill>
              </a:rPr>
              <a:t>Maine Yankee</a:t>
            </a:r>
          </a:p>
        </p:txBody>
      </p:sp>
      <p:sp>
        <p:nvSpPr>
          <p:cNvPr id="11" name="TextBox 10">
            <a:extLst>
              <a:ext uri="{FF2B5EF4-FFF2-40B4-BE49-F238E27FC236}">
                <a16:creationId xmlns:a16="http://schemas.microsoft.com/office/drawing/2014/main" id="{8F5B3BF0-AEDE-4C3B-9153-D5F4D414D3BE}"/>
              </a:ext>
            </a:extLst>
          </p:cNvPr>
          <p:cNvSpPr txBox="1"/>
          <p:nvPr/>
        </p:nvSpPr>
        <p:spPr>
          <a:xfrm>
            <a:off x="8878277" y="2172677"/>
            <a:ext cx="1555261" cy="369332"/>
          </a:xfrm>
          <a:prstGeom prst="rect">
            <a:avLst/>
          </a:prstGeom>
          <a:noFill/>
        </p:spPr>
        <p:txBody>
          <a:bodyPr wrap="square" rtlCol="0">
            <a:spAutoFit/>
          </a:bodyPr>
          <a:lstStyle/>
          <a:p>
            <a:r>
              <a:rPr lang="en-US" dirty="0">
                <a:solidFill>
                  <a:schemeClr val="accent2"/>
                </a:solidFill>
              </a:rPr>
              <a:t>Yankee Rowe</a:t>
            </a:r>
          </a:p>
        </p:txBody>
      </p:sp>
      <p:sp>
        <p:nvSpPr>
          <p:cNvPr id="12" name="TextBox 11">
            <a:extLst>
              <a:ext uri="{FF2B5EF4-FFF2-40B4-BE49-F238E27FC236}">
                <a16:creationId xmlns:a16="http://schemas.microsoft.com/office/drawing/2014/main" id="{516EC318-7B7D-4C1E-AFC3-DC7E265E09B6}"/>
              </a:ext>
            </a:extLst>
          </p:cNvPr>
          <p:cNvSpPr txBox="1"/>
          <p:nvPr/>
        </p:nvSpPr>
        <p:spPr>
          <a:xfrm>
            <a:off x="8198339" y="4900246"/>
            <a:ext cx="2086708" cy="369332"/>
          </a:xfrm>
          <a:prstGeom prst="rect">
            <a:avLst/>
          </a:prstGeom>
          <a:noFill/>
        </p:spPr>
        <p:txBody>
          <a:bodyPr wrap="square" rtlCol="0">
            <a:spAutoFit/>
          </a:bodyPr>
          <a:lstStyle/>
          <a:p>
            <a:r>
              <a:rPr lang="en-US" dirty="0">
                <a:solidFill>
                  <a:schemeClr val="accent2"/>
                </a:solidFill>
              </a:rPr>
              <a:t>Connecticut Yankee</a:t>
            </a:r>
          </a:p>
        </p:txBody>
      </p:sp>
    </p:spTree>
    <p:extLst>
      <p:ext uri="{BB962C8B-B14F-4D97-AF65-F5344CB8AC3E}">
        <p14:creationId xmlns:p14="http://schemas.microsoft.com/office/powerpoint/2010/main" val="616418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3B992FD-AF49-8BE7-2030-3E433B45E256}"/>
              </a:ext>
            </a:extLst>
          </p:cNvPr>
          <p:cNvSpPr>
            <a:spLocks noGrp="1"/>
          </p:cNvSpPr>
          <p:nvPr>
            <p:ph type="title"/>
          </p:nvPr>
        </p:nvSpPr>
        <p:spPr>
          <a:xfrm>
            <a:off x="838200" y="365125"/>
            <a:ext cx="10515600" cy="1325563"/>
          </a:xfrm>
        </p:spPr>
        <p:txBody>
          <a:bodyPr>
            <a:normAutofit/>
          </a:bodyPr>
          <a:lstStyle/>
          <a:p>
            <a:r>
              <a:rPr lang="en-US" sz="2500" b="1" dirty="0">
                <a:solidFill>
                  <a:schemeClr val="accent1">
                    <a:lumMod val="75000"/>
                  </a:schemeClr>
                </a:solidFill>
              </a:rPr>
              <a:t>NRC ISFSI Security Requirements Rulemaking</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5C64658A-EA2A-7BF4-1D0F-A475E573DAC9}"/>
              </a:ext>
            </a:extLst>
          </p:cNvPr>
          <p:cNvSpPr>
            <a:spLocks noGrp="1"/>
          </p:cNvSpPr>
          <p:nvPr>
            <p:ph idx="1"/>
          </p:nvPr>
        </p:nvSpPr>
        <p:spPr>
          <a:xfrm>
            <a:off x="838200" y="1929384"/>
            <a:ext cx="10515600" cy="4948936"/>
          </a:xfrm>
        </p:spPr>
        <p:txBody>
          <a:bodyPr>
            <a:normAutofit/>
          </a:bodyPr>
          <a:lstStyle/>
          <a:p>
            <a:pPr>
              <a:buFont typeface="Wingdings" panose="05000000000000000000" pitchFamily="2" charset="2"/>
              <a:buChar char="Ø"/>
            </a:pPr>
            <a:r>
              <a:rPr lang="en-US" sz="1900" dirty="0">
                <a:ea typeface="Calibri" panose="020F0502020204030204" pitchFamily="34" charset="0"/>
                <a:cs typeface="Times New Roman" panose="02020603050405020304" pitchFamily="18" charset="0"/>
              </a:rPr>
              <a:t>In 2015 NRC Staff recommended delaying ISFSI Security Rulemaking to 2020 noting </a:t>
            </a:r>
            <a:r>
              <a:rPr lang="en-US" sz="1900" dirty="0">
                <a:effectLst/>
                <a:ea typeface="Times New Roman" panose="02020603050405020304" pitchFamily="18" charset="0"/>
              </a:rPr>
              <a:t>"</a:t>
            </a:r>
            <a:r>
              <a:rPr lang="en-US" sz="1900" dirty="0">
                <a:effectLst/>
                <a:ea typeface="Times New Roman" panose="02020603050405020304" pitchFamily="18" charset="0"/>
                <a:cs typeface="Arial" panose="020B0604020202020204" pitchFamily="34" charset="0"/>
              </a:rPr>
              <a:t>the existing security requirements for ISFSIs, together with the additional requirements in the post 9/11 security orders, provide continued high assurance of adequate protection of public health and safety regardless of the license type or location…” The Commission concurred.</a:t>
            </a:r>
          </a:p>
          <a:p>
            <a:pPr>
              <a:buFont typeface="Wingdings" panose="05000000000000000000" pitchFamily="2" charset="2"/>
              <a:buChar char="Ø"/>
            </a:pPr>
            <a:endParaRPr lang="en-US" sz="1900" dirty="0">
              <a:effectLst/>
              <a:ea typeface="Times New Roman" panose="02020603050405020304" pitchFamily="18" charset="0"/>
              <a:cs typeface="Arial" panose="020B0604020202020204" pitchFamily="34" charset="0"/>
            </a:endParaRPr>
          </a:p>
          <a:p>
            <a:pPr>
              <a:buFont typeface="Wingdings" panose="05000000000000000000" pitchFamily="2" charset="2"/>
              <a:buChar char="Ø"/>
            </a:pPr>
            <a:r>
              <a:rPr lang="en-US" sz="1900" dirty="0">
                <a:effectLst/>
                <a:ea typeface="Times New Roman" panose="02020603050405020304" pitchFamily="18" charset="0"/>
                <a:cs typeface="Arial" panose="020B0604020202020204" pitchFamily="34" charset="0"/>
              </a:rPr>
              <a:t>In October 2019 </a:t>
            </a:r>
            <a:r>
              <a:rPr lang="en-US" sz="1900" dirty="0">
                <a:ea typeface="Times New Roman" panose="02020603050405020304" pitchFamily="18" charset="0"/>
                <a:cs typeface="Arial" panose="020B0604020202020204" pitchFamily="34" charset="0"/>
              </a:rPr>
              <a:t>NRC </a:t>
            </a:r>
            <a:r>
              <a:rPr lang="en-US" sz="1900" dirty="0">
                <a:effectLst/>
                <a:ea typeface="Times New Roman" panose="02020603050405020304" pitchFamily="18" charset="0"/>
                <a:cs typeface="Arial" panose="020B0604020202020204" pitchFamily="34" charset="0"/>
              </a:rPr>
              <a:t>Staff recommended discontinuing the security rulemaking</a:t>
            </a:r>
            <a:r>
              <a:rPr lang="en-US" sz="1900" dirty="0">
                <a:effectLst/>
                <a:ea typeface="Calibri" panose="020F0502020204030204" pitchFamily="34" charset="0"/>
                <a:cs typeface="Times New Roman" panose="02020603050405020304" pitchFamily="18" charset="0"/>
              </a:rPr>
              <a:t> </a:t>
            </a:r>
            <a:r>
              <a:rPr lang="en-US" sz="1900" dirty="0">
                <a:effectLst/>
                <a:ea typeface="Calibri" panose="020F0502020204030204" pitchFamily="34" charset="0"/>
                <a:cs typeface="PlattsOscine-Regular"/>
              </a:rPr>
              <a:t>because it “would not further improve public health and safety or the common defense and security and would not be cost justified.” </a:t>
            </a:r>
            <a:endParaRPr lang="en-US" sz="1900" dirty="0">
              <a:ea typeface="Calibri" panose="020F0502020204030204" pitchFamily="34" charset="0"/>
              <a:cs typeface="Times New Roman" panose="02020603050405020304" pitchFamily="18" charset="0"/>
            </a:endParaRPr>
          </a:p>
          <a:p>
            <a:pPr>
              <a:buFont typeface="Wingdings" panose="05000000000000000000" pitchFamily="2" charset="2"/>
              <a:buChar char="Ø"/>
            </a:pPr>
            <a:endParaRPr lang="en-US" sz="1900" dirty="0">
              <a:effectLst/>
              <a:ea typeface="Calibri" panose="020F0502020204030204" pitchFamily="34" charset="0"/>
              <a:cs typeface="Times New Roman" panose="02020603050405020304" pitchFamily="18" charset="0"/>
            </a:endParaRPr>
          </a:p>
          <a:p>
            <a:pPr>
              <a:buFont typeface="Wingdings" panose="05000000000000000000" pitchFamily="2" charset="2"/>
              <a:buChar char="Ø"/>
            </a:pPr>
            <a:r>
              <a:rPr lang="en-US" sz="1900" dirty="0">
                <a:effectLst/>
                <a:ea typeface="Calibri" panose="020F0502020204030204" pitchFamily="34" charset="0"/>
                <a:cs typeface="Times New Roman" panose="02020603050405020304" pitchFamily="18" charset="0"/>
              </a:rPr>
              <a:t>In January 2022, the Commission disapproved the Staff’s 10/19 recommendation and directed</a:t>
            </a:r>
            <a:r>
              <a:rPr lang="en-US" sz="1900" dirty="0">
                <a:effectLst/>
                <a:ea typeface="Times New Roman" panose="02020603050405020304" pitchFamily="18" charset="0"/>
                <a:cs typeface="Times New Roman" panose="02020603050405020304" pitchFamily="18" charset="0"/>
              </a:rPr>
              <a:t> </a:t>
            </a:r>
            <a:r>
              <a:rPr lang="en-US" sz="1900" dirty="0">
                <a:ea typeface="Times New Roman" panose="02020603050405020304" pitchFamily="18" charset="0"/>
                <a:cs typeface="Times New Roman" panose="02020603050405020304" pitchFamily="18" charset="0"/>
              </a:rPr>
              <a:t>S</a:t>
            </a:r>
            <a:r>
              <a:rPr lang="en-US" sz="1900" dirty="0">
                <a:effectLst/>
                <a:ea typeface="Times New Roman" panose="02020603050405020304" pitchFamily="18" charset="0"/>
                <a:cs typeface="Times New Roman" panose="02020603050405020304" pitchFamily="18" charset="0"/>
              </a:rPr>
              <a:t>taff to prepare an options paper for the Commission:</a:t>
            </a:r>
            <a:r>
              <a:rPr lang="en-US" sz="1900" dirty="0">
                <a:effectLst/>
                <a:ea typeface="Calibri" panose="020F0502020204030204" pitchFamily="34" charset="0"/>
                <a:cs typeface="Times New Roman" panose="02020603050405020304" pitchFamily="18" charset="0"/>
              </a:rPr>
              <a:t> “Before deciding whether and how to proceed with this rulemaking, the Commission would benefit from a staff analysis of more options for the scope of the rule and the potential regulatory, resource, and timing impacts of those options…”</a:t>
            </a:r>
          </a:p>
          <a:p>
            <a:pPr>
              <a:buFont typeface="Wingdings" panose="05000000000000000000" pitchFamily="2" charset="2"/>
              <a:buChar char="Ø"/>
            </a:pPr>
            <a:endParaRPr lang="en-US" sz="1900" dirty="0">
              <a:effectLst/>
              <a:ea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1900" dirty="0">
                <a:effectLst/>
                <a:ea typeface="Times New Roman" panose="02020603050405020304" pitchFamily="18" charset="0"/>
                <a:cs typeface="Times New Roman" panose="02020603050405020304" pitchFamily="18" charset="0"/>
              </a:rPr>
              <a:t>NRC staff he</a:t>
            </a:r>
            <a:r>
              <a:rPr lang="en-US" sz="1900" dirty="0">
                <a:ea typeface="Times New Roman" panose="02020603050405020304" pitchFamily="18" charset="0"/>
                <a:cs typeface="Times New Roman" panose="02020603050405020304" pitchFamily="18" charset="0"/>
              </a:rPr>
              <a:t>ld</a:t>
            </a:r>
            <a:r>
              <a:rPr lang="en-US" sz="1900" dirty="0">
                <a:effectLst/>
                <a:ea typeface="Times New Roman" panose="02020603050405020304" pitchFamily="18" charset="0"/>
                <a:cs typeface="Times New Roman" panose="02020603050405020304" pitchFamily="18" charset="0"/>
              </a:rPr>
              <a:t> a public meeting on 5/24 to gain stake holder input for the options paper.</a:t>
            </a:r>
            <a:endParaRPr lang="en-US" sz="1900" dirty="0">
              <a:effectLst/>
              <a:ea typeface="Calibri" panose="020F0502020204030204" pitchFamily="34" charset="0"/>
              <a:cs typeface="Times New Roman" panose="02020603050405020304" pitchFamily="18" charset="0"/>
            </a:endParaRPr>
          </a:p>
          <a:p>
            <a:pPr marL="0" indent="0">
              <a:buNone/>
            </a:pPr>
            <a:endParaRPr lang="en-US" sz="2100" dirty="0">
              <a:ea typeface="Calibri" panose="020F0502020204030204" pitchFamily="34" charset="0"/>
              <a:cs typeface="Times New Roman" panose="02020603050405020304" pitchFamily="18" charset="0"/>
            </a:endParaRPr>
          </a:p>
          <a:p>
            <a:pPr>
              <a:buFont typeface="Wingdings" panose="05000000000000000000" pitchFamily="2" charset="2"/>
              <a:buChar char="Ø"/>
            </a:pPr>
            <a:endParaRPr lang="en-US" sz="2100" dirty="0">
              <a:effectLst/>
              <a:ea typeface="Calibri" panose="020F0502020204030204" pitchFamily="34" charset="0"/>
              <a:cs typeface="Times New Roman" panose="02020603050405020304" pitchFamily="18" charset="0"/>
            </a:endParaRPr>
          </a:p>
          <a:p>
            <a:pPr>
              <a:buFont typeface="Wingdings" panose="05000000000000000000" pitchFamily="2" charset="2"/>
              <a:buChar char="Ø"/>
            </a:pPr>
            <a:endParaRPr lang="en-US" sz="2100" dirty="0">
              <a:ea typeface="Calibri" panose="020F0502020204030204" pitchFamily="34" charset="0"/>
              <a:cs typeface="Times New Roman" panose="02020603050405020304" pitchFamily="18" charset="0"/>
            </a:endParaRPr>
          </a:p>
          <a:p>
            <a:pPr>
              <a:buFont typeface="Wingdings" panose="05000000000000000000" pitchFamily="2" charset="2"/>
              <a:buChar char="Ø"/>
            </a:pPr>
            <a:endParaRPr lang="en-US" sz="2100" dirty="0">
              <a:effectLst/>
              <a:ea typeface="Calibri" panose="020F0502020204030204" pitchFamily="34" charset="0"/>
              <a:cs typeface="Times New Roman" panose="02020603050405020304" pitchFamily="18" charset="0"/>
            </a:endParaRPr>
          </a:p>
          <a:p>
            <a:pPr>
              <a:buFont typeface="Wingdings" panose="05000000000000000000" pitchFamily="2" charset="2"/>
              <a:buChar char="Ø"/>
            </a:pPr>
            <a:endParaRPr lang="en-US" sz="15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Ø"/>
            </a:pPr>
            <a:endParaRPr lang="en-US" sz="15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Ø"/>
            </a:pPr>
            <a:endParaRPr lang="en-US" sz="1500" dirty="0"/>
          </a:p>
        </p:txBody>
      </p:sp>
    </p:spTree>
    <p:extLst>
      <p:ext uri="{BB962C8B-B14F-4D97-AF65-F5344CB8AC3E}">
        <p14:creationId xmlns:p14="http://schemas.microsoft.com/office/powerpoint/2010/main" val="1920419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C07C31-798D-7D89-AB53-8BC53B4CD75B}"/>
              </a:ext>
            </a:extLst>
          </p:cNvPr>
          <p:cNvSpPr>
            <a:spLocks noGrp="1"/>
          </p:cNvSpPr>
          <p:nvPr>
            <p:ph type="title"/>
          </p:nvPr>
        </p:nvSpPr>
        <p:spPr>
          <a:xfrm>
            <a:off x="838200" y="365125"/>
            <a:ext cx="10515600" cy="869315"/>
          </a:xfrm>
        </p:spPr>
        <p:txBody>
          <a:bodyPr>
            <a:normAutofit/>
          </a:bodyPr>
          <a:lstStyle/>
          <a:p>
            <a:r>
              <a:rPr lang="en-US" sz="2500" b="1" dirty="0">
                <a:solidFill>
                  <a:schemeClr val="accent1">
                    <a:lumMod val="75000"/>
                  </a:schemeClr>
                </a:solidFill>
              </a:rPr>
              <a:t>NRC Decommissioning Rulemaking</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1328E5D-FB04-E238-A09D-F68072612B14}"/>
              </a:ext>
            </a:extLst>
          </p:cNvPr>
          <p:cNvSpPr>
            <a:spLocks noGrp="1"/>
          </p:cNvSpPr>
          <p:nvPr>
            <p:ph idx="1"/>
          </p:nvPr>
        </p:nvSpPr>
        <p:spPr>
          <a:xfrm>
            <a:off x="838200" y="1929384"/>
            <a:ext cx="10515600" cy="4251960"/>
          </a:xfrm>
        </p:spPr>
        <p:txBody>
          <a:bodyPr>
            <a:normAutofit lnSpcReduction="10000"/>
          </a:bodyPr>
          <a:lstStyle/>
          <a:p>
            <a:pPr>
              <a:buFont typeface="Wingdings" panose="05000000000000000000" pitchFamily="2" charset="2"/>
              <a:buChar char="Ø"/>
            </a:pPr>
            <a:r>
              <a:rPr lang="en-US" sz="1800" dirty="0">
                <a:latin typeface="Times New Roman" panose="02020603050405020304" pitchFamily="18" charset="0"/>
                <a:ea typeface="Calibri" panose="020F0502020204030204" pitchFamily="34" charset="0"/>
                <a:cs typeface="ArialMT"/>
              </a:rPr>
              <a:t>I</a:t>
            </a:r>
            <a:r>
              <a:rPr lang="en-US" sz="1800" dirty="0">
                <a:effectLst/>
                <a:latin typeface="Times New Roman" panose="02020603050405020304" pitchFamily="18" charset="0"/>
                <a:ea typeface="Calibri" panose="020F0502020204030204" pitchFamily="34" charset="0"/>
                <a:cs typeface="ArialMT"/>
              </a:rPr>
              <a:t>n December 2014, the Commission directed Staff to develop a rule making on power reactor decommissioning in response to the growing number of plants entering decommissioning. The proposed decommissioning rule has been before the Commission since May 2018.</a:t>
            </a:r>
          </a:p>
          <a:p>
            <a:pPr marL="0" indent="0">
              <a:buNone/>
            </a:pPr>
            <a:endParaRPr lang="en-US" sz="1800" dirty="0">
              <a:effectLst/>
              <a:latin typeface="Times New Roman" panose="02020603050405020304" pitchFamily="18" charset="0"/>
              <a:ea typeface="Calibri" panose="020F0502020204030204" pitchFamily="34" charset="0"/>
            </a:endParaRPr>
          </a:p>
          <a:p>
            <a:pPr>
              <a:buFont typeface="Wingdings" panose="05000000000000000000" pitchFamily="2" charset="2"/>
              <a:buChar char="Ø"/>
            </a:pPr>
            <a:r>
              <a:rPr lang="en-US" sz="1800" dirty="0">
                <a:effectLst/>
                <a:latin typeface="Times New Roman" panose="02020603050405020304" pitchFamily="18" charset="0"/>
                <a:ea typeface="Calibri" panose="020F0502020204030204" pitchFamily="34" charset="0"/>
              </a:rPr>
              <a:t>The staff proposed Decommissioning Rulemaking was approved by the Commissioners last November and </a:t>
            </a:r>
            <a:r>
              <a:rPr lang="en-US" sz="1800" dirty="0">
                <a:effectLst/>
                <a:latin typeface="Times New Roman" panose="02020603050405020304" pitchFamily="18" charset="0"/>
                <a:ea typeface="Times New Roman" panose="02020603050405020304" pitchFamily="18" charset="0"/>
              </a:rPr>
              <a:t>was published for public comment in the Federal Register March 3</a:t>
            </a:r>
            <a:r>
              <a:rPr lang="en-US" sz="1800" baseline="30000" dirty="0">
                <a:effectLst/>
                <a:latin typeface="Times New Roman" panose="02020603050405020304" pitchFamily="18" charset="0"/>
                <a:ea typeface="Times New Roman" panose="02020603050405020304" pitchFamily="18" charset="0"/>
              </a:rPr>
              <a:t>rd</a:t>
            </a:r>
            <a:r>
              <a:rPr lang="en-US" sz="1800" dirty="0">
                <a:effectLst/>
                <a:latin typeface="Times New Roman" panose="02020603050405020304" pitchFamily="18" charset="0"/>
                <a:ea typeface="Times New Roman" panose="02020603050405020304" pitchFamily="18" charset="0"/>
              </a:rPr>
              <a:t>. The staff released four rulemaking related draft guidance documents in late February. Public Comments are due August 30th. NRC held several public meetings to present the proposed rule and receive public comments including one in Plymouth, Ma on 5/9.  </a:t>
            </a:r>
            <a:r>
              <a:rPr lang="en-US" sz="1800" dirty="0">
                <a:latin typeface="Times New Roman" panose="02020603050405020304" pitchFamily="18" charset="0"/>
                <a:ea typeface="Times New Roman" panose="02020603050405020304" pitchFamily="18" charset="0"/>
              </a:rPr>
              <a:t>Senator Edward Markey (D-MA) also held a Senate EPW Subcommittee field hearing in Plymouth on 5/6 on this and other issues related to decommissioning.</a:t>
            </a:r>
            <a:endParaRPr lang="en-US" sz="1800" dirty="0">
              <a:effectLst/>
              <a:latin typeface="Times New Roman" panose="02020603050405020304" pitchFamily="18" charset="0"/>
              <a:ea typeface="Times New Roman" panose="02020603050405020304" pitchFamily="18" charset="0"/>
            </a:endParaRPr>
          </a:p>
          <a:p>
            <a:pPr>
              <a:buFont typeface="Wingdings" panose="05000000000000000000" pitchFamily="2" charset="2"/>
              <a:buChar char="Ø"/>
            </a:pPr>
            <a:endParaRPr lang="en-US" sz="1800" dirty="0">
              <a:latin typeface="Times New Roman" panose="02020603050405020304" pitchFamily="18" charset="0"/>
              <a:ea typeface="Times New Roman" panose="02020603050405020304" pitchFamily="18" charset="0"/>
            </a:endParaRPr>
          </a:p>
          <a:p>
            <a:pPr>
              <a:buFont typeface="Wingdings" panose="05000000000000000000" pitchFamily="2" charset="2"/>
              <a:buChar char="Ø"/>
            </a:pPr>
            <a:r>
              <a:rPr lang="en-US" sz="1800" dirty="0">
                <a:effectLst/>
                <a:latin typeface="Times New Roman" panose="02020603050405020304" pitchFamily="18" charset="0"/>
                <a:ea typeface="Times New Roman" panose="02020603050405020304" pitchFamily="18" charset="0"/>
              </a:rPr>
              <a:t>The Nuclear Energy Institute Decommissioning Working Group has formed 11 issue area subcommittees to review and develop comments on the rule and guidance documents. The 3 Yankee companies have participants on all the NEI subcommittees and are also involved with the Decommissioning Plant Coalition review and comment efforts as well.</a:t>
            </a:r>
          </a:p>
          <a:p>
            <a:pPr>
              <a:buFont typeface="Wingdings" panose="05000000000000000000" pitchFamily="2" charset="2"/>
              <a:buChar char="Ø"/>
            </a:pPr>
            <a:endParaRPr lang="en-US" sz="1800" dirty="0">
              <a:effectLst/>
              <a:latin typeface="Times New Roman" panose="02020603050405020304" pitchFamily="18" charset="0"/>
              <a:ea typeface="Calibri" panose="020F0502020204030204" pitchFamily="34" charset="0"/>
              <a:cs typeface="ArialMT"/>
            </a:endParaRPr>
          </a:p>
          <a:p>
            <a:pPr>
              <a:buFont typeface="Wingdings" panose="05000000000000000000" pitchFamily="2" charset="2"/>
              <a:buChar char="Ø"/>
            </a:pPr>
            <a:endParaRPr lang="en-US" sz="1800" dirty="0">
              <a:latin typeface="Times New Roman" panose="02020603050405020304" pitchFamily="18" charset="0"/>
            </a:endParaRPr>
          </a:p>
          <a:p>
            <a:pPr>
              <a:buFont typeface="Wingdings" panose="05000000000000000000" pitchFamily="2" charset="2"/>
              <a:buChar char="Ø"/>
            </a:pPr>
            <a:endParaRPr lang="en-US" sz="2200" dirty="0"/>
          </a:p>
        </p:txBody>
      </p:sp>
    </p:spTree>
    <p:extLst>
      <p:ext uri="{BB962C8B-B14F-4D97-AF65-F5344CB8AC3E}">
        <p14:creationId xmlns:p14="http://schemas.microsoft.com/office/powerpoint/2010/main" val="1493233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2897B1-290A-0E7D-DC67-4A579DE382B9}"/>
              </a:ext>
            </a:extLst>
          </p:cNvPr>
          <p:cNvSpPr>
            <a:spLocks noGrp="1"/>
          </p:cNvSpPr>
          <p:nvPr>
            <p:ph type="title"/>
          </p:nvPr>
        </p:nvSpPr>
        <p:spPr>
          <a:xfrm>
            <a:off x="838200" y="365125"/>
            <a:ext cx="10515600" cy="1325563"/>
          </a:xfrm>
        </p:spPr>
        <p:txBody>
          <a:bodyPr>
            <a:normAutofit/>
          </a:bodyPr>
          <a:lstStyle/>
          <a:p>
            <a:r>
              <a:rPr lang="en-US" sz="2500" b="1" dirty="0">
                <a:solidFill>
                  <a:schemeClr val="accent1">
                    <a:lumMod val="75000"/>
                  </a:schemeClr>
                </a:solidFill>
              </a:rPr>
              <a:t>NRC &amp; NEI SNF Transportation Documents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5B5E465-6EC3-3557-A62B-84CCA297757F}"/>
              </a:ext>
            </a:extLst>
          </p:cNvPr>
          <p:cNvSpPr>
            <a:spLocks noGrp="1"/>
          </p:cNvSpPr>
          <p:nvPr>
            <p:ph idx="1"/>
          </p:nvPr>
        </p:nvSpPr>
        <p:spPr>
          <a:xfrm>
            <a:off x="838200" y="1929384"/>
            <a:ext cx="10515600" cy="4251960"/>
          </a:xfrm>
        </p:spPr>
        <p:txBody>
          <a:bodyPr>
            <a:normAutofit/>
          </a:bodyPr>
          <a:lstStyle/>
          <a:p>
            <a:pPr>
              <a:buFont typeface="Wingdings" panose="05000000000000000000" pitchFamily="2" charset="2"/>
              <a:buChar char="Ø"/>
            </a:pPr>
            <a:endParaRPr lang="en-US" sz="2200" dirty="0">
              <a:effectLst/>
              <a:latin typeface="Times New Roman" panose="02020603050405020304" pitchFamily="18" charset="0"/>
              <a:ea typeface="Calibri" panose="020F0502020204030204" pitchFamily="34" charset="0"/>
            </a:endParaRPr>
          </a:p>
          <a:p>
            <a:pPr>
              <a:buFont typeface="Wingdings" panose="05000000000000000000" pitchFamily="2" charset="2"/>
              <a:buChar char="Ø"/>
            </a:pPr>
            <a:r>
              <a:rPr lang="en-US" sz="2200" dirty="0">
                <a:effectLst/>
                <a:latin typeface="Times New Roman" panose="02020603050405020304" pitchFamily="18" charset="0"/>
                <a:ea typeface="Calibri" panose="020F0502020204030204" pitchFamily="34" charset="0"/>
              </a:rPr>
              <a:t>In late December 2021, the NRC released its “</a:t>
            </a:r>
            <a:r>
              <a:rPr lang="en-US" sz="2200" dirty="0">
                <a:effectLst/>
                <a:latin typeface="Times New Roman" panose="02020603050405020304" pitchFamily="18" charset="0"/>
                <a:ea typeface="Times New Roman" panose="02020603050405020304" pitchFamily="18" charset="0"/>
              </a:rPr>
              <a:t>Regulatory Readiness for Oversight of Large-Scale Commercial Transportation of Spent Nuclear Fuel” document. The report </a:t>
            </a:r>
            <a:r>
              <a:rPr lang="en-US" sz="2200" dirty="0">
                <a:effectLst/>
                <a:latin typeface="Times New Roman" panose="02020603050405020304" pitchFamily="18" charset="0"/>
                <a:ea typeface="Times New Roman" panose="02020603050405020304" pitchFamily="18" charset="0"/>
                <a:cs typeface="Arial" panose="020B0604020202020204" pitchFamily="34" charset="0"/>
              </a:rPr>
              <a:t>largely found the NRC prepared to support SNF transportation with some enhancements including increased public involvement. The NRC subsequently held a public meeting regarding its transportation readiness report. </a:t>
            </a:r>
          </a:p>
          <a:p>
            <a:endParaRPr lang="en-US" sz="2200" dirty="0">
              <a:latin typeface="Times New Roman" panose="02020603050405020304" pitchFamily="18" charset="0"/>
              <a:ea typeface="Times New Roman" panose="02020603050405020304" pitchFamily="18" charset="0"/>
              <a:cs typeface="Arial" panose="020B0604020202020204" pitchFamily="34" charset="0"/>
            </a:endParaRPr>
          </a:p>
          <a:p>
            <a:pPr>
              <a:buFont typeface="Wingdings" panose="05000000000000000000" pitchFamily="2" charset="2"/>
              <a:buChar char="Ø"/>
            </a:pPr>
            <a:r>
              <a:rPr lang="en-US" sz="2200" dirty="0">
                <a:effectLst/>
                <a:latin typeface="Times New Roman" panose="02020603050405020304" pitchFamily="18" charset="0"/>
                <a:ea typeface="Calibri" panose="020F0502020204030204" pitchFamily="34" charset="0"/>
                <a:cs typeface="Arial" panose="020B0604020202020204" pitchFamily="34" charset="0"/>
              </a:rPr>
              <a:t>In a similar vein in early January 2022 NEI released a document, “Spent Fuel Transportation Planning and Implementation Guidance” for stakeholder reference that provides the industry perspective regarding SNF transportation campaigns focused on private shipments of SNF as opposed to DOE shipments.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200" dirty="0">
              <a:latin typeface="Times New Roman" panose="02020603050405020304" pitchFamily="18" charset="0"/>
              <a:ea typeface="Times New Roman" panose="02020603050405020304" pitchFamily="18" charset="0"/>
              <a:cs typeface="Arial" panose="020B0604020202020204" pitchFamily="34" charset="0"/>
            </a:endParaRPr>
          </a:p>
          <a:p>
            <a:pPr marL="0" indent="0">
              <a:buNone/>
            </a:pPr>
            <a:endParaRPr lang="en-US" sz="2200" dirty="0">
              <a:effectLst/>
              <a:latin typeface="Times New Roman" panose="02020603050405020304" pitchFamily="18" charset="0"/>
              <a:ea typeface="Times New Roman" panose="02020603050405020304" pitchFamily="18" charset="0"/>
            </a:endParaRPr>
          </a:p>
          <a:p>
            <a:endParaRPr lang="en-US" sz="2200" dirty="0"/>
          </a:p>
        </p:txBody>
      </p:sp>
    </p:spTree>
    <p:extLst>
      <p:ext uri="{BB962C8B-B14F-4D97-AF65-F5344CB8AC3E}">
        <p14:creationId xmlns:p14="http://schemas.microsoft.com/office/powerpoint/2010/main" val="3003641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C41F49-962D-9BBA-999B-76625DDEA9E8}"/>
              </a:ext>
            </a:extLst>
          </p:cNvPr>
          <p:cNvSpPr>
            <a:spLocks noGrp="1"/>
          </p:cNvSpPr>
          <p:nvPr>
            <p:ph type="title"/>
          </p:nvPr>
        </p:nvSpPr>
        <p:spPr>
          <a:xfrm>
            <a:off x="838200" y="365125"/>
            <a:ext cx="10515600" cy="1325563"/>
          </a:xfrm>
        </p:spPr>
        <p:txBody>
          <a:bodyPr>
            <a:normAutofit/>
          </a:bodyPr>
          <a:lstStyle/>
          <a:p>
            <a:r>
              <a:rPr lang="en-US" sz="2500" b="1" dirty="0">
                <a:solidFill>
                  <a:schemeClr val="accent1">
                    <a:lumMod val="75000"/>
                  </a:schemeClr>
                </a:solidFill>
              </a:rPr>
              <a:t>3 Yankee Response to DOE’s RFI on a Federal Consent-Based Siting Process for CIS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7FE80C2-03C7-5EA5-3ED8-24B76300A44D}"/>
              </a:ext>
            </a:extLst>
          </p:cNvPr>
          <p:cNvSpPr>
            <a:spLocks noGrp="1"/>
          </p:cNvSpPr>
          <p:nvPr>
            <p:ph idx="1"/>
          </p:nvPr>
        </p:nvSpPr>
        <p:spPr>
          <a:xfrm>
            <a:off x="838200" y="1929384"/>
            <a:ext cx="10515600" cy="4251960"/>
          </a:xfrm>
        </p:spPr>
        <p:txBody>
          <a:bodyPr>
            <a:normAutofit/>
          </a:bodyPr>
          <a:lstStyle/>
          <a:p>
            <a:pPr>
              <a:buFont typeface="Wingdings" panose="05000000000000000000" pitchFamily="2" charset="2"/>
              <a:buChar char="Ø"/>
            </a:pPr>
            <a:r>
              <a:rPr lang="en-US" sz="1800" dirty="0">
                <a:latin typeface="Times New Roman" panose="02020603050405020304" pitchFamily="18" charset="0"/>
                <a:ea typeface="Times New Roman" panose="02020603050405020304" pitchFamily="18" charset="0"/>
              </a:rPr>
              <a:t>The 3 Yankees were</a:t>
            </a:r>
            <a:r>
              <a:rPr lang="en-US" sz="1800" dirty="0">
                <a:effectLst/>
                <a:latin typeface="Times New Roman" panose="02020603050405020304" pitchFamily="18" charset="0"/>
                <a:ea typeface="Times New Roman" panose="02020603050405020304" pitchFamily="18" charset="0"/>
              </a:rPr>
              <a:t> involved with comments provided by the Nuclear Energy Institute, Nuclear Waste Strategy Coalition, and the Decommissioning Plant Coalition that were all supportive of the initiative, but also provided comments and suggestions on the process. Following are excerpts from the 3/4/22 DPC comments:</a:t>
            </a:r>
          </a:p>
          <a:p>
            <a:pPr lvl="1">
              <a:buFont typeface="Wingdings" panose="05000000000000000000" pitchFamily="2" charset="2"/>
              <a:buChar char="Ø"/>
            </a:pPr>
            <a:endParaRPr lang="en-US" sz="1400" dirty="0">
              <a:effectLst/>
              <a:latin typeface="Times New Roman" panose="02020603050405020304" pitchFamily="18" charset="0"/>
              <a:ea typeface="Times New Roman" panose="02020603050405020304" pitchFamily="18" charset="0"/>
            </a:endParaRPr>
          </a:p>
          <a:p>
            <a:pPr lvl="1">
              <a:buFont typeface="Wingdings" panose="05000000000000000000" pitchFamily="2" charset="2"/>
              <a:buChar char="Ø"/>
            </a:pPr>
            <a:r>
              <a:rPr lang="en-US" sz="1800" dirty="0">
                <a:solidFill>
                  <a:srgbClr val="000000"/>
                </a:solidFill>
                <a:latin typeface="Times New Roman" panose="02020603050405020304" pitchFamily="18" charset="0"/>
              </a:rPr>
              <a:t>…W</a:t>
            </a:r>
            <a:r>
              <a:rPr lang="en-US" sz="1800" u="none" strike="noStrike" baseline="0" dirty="0">
                <a:solidFill>
                  <a:srgbClr val="000000"/>
                </a:solidFill>
                <a:latin typeface="Times New Roman" panose="02020603050405020304" pitchFamily="18" charset="0"/>
              </a:rPr>
              <a:t>e believe that State, Tribal and local governments need to be provided appropriate resources for engagement with the federal government on all aspects of the program that could lead to federal CIS capacity.</a:t>
            </a:r>
          </a:p>
          <a:p>
            <a:pPr lvl="1">
              <a:buFont typeface="Wingdings" panose="05000000000000000000" pitchFamily="2" charset="2"/>
              <a:buChar char="Ø"/>
            </a:pPr>
            <a:r>
              <a:rPr lang="en-US" sz="1800" u="none" strike="noStrike" baseline="0" dirty="0">
                <a:solidFill>
                  <a:srgbClr val="000000"/>
                </a:solidFill>
                <a:latin typeface="Times New Roman" panose="02020603050405020304" pitchFamily="18" charset="0"/>
              </a:rPr>
              <a:t>We do not believe the development of a "one size fits all" template is necessary or useful. Congress should refrain from attempting to define consent prior to the development of an agreement responsive to these governmental entities needs.</a:t>
            </a:r>
          </a:p>
          <a:p>
            <a:pPr lvl="1">
              <a:buFont typeface="Wingdings" panose="05000000000000000000" pitchFamily="2" charset="2"/>
              <a:buChar char="Ø"/>
            </a:pPr>
            <a:r>
              <a:rPr lang="en-US" sz="1800" u="none" strike="noStrike" baseline="0" dirty="0">
                <a:solidFill>
                  <a:srgbClr val="000000"/>
                </a:solidFill>
                <a:latin typeface="Times New Roman" panose="02020603050405020304" pitchFamily="18" charset="0"/>
              </a:rPr>
              <a:t>Current barriers</a:t>
            </a:r>
            <a:r>
              <a:rPr lang="en-US" sz="1800" u="none" strike="noStrike" dirty="0">
                <a:latin typeface="Times New Roman" panose="02020603050405020304" pitchFamily="18" charset="0"/>
              </a:rPr>
              <a:t> to SNF interim storage facilities</a:t>
            </a:r>
            <a:r>
              <a:rPr lang="en-US" sz="1800" u="none" strike="noStrike" baseline="0" dirty="0">
                <a:solidFill>
                  <a:srgbClr val="FF0000"/>
                </a:solidFill>
                <a:latin typeface="Times New Roman" panose="02020603050405020304" pitchFamily="18" charset="0"/>
              </a:rPr>
              <a:t> </a:t>
            </a:r>
            <a:r>
              <a:rPr lang="en-US" sz="1800" u="none" strike="noStrike" baseline="0" dirty="0">
                <a:solidFill>
                  <a:srgbClr val="000000"/>
                </a:solidFill>
                <a:latin typeface="Times New Roman" panose="02020603050405020304" pitchFamily="18" charset="0"/>
              </a:rPr>
              <a:t>include the lack of any program leading to the development of a permanent geologic disposal facility, current restrictions that unduly link the siting, licensing and operation of such facilities to progress on the proposed Yucca Mountain repository license and perhaps, most importantly, the lack of direction/policy committing the federal government to enter into an enforceable and durable "consent agreement" with State, Tribal or local governments.</a:t>
            </a:r>
            <a:endParaRPr lang="en-US" sz="1800" dirty="0">
              <a:latin typeface="Times New Roman" panose="02020603050405020304" pitchFamily="18" charset="0"/>
            </a:endParaRPr>
          </a:p>
          <a:p>
            <a:pPr marL="0" indent="0">
              <a:buNone/>
            </a:pPr>
            <a:endParaRPr lang="en-US" sz="2200" dirty="0"/>
          </a:p>
        </p:txBody>
      </p:sp>
    </p:spTree>
    <p:extLst>
      <p:ext uri="{BB962C8B-B14F-4D97-AF65-F5344CB8AC3E}">
        <p14:creationId xmlns:p14="http://schemas.microsoft.com/office/powerpoint/2010/main" val="601884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E5625D-4F15-48DC-A5A8-F8422E26E262}"/>
              </a:ext>
            </a:extLst>
          </p:cNvPr>
          <p:cNvSpPr>
            <a:spLocks noGrp="1"/>
          </p:cNvSpPr>
          <p:nvPr>
            <p:ph type="title"/>
          </p:nvPr>
        </p:nvSpPr>
        <p:spPr>
          <a:xfrm>
            <a:off x="838200" y="313170"/>
            <a:ext cx="10388600" cy="832739"/>
          </a:xfrm>
        </p:spPr>
        <p:txBody>
          <a:bodyPr>
            <a:normAutofit/>
          </a:bodyPr>
          <a:lstStyle/>
          <a:p>
            <a:r>
              <a:rPr lang="en-US" sz="2400" b="1" dirty="0">
                <a:solidFill>
                  <a:schemeClr val="accent1"/>
                </a:solidFill>
              </a:rPr>
              <a:t>Congress: Funding Legislation</a:t>
            </a:r>
          </a:p>
        </p:txBody>
      </p:sp>
      <p:sp>
        <p:nvSpPr>
          <p:cNvPr id="1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F04E563-A92C-4F73-921F-DB72EFA21855}"/>
              </a:ext>
            </a:extLst>
          </p:cNvPr>
          <p:cNvSpPr>
            <a:spLocks noGrp="1"/>
          </p:cNvSpPr>
          <p:nvPr>
            <p:ph idx="1"/>
          </p:nvPr>
        </p:nvSpPr>
        <p:spPr>
          <a:xfrm>
            <a:off x="838200" y="1929384"/>
            <a:ext cx="10515600" cy="4251960"/>
          </a:xfrm>
        </p:spPr>
        <p:txBody>
          <a:bodyPr>
            <a:normAutofit/>
          </a:bodyPr>
          <a:lstStyle/>
          <a:p>
            <a:pPr>
              <a:buFont typeface="Wingdings" panose="05000000000000000000" pitchFamily="2" charset="2"/>
              <a:buChar char="Ø"/>
            </a:pPr>
            <a:endParaRPr lang="en-US" sz="1500" dirty="0">
              <a:latin typeface="Times New Roman" panose="02020603050405020304" pitchFamily="18" charset="0"/>
            </a:endParaRPr>
          </a:p>
          <a:p>
            <a:pPr>
              <a:buFont typeface="Wingdings" panose="05000000000000000000" pitchFamily="2" charset="2"/>
              <a:buChar char="Ø"/>
            </a:pPr>
            <a:r>
              <a:rPr lang="en-US" sz="1800" dirty="0">
                <a:effectLst/>
                <a:latin typeface="Times New Roman" panose="02020603050405020304" pitchFamily="18" charset="0"/>
                <a:ea typeface="Times New Roman" panose="02020603050405020304" pitchFamily="18" charset="0"/>
              </a:rPr>
              <a:t>In March, an </a:t>
            </a:r>
            <a:r>
              <a:rPr lang="en-US" sz="1800" dirty="0">
                <a:latin typeface="Times New Roman" panose="02020603050405020304" pitchFamily="18" charset="0"/>
                <a:ea typeface="Times New Roman" panose="02020603050405020304" pitchFamily="18" charset="0"/>
              </a:rPr>
              <a:t>o</a:t>
            </a:r>
            <a:r>
              <a:rPr lang="en-US" sz="1800" dirty="0">
                <a:effectLst/>
                <a:latin typeface="Times New Roman" panose="02020603050405020304" pitchFamily="18" charset="0"/>
                <a:ea typeface="Times New Roman" panose="02020603050405020304" pitchFamily="18" charset="0"/>
              </a:rPr>
              <a:t>mnibus bill was passed that funds the federal government for the remainder of FY 22.  As with the past two federal budgets, $20 million was appropriated for interim storage activities.</a:t>
            </a:r>
          </a:p>
          <a:p>
            <a:pPr>
              <a:buFont typeface="Wingdings" panose="05000000000000000000" pitchFamily="2" charset="2"/>
              <a:buChar char="Ø"/>
            </a:pPr>
            <a:endParaRPr lang="en-US" sz="1800" dirty="0">
              <a:latin typeface="Times New Roman" panose="02020603050405020304" pitchFamily="18" charset="0"/>
              <a:ea typeface="Times New Roman" panose="02020603050405020304" pitchFamily="18" charset="0"/>
              <a:cs typeface="Arial" panose="020B0604020202020204" pitchFamily="34" charset="0"/>
            </a:endParaRPr>
          </a:p>
          <a:p>
            <a:pPr>
              <a:buFont typeface="Wingdings" panose="05000000000000000000" pitchFamily="2" charset="2"/>
              <a:buChar char="Ø"/>
            </a:pPr>
            <a:r>
              <a:rPr lang="en-US" sz="1800" dirty="0">
                <a:latin typeface="Times New Roman" panose="02020603050405020304" pitchFamily="18" charset="0"/>
                <a:ea typeface="Times New Roman" panose="02020603050405020304" pitchFamily="18" charset="0"/>
                <a:cs typeface="Arial" panose="020B0604020202020204" pitchFamily="34" charset="0"/>
              </a:rPr>
              <a:t>In the FY 23 Budget Request released by the Administration on 3/28,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DOE requested $53 million to support the implementation of a consent-based siting process for a federal interim storage facility.</a:t>
            </a:r>
          </a:p>
          <a:p>
            <a:pPr>
              <a:buFont typeface="Wingdings" panose="05000000000000000000" pitchFamily="2" charset="2"/>
              <a:buChar char="Ø"/>
            </a:pPr>
            <a:endParaRPr lang="en-US" sz="1800" dirty="0">
              <a:latin typeface="Times New Roman" panose="02020603050405020304" pitchFamily="18" charset="0"/>
              <a:cs typeface="Arial" panose="020B0604020202020204" pitchFamily="34" charset="0"/>
            </a:endParaRPr>
          </a:p>
          <a:p>
            <a:pPr marR="0">
              <a:spcBef>
                <a:spcPts val="0"/>
              </a:spcBef>
              <a:spcAft>
                <a:spcPts val="0"/>
              </a:spcAft>
              <a:buFont typeface="Wingdings" panose="05000000000000000000" pitchFamily="2" charset="2"/>
              <a:buChar char="Ø"/>
            </a:pPr>
            <a:r>
              <a:rPr lang="en-US" sz="1800" dirty="0">
                <a:solidFill>
                  <a:srgbClr val="000000"/>
                </a:solidFill>
                <a:effectLst/>
                <a:latin typeface="Times New Roman" panose="02020603050405020304" pitchFamily="18" charset="0"/>
                <a:ea typeface="Calibri" panose="020F0502020204030204" pitchFamily="34" charset="0"/>
                <a:cs typeface="ArialMT"/>
              </a:rPr>
              <a:t>On 4/29 Rep Matsui (D-CA) and other Members with shutdown sites in their districts (including Rep Pingree D-ME, and Rep Courtney (D-CT) sent a letter to House E&amp;WD Appropriations Subcommittee Chair </a:t>
            </a:r>
            <a:r>
              <a:rPr lang="en-US" sz="1800" dirty="0">
                <a:solidFill>
                  <a:srgbClr val="000000"/>
                </a:solidFill>
                <a:latin typeface="Times New Roman" panose="02020603050405020304" pitchFamily="18" charset="0"/>
                <a:ea typeface="Calibri" panose="020F0502020204030204" pitchFamily="34" charset="0"/>
                <a:cs typeface="ArialMT"/>
              </a:rPr>
              <a:t>&amp; </a:t>
            </a:r>
            <a:r>
              <a:rPr lang="en-US" sz="1800" dirty="0">
                <a:solidFill>
                  <a:srgbClr val="000000"/>
                </a:solidFill>
                <a:effectLst/>
                <a:latin typeface="Times New Roman" panose="02020603050405020304" pitchFamily="18" charset="0"/>
                <a:ea typeface="Calibri" panose="020F0502020204030204" pitchFamily="34" charset="0"/>
                <a:cs typeface="ArialMT"/>
              </a:rPr>
              <a:t>Ranking Member urging the subcommittee to include in its FY 22 bill $53 million for SNF storage and disposal, with an initial focus on accepting SNF from shutdown reactor sites.  The $53 million request mirrors the DOE’s FY 2023 budget request.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Ø"/>
            </a:pPr>
            <a:endParaRPr lang="en-US" sz="1900" dirty="0">
              <a:latin typeface="Times New Roman" panose="02020603050405020304" pitchFamily="18" charset="0"/>
            </a:endParaRPr>
          </a:p>
          <a:p>
            <a:pPr marL="0" indent="0">
              <a:buNone/>
            </a:pPr>
            <a:endParaRPr lang="en-US" sz="1500" dirty="0">
              <a:latin typeface="Times New Roman" panose="02020603050405020304" pitchFamily="18" charset="0"/>
            </a:endParaRPr>
          </a:p>
          <a:p>
            <a:pPr>
              <a:buFont typeface="Wingdings" panose="05000000000000000000" pitchFamily="2" charset="2"/>
              <a:buChar char="Ø"/>
            </a:pPr>
            <a:endParaRPr lang="en-US" sz="1900" dirty="0">
              <a:latin typeface="Times New Roman" panose="02020603050405020304" pitchFamily="18" charset="0"/>
            </a:endParaRPr>
          </a:p>
          <a:p>
            <a:pPr>
              <a:buFont typeface="Wingdings" panose="05000000000000000000" pitchFamily="2" charset="2"/>
              <a:buChar char="Ø"/>
            </a:pPr>
            <a:endParaRPr lang="en-US" sz="1500" dirty="0">
              <a:latin typeface="Times New Roman" panose="02020603050405020304" pitchFamily="18" charset="0"/>
            </a:endParaRPr>
          </a:p>
          <a:p>
            <a:pPr marL="0" indent="0">
              <a:buNone/>
            </a:pPr>
            <a:endParaRPr lang="en-US" sz="1500" dirty="0">
              <a:latin typeface="Times New Roman" panose="02020603050405020304" pitchFamily="18" charset="0"/>
            </a:endParaRPr>
          </a:p>
          <a:p>
            <a:pPr marL="0" indent="0">
              <a:buNone/>
            </a:pPr>
            <a:endParaRPr lang="en-US" sz="1500" dirty="0"/>
          </a:p>
          <a:p>
            <a:pPr marL="0" indent="0">
              <a:buNone/>
            </a:pPr>
            <a:endParaRPr lang="en-US" sz="1500" dirty="0"/>
          </a:p>
          <a:p>
            <a:pPr marL="0" indent="0">
              <a:buNone/>
            </a:pPr>
            <a:endParaRPr lang="en-US" sz="1500" dirty="0"/>
          </a:p>
        </p:txBody>
      </p:sp>
    </p:spTree>
    <p:extLst>
      <p:ext uri="{BB962C8B-B14F-4D97-AF65-F5344CB8AC3E}">
        <p14:creationId xmlns:p14="http://schemas.microsoft.com/office/powerpoint/2010/main" val="38149202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2089</TotalTime>
  <Words>1644</Words>
  <Application>Microsoft Macintosh PowerPoint</Application>
  <PresentationFormat>Widescreen</PresentationFormat>
  <Paragraphs>120</Paragraphs>
  <Slides>13</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Times New Roman</vt:lpstr>
      <vt:lpstr>Wingdings</vt:lpstr>
      <vt:lpstr>Office Theme</vt:lpstr>
      <vt:lpstr>3 Yankee Companies &amp; National SNF Status Update </vt:lpstr>
      <vt:lpstr>Overview of the 3 Yankee Companies </vt:lpstr>
      <vt:lpstr>      Permanently &amp; Announced Shutdown Nuclear Plant Sites</vt:lpstr>
      <vt:lpstr>PowerPoint Presentation</vt:lpstr>
      <vt:lpstr>NRC ISFSI Security Requirements Rulemaking</vt:lpstr>
      <vt:lpstr>NRC Decommissioning Rulemaking</vt:lpstr>
      <vt:lpstr>NRC &amp; NEI SNF Transportation Documents</vt:lpstr>
      <vt:lpstr>3 Yankee Response to DOE’s RFI on a Federal Consent-Based Siting Process for CIS</vt:lpstr>
      <vt:lpstr>Congress: Funding Legislation</vt:lpstr>
      <vt:lpstr>Congress: Funding Legislation</vt:lpstr>
      <vt:lpstr>Congress: Authorizing Legislation</vt:lpstr>
      <vt:lpstr>Private Consolidated Interim Storage License Applications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Prospects for Stranded Used Fuel Management 3 Yankee Companies’ Perspective</dc:title>
  <dc:creator>Eric Howes</dc:creator>
  <cp:lastModifiedBy>Uldis Vanags</cp:lastModifiedBy>
  <cp:revision>105</cp:revision>
  <dcterms:created xsi:type="dcterms:W3CDTF">2021-08-11T13:58:26Z</dcterms:created>
  <dcterms:modified xsi:type="dcterms:W3CDTF">2022-06-07T13:14:04Z</dcterms:modified>
</cp:coreProperties>
</file>