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8" r:id="rId3"/>
    <p:sldId id="257" r:id="rId4"/>
    <p:sldId id="271" r:id="rId5"/>
    <p:sldId id="260" r:id="rId6"/>
    <p:sldId id="262" r:id="rId7"/>
    <p:sldId id="263" r:id="rId8"/>
    <p:sldId id="264" r:id="rId9"/>
    <p:sldId id="265" r:id="rId10"/>
    <p:sldId id="266" r:id="rId11"/>
    <p:sldId id="272"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58" autoAdjust="0"/>
    <p:restoredTop sz="54464" autoAdjust="0"/>
  </p:normalViewPr>
  <p:slideViewPr>
    <p:cSldViewPr snapToGrid="0">
      <p:cViewPr varScale="1">
        <p:scale>
          <a:sx n="38" d="100"/>
          <a:sy n="38" d="100"/>
        </p:scale>
        <p:origin x="84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F67FF0-ED7D-4DEE-B8CC-5F61E4C3AB81}" type="datetimeFigureOut">
              <a:rPr lang="en-US" smtClean="0"/>
              <a:t>7/6/2020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5E0C25-3613-4E90-A8DA-4098DD2EBBA6}" type="slidenum">
              <a:rPr lang="en-US" smtClean="0"/>
              <a:t>‹#›</a:t>
            </a:fld>
            <a:endParaRPr lang="en-US"/>
          </a:p>
        </p:txBody>
      </p:sp>
    </p:spTree>
    <p:extLst>
      <p:ext uri="{BB962C8B-B14F-4D97-AF65-F5344CB8AC3E}">
        <p14:creationId xmlns:p14="http://schemas.microsoft.com/office/powerpoint/2010/main" val="3505988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Largest singly-accredited statewide community college system in the country</a:t>
            </a:r>
          </a:p>
          <a:p>
            <a:pPr marL="171450" indent="-171450">
              <a:buFont typeface="Arial" panose="020B0604020202020204" pitchFamily="34" charset="0"/>
              <a:buChar char="•"/>
            </a:pPr>
            <a:r>
              <a:rPr lang="en-US" dirty="0"/>
              <a:t>We offer programs from our:</a:t>
            </a:r>
          </a:p>
          <a:p>
            <a:r>
              <a:rPr lang="en-US" sz="1200" b="0" i="0" kern="1200" dirty="0">
                <a:solidFill>
                  <a:schemeClr val="tx1"/>
                </a:solidFill>
                <a:effectLst/>
                <a:latin typeface="+mn-lt"/>
                <a:ea typeface="+mn-ea"/>
                <a:cs typeface="+mn-cs"/>
              </a:rPr>
              <a:t>School of Business, Logistics, &amp; Supply Chain</a:t>
            </a:r>
          </a:p>
          <a:p>
            <a:r>
              <a:rPr lang="en-US" sz="1200" b="0" i="0" kern="1200" dirty="0">
                <a:solidFill>
                  <a:schemeClr val="tx1"/>
                </a:solidFill>
                <a:effectLst/>
                <a:latin typeface="+mn-lt"/>
                <a:ea typeface="+mn-ea"/>
                <a:cs typeface="+mn-cs"/>
              </a:rPr>
              <a:t>School of Public Affairs &amp; Social Services</a:t>
            </a:r>
          </a:p>
          <a:p>
            <a:r>
              <a:rPr lang="en-US" sz="1200" b="0" i="0" kern="1200" dirty="0">
                <a:solidFill>
                  <a:schemeClr val="tx1"/>
                </a:solidFill>
                <a:effectLst/>
                <a:latin typeface="+mn-lt"/>
                <a:ea typeface="+mn-ea"/>
                <a:cs typeface="+mn-cs"/>
              </a:rPr>
              <a:t>School of Information Technology</a:t>
            </a:r>
          </a:p>
          <a:p>
            <a:r>
              <a:rPr lang="en-US" sz="1200" b="0" i="0" kern="1200" dirty="0">
                <a:solidFill>
                  <a:schemeClr val="tx1"/>
                </a:solidFill>
                <a:effectLst/>
                <a:latin typeface="+mn-lt"/>
                <a:ea typeface="+mn-ea"/>
                <a:cs typeface="+mn-cs"/>
              </a:rPr>
              <a:t>School of Arts, Sciences &amp; Education</a:t>
            </a:r>
          </a:p>
          <a:p>
            <a:r>
              <a:rPr lang="en-US" sz="1200" b="0" i="0" kern="1200" dirty="0">
                <a:solidFill>
                  <a:schemeClr val="tx1"/>
                </a:solidFill>
                <a:effectLst/>
                <a:latin typeface="+mn-lt"/>
                <a:ea typeface="+mn-ea"/>
                <a:cs typeface="+mn-cs"/>
              </a:rPr>
              <a:t>School of Health Sciences</a:t>
            </a:r>
          </a:p>
          <a:p>
            <a:r>
              <a:rPr lang="en-US" sz="1200" b="0" i="0" kern="1200" dirty="0">
                <a:solidFill>
                  <a:schemeClr val="tx1"/>
                </a:solidFill>
                <a:effectLst/>
                <a:latin typeface="+mn-lt"/>
                <a:ea typeface="+mn-ea"/>
                <a:cs typeface="+mn-cs"/>
              </a:rPr>
              <a:t>School of Nursing</a:t>
            </a:r>
          </a:p>
          <a:p>
            <a:r>
              <a:rPr lang="en-US" sz="1200" b="0" i="0" kern="1200" dirty="0">
                <a:solidFill>
                  <a:schemeClr val="tx1"/>
                </a:solidFill>
                <a:effectLst/>
                <a:latin typeface="+mn-lt"/>
                <a:ea typeface="+mn-ea"/>
                <a:cs typeface="+mn-cs"/>
              </a:rPr>
              <a:t>School of Advanced Manufacturing, Engineering &amp; Applied Science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Ivy Tech offers more than 100 transfer programs with in-state and out-of-state schools</a:t>
            </a:r>
          </a:p>
          <a:p>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B5E0C25-3613-4E90-A8DA-4098DD2EBBA6}" type="slidenum">
              <a:rPr lang="en-US" smtClean="0"/>
              <a:t>3</a:t>
            </a:fld>
            <a:endParaRPr lang="en-US"/>
          </a:p>
        </p:txBody>
      </p:sp>
    </p:spTree>
    <p:extLst>
      <p:ext uri="{BB962C8B-B14F-4D97-AF65-F5344CB8AC3E}">
        <p14:creationId xmlns:p14="http://schemas.microsoft.com/office/powerpoint/2010/main" val="286144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We used the final report as a guide</a:t>
            </a:r>
          </a:p>
          <a:p>
            <a:pPr marL="171450" indent="-171450">
              <a:buFont typeface="Arial" panose="020B0604020202020204" pitchFamily="34" charset="0"/>
              <a:buChar char="•"/>
            </a:pPr>
            <a:r>
              <a:rPr lang="en-US" dirty="0"/>
              <a:t>Along the way we made a few adjustments. We added a  step specifically to pathway development after the gap analysis</a:t>
            </a:r>
          </a:p>
        </p:txBody>
      </p:sp>
      <p:sp>
        <p:nvSpPr>
          <p:cNvPr id="4" name="Slide Number Placeholder 3"/>
          <p:cNvSpPr>
            <a:spLocks noGrp="1"/>
          </p:cNvSpPr>
          <p:nvPr>
            <p:ph type="sldNum" sz="quarter" idx="5"/>
          </p:nvPr>
        </p:nvSpPr>
        <p:spPr/>
        <p:txBody>
          <a:bodyPr/>
          <a:lstStyle/>
          <a:p>
            <a:fld id="{2B5E0C25-3613-4E90-A8DA-4098DD2EBBA6}" type="slidenum">
              <a:rPr lang="en-US" smtClean="0"/>
              <a:t>5</a:t>
            </a:fld>
            <a:endParaRPr lang="en-US"/>
          </a:p>
        </p:txBody>
      </p:sp>
    </p:spTree>
    <p:extLst>
      <p:ext uri="{BB962C8B-B14F-4D97-AF65-F5344CB8AC3E}">
        <p14:creationId xmlns:p14="http://schemas.microsoft.com/office/powerpoint/2010/main" val="1514630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On the left is the final reports recommended team members. </a:t>
            </a:r>
          </a:p>
          <a:p>
            <a:pPr marL="171450" indent="-171450">
              <a:buFont typeface="Arial" panose="020B0604020202020204" pitchFamily="34" charset="0"/>
              <a:buChar char="•"/>
            </a:pPr>
            <a:r>
              <a:rPr lang="en-US" dirty="0"/>
              <a:t>Other key partners of ours are the Council for state governments and the 2018 VALLO recipient , Kentucky Science and Technology Corporation (KSTC), Multi-state collaborative on military credit</a:t>
            </a:r>
          </a:p>
        </p:txBody>
      </p:sp>
      <p:sp>
        <p:nvSpPr>
          <p:cNvPr id="4" name="Slide Number Placeholder 3"/>
          <p:cNvSpPr>
            <a:spLocks noGrp="1"/>
          </p:cNvSpPr>
          <p:nvPr>
            <p:ph type="sldNum" sz="quarter" idx="5"/>
          </p:nvPr>
        </p:nvSpPr>
        <p:spPr/>
        <p:txBody>
          <a:bodyPr/>
          <a:lstStyle/>
          <a:p>
            <a:fld id="{2B5E0C25-3613-4E90-A8DA-4098DD2EBBA6}" type="slidenum">
              <a:rPr lang="en-US" smtClean="0"/>
              <a:t>6</a:t>
            </a:fld>
            <a:endParaRPr lang="en-US"/>
          </a:p>
        </p:txBody>
      </p:sp>
    </p:spTree>
    <p:extLst>
      <p:ext uri="{BB962C8B-B14F-4D97-AF65-F5344CB8AC3E}">
        <p14:creationId xmlns:p14="http://schemas.microsoft.com/office/powerpoint/2010/main" val="2626548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next </a:t>
            </a:r>
          </a:p>
          <a:p>
            <a:pPr marL="171450" indent="-171450">
              <a:buFont typeface="Arial" panose="020B0604020202020204" pitchFamily="34" charset="0"/>
              <a:buChar char="•"/>
            </a:pPr>
            <a:r>
              <a:rPr lang="en-US" dirty="0"/>
              <a:t>We created a spread sheet that displayed civilian occupation, licensing agency, military equivalent (broken down by branch), relevant Ivy Tech programs, projected annual job openings, median salary, total military separation, and total military separations to Indiana. </a:t>
            </a:r>
          </a:p>
        </p:txBody>
      </p:sp>
      <p:sp>
        <p:nvSpPr>
          <p:cNvPr id="4" name="Slide Number Placeholder 3"/>
          <p:cNvSpPr>
            <a:spLocks noGrp="1"/>
          </p:cNvSpPr>
          <p:nvPr>
            <p:ph type="sldNum" sz="quarter" idx="5"/>
          </p:nvPr>
        </p:nvSpPr>
        <p:spPr/>
        <p:txBody>
          <a:bodyPr/>
          <a:lstStyle/>
          <a:p>
            <a:fld id="{2B5E0C25-3613-4E90-A8DA-4098DD2EBBA6}" type="slidenum">
              <a:rPr lang="en-US" smtClean="0"/>
              <a:t>7</a:t>
            </a:fld>
            <a:endParaRPr lang="en-US"/>
          </a:p>
        </p:txBody>
      </p:sp>
    </p:spTree>
    <p:extLst>
      <p:ext uri="{BB962C8B-B14F-4D97-AF65-F5344CB8AC3E}">
        <p14:creationId xmlns:p14="http://schemas.microsoft.com/office/powerpoint/2010/main" val="23823436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7/6/2020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pic>
        <p:nvPicPr>
          <p:cNvPr id="12" name="Picture 11">
            <a:extLst>
              <a:ext uri="{FF2B5EF4-FFF2-40B4-BE49-F238E27FC236}">
                <a16:creationId xmlns:a16="http://schemas.microsoft.com/office/drawing/2014/main" id="{1F28706E-90AB-4991-B3D9-33B39A958427}"/>
              </a:ext>
            </a:extLst>
          </p:cNvPr>
          <p:cNvPicPr>
            <a:picLocks noChangeAspect="1"/>
          </p:cNvPicPr>
          <p:nvPr userDrawn="1"/>
        </p:nvPicPr>
        <p:blipFill>
          <a:blip r:embed="rId2"/>
          <a:stretch>
            <a:fillRect/>
          </a:stretch>
        </p:blipFill>
        <p:spPr>
          <a:xfrm>
            <a:off x="4375971" y="473771"/>
            <a:ext cx="6522183" cy="852635"/>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Click to edit Master title style</a:t>
            </a:r>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bg2"/>
                </a:solidFill>
              </a:defRPr>
            </a:lvl1pPr>
          </a:lstStyle>
          <a:p>
            <a:r>
              <a:rPr lang="en-US" dirty="0"/>
              <a:t>Click to edit Master title style</a:t>
            </a:r>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7/6/2020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pic>
        <p:nvPicPr>
          <p:cNvPr id="9" name="Picture 8">
            <a:extLst>
              <a:ext uri="{FF2B5EF4-FFF2-40B4-BE49-F238E27FC236}">
                <a16:creationId xmlns:a16="http://schemas.microsoft.com/office/drawing/2014/main" id="{22D882BD-B347-4221-9BAE-BC517A97CEE4}"/>
              </a:ext>
            </a:extLst>
          </p:cNvPr>
          <p:cNvPicPr>
            <a:picLocks noChangeAspect="1"/>
          </p:cNvPicPr>
          <p:nvPr userDrawn="1"/>
        </p:nvPicPr>
        <p:blipFill>
          <a:blip r:embed="rId2"/>
          <a:stretch>
            <a:fillRect/>
          </a:stretch>
        </p:blipFill>
        <p:spPr>
          <a:xfrm>
            <a:off x="765025" y="326571"/>
            <a:ext cx="5092725" cy="795166"/>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a:solidFill>
                  <a:schemeClr val="tx2"/>
                </a:solidFill>
              </a:defRPr>
            </a:lvl1pPr>
          </a:lstStyle>
          <a:p>
            <a:r>
              <a:rPr lang="en-US" dirty="0"/>
              <a:t>Click to edit Master title style</a:t>
            </a:r>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7/6/2020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nchor="ctr"/>
          <a:lstStyle>
            <a:lvl1pPr>
              <a:defRPr>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7/6/2020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Click to edit Master title style</a:t>
            </a:r>
          </a:p>
        </p:txBody>
      </p:sp>
      <p:sp>
        <p:nvSpPr>
          <p:cNvPr id="3" name="Date Placeholder 2"/>
          <p:cNvSpPr>
            <a:spLocks noGrp="1"/>
          </p:cNvSpPr>
          <p:nvPr>
            <p:ph type="dt" sz="half" idx="10"/>
          </p:nvPr>
        </p:nvSpPr>
        <p:spPr/>
        <p:txBody>
          <a:bodyPr/>
          <a:lstStyle/>
          <a:p>
            <a:fld id="{87DE6118-2437-4B30-8E3C-4D2BE6020583}" type="datetimeFigureOut">
              <a:rPr lang="en-US" dirty="0"/>
              <a:t>7/6/2020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7/6/2020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17B3BDB5-F2DA-414A-AAF8-B0D88353F569}"/>
              </a:ext>
            </a:extLst>
          </p:cNvPr>
          <p:cNvPicPr>
            <a:picLocks noChangeAspect="1"/>
          </p:cNvPicPr>
          <p:nvPr userDrawn="1"/>
        </p:nvPicPr>
        <p:blipFill>
          <a:blip r:embed="rId2"/>
          <a:stretch>
            <a:fillRect/>
          </a:stretch>
        </p:blipFill>
        <p:spPr>
          <a:xfrm>
            <a:off x="718462" y="180269"/>
            <a:ext cx="2878285" cy="45253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F3513264-7148-43EF-826F-5879C3562447}"/>
              </a:ext>
            </a:extLst>
          </p:cNvPr>
          <p:cNvPicPr>
            <a:picLocks noChangeAspect="1"/>
          </p:cNvPicPr>
          <p:nvPr userDrawn="1"/>
        </p:nvPicPr>
        <p:blipFill>
          <a:blip r:embed="rId2"/>
          <a:stretch>
            <a:fillRect/>
          </a:stretch>
        </p:blipFill>
        <p:spPr>
          <a:xfrm>
            <a:off x="718462" y="180269"/>
            <a:ext cx="2878285" cy="45253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7/6/2020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23C60077-E5A9-449B-92BB-5E15CB4DA05E}"/>
              </a:ext>
            </a:extLst>
          </p:cNvPr>
          <p:cNvPicPr>
            <a:picLocks noChangeAspect="1"/>
          </p:cNvPicPr>
          <p:nvPr userDrawn="1"/>
        </p:nvPicPr>
        <p:blipFill>
          <a:blip r:embed="rId13"/>
          <a:stretch>
            <a:fillRect/>
          </a:stretch>
        </p:blipFill>
        <p:spPr>
          <a:xfrm>
            <a:off x="1371599" y="180269"/>
            <a:ext cx="2878285" cy="45253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dol.gov/vets/media/Veterans_Demonstration_Final%20Report_9_28_v2.pdf"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1203F0-3D95-473C-B847-6BEB75F42470}"/>
              </a:ext>
            </a:extLst>
          </p:cNvPr>
          <p:cNvSpPr>
            <a:spLocks noGrp="1"/>
          </p:cNvSpPr>
          <p:nvPr>
            <p:ph type="title"/>
          </p:nvPr>
        </p:nvSpPr>
        <p:spPr/>
        <p:txBody>
          <a:bodyPr/>
          <a:lstStyle/>
          <a:p>
            <a:r>
              <a:rPr lang="en-US" dirty="0"/>
              <a:t>Ivy Tech community college </a:t>
            </a:r>
            <a:r>
              <a:rPr lang="en-US" dirty="0" err="1"/>
              <a:t>vallo</a:t>
            </a:r>
            <a:endParaRPr lang="en-US" dirty="0"/>
          </a:p>
        </p:txBody>
      </p:sp>
      <p:sp>
        <p:nvSpPr>
          <p:cNvPr id="5" name="Text Placeholder 4">
            <a:extLst>
              <a:ext uri="{FF2B5EF4-FFF2-40B4-BE49-F238E27FC236}">
                <a16:creationId xmlns:a16="http://schemas.microsoft.com/office/drawing/2014/main" id="{41561156-5364-4AD5-B3E7-78F58276764C}"/>
              </a:ext>
            </a:extLst>
          </p:cNvPr>
          <p:cNvSpPr>
            <a:spLocks noGrp="1"/>
          </p:cNvSpPr>
          <p:nvPr>
            <p:ph type="body" idx="1"/>
          </p:nvPr>
        </p:nvSpPr>
        <p:spPr/>
        <p:txBody>
          <a:bodyPr/>
          <a:lstStyle/>
          <a:p>
            <a:r>
              <a:rPr lang="en-US" dirty="0"/>
              <a:t>Amy Stone – Project Director</a:t>
            </a:r>
          </a:p>
        </p:txBody>
      </p:sp>
    </p:spTree>
    <p:extLst>
      <p:ext uri="{BB962C8B-B14F-4D97-AF65-F5344CB8AC3E}">
        <p14:creationId xmlns:p14="http://schemas.microsoft.com/office/powerpoint/2010/main" val="318518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404C3-6D13-48F2-BD81-1F6FB273530A}"/>
              </a:ext>
            </a:extLst>
          </p:cNvPr>
          <p:cNvSpPr>
            <a:spLocks noGrp="1"/>
          </p:cNvSpPr>
          <p:nvPr>
            <p:ph type="title"/>
          </p:nvPr>
        </p:nvSpPr>
        <p:spPr/>
        <p:txBody>
          <a:bodyPr/>
          <a:lstStyle/>
          <a:p>
            <a:r>
              <a:rPr lang="en-US" dirty="0"/>
              <a:t>5. Produce Gap Analysis</a:t>
            </a:r>
          </a:p>
        </p:txBody>
      </p:sp>
      <p:sp>
        <p:nvSpPr>
          <p:cNvPr id="3" name="Content Placeholder 2">
            <a:extLst>
              <a:ext uri="{FF2B5EF4-FFF2-40B4-BE49-F238E27FC236}">
                <a16:creationId xmlns:a16="http://schemas.microsoft.com/office/drawing/2014/main" id="{07E01B7F-6A65-4C0F-B5D2-0ED87DAEAFCA}"/>
              </a:ext>
            </a:extLst>
          </p:cNvPr>
          <p:cNvSpPr>
            <a:spLocks noGrp="1"/>
          </p:cNvSpPr>
          <p:nvPr>
            <p:ph idx="1"/>
          </p:nvPr>
        </p:nvSpPr>
        <p:spPr/>
        <p:txBody>
          <a:bodyPr/>
          <a:lstStyle/>
          <a:p>
            <a:r>
              <a:rPr lang="en-US" dirty="0"/>
              <a:t>Compare military skills and credentials to civilian requirements for state licensure</a:t>
            </a:r>
          </a:p>
          <a:p>
            <a:r>
              <a:rPr lang="en-US" dirty="0"/>
              <a:t>Scan for existing national analyses</a:t>
            </a:r>
          </a:p>
          <a:p>
            <a:r>
              <a:rPr lang="en-US" dirty="0"/>
              <a:t>Engage licensing boards and educational institutions</a:t>
            </a:r>
          </a:p>
          <a:p>
            <a:r>
              <a:rPr lang="en-US" dirty="0"/>
              <a:t>Determine whether military training and experience for the occupation in question is fully or partially equivalent</a:t>
            </a:r>
          </a:p>
          <a:p>
            <a:pPr lvl="1"/>
            <a:r>
              <a:rPr lang="en-US" dirty="0"/>
              <a:t>Partial-equivalency requires an educational institution to either (1) modify curriculum or course content policies; or (2) develop approve, and deliver accelerated courses for veterans</a:t>
            </a:r>
          </a:p>
        </p:txBody>
      </p:sp>
    </p:spTree>
    <p:extLst>
      <p:ext uri="{BB962C8B-B14F-4D97-AF65-F5344CB8AC3E}">
        <p14:creationId xmlns:p14="http://schemas.microsoft.com/office/powerpoint/2010/main" val="3213744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FD524-8D94-4A8F-BA41-FE95784033EF}"/>
              </a:ext>
            </a:extLst>
          </p:cNvPr>
          <p:cNvSpPr>
            <a:spLocks noGrp="1"/>
          </p:cNvSpPr>
          <p:nvPr>
            <p:ph type="title"/>
          </p:nvPr>
        </p:nvSpPr>
        <p:spPr/>
        <p:txBody>
          <a:bodyPr/>
          <a:lstStyle/>
          <a:p>
            <a:r>
              <a:rPr lang="en-US" dirty="0"/>
              <a:t>Pathway Development (Occupational Specific Planning)</a:t>
            </a:r>
          </a:p>
        </p:txBody>
      </p:sp>
      <p:sp>
        <p:nvSpPr>
          <p:cNvPr id="3" name="Content Placeholder 2">
            <a:extLst>
              <a:ext uri="{FF2B5EF4-FFF2-40B4-BE49-F238E27FC236}">
                <a16:creationId xmlns:a16="http://schemas.microsoft.com/office/drawing/2014/main" id="{BB520480-4356-4538-9468-3D9F493E3F27}"/>
              </a:ext>
            </a:extLst>
          </p:cNvPr>
          <p:cNvSpPr>
            <a:spLocks noGrp="1"/>
          </p:cNvSpPr>
          <p:nvPr>
            <p:ph idx="1"/>
          </p:nvPr>
        </p:nvSpPr>
        <p:spPr/>
        <p:txBody>
          <a:bodyPr/>
          <a:lstStyle/>
          <a:p>
            <a:r>
              <a:rPr lang="en-US" dirty="0"/>
              <a:t>Occupational specific teams</a:t>
            </a:r>
          </a:p>
          <a:p>
            <a:pPr lvl="1"/>
            <a:r>
              <a:rPr lang="en-US" dirty="0"/>
              <a:t>Faculty</a:t>
            </a:r>
          </a:p>
          <a:p>
            <a:pPr lvl="1"/>
            <a:r>
              <a:rPr lang="en-US" dirty="0"/>
              <a:t>Military experts</a:t>
            </a:r>
          </a:p>
          <a:p>
            <a:pPr lvl="1"/>
            <a:r>
              <a:rPr lang="en-US" dirty="0"/>
              <a:t>Licensing board</a:t>
            </a:r>
          </a:p>
          <a:p>
            <a:r>
              <a:rPr lang="en-US" dirty="0"/>
              <a:t>Faculty/curriculum committees review POI</a:t>
            </a:r>
          </a:p>
        </p:txBody>
      </p:sp>
    </p:spTree>
    <p:extLst>
      <p:ext uri="{BB962C8B-B14F-4D97-AF65-F5344CB8AC3E}">
        <p14:creationId xmlns:p14="http://schemas.microsoft.com/office/powerpoint/2010/main" val="3320879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2CAB7-A8C5-4CFB-AEEE-8CC2A7805F67}"/>
              </a:ext>
            </a:extLst>
          </p:cNvPr>
          <p:cNvSpPr>
            <a:spLocks noGrp="1"/>
          </p:cNvSpPr>
          <p:nvPr>
            <p:ph type="title"/>
          </p:nvPr>
        </p:nvSpPr>
        <p:spPr/>
        <p:txBody>
          <a:bodyPr/>
          <a:lstStyle/>
          <a:p>
            <a:r>
              <a:rPr lang="en-US" dirty="0"/>
              <a:t>6. Market to Veterans</a:t>
            </a:r>
          </a:p>
        </p:txBody>
      </p:sp>
      <p:sp>
        <p:nvSpPr>
          <p:cNvPr id="3" name="Content Placeholder 2">
            <a:extLst>
              <a:ext uri="{FF2B5EF4-FFF2-40B4-BE49-F238E27FC236}">
                <a16:creationId xmlns:a16="http://schemas.microsoft.com/office/drawing/2014/main" id="{A767A72B-0B7A-48F5-8CB9-FE351C958085}"/>
              </a:ext>
            </a:extLst>
          </p:cNvPr>
          <p:cNvSpPr>
            <a:spLocks noGrp="1"/>
          </p:cNvSpPr>
          <p:nvPr>
            <p:ph idx="1"/>
          </p:nvPr>
        </p:nvSpPr>
        <p:spPr/>
        <p:txBody>
          <a:bodyPr/>
          <a:lstStyle/>
          <a:p>
            <a:r>
              <a:rPr lang="en-US" dirty="0"/>
              <a:t>Identify communication touch points with veterans for outreach</a:t>
            </a:r>
          </a:p>
          <a:p>
            <a:r>
              <a:rPr lang="en-US" dirty="0"/>
              <a:t>Establish mechanisms to share information among agencies</a:t>
            </a:r>
          </a:p>
          <a:p>
            <a:r>
              <a:rPr lang="en-US" dirty="0"/>
              <a:t>Targeted outreach to National Guard and Reserve members</a:t>
            </a:r>
          </a:p>
        </p:txBody>
      </p:sp>
    </p:spTree>
    <p:extLst>
      <p:ext uri="{BB962C8B-B14F-4D97-AF65-F5344CB8AC3E}">
        <p14:creationId xmlns:p14="http://schemas.microsoft.com/office/powerpoint/2010/main" val="3729655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21B15-A68E-4CDD-BD46-D4EF1CE9223C}"/>
              </a:ext>
            </a:extLst>
          </p:cNvPr>
          <p:cNvSpPr>
            <a:spLocks noGrp="1"/>
          </p:cNvSpPr>
          <p:nvPr>
            <p:ph type="title"/>
          </p:nvPr>
        </p:nvSpPr>
        <p:spPr/>
        <p:txBody>
          <a:bodyPr/>
          <a:lstStyle/>
          <a:p>
            <a:r>
              <a:rPr lang="en-US" dirty="0"/>
              <a:t>7. Develop Assessment Plan</a:t>
            </a:r>
          </a:p>
        </p:txBody>
      </p:sp>
      <p:sp>
        <p:nvSpPr>
          <p:cNvPr id="3" name="Content Placeholder 2">
            <a:extLst>
              <a:ext uri="{FF2B5EF4-FFF2-40B4-BE49-F238E27FC236}">
                <a16:creationId xmlns:a16="http://schemas.microsoft.com/office/drawing/2014/main" id="{7A019FA0-E4BA-4F4B-85C2-201ACE3421CD}"/>
              </a:ext>
            </a:extLst>
          </p:cNvPr>
          <p:cNvSpPr>
            <a:spLocks noGrp="1"/>
          </p:cNvSpPr>
          <p:nvPr>
            <p:ph idx="1"/>
          </p:nvPr>
        </p:nvSpPr>
        <p:spPr/>
        <p:txBody>
          <a:bodyPr/>
          <a:lstStyle/>
          <a:p>
            <a:r>
              <a:rPr lang="en-US" dirty="0"/>
              <a:t>Engage educational partners to monitor and report enrollment, completion, and subsequent employment</a:t>
            </a:r>
          </a:p>
          <a:p>
            <a:r>
              <a:rPr lang="en-US" dirty="0"/>
              <a:t>Establish agreements to track veterans’ use of exam waivers and pass rates </a:t>
            </a:r>
          </a:p>
        </p:txBody>
      </p:sp>
    </p:spTree>
    <p:extLst>
      <p:ext uri="{BB962C8B-B14F-4D97-AF65-F5344CB8AC3E}">
        <p14:creationId xmlns:p14="http://schemas.microsoft.com/office/powerpoint/2010/main" val="1994405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3454D-46A2-453F-9D34-A1913C596E8A}"/>
              </a:ext>
            </a:extLst>
          </p:cNvPr>
          <p:cNvSpPr>
            <a:spLocks noGrp="1"/>
          </p:cNvSpPr>
          <p:nvPr>
            <p:ph type="title"/>
          </p:nvPr>
        </p:nvSpPr>
        <p:spPr/>
        <p:txBody>
          <a:bodyPr/>
          <a:lstStyle/>
          <a:p>
            <a:r>
              <a:rPr lang="en-US" dirty="0"/>
              <a:t>Challenges</a:t>
            </a:r>
          </a:p>
        </p:txBody>
      </p:sp>
      <p:sp>
        <p:nvSpPr>
          <p:cNvPr id="3" name="Content Placeholder 2">
            <a:extLst>
              <a:ext uri="{FF2B5EF4-FFF2-40B4-BE49-F238E27FC236}">
                <a16:creationId xmlns:a16="http://schemas.microsoft.com/office/drawing/2014/main" id="{E8768EB1-D789-494B-8A10-5B3AD053B74E}"/>
              </a:ext>
            </a:extLst>
          </p:cNvPr>
          <p:cNvSpPr>
            <a:spLocks noGrp="1"/>
          </p:cNvSpPr>
          <p:nvPr>
            <p:ph idx="1"/>
          </p:nvPr>
        </p:nvSpPr>
        <p:spPr/>
        <p:txBody>
          <a:bodyPr/>
          <a:lstStyle/>
          <a:p>
            <a:r>
              <a:rPr lang="en-US" dirty="0"/>
              <a:t>Lack of centrally location information</a:t>
            </a:r>
          </a:p>
          <a:p>
            <a:r>
              <a:rPr lang="en-US" dirty="0"/>
              <a:t>Demand for bridge program pathways</a:t>
            </a:r>
          </a:p>
          <a:p>
            <a:r>
              <a:rPr lang="en-US" dirty="0"/>
              <a:t>Lack of information about veteran population</a:t>
            </a:r>
          </a:p>
        </p:txBody>
      </p:sp>
    </p:spTree>
    <p:extLst>
      <p:ext uri="{BB962C8B-B14F-4D97-AF65-F5344CB8AC3E}">
        <p14:creationId xmlns:p14="http://schemas.microsoft.com/office/powerpoint/2010/main" val="1894206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33F09-E81A-4B69-A505-B2C8B9E12489}"/>
              </a:ext>
            </a:extLst>
          </p:cNvPr>
          <p:cNvSpPr>
            <a:spLocks noGrp="1"/>
          </p:cNvSpPr>
          <p:nvPr>
            <p:ph type="title"/>
          </p:nvPr>
        </p:nvSpPr>
        <p:spPr/>
        <p:txBody>
          <a:bodyPr/>
          <a:lstStyle/>
          <a:p>
            <a:r>
              <a:rPr lang="en-US" dirty="0"/>
              <a:t>Best Practices</a:t>
            </a:r>
          </a:p>
        </p:txBody>
      </p:sp>
      <p:sp>
        <p:nvSpPr>
          <p:cNvPr id="3" name="Content Placeholder 2">
            <a:extLst>
              <a:ext uri="{FF2B5EF4-FFF2-40B4-BE49-F238E27FC236}">
                <a16:creationId xmlns:a16="http://schemas.microsoft.com/office/drawing/2014/main" id="{53311C06-02A1-4D3E-8EAF-55CA810CF61F}"/>
              </a:ext>
            </a:extLst>
          </p:cNvPr>
          <p:cNvSpPr>
            <a:spLocks noGrp="1"/>
          </p:cNvSpPr>
          <p:nvPr>
            <p:ph idx="1"/>
          </p:nvPr>
        </p:nvSpPr>
        <p:spPr/>
        <p:txBody>
          <a:bodyPr/>
          <a:lstStyle/>
          <a:p>
            <a:r>
              <a:rPr lang="en-US" dirty="0"/>
              <a:t>Cross-state communication and collaboration</a:t>
            </a:r>
          </a:p>
          <a:p>
            <a:r>
              <a:rPr lang="en-US" dirty="0"/>
              <a:t>Stakeholder engagement</a:t>
            </a:r>
          </a:p>
          <a:p>
            <a:pPr lvl="1"/>
            <a:r>
              <a:rPr lang="en-US" dirty="0"/>
              <a:t>Veterans</a:t>
            </a:r>
          </a:p>
          <a:p>
            <a:pPr lvl="1"/>
            <a:r>
              <a:rPr lang="en-US" dirty="0"/>
              <a:t>Faculty</a:t>
            </a:r>
          </a:p>
          <a:p>
            <a:pPr lvl="1"/>
            <a:r>
              <a:rPr lang="en-US" dirty="0"/>
              <a:t>State agencies</a:t>
            </a:r>
          </a:p>
          <a:p>
            <a:pPr lvl="1"/>
            <a:r>
              <a:rPr lang="en-US" dirty="0"/>
              <a:t>Federal agencies</a:t>
            </a:r>
          </a:p>
          <a:p>
            <a:pPr lvl="1"/>
            <a:r>
              <a:rPr lang="en-US" dirty="0"/>
              <a:t>Veteran agencies</a:t>
            </a:r>
          </a:p>
        </p:txBody>
      </p:sp>
    </p:spTree>
    <p:extLst>
      <p:ext uri="{BB962C8B-B14F-4D97-AF65-F5344CB8AC3E}">
        <p14:creationId xmlns:p14="http://schemas.microsoft.com/office/powerpoint/2010/main" val="4112785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38408-1D92-4085-9036-87F56F020961}"/>
              </a:ext>
            </a:extLst>
          </p:cNvPr>
          <p:cNvSpPr>
            <a:spLocks noGrp="1"/>
          </p:cNvSpPr>
          <p:nvPr>
            <p:ph type="title"/>
          </p:nvPr>
        </p:nvSpPr>
        <p:spPr/>
        <p:txBody>
          <a:bodyPr anchor="ctr"/>
          <a:lstStyle/>
          <a:p>
            <a:r>
              <a:rPr lang="en-US" dirty="0"/>
              <a:t>Agenda</a:t>
            </a:r>
          </a:p>
        </p:txBody>
      </p:sp>
      <p:sp>
        <p:nvSpPr>
          <p:cNvPr id="7" name="Content Placeholder 6">
            <a:extLst>
              <a:ext uri="{FF2B5EF4-FFF2-40B4-BE49-F238E27FC236}">
                <a16:creationId xmlns:a16="http://schemas.microsoft.com/office/drawing/2014/main" id="{84782C19-557B-416D-982D-5560AD3095D6}"/>
              </a:ext>
            </a:extLst>
          </p:cNvPr>
          <p:cNvSpPr>
            <a:spLocks noGrp="1"/>
          </p:cNvSpPr>
          <p:nvPr>
            <p:ph idx="1"/>
          </p:nvPr>
        </p:nvSpPr>
        <p:spPr/>
        <p:txBody>
          <a:bodyPr/>
          <a:lstStyle/>
          <a:p>
            <a:r>
              <a:rPr lang="en-US" dirty="0"/>
              <a:t>Ivy Tech Community College structure overview</a:t>
            </a:r>
          </a:p>
          <a:p>
            <a:r>
              <a:rPr lang="en-US" dirty="0"/>
              <a:t>Ivy Tech VALLO objective</a:t>
            </a:r>
          </a:p>
          <a:p>
            <a:r>
              <a:rPr lang="en-US" dirty="0"/>
              <a:t>Ivy Tech VALLO project strategy</a:t>
            </a:r>
          </a:p>
          <a:p>
            <a:r>
              <a:rPr lang="en-US" dirty="0"/>
              <a:t>Challenges</a:t>
            </a:r>
          </a:p>
          <a:p>
            <a:r>
              <a:rPr lang="en-US" dirty="0"/>
              <a:t>Best Practices</a:t>
            </a:r>
          </a:p>
          <a:p>
            <a:endParaRPr lang="en-US" dirty="0"/>
          </a:p>
        </p:txBody>
      </p:sp>
    </p:spTree>
    <p:extLst>
      <p:ext uri="{BB962C8B-B14F-4D97-AF65-F5344CB8AC3E}">
        <p14:creationId xmlns:p14="http://schemas.microsoft.com/office/powerpoint/2010/main" val="1481938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0404A-7563-43F1-B915-61AA325AD4A9}"/>
              </a:ext>
            </a:extLst>
          </p:cNvPr>
          <p:cNvSpPr>
            <a:spLocks noGrp="1"/>
          </p:cNvSpPr>
          <p:nvPr>
            <p:ph type="title"/>
          </p:nvPr>
        </p:nvSpPr>
        <p:spPr>
          <a:xfrm>
            <a:off x="1371600" y="685800"/>
            <a:ext cx="5043714" cy="1485900"/>
          </a:xfrm>
        </p:spPr>
        <p:txBody>
          <a:bodyPr anchor="ctr"/>
          <a:lstStyle/>
          <a:p>
            <a:r>
              <a:rPr lang="en-US" dirty="0"/>
              <a:t>Ivy Tech Community College</a:t>
            </a:r>
          </a:p>
        </p:txBody>
      </p:sp>
      <p:sp>
        <p:nvSpPr>
          <p:cNvPr id="3" name="Content Placeholder 2">
            <a:extLst>
              <a:ext uri="{FF2B5EF4-FFF2-40B4-BE49-F238E27FC236}">
                <a16:creationId xmlns:a16="http://schemas.microsoft.com/office/drawing/2014/main" id="{4943D0C0-BBD3-4CBF-A03D-D9F96828343C}"/>
              </a:ext>
            </a:extLst>
          </p:cNvPr>
          <p:cNvSpPr>
            <a:spLocks noGrp="1"/>
          </p:cNvSpPr>
          <p:nvPr>
            <p:ph sz="half" idx="1"/>
          </p:nvPr>
        </p:nvSpPr>
        <p:spPr/>
        <p:txBody>
          <a:bodyPr/>
          <a:lstStyle/>
          <a:p>
            <a:pPr marL="0" indent="0">
              <a:buNone/>
            </a:pPr>
            <a:r>
              <a:rPr lang="en-US" dirty="0"/>
              <a:t>We have more than 40 locations, and teach classes in more than 75 communities. We have grown to become the largest public postsecondary institution in Indiana: and the largest singly-accredited statewide community college system in the entire country. </a:t>
            </a:r>
          </a:p>
        </p:txBody>
      </p:sp>
      <p:pic>
        <p:nvPicPr>
          <p:cNvPr id="7" name="Content Placeholder 6">
            <a:extLst>
              <a:ext uri="{FF2B5EF4-FFF2-40B4-BE49-F238E27FC236}">
                <a16:creationId xmlns:a16="http://schemas.microsoft.com/office/drawing/2014/main" id="{EB0696C1-01A1-4486-9623-3A842001FD00}"/>
              </a:ext>
            </a:extLst>
          </p:cNvPr>
          <p:cNvPicPr>
            <a:picLocks noGrp="1" noChangeAspect="1"/>
          </p:cNvPicPr>
          <p:nvPr>
            <p:ph sz="half" idx="2"/>
          </p:nvPr>
        </p:nvPicPr>
        <p:blipFill>
          <a:blip r:embed="rId3"/>
          <a:stretch>
            <a:fillRect/>
          </a:stretch>
        </p:blipFill>
        <p:spPr>
          <a:xfrm>
            <a:off x="6885924" y="422862"/>
            <a:ext cx="4086876" cy="6012276"/>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451109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71B03-D3F1-42BD-9EA7-3DDD8278EF47}"/>
              </a:ext>
            </a:extLst>
          </p:cNvPr>
          <p:cNvSpPr>
            <a:spLocks noGrp="1"/>
          </p:cNvSpPr>
          <p:nvPr>
            <p:ph type="title"/>
          </p:nvPr>
        </p:nvSpPr>
        <p:spPr/>
        <p:txBody>
          <a:bodyPr/>
          <a:lstStyle/>
          <a:p>
            <a:r>
              <a:rPr lang="en-US" dirty="0"/>
              <a:t>Ivy Tech VALLO Objective</a:t>
            </a:r>
          </a:p>
        </p:txBody>
      </p:sp>
      <p:sp>
        <p:nvSpPr>
          <p:cNvPr id="3" name="Content Placeholder 2">
            <a:extLst>
              <a:ext uri="{FF2B5EF4-FFF2-40B4-BE49-F238E27FC236}">
                <a16:creationId xmlns:a16="http://schemas.microsoft.com/office/drawing/2014/main" id="{FD2D8C9F-FD34-4747-AC77-3BA59EC46728}"/>
              </a:ext>
            </a:extLst>
          </p:cNvPr>
          <p:cNvSpPr>
            <a:spLocks noGrp="1"/>
          </p:cNvSpPr>
          <p:nvPr>
            <p:ph idx="1"/>
          </p:nvPr>
        </p:nvSpPr>
        <p:spPr/>
        <p:txBody>
          <a:bodyPr/>
          <a:lstStyle/>
          <a:p>
            <a:r>
              <a:rPr lang="en-US" dirty="0"/>
              <a:t>Increase and expedite attainment of state occupational licenses by veterans and transitioning services members using our 3 core strategies</a:t>
            </a:r>
          </a:p>
          <a:p>
            <a:pPr lvl="1"/>
            <a:r>
              <a:rPr lang="en-US" dirty="0"/>
              <a:t>Improving access to efficient online, competency-based credentials and degree pathways;</a:t>
            </a:r>
          </a:p>
          <a:p>
            <a:pPr lvl="1"/>
            <a:r>
              <a:rPr lang="en-US" dirty="0"/>
              <a:t>Preparing veterans and TSMs for success through thorough prior learning assessments and offering accelerated bridge programs and pathways to licensures;</a:t>
            </a:r>
          </a:p>
          <a:p>
            <a:pPr lvl="1"/>
            <a:r>
              <a:rPr lang="en-US" dirty="0"/>
              <a:t>Increase reciprocity of license requirements and credentials with our surrounding states. </a:t>
            </a:r>
          </a:p>
        </p:txBody>
      </p:sp>
    </p:spTree>
    <p:extLst>
      <p:ext uri="{BB962C8B-B14F-4D97-AF65-F5344CB8AC3E}">
        <p14:creationId xmlns:p14="http://schemas.microsoft.com/office/powerpoint/2010/main" val="2554782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CC5D3-1583-4A90-8756-3F9227A4644E}"/>
              </a:ext>
            </a:extLst>
          </p:cNvPr>
          <p:cNvSpPr>
            <a:spLocks noGrp="1"/>
          </p:cNvSpPr>
          <p:nvPr>
            <p:ph type="title"/>
          </p:nvPr>
        </p:nvSpPr>
        <p:spPr/>
        <p:txBody>
          <a:bodyPr anchor="ctr"/>
          <a:lstStyle/>
          <a:p>
            <a:r>
              <a:rPr lang="en-US" dirty="0"/>
              <a:t>Project Strategy</a:t>
            </a:r>
          </a:p>
        </p:txBody>
      </p:sp>
      <p:sp>
        <p:nvSpPr>
          <p:cNvPr id="3" name="Content Placeholder 2">
            <a:extLst>
              <a:ext uri="{FF2B5EF4-FFF2-40B4-BE49-F238E27FC236}">
                <a16:creationId xmlns:a16="http://schemas.microsoft.com/office/drawing/2014/main" id="{13C9A22F-C341-4BDC-B57D-226105121ABA}"/>
              </a:ext>
            </a:extLst>
          </p:cNvPr>
          <p:cNvSpPr>
            <a:spLocks noGrp="1"/>
          </p:cNvSpPr>
          <p:nvPr>
            <p:ph idx="1"/>
          </p:nvPr>
        </p:nvSpPr>
        <p:spPr/>
        <p:txBody>
          <a:bodyPr/>
          <a:lstStyle/>
          <a:p>
            <a:r>
              <a:rPr lang="en-US" dirty="0"/>
              <a:t>Used the final report, </a:t>
            </a:r>
            <a:r>
              <a:rPr lang="en-US" i="1" dirty="0">
                <a:hlinkClick r:id="rId3"/>
              </a:rPr>
              <a:t>Veterans’ Licensing and  Certification Demonstration: A Summary of State Experiences, Preliminary Findings, and Cost Estimates, </a:t>
            </a:r>
            <a:r>
              <a:rPr lang="en-US" dirty="0">
                <a:hlinkClick r:id="rId3"/>
              </a:rPr>
              <a:t>published in September 2015</a:t>
            </a:r>
            <a:r>
              <a:rPr lang="en-US" dirty="0"/>
              <a:t> as our primary guide. </a:t>
            </a:r>
          </a:p>
          <a:p>
            <a:pPr marL="987552" lvl="1" indent="-457200">
              <a:buFont typeface="+mj-lt"/>
              <a:buAutoNum type="arabicPeriod"/>
            </a:pPr>
            <a:r>
              <a:rPr lang="en-US" i="0" dirty="0"/>
              <a:t>Assemble a Team</a:t>
            </a:r>
          </a:p>
          <a:p>
            <a:pPr marL="987552" lvl="1" indent="-457200">
              <a:buFont typeface="+mj-lt"/>
              <a:buAutoNum type="arabicPeriod"/>
            </a:pPr>
            <a:r>
              <a:rPr lang="en-US" i="0" dirty="0"/>
              <a:t>Select Occupations</a:t>
            </a:r>
          </a:p>
          <a:p>
            <a:pPr marL="987552" lvl="1" indent="-457200">
              <a:buFont typeface="+mj-lt"/>
              <a:buAutoNum type="arabicPeriod"/>
            </a:pPr>
            <a:r>
              <a:rPr lang="en-US" i="0" dirty="0"/>
              <a:t>Understand Civilian Employment Requirements </a:t>
            </a:r>
          </a:p>
          <a:p>
            <a:pPr marL="987552" lvl="1" indent="-457200">
              <a:buFont typeface="+mj-lt"/>
              <a:buAutoNum type="arabicPeriod"/>
            </a:pPr>
            <a:r>
              <a:rPr lang="en-US" i="0" dirty="0"/>
              <a:t>Understand Military Occupational Specialties</a:t>
            </a:r>
          </a:p>
          <a:p>
            <a:pPr marL="987552" lvl="1" indent="-457200">
              <a:buFont typeface="+mj-lt"/>
              <a:buAutoNum type="arabicPeriod"/>
            </a:pPr>
            <a:r>
              <a:rPr lang="en-US" i="0" dirty="0"/>
              <a:t>Produce Gap analysis to Identify the Appropriate Strategy</a:t>
            </a:r>
          </a:p>
          <a:p>
            <a:pPr marL="987552" lvl="1" indent="-457200">
              <a:buFont typeface="+mj-lt"/>
              <a:buAutoNum type="arabicPeriod"/>
            </a:pPr>
            <a:r>
              <a:rPr lang="en-US" i="0" dirty="0"/>
              <a:t>Market to Veterans</a:t>
            </a:r>
          </a:p>
          <a:p>
            <a:pPr marL="987552" lvl="1" indent="-457200">
              <a:buFont typeface="+mj-lt"/>
              <a:buAutoNum type="arabicPeriod"/>
            </a:pPr>
            <a:r>
              <a:rPr lang="en-US" i="0" dirty="0"/>
              <a:t>Develop Assessment Plan</a:t>
            </a:r>
          </a:p>
        </p:txBody>
      </p:sp>
    </p:spTree>
    <p:extLst>
      <p:ext uri="{BB962C8B-B14F-4D97-AF65-F5344CB8AC3E}">
        <p14:creationId xmlns:p14="http://schemas.microsoft.com/office/powerpoint/2010/main" val="3549289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28512-28AD-40CF-B99C-ED6E26D28069}"/>
              </a:ext>
            </a:extLst>
          </p:cNvPr>
          <p:cNvSpPr>
            <a:spLocks noGrp="1"/>
          </p:cNvSpPr>
          <p:nvPr>
            <p:ph type="title"/>
          </p:nvPr>
        </p:nvSpPr>
        <p:spPr/>
        <p:txBody>
          <a:bodyPr/>
          <a:lstStyle/>
          <a:p>
            <a:r>
              <a:rPr lang="en-US" dirty="0"/>
              <a:t>1. Assemble a Team</a:t>
            </a:r>
          </a:p>
        </p:txBody>
      </p:sp>
      <p:graphicFrame>
        <p:nvGraphicFramePr>
          <p:cNvPr id="4" name="Content Placeholder 3">
            <a:extLst>
              <a:ext uri="{FF2B5EF4-FFF2-40B4-BE49-F238E27FC236}">
                <a16:creationId xmlns:a16="http://schemas.microsoft.com/office/drawing/2014/main" id="{1E76BB53-AF45-4FF4-87D5-D3E5623AF61C}"/>
              </a:ext>
            </a:extLst>
          </p:cNvPr>
          <p:cNvGraphicFramePr>
            <a:graphicFrameLocks noGrp="1"/>
          </p:cNvGraphicFramePr>
          <p:nvPr>
            <p:ph idx="1"/>
            <p:extLst>
              <p:ext uri="{D42A27DB-BD31-4B8C-83A1-F6EECF244321}">
                <p14:modId xmlns:p14="http://schemas.microsoft.com/office/powerpoint/2010/main" val="2517123901"/>
              </p:ext>
            </p:extLst>
          </p:nvPr>
        </p:nvGraphicFramePr>
        <p:xfrm>
          <a:off x="1371600" y="2286000"/>
          <a:ext cx="9601200" cy="2865120"/>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87756272"/>
                    </a:ext>
                  </a:extLst>
                </a:gridCol>
                <a:gridCol w="4800600">
                  <a:extLst>
                    <a:ext uri="{9D8B030D-6E8A-4147-A177-3AD203B41FA5}">
                      <a16:colId xmlns:a16="http://schemas.microsoft.com/office/drawing/2014/main" val="825609403"/>
                    </a:ext>
                  </a:extLst>
                </a:gridCol>
              </a:tblGrid>
              <a:tr h="370840">
                <a:tc>
                  <a:txBody>
                    <a:bodyPr/>
                    <a:lstStyle/>
                    <a:p>
                      <a:r>
                        <a:rPr lang="en-US" dirty="0"/>
                        <a:t>Final Report Recommendations</a:t>
                      </a:r>
                    </a:p>
                  </a:txBody>
                  <a:tcPr/>
                </a:tc>
                <a:tc>
                  <a:txBody>
                    <a:bodyPr/>
                    <a:lstStyle/>
                    <a:p>
                      <a:r>
                        <a:rPr lang="en-US" dirty="0"/>
                        <a:t>Ivy Tech VALLO Partners</a:t>
                      </a:r>
                    </a:p>
                  </a:txBody>
                  <a:tcPr/>
                </a:tc>
                <a:extLst>
                  <a:ext uri="{0D108BD9-81ED-4DB2-BD59-A6C34878D82A}">
                    <a16:rowId xmlns:a16="http://schemas.microsoft.com/office/drawing/2014/main" val="3326596821"/>
                  </a:ext>
                </a:extLst>
              </a:tr>
              <a:tr h="370840">
                <a:tc>
                  <a:txBody>
                    <a:bodyPr/>
                    <a:lstStyle/>
                    <a:p>
                      <a:r>
                        <a:rPr lang="en-US" dirty="0"/>
                        <a:t>Governor’s Office</a:t>
                      </a:r>
                    </a:p>
                  </a:txBody>
                  <a:tcPr/>
                </a:tc>
                <a:tc>
                  <a:txBody>
                    <a:bodyPr/>
                    <a:lstStyle/>
                    <a:p>
                      <a:r>
                        <a:rPr lang="en-US" dirty="0"/>
                        <a:t>Governor’s Cabinet</a:t>
                      </a:r>
                    </a:p>
                  </a:txBody>
                  <a:tcPr/>
                </a:tc>
                <a:extLst>
                  <a:ext uri="{0D108BD9-81ED-4DB2-BD59-A6C34878D82A}">
                    <a16:rowId xmlns:a16="http://schemas.microsoft.com/office/drawing/2014/main" val="4283198371"/>
                  </a:ext>
                </a:extLst>
              </a:tr>
              <a:tr h="370840">
                <a:tc>
                  <a:txBody>
                    <a:bodyPr/>
                    <a:lstStyle/>
                    <a:p>
                      <a:r>
                        <a:rPr lang="en-US" dirty="0"/>
                        <a:t>Workforce and Economic Development</a:t>
                      </a:r>
                    </a:p>
                  </a:txBody>
                  <a:tcPr/>
                </a:tc>
                <a:tc>
                  <a:txBody>
                    <a:bodyPr/>
                    <a:lstStyle/>
                    <a:p>
                      <a:r>
                        <a:rPr lang="en-US" dirty="0"/>
                        <a:t>Indiana Department of Workforce Development</a:t>
                      </a:r>
                    </a:p>
                  </a:txBody>
                  <a:tcPr/>
                </a:tc>
                <a:extLst>
                  <a:ext uri="{0D108BD9-81ED-4DB2-BD59-A6C34878D82A}">
                    <a16:rowId xmlns:a16="http://schemas.microsoft.com/office/drawing/2014/main" val="45660850"/>
                  </a:ext>
                </a:extLst>
              </a:tr>
              <a:tr h="370840">
                <a:tc>
                  <a:txBody>
                    <a:bodyPr/>
                    <a:lstStyle/>
                    <a:p>
                      <a:r>
                        <a:rPr lang="en-US" dirty="0"/>
                        <a:t>Postsecondary Education</a:t>
                      </a:r>
                    </a:p>
                  </a:txBody>
                  <a:tcPr/>
                </a:tc>
                <a:tc>
                  <a:txBody>
                    <a:bodyPr/>
                    <a:lstStyle/>
                    <a:p>
                      <a:r>
                        <a:rPr lang="en-US" dirty="0"/>
                        <a:t>Ivy Tech Community College</a:t>
                      </a:r>
                    </a:p>
                    <a:p>
                      <a:r>
                        <a:rPr lang="en-US" dirty="0"/>
                        <a:t>Indiana Commission for Higher Education</a:t>
                      </a:r>
                    </a:p>
                  </a:txBody>
                  <a:tcPr/>
                </a:tc>
                <a:extLst>
                  <a:ext uri="{0D108BD9-81ED-4DB2-BD59-A6C34878D82A}">
                    <a16:rowId xmlns:a16="http://schemas.microsoft.com/office/drawing/2014/main" val="403707506"/>
                  </a:ext>
                </a:extLst>
              </a:tr>
              <a:tr h="370840">
                <a:tc>
                  <a:txBody>
                    <a:bodyPr/>
                    <a:lstStyle/>
                    <a:p>
                      <a:r>
                        <a:rPr lang="en-US" dirty="0"/>
                        <a:t>State Veterans’ Affairs Agency</a:t>
                      </a:r>
                    </a:p>
                  </a:txBody>
                  <a:tcPr/>
                </a:tc>
                <a:tc>
                  <a:txBody>
                    <a:bodyPr/>
                    <a:lstStyle/>
                    <a:p>
                      <a:r>
                        <a:rPr lang="en-US" dirty="0"/>
                        <a:t>Indiana Department of Veterans Affairs</a:t>
                      </a:r>
                    </a:p>
                  </a:txBody>
                  <a:tcPr/>
                </a:tc>
                <a:extLst>
                  <a:ext uri="{0D108BD9-81ED-4DB2-BD59-A6C34878D82A}">
                    <a16:rowId xmlns:a16="http://schemas.microsoft.com/office/drawing/2014/main" val="4224463134"/>
                  </a:ext>
                </a:extLst>
              </a:tr>
              <a:tr h="370840">
                <a:tc>
                  <a:txBody>
                    <a:bodyPr/>
                    <a:lstStyle/>
                    <a:p>
                      <a:r>
                        <a:rPr lang="en-US" dirty="0"/>
                        <a:t>State Licensing Boards</a:t>
                      </a:r>
                    </a:p>
                  </a:txBody>
                  <a:tcPr/>
                </a:tc>
                <a:tc>
                  <a:txBody>
                    <a:bodyPr/>
                    <a:lstStyle/>
                    <a:p>
                      <a:r>
                        <a:rPr lang="en-US" dirty="0"/>
                        <a:t>Indiana Professional Licensing Agency</a:t>
                      </a:r>
                    </a:p>
                  </a:txBody>
                  <a:tcPr/>
                </a:tc>
                <a:extLst>
                  <a:ext uri="{0D108BD9-81ED-4DB2-BD59-A6C34878D82A}">
                    <a16:rowId xmlns:a16="http://schemas.microsoft.com/office/drawing/2014/main" val="1221350905"/>
                  </a:ext>
                </a:extLst>
              </a:tr>
              <a:tr h="370840">
                <a:tc>
                  <a:txBody>
                    <a:bodyPr/>
                    <a:lstStyle/>
                    <a:p>
                      <a:r>
                        <a:rPr lang="en-US" dirty="0"/>
                        <a:t>State Approving Agency</a:t>
                      </a:r>
                    </a:p>
                  </a:txBody>
                  <a:tcPr/>
                </a:tc>
                <a:tc>
                  <a:txBody>
                    <a:bodyPr/>
                    <a:lstStyle/>
                    <a:p>
                      <a:r>
                        <a:rPr lang="en-US" dirty="0"/>
                        <a:t>Indiana Department of Veterans Affairs SAA</a:t>
                      </a:r>
                    </a:p>
                  </a:txBody>
                  <a:tcPr/>
                </a:tc>
                <a:extLst>
                  <a:ext uri="{0D108BD9-81ED-4DB2-BD59-A6C34878D82A}">
                    <a16:rowId xmlns:a16="http://schemas.microsoft.com/office/drawing/2014/main" val="2754497954"/>
                  </a:ext>
                </a:extLst>
              </a:tr>
            </a:tbl>
          </a:graphicData>
        </a:graphic>
      </p:graphicFrame>
    </p:spTree>
    <p:extLst>
      <p:ext uri="{BB962C8B-B14F-4D97-AF65-F5344CB8AC3E}">
        <p14:creationId xmlns:p14="http://schemas.microsoft.com/office/powerpoint/2010/main" val="3909492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8EE10-62BA-4ECF-97E2-668E93B87857}"/>
              </a:ext>
            </a:extLst>
          </p:cNvPr>
          <p:cNvSpPr>
            <a:spLocks noGrp="1"/>
          </p:cNvSpPr>
          <p:nvPr>
            <p:ph type="title"/>
          </p:nvPr>
        </p:nvSpPr>
        <p:spPr/>
        <p:txBody>
          <a:bodyPr/>
          <a:lstStyle/>
          <a:p>
            <a:r>
              <a:rPr lang="en-US" dirty="0"/>
              <a:t>2. Select Occupations</a:t>
            </a:r>
          </a:p>
        </p:txBody>
      </p:sp>
      <p:sp>
        <p:nvSpPr>
          <p:cNvPr id="3" name="Content Placeholder 2">
            <a:extLst>
              <a:ext uri="{FF2B5EF4-FFF2-40B4-BE49-F238E27FC236}">
                <a16:creationId xmlns:a16="http://schemas.microsoft.com/office/drawing/2014/main" id="{3E8E66D5-86D1-4708-B148-D3A63FBBB632}"/>
              </a:ext>
            </a:extLst>
          </p:cNvPr>
          <p:cNvSpPr>
            <a:spLocks noGrp="1"/>
          </p:cNvSpPr>
          <p:nvPr>
            <p:ph sz="half" idx="1"/>
          </p:nvPr>
        </p:nvSpPr>
        <p:spPr/>
        <p:txBody>
          <a:bodyPr>
            <a:normAutofit fontScale="85000" lnSpcReduction="20000"/>
          </a:bodyPr>
          <a:lstStyle/>
          <a:p>
            <a:r>
              <a:rPr lang="en-US" dirty="0"/>
              <a:t>High-demand, high-wage</a:t>
            </a:r>
          </a:p>
          <a:p>
            <a:r>
              <a:rPr lang="en-US" dirty="0"/>
              <a:t>Licensed by the State</a:t>
            </a:r>
          </a:p>
          <a:p>
            <a:r>
              <a:rPr lang="en-US" dirty="0"/>
              <a:t>Military equivalency</a:t>
            </a:r>
          </a:p>
        </p:txBody>
      </p:sp>
      <p:sp>
        <p:nvSpPr>
          <p:cNvPr id="4" name="Content Placeholder 3">
            <a:extLst>
              <a:ext uri="{FF2B5EF4-FFF2-40B4-BE49-F238E27FC236}">
                <a16:creationId xmlns:a16="http://schemas.microsoft.com/office/drawing/2014/main" id="{6BCB24F4-536D-4DD7-99A4-02EA9A4FBCAE}"/>
              </a:ext>
            </a:extLst>
          </p:cNvPr>
          <p:cNvSpPr>
            <a:spLocks noGrp="1"/>
          </p:cNvSpPr>
          <p:nvPr>
            <p:ph sz="half" idx="2"/>
          </p:nvPr>
        </p:nvSpPr>
        <p:spPr/>
        <p:txBody>
          <a:bodyPr>
            <a:normAutofit fontScale="85000" lnSpcReduction="20000"/>
          </a:bodyPr>
          <a:lstStyle/>
          <a:p>
            <a:r>
              <a:rPr lang="en-US" dirty="0"/>
              <a:t>Respiratory Care</a:t>
            </a:r>
          </a:p>
          <a:p>
            <a:r>
              <a:rPr lang="en-US" dirty="0"/>
              <a:t>Medical Imaging</a:t>
            </a:r>
          </a:p>
          <a:p>
            <a:r>
              <a:rPr lang="en-US" dirty="0"/>
              <a:t>Surgical Technician</a:t>
            </a:r>
          </a:p>
          <a:p>
            <a:r>
              <a:rPr lang="en-US" dirty="0"/>
              <a:t>Pharmacy Technician</a:t>
            </a:r>
          </a:p>
          <a:p>
            <a:r>
              <a:rPr lang="en-US" dirty="0"/>
              <a:t>Athletic Trainer</a:t>
            </a:r>
          </a:p>
          <a:p>
            <a:r>
              <a:rPr lang="en-US" dirty="0"/>
              <a:t>EMT</a:t>
            </a:r>
          </a:p>
          <a:p>
            <a:r>
              <a:rPr lang="en-US" dirty="0"/>
              <a:t>CDL </a:t>
            </a:r>
          </a:p>
          <a:p>
            <a:r>
              <a:rPr lang="en-US" dirty="0"/>
              <a:t>Police Officer</a:t>
            </a:r>
          </a:p>
          <a:p>
            <a:r>
              <a:rPr lang="en-US" dirty="0"/>
              <a:t>Aviation Maintenance</a:t>
            </a:r>
          </a:p>
          <a:p>
            <a:r>
              <a:rPr lang="en-US" dirty="0"/>
              <a:t>Plumber/HVAC</a:t>
            </a:r>
          </a:p>
        </p:txBody>
      </p:sp>
    </p:spTree>
    <p:extLst>
      <p:ext uri="{BB962C8B-B14F-4D97-AF65-F5344CB8AC3E}">
        <p14:creationId xmlns:p14="http://schemas.microsoft.com/office/powerpoint/2010/main" val="4179325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AE4F9-6396-4006-B33B-D36AFD4D8E5E}"/>
              </a:ext>
            </a:extLst>
          </p:cNvPr>
          <p:cNvSpPr>
            <a:spLocks noGrp="1"/>
          </p:cNvSpPr>
          <p:nvPr>
            <p:ph type="title"/>
          </p:nvPr>
        </p:nvSpPr>
        <p:spPr/>
        <p:txBody>
          <a:bodyPr/>
          <a:lstStyle/>
          <a:p>
            <a:r>
              <a:rPr lang="en-US" dirty="0"/>
              <a:t>3. Understand Civilian Employment Requirements</a:t>
            </a:r>
          </a:p>
        </p:txBody>
      </p:sp>
      <p:sp>
        <p:nvSpPr>
          <p:cNvPr id="3" name="Content Placeholder 2">
            <a:extLst>
              <a:ext uri="{FF2B5EF4-FFF2-40B4-BE49-F238E27FC236}">
                <a16:creationId xmlns:a16="http://schemas.microsoft.com/office/drawing/2014/main" id="{E66E2EAA-6CC3-41F6-B8AC-490F34021BEA}"/>
              </a:ext>
            </a:extLst>
          </p:cNvPr>
          <p:cNvSpPr>
            <a:spLocks noGrp="1"/>
          </p:cNvSpPr>
          <p:nvPr>
            <p:ph idx="1"/>
          </p:nvPr>
        </p:nvSpPr>
        <p:spPr/>
        <p:txBody>
          <a:bodyPr/>
          <a:lstStyle/>
          <a:p>
            <a:r>
              <a:rPr lang="en-US" dirty="0"/>
              <a:t>Identify licensure requirements</a:t>
            </a:r>
          </a:p>
          <a:p>
            <a:r>
              <a:rPr lang="en-US" dirty="0"/>
              <a:t>Map civilian pathways</a:t>
            </a:r>
          </a:p>
          <a:p>
            <a:pPr lvl="1"/>
            <a:r>
              <a:rPr lang="en-US" dirty="0"/>
              <a:t>Identify existing accelerated pathways</a:t>
            </a:r>
          </a:p>
        </p:txBody>
      </p:sp>
    </p:spTree>
    <p:extLst>
      <p:ext uri="{BB962C8B-B14F-4D97-AF65-F5344CB8AC3E}">
        <p14:creationId xmlns:p14="http://schemas.microsoft.com/office/powerpoint/2010/main" val="2671185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55C67-10D0-4993-B4DB-C909CBC7452C}"/>
              </a:ext>
            </a:extLst>
          </p:cNvPr>
          <p:cNvSpPr>
            <a:spLocks noGrp="1"/>
          </p:cNvSpPr>
          <p:nvPr>
            <p:ph type="title"/>
          </p:nvPr>
        </p:nvSpPr>
        <p:spPr/>
        <p:txBody>
          <a:bodyPr/>
          <a:lstStyle/>
          <a:p>
            <a:r>
              <a:rPr lang="en-US" dirty="0"/>
              <a:t>4. Understand Military Occupational Specialties</a:t>
            </a:r>
          </a:p>
        </p:txBody>
      </p:sp>
      <p:sp>
        <p:nvSpPr>
          <p:cNvPr id="3" name="Content Placeholder 2">
            <a:extLst>
              <a:ext uri="{FF2B5EF4-FFF2-40B4-BE49-F238E27FC236}">
                <a16:creationId xmlns:a16="http://schemas.microsoft.com/office/drawing/2014/main" id="{5BBAF1A2-64FA-43E7-9C4A-CD3DD119BF66}"/>
              </a:ext>
            </a:extLst>
          </p:cNvPr>
          <p:cNvSpPr>
            <a:spLocks noGrp="1"/>
          </p:cNvSpPr>
          <p:nvPr>
            <p:ph idx="1"/>
          </p:nvPr>
        </p:nvSpPr>
        <p:spPr/>
        <p:txBody>
          <a:bodyPr/>
          <a:lstStyle/>
          <a:p>
            <a:r>
              <a:rPr lang="en-US" dirty="0"/>
              <a:t>Identify all relevant MOS</a:t>
            </a:r>
          </a:p>
          <a:p>
            <a:r>
              <a:rPr lang="en-US" dirty="0"/>
              <a:t>Obtain relevant Programs of Instruction (POI)</a:t>
            </a:r>
          </a:p>
          <a:p>
            <a:r>
              <a:rPr lang="en-US" dirty="0"/>
              <a:t>Review awarded credits </a:t>
            </a:r>
          </a:p>
          <a:p>
            <a:r>
              <a:rPr lang="en-US" dirty="0"/>
              <a:t>Review American Council on Education (ACE) credit recommendations</a:t>
            </a:r>
          </a:p>
        </p:txBody>
      </p:sp>
    </p:spTree>
    <p:extLst>
      <p:ext uri="{BB962C8B-B14F-4D97-AF65-F5344CB8AC3E}">
        <p14:creationId xmlns:p14="http://schemas.microsoft.com/office/powerpoint/2010/main" val="132178572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6940</TotalTime>
  <Words>726</Words>
  <Application>Microsoft Office PowerPoint</Application>
  <PresentationFormat>Widescreen</PresentationFormat>
  <Paragraphs>115</Paragraphs>
  <Slides>15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Franklin Gothic Book</vt:lpstr>
      <vt:lpstr>Crop</vt:lpstr>
      <vt:lpstr>Ivy Tech community college vallo</vt:lpstr>
      <vt:lpstr>Agenda</vt:lpstr>
      <vt:lpstr>Ivy Tech Community College</vt:lpstr>
      <vt:lpstr>Ivy Tech VALLO Objective</vt:lpstr>
      <vt:lpstr>Project Strategy</vt:lpstr>
      <vt:lpstr>1. Assemble a Team</vt:lpstr>
      <vt:lpstr>2. Select Occupations</vt:lpstr>
      <vt:lpstr>3. Understand Civilian Employment Requirements</vt:lpstr>
      <vt:lpstr>4. Understand Military Occupational Specialties</vt:lpstr>
      <vt:lpstr>5. Produce Gap Analysis</vt:lpstr>
      <vt:lpstr>Pathway Development (Occupational Specific Planning)</vt:lpstr>
      <vt:lpstr>6. Market to Veterans</vt:lpstr>
      <vt:lpstr>7. Develop Assessment Plan</vt:lpstr>
      <vt:lpstr>Challenges</vt:lpstr>
      <vt:lpstr>Best Practices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J Stone</dc:creator>
  <cp:lastModifiedBy>Amy J Stone</cp:lastModifiedBy>
  <cp:revision>36</cp:revision>
  <dcterms:created xsi:type="dcterms:W3CDTF">2020-04-07T15:31:31Z</dcterms:created>
  <dcterms:modified xsi:type="dcterms:W3CDTF">2020-07-10T10:52:43Z</dcterms:modified>
</cp:coreProperties>
</file>