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6" r:id="rId2"/>
    <p:sldId id="257" r:id="rId3"/>
    <p:sldId id="264" r:id="rId4"/>
    <p:sldId id="299" r:id="rId5"/>
    <p:sldId id="259" r:id="rId6"/>
    <p:sldId id="265" r:id="rId7"/>
    <p:sldId id="266" r:id="rId8"/>
    <p:sldId id="262" r:id="rId9"/>
    <p:sldId id="263" r:id="rId10"/>
    <p:sldId id="269" r:id="rId11"/>
    <p:sldId id="279" r:id="rId12"/>
    <p:sldId id="280" r:id="rId13"/>
    <p:sldId id="278" r:id="rId14"/>
    <p:sldId id="267" r:id="rId15"/>
    <p:sldId id="270" r:id="rId16"/>
    <p:sldId id="271" r:id="rId17"/>
    <p:sldId id="272" r:id="rId18"/>
    <p:sldId id="273" r:id="rId19"/>
    <p:sldId id="282" r:id="rId20"/>
    <p:sldId id="281" r:id="rId21"/>
    <p:sldId id="275" r:id="rId22"/>
    <p:sldId id="286" r:id="rId23"/>
    <p:sldId id="294" r:id="rId24"/>
    <p:sldId id="274" r:id="rId25"/>
    <p:sldId id="283" r:id="rId26"/>
    <p:sldId id="284" r:id="rId27"/>
    <p:sldId id="287" r:id="rId28"/>
    <p:sldId id="285" r:id="rId29"/>
    <p:sldId id="288" r:id="rId30"/>
    <p:sldId id="290" r:id="rId31"/>
    <p:sldId id="291" r:id="rId32"/>
    <p:sldId id="292" r:id="rId33"/>
    <p:sldId id="293" r:id="rId34"/>
    <p:sldId id="295" r:id="rId35"/>
    <p:sldId id="298" r:id="rId36"/>
    <p:sldId id="296" r:id="rId37"/>
    <p:sldId id="297" r:id="rId38"/>
    <p:sldId id="289" r:id="rId39"/>
    <p:sldId id="301" r:id="rId40"/>
    <p:sldId id="302" r:id="rId41"/>
    <p:sldId id="303" r:id="rId42"/>
    <p:sldId id="305" r:id="rId43"/>
    <p:sldId id="304" r:id="rId44"/>
    <p:sldId id="307" r:id="rId45"/>
    <p:sldId id="308" r:id="rId46"/>
    <p:sldId id="310" r:id="rId47"/>
    <p:sldId id="309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06" r:id="rId56"/>
    <p:sldId id="319" r:id="rId57"/>
    <p:sldId id="320" r:id="rId58"/>
    <p:sldId id="321" r:id="rId59"/>
    <p:sldId id="322" r:id="rId60"/>
    <p:sldId id="318" r:id="rId61"/>
    <p:sldId id="300" r:id="rId62"/>
    <p:sldId id="323" r:id="rId63"/>
    <p:sldId id="26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700" autoAdjust="0"/>
  </p:normalViewPr>
  <p:slideViewPr>
    <p:cSldViewPr snapToGrid="0">
      <p:cViewPr varScale="1">
        <p:scale>
          <a:sx n="63" d="100"/>
          <a:sy n="63" d="100"/>
        </p:scale>
        <p:origin x="1324" y="56"/>
      </p:cViewPr>
      <p:guideLst>
        <p:guide orient="horz" pos="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6" descr="DEEPsFirstslides2-8-12ONL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DEEPLogoRectangleCOLORsma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705600" y="4800600"/>
            <a:ext cx="2438400" cy="1295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16" descr="DEEPsFirstslides2-8-12ONLY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6737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DEEPLogoRectangleCOLORsmall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4953000"/>
            <a:ext cx="19621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 userDrawn="1"/>
        </p:nvSpPr>
        <p:spPr>
          <a:xfrm>
            <a:off x="0" y="605790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" name="Picture 8" descr="2012 sky.jpg"/>
          <p:cNvPicPr>
            <a:picLocks noChangeAspect="1"/>
          </p:cNvPicPr>
          <p:nvPr userDrawn="1"/>
        </p:nvPicPr>
        <p:blipFill>
          <a:blip r:embed="rId4" cstate="print"/>
          <a:srcRect t="17651" b="31863"/>
          <a:stretch>
            <a:fillRect/>
          </a:stretch>
        </p:blipFill>
        <p:spPr bwMode="auto">
          <a:xfrm>
            <a:off x="10" y="0"/>
            <a:ext cx="9144000" cy="35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3548743"/>
            <a:ext cx="889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Connecticut Department of</a:t>
            </a:r>
          </a:p>
          <a:p>
            <a:r>
              <a:rPr lang="en-US" sz="3600" dirty="0">
                <a:latin typeface="+mj-lt"/>
              </a:rPr>
              <a:t>Energy and Environmental Protection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418737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304800" y="16002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5106022" y="1130300"/>
            <a:ext cx="1931988" cy="186942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114617" y="2993972"/>
            <a:ext cx="1923393" cy="1842921"/>
          </a:xfrm>
          <a:prstGeom prst="rect">
            <a:avLst/>
          </a:prstGeom>
          <a:solidFill>
            <a:schemeClr val="accent4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194562" y="2994957"/>
            <a:ext cx="1923393" cy="1841936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 rot="16200000">
            <a:off x="318244" y="2845747"/>
            <a:ext cx="2876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Impact on Agency Brand</a:t>
            </a:r>
          </a:p>
        </p:txBody>
      </p:sp>
      <p:sp>
        <p:nvSpPr>
          <p:cNvPr id="14" name="TextBox 8"/>
          <p:cNvSpPr txBox="1">
            <a:spLocks noChangeArrowheads="1"/>
          </p:cNvSpPr>
          <p:nvPr userDrawn="1"/>
        </p:nvSpPr>
        <p:spPr bwMode="auto">
          <a:xfrm>
            <a:off x="2695030" y="5665956"/>
            <a:ext cx="4314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Value to Staff</a:t>
            </a:r>
          </a:p>
        </p:txBody>
      </p:sp>
      <p:sp>
        <p:nvSpPr>
          <p:cNvPr id="15" name="TextBox 9"/>
          <p:cNvSpPr txBox="1">
            <a:spLocks noChangeArrowheads="1"/>
          </p:cNvSpPr>
          <p:nvPr userDrawn="1"/>
        </p:nvSpPr>
        <p:spPr bwMode="auto">
          <a:xfrm>
            <a:off x="1857808" y="1092198"/>
            <a:ext cx="11592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High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986611" y="2902925"/>
            <a:ext cx="9660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Medium</a:t>
            </a:r>
          </a:p>
        </p:txBody>
      </p:sp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1729007" y="4716094"/>
            <a:ext cx="1481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Low</a:t>
            </a:r>
          </a:p>
        </p:txBody>
      </p:sp>
      <p:sp>
        <p:nvSpPr>
          <p:cNvPr id="18" name="TextBox 12"/>
          <p:cNvSpPr txBox="1">
            <a:spLocks noChangeArrowheads="1"/>
          </p:cNvSpPr>
          <p:nvPr userDrawn="1"/>
        </p:nvSpPr>
        <p:spPr bwMode="auto">
          <a:xfrm rot="18006833">
            <a:off x="2463916" y="5089698"/>
            <a:ext cx="937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None</a:t>
            </a:r>
          </a:p>
        </p:txBody>
      </p:sp>
      <p:sp>
        <p:nvSpPr>
          <p:cNvPr id="19" name="TextBox 13"/>
          <p:cNvSpPr txBox="1">
            <a:spLocks noChangeArrowheads="1"/>
          </p:cNvSpPr>
          <p:nvPr userDrawn="1"/>
        </p:nvSpPr>
        <p:spPr bwMode="auto">
          <a:xfrm rot="18006833">
            <a:off x="4336713" y="5136280"/>
            <a:ext cx="10159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Little</a:t>
            </a:r>
          </a:p>
        </p:txBody>
      </p:sp>
      <p:sp>
        <p:nvSpPr>
          <p:cNvPr id="20" name="TextBox 14"/>
          <p:cNvSpPr txBox="1">
            <a:spLocks noChangeArrowheads="1"/>
          </p:cNvSpPr>
          <p:nvPr userDrawn="1"/>
        </p:nvSpPr>
        <p:spPr bwMode="auto">
          <a:xfrm rot="18006833">
            <a:off x="6229576" y="5119277"/>
            <a:ext cx="11212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A Lot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3185967" y="1128713"/>
            <a:ext cx="1931988" cy="1869420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9" name="Picture 7" descr="DEEPLogoRectangleCOLOR755px337px300dpi.gif"/>
          <p:cNvPicPr>
            <a:picLocks noChangeAspect="1"/>
          </p:cNvPicPr>
          <p:nvPr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53100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6026150"/>
            <a:ext cx="9144000" cy="5381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1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/>
          <a:p>
            <a:pPr lvl="0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15314"/>
            <a:ext cx="9144000" cy="44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5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91648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2012 sky.jpg"/>
          <p:cNvPicPr>
            <a:picLocks noChangeAspect="1"/>
          </p:cNvPicPr>
          <p:nvPr userDrawn="1"/>
        </p:nvPicPr>
        <p:blipFill>
          <a:blip r:embed="rId3" cstate="print"/>
          <a:srcRect t="49348" b="29885"/>
          <a:stretch>
            <a:fillRect/>
          </a:stretch>
        </p:blipFill>
        <p:spPr bwMode="auto">
          <a:xfrm>
            <a:off x="0" y="-457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3733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Click to edit Master text styles</a:t>
            </a:r>
          </a:p>
          <a:p>
            <a:pPr lvl="1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Second level</a:t>
            </a:r>
          </a:p>
          <a:p>
            <a:pPr lvl="2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Third level</a:t>
            </a:r>
          </a:p>
          <a:p>
            <a:pPr lvl="3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Fourth level</a:t>
            </a:r>
          </a:p>
          <a:p>
            <a:pPr lvl="4" eaLnBrk="1" hangingPunct="1">
              <a:buFont typeface="Arial" pitchFamily="34" charset="0"/>
              <a:buNone/>
            </a:pPr>
            <a:r>
              <a:rPr lang="en-US" baseline="30000">
                <a:solidFill>
                  <a:schemeClr val="bg1"/>
                </a:solidFill>
                <a:latin typeface="Berkeley-Medium"/>
              </a:rPr>
              <a:t>Fifth level</a:t>
            </a:r>
            <a:endParaRPr lang="en-US" baseline="30000" dirty="0">
              <a:solidFill>
                <a:schemeClr val="bg1"/>
              </a:solidFill>
              <a:latin typeface="Berkeley-Medium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1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6037943"/>
            <a:ext cx="9144000" cy="526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extBox 35"/>
          <p:cNvSpPr txBox="1">
            <a:spLocks noChangeArrowheads="1"/>
          </p:cNvSpPr>
          <p:nvPr userDrawn="1"/>
        </p:nvSpPr>
        <p:spPr bwMode="auto">
          <a:xfrm>
            <a:off x="1143000" y="6103938"/>
            <a:ext cx="787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Connecticut Department of Energy and Environmental Protection</a:t>
            </a:r>
          </a:p>
        </p:txBody>
      </p:sp>
      <p:pic>
        <p:nvPicPr>
          <p:cNvPr id="8" name="Picture 7" descr="DEEPLogoRectangleCOLOR755px337px300dpi.gif"/>
          <p:cNvPicPr>
            <a:picLocks noChangeAspect="1"/>
          </p:cNvPicPr>
          <p:nvPr userDrawn="1"/>
        </p:nvPicPr>
        <p:blipFill>
          <a:blip r:embed="rId2" cstate="print"/>
          <a:srcRect r="64532"/>
          <a:stretch>
            <a:fillRect/>
          </a:stretch>
        </p:blipFill>
        <p:spPr bwMode="auto">
          <a:xfrm>
            <a:off x="292100" y="5774871"/>
            <a:ext cx="7778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725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61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1" y="1142999"/>
            <a:ext cx="5808518" cy="4356389"/>
          </a:xfrm>
        </p:spPr>
      </p:pic>
    </p:spTree>
    <p:extLst>
      <p:ext uri="{BB962C8B-B14F-4D97-AF65-F5344CB8AC3E}">
        <p14:creationId xmlns:p14="http://schemas.microsoft.com/office/powerpoint/2010/main" val="243208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447800"/>
            <a:ext cx="4978400" cy="3733800"/>
          </a:xfrm>
        </p:spPr>
      </p:pic>
    </p:spTree>
    <p:extLst>
      <p:ext uri="{BB962C8B-B14F-4D97-AF65-F5344CB8AC3E}">
        <p14:creationId xmlns:p14="http://schemas.microsoft.com/office/powerpoint/2010/main" val="290261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447800"/>
            <a:ext cx="4978400" cy="3733800"/>
          </a:xfrm>
        </p:spPr>
      </p:pic>
    </p:spTree>
    <p:extLst>
      <p:ext uri="{BB962C8B-B14F-4D97-AF65-F5344CB8AC3E}">
        <p14:creationId xmlns:p14="http://schemas.microsoft.com/office/powerpoint/2010/main" val="138277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447800"/>
            <a:ext cx="4978400" cy="3733800"/>
          </a:xfrm>
        </p:spPr>
      </p:pic>
    </p:spTree>
    <p:extLst>
      <p:ext uri="{BB962C8B-B14F-4D97-AF65-F5344CB8AC3E}">
        <p14:creationId xmlns:p14="http://schemas.microsoft.com/office/powerpoint/2010/main" val="3416826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18" y="1143000"/>
            <a:ext cx="5929745" cy="4447309"/>
          </a:xfrm>
        </p:spPr>
      </p:pic>
    </p:spTree>
    <p:extLst>
      <p:ext uri="{BB962C8B-B14F-4D97-AF65-F5344CB8AC3E}">
        <p14:creationId xmlns:p14="http://schemas.microsoft.com/office/powerpoint/2010/main" val="220383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 mR/hr general area</a:t>
            </a:r>
          </a:p>
          <a:p>
            <a:r>
              <a:rPr lang="en-US" dirty="0">
                <a:solidFill>
                  <a:schemeClr val="bg1"/>
                </a:solidFill>
              </a:rPr>
              <a:t>40-1000 dpm alpha general area</a:t>
            </a:r>
          </a:p>
          <a:p>
            <a:r>
              <a:rPr lang="en-US" dirty="0">
                <a:solidFill>
                  <a:schemeClr val="bg1"/>
                </a:solidFill>
              </a:rPr>
              <a:t>Where’s the key?</a:t>
            </a:r>
          </a:p>
        </p:txBody>
      </p:sp>
    </p:spTree>
    <p:extLst>
      <p:ext uri="{BB962C8B-B14F-4D97-AF65-F5344CB8AC3E}">
        <p14:creationId xmlns:p14="http://schemas.microsoft.com/office/powerpoint/2010/main" val="321033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EPA Region One Contacted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Meeting with EPA Region One, CT DEEP and Museum Management</a:t>
            </a:r>
          </a:p>
        </p:txBody>
      </p:sp>
    </p:spTree>
    <p:extLst>
      <p:ext uri="{BB962C8B-B14F-4D97-AF65-F5344CB8AC3E}">
        <p14:creationId xmlns:p14="http://schemas.microsoft.com/office/powerpoint/2010/main" val="272201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EPA Agrees action must be taken but….</a:t>
            </a:r>
          </a:p>
          <a:p>
            <a:r>
              <a:rPr lang="en-US" dirty="0">
                <a:solidFill>
                  <a:schemeClr val="bg1"/>
                </a:solidFill>
              </a:rPr>
              <a:t>Preform Assessment</a:t>
            </a:r>
          </a:p>
          <a:p>
            <a:r>
              <a:rPr lang="en-US" dirty="0">
                <a:solidFill>
                  <a:schemeClr val="bg1"/>
                </a:solidFill>
              </a:rPr>
              <a:t>Demolish and Bury</a:t>
            </a:r>
          </a:p>
          <a:p>
            <a:r>
              <a:rPr lang="en-US" dirty="0">
                <a:solidFill>
                  <a:schemeClr val="bg1"/>
                </a:solidFill>
              </a:rPr>
              <a:t>Give NEAM the Bill</a:t>
            </a:r>
          </a:p>
        </p:txBody>
      </p:sp>
    </p:spTree>
    <p:extLst>
      <p:ext uri="{BB962C8B-B14F-4D97-AF65-F5344CB8AC3E}">
        <p14:creationId xmlns:p14="http://schemas.microsoft.com/office/powerpoint/2010/main" val="3878784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Great Idea!!</a:t>
            </a:r>
          </a:p>
          <a:p>
            <a:r>
              <a:rPr lang="en-US" dirty="0">
                <a:solidFill>
                  <a:schemeClr val="bg1"/>
                </a:solidFill>
              </a:rPr>
              <a:t>Gauge Building on State Property (CT DOT)</a:t>
            </a:r>
          </a:p>
          <a:p>
            <a:r>
              <a:rPr lang="en-US" dirty="0">
                <a:solidFill>
                  <a:schemeClr val="bg1"/>
                </a:solidFill>
              </a:rPr>
              <a:t>$20K from CT DOT</a:t>
            </a:r>
          </a:p>
          <a:p>
            <a:r>
              <a:rPr lang="en-US" dirty="0">
                <a:solidFill>
                  <a:schemeClr val="bg1"/>
                </a:solidFill>
              </a:rPr>
              <a:t>$20K from State Tourism Board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12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on Work at NEAM at New England Radiological Health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392378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273" y="434759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2211 Nights at the Museum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5102" y="4445433"/>
            <a:ext cx="2976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April 23, 2025</a:t>
            </a:r>
          </a:p>
          <a:p>
            <a:r>
              <a:rPr lang="en-US" sz="2200" dirty="0">
                <a:solidFill>
                  <a:schemeClr val="bg1"/>
                </a:solidFill>
              </a:rPr>
              <a:t>Mike Firsick</a:t>
            </a:r>
          </a:p>
          <a:p>
            <a:r>
              <a:rPr lang="en-US" sz="2200" dirty="0">
                <a:solidFill>
                  <a:schemeClr val="bg1"/>
                </a:solidFill>
              </a:rPr>
              <a:t>Three Rivers CC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219" y="1226127"/>
            <a:ext cx="2223654" cy="29043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204" y="1447800"/>
            <a:ext cx="3136392" cy="3733800"/>
          </a:xfrm>
        </p:spPr>
      </p:pic>
    </p:spTree>
    <p:extLst>
      <p:ext uri="{BB962C8B-B14F-4D97-AF65-F5344CB8AC3E}">
        <p14:creationId xmlns:p14="http://schemas.microsoft.com/office/powerpoint/2010/main" val="387032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NEAM put on our NRC License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Museum Given an NOV</a:t>
            </a:r>
          </a:p>
        </p:txBody>
      </p:sp>
    </p:spTree>
    <p:extLst>
      <p:ext uri="{BB962C8B-B14F-4D97-AF65-F5344CB8AC3E}">
        <p14:creationId xmlns:p14="http://schemas.microsoft.com/office/powerpoint/2010/main" val="2279834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•Energy Policy Act of 2005 amended the AEA to add discrete sources of Ra-226 to the definition of by-product material.</a:t>
            </a:r>
            <a:br>
              <a:rPr lang="en-US" dirty="0"/>
            </a:br>
            <a:r>
              <a:rPr lang="en-US" dirty="0"/>
              <a:t>•There by giving NRC regulatory authority over Radium.</a:t>
            </a:r>
            <a:br>
              <a:rPr lang="en-US" dirty="0"/>
            </a:br>
            <a:r>
              <a:rPr lang="en-US" dirty="0"/>
              <a:t>•NRC became aware of Radium contaminated sites in Connecticut in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082" y="1312719"/>
            <a:ext cx="8229600" cy="3733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Energy Policy Act of 2005 Amended the AEA to add Ra-226 to the Definition of By-Product Material </a:t>
            </a:r>
          </a:p>
          <a:p>
            <a:r>
              <a:rPr lang="en-US" dirty="0">
                <a:solidFill>
                  <a:schemeClr val="bg1"/>
                </a:solidFill>
              </a:rPr>
              <a:t>Gives US NRC Regulatory Authority Over Radium</a:t>
            </a:r>
          </a:p>
          <a:p>
            <a:r>
              <a:rPr lang="en-US" dirty="0">
                <a:solidFill>
                  <a:schemeClr val="bg1"/>
                </a:solidFill>
              </a:rPr>
              <a:t>NRC Became Aware of other Radium Issues</a:t>
            </a:r>
          </a:p>
          <a:p>
            <a:r>
              <a:rPr lang="en-US" dirty="0"/>
              <a:t>•Energy Policy Act of 2005 amended the AEA to add discrete sources of Ra-226 to the definition of by-product material.</a:t>
            </a:r>
          </a:p>
          <a:p>
            <a:r>
              <a:rPr lang="en-US" dirty="0"/>
              <a:t>•There by giving NRC regulatory authority over Radium. </a:t>
            </a:r>
          </a:p>
          <a:p>
            <a:r>
              <a:rPr lang="en-US" dirty="0"/>
              <a:t>•NRC became aware of Radium contaminated sites in Connecticut in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63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Mission</a:t>
            </a:r>
          </a:p>
          <a:p>
            <a:r>
              <a:rPr lang="en-US" dirty="0">
                <a:solidFill>
                  <a:schemeClr val="bg1"/>
                </a:solidFill>
              </a:rPr>
              <a:t>Remediate</a:t>
            </a:r>
          </a:p>
          <a:p>
            <a:r>
              <a:rPr lang="en-US" dirty="0">
                <a:solidFill>
                  <a:schemeClr val="bg1"/>
                </a:solidFill>
              </a:rPr>
              <a:t>Get the Museum under 100 “Uninstalled Devices”</a:t>
            </a:r>
          </a:p>
          <a:p>
            <a:r>
              <a:rPr lang="en-US" dirty="0">
                <a:solidFill>
                  <a:schemeClr val="bg1"/>
                </a:solidFill>
              </a:rPr>
              <a:t>Regulated Under 10 CFR 31.12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</p:spTree>
    <p:extLst>
      <p:ext uri="{BB962C8B-B14F-4D97-AF65-F5344CB8AC3E}">
        <p14:creationId xmlns:p14="http://schemas.microsoft.com/office/powerpoint/2010/main" val="1842159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Hey What’s That?</a:t>
            </a:r>
          </a:p>
          <a:p>
            <a:r>
              <a:rPr lang="en-US" dirty="0">
                <a:solidFill>
                  <a:schemeClr val="bg1"/>
                </a:solidFill>
              </a:rPr>
              <a:t>12000 Square Foot </a:t>
            </a:r>
          </a:p>
          <a:p>
            <a:r>
              <a:rPr lang="en-US" dirty="0">
                <a:solidFill>
                  <a:schemeClr val="bg1"/>
                </a:solidFill>
              </a:rPr>
              <a:t>Restoration Bld.</a:t>
            </a:r>
          </a:p>
          <a:p>
            <a:r>
              <a:rPr lang="en-US" dirty="0">
                <a:solidFill>
                  <a:schemeClr val="bg1"/>
                </a:solidFill>
              </a:rPr>
              <a:t>Large Enough to </a:t>
            </a:r>
          </a:p>
          <a:p>
            <a:r>
              <a:rPr lang="en-US" dirty="0">
                <a:solidFill>
                  <a:schemeClr val="bg1"/>
                </a:solidFill>
              </a:rPr>
              <a:t>Restore B-29</a:t>
            </a:r>
          </a:p>
          <a:p>
            <a:r>
              <a:rPr lang="en-US" dirty="0">
                <a:solidFill>
                  <a:schemeClr val="bg1"/>
                </a:solidFill>
              </a:rPr>
              <a:t>Complete with Machine Shop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71" y="2143991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32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012" y="1143000"/>
            <a:ext cx="702077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7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01" y="1724892"/>
            <a:ext cx="5613940" cy="33978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1" y="1444769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19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89" y="1693720"/>
            <a:ext cx="5277041" cy="2968336"/>
          </a:xfrm>
        </p:spPr>
      </p:pic>
    </p:spTree>
    <p:extLst>
      <p:ext uri="{BB962C8B-B14F-4D97-AF65-F5344CB8AC3E}">
        <p14:creationId xmlns:p14="http://schemas.microsoft.com/office/powerpoint/2010/main" val="1232752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What Else Ya Got?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Santa is Going to Need Anti-C’s and a Respirator</a:t>
            </a:r>
          </a:p>
        </p:txBody>
      </p:sp>
    </p:spTree>
    <p:extLst>
      <p:ext uri="{BB962C8B-B14F-4D97-AF65-F5344CB8AC3E}">
        <p14:creationId xmlns:p14="http://schemas.microsoft.com/office/powerpoint/2010/main" val="1741625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387186"/>
            <a:ext cx="5654964" cy="4241223"/>
          </a:xfrm>
        </p:spPr>
      </p:pic>
    </p:spTree>
    <p:extLst>
      <p:ext uri="{BB962C8B-B14F-4D97-AF65-F5344CB8AC3E}">
        <p14:creationId xmlns:p14="http://schemas.microsoft.com/office/powerpoint/2010/main" val="214220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23" y="1423553"/>
            <a:ext cx="5354063" cy="4010379"/>
          </a:xfrm>
        </p:spPr>
      </p:pic>
    </p:spTree>
    <p:extLst>
      <p:ext uri="{BB962C8B-B14F-4D97-AF65-F5344CB8AC3E}">
        <p14:creationId xmlns:p14="http://schemas.microsoft.com/office/powerpoint/2010/main" val="1658214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143000"/>
            <a:ext cx="7179733" cy="40386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</p:spTree>
    <p:extLst>
      <p:ext uri="{BB962C8B-B14F-4D97-AF65-F5344CB8AC3E}">
        <p14:creationId xmlns:p14="http://schemas.microsoft.com/office/powerpoint/2010/main" val="3695319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73" y="1447800"/>
            <a:ext cx="6638453" cy="37338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</p:spTree>
    <p:extLst>
      <p:ext uri="{BB962C8B-B14F-4D97-AF65-F5344CB8AC3E}">
        <p14:creationId xmlns:p14="http://schemas.microsoft.com/office/powerpoint/2010/main" val="3734765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73" y="1447800"/>
            <a:ext cx="6638453" cy="37338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</p:spTree>
    <p:extLst>
      <p:ext uri="{BB962C8B-B14F-4D97-AF65-F5344CB8AC3E}">
        <p14:creationId xmlns:p14="http://schemas.microsoft.com/office/powerpoint/2010/main" val="380536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67" y="1447800"/>
            <a:ext cx="6637866" cy="37338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</p:spTree>
    <p:extLst>
      <p:ext uri="{BB962C8B-B14F-4D97-AF65-F5344CB8AC3E}">
        <p14:creationId xmlns:p14="http://schemas.microsoft.com/office/powerpoint/2010/main" val="253070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6" y="1143000"/>
            <a:ext cx="3452091" cy="258906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72" y="1109229"/>
            <a:ext cx="3602181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6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6" y="1142999"/>
            <a:ext cx="5873173" cy="4404879"/>
          </a:xfrm>
        </p:spPr>
      </p:pic>
    </p:spTree>
    <p:extLst>
      <p:ext uri="{BB962C8B-B14F-4D97-AF65-F5344CB8AC3E}">
        <p14:creationId xmlns:p14="http://schemas.microsoft.com/office/powerpoint/2010/main" val="2529592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28" y="1039226"/>
            <a:ext cx="5733149" cy="4332873"/>
          </a:xfrm>
        </p:spPr>
      </p:pic>
    </p:spTree>
    <p:extLst>
      <p:ext uri="{BB962C8B-B14F-4D97-AF65-F5344CB8AC3E}">
        <p14:creationId xmlns:p14="http://schemas.microsoft.com/office/powerpoint/2010/main" val="2492286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" y="1347355"/>
            <a:ext cx="4496056" cy="33720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637" y="1818410"/>
            <a:ext cx="3644899" cy="24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5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5" y="1398443"/>
            <a:ext cx="5842001" cy="4381500"/>
          </a:xfrm>
        </p:spPr>
      </p:pic>
    </p:spTree>
    <p:extLst>
      <p:ext uri="{BB962C8B-B14F-4D97-AF65-F5344CB8AC3E}">
        <p14:creationId xmlns:p14="http://schemas.microsoft.com/office/powerpoint/2010/main" val="3116247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646" y="1685925"/>
            <a:ext cx="3733800" cy="28003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91" y="1558636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Connecticut’s Aviation History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009775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183" y="2009774"/>
            <a:ext cx="3514725" cy="1304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246" y="1057274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643" y="3081337"/>
            <a:ext cx="1590675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262" y="3657600"/>
            <a:ext cx="25050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4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7" y="907473"/>
            <a:ext cx="4978400" cy="373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64" y="237605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51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6" y="1018309"/>
            <a:ext cx="6049819" cy="4537364"/>
          </a:xfrm>
        </p:spPr>
      </p:pic>
    </p:spTree>
    <p:extLst>
      <p:ext uri="{BB962C8B-B14F-4D97-AF65-F5344CB8AC3E}">
        <p14:creationId xmlns:p14="http://schemas.microsoft.com/office/powerpoint/2010/main" val="134062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4" y="1070263"/>
            <a:ext cx="5904345" cy="4428258"/>
          </a:xfrm>
        </p:spPr>
      </p:pic>
    </p:spTree>
    <p:extLst>
      <p:ext uri="{BB962C8B-B14F-4D97-AF65-F5344CB8AC3E}">
        <p14:creationId xmlns:p14="http://schemas.microsoft.com/office/powerpoint/2010/main" val="3472691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1" y="1364673"/>
            <a:ext cx="4179455" cy="31345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6" y="1158587"/>
            <a:ext cx="4475019" cy="33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6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goes?  What Stays?</a:t>
            </a:r>
          </a:p>
          <a:p>
            <a:r>
              <a:rPr lang="en-US" dirty="0">
                <a:solidFill>
                  <a:schemeClr val="bg1"/>
                </a:solidFill>
              </a:rPr>
              <a:t>Who Can Receive Radioactive Material?</a:t>
            </a:r>
          </a:p>
          <a:p>
            <a:r>
              <a:rPr lang="en-US" dirty="0">
                <a:solidFill>
                  <a:schemeClr val="bg1"/>
                </a:solidFill>
              </a:rPr>
              <a:t>What Other Air Museum has an US NRC License?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90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Four 55 Gallon Drums of Gauges Sent to Smithsonian</a:t>
            </a:r>
          </a:p>
          <a:p>
            <a:r>
              <a:rPr lang="en-US" dirty="0">
                <a:solidFill>
                  <a:schemeClr val="bg1"/>
                </a:solidFill>
              </a:rPr>
              <a:t>79 Gauges</a:t>
            </a:r>
          </a:p>
          <a:p>
            <a:r>
              <a:rPr lang="en-US" dirty="0">
                <a:solidFill>
                  <a:schemeClr val="bg1"/>
                </a:solidFill>
              </a:rPr>
              <a:t>Five Complete Panel with Gauges</a:t>
            </a:r>
          </a:p>
          <a:p>
            <a:r>
              <a:rPr lang="en-US" dirty="0">
                <a:solidFill>
                  <a:schemeClr val="bg1"/>
                </a:solidFill>
              </a:rPr>
              <a:t>Predominately German and Japanese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45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Some of the German Devices (Luftwaffe) actually had Tri-Foil on back and Achtung Strahlung!  </a:t>
            </a:r>
          </a:p>
          <a:p>
            <a:r>
              <a:rPr lang="en-US" dirty="0">
                <a:solidFill>
                  <a:schemeClr val="bg1"/>
                </a:solidFill>
              </a:rPr>
              <a:t>Box of Japanese Gauges Underneath “US Navy Captured Enemy Equipment” Wrapped in Stars &amp; Stripes dated August 6, 1945 </a:t>
            </a:r>
          </a:p>
        </p:txBody>
      </p:sp>
    </p:spTree>
    <p:extLst>
      <p:ext uri="{BB962C8B-B14F-4D97-AF65-F5344CB8AC3E}">
        <p14:creationId xmlns:p14="http://schemas.microsoft.com/office/powerpoint/2010/main" val="1781493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Fifty Seven 55 Gallon Drums of Waste Shipped off.</a:t>
            </a:r>
          </a:p>
          <a:p>
            <a:r>
              <a:rPr lang="en-US" dirty="0">
                <a:solidFill>
                  <a:schemeClr val="bg1"/>
                </a:solidFill>
              </a:rPr>
              <a:t>Half Just Gauges</a:t>
            </a:r>
          </a:p>
          <a:p>
            <a:r>
              <a:rPr lang="en-US" dirty="0">
                <a:solidFill>
                  <a:schemeClr val="bg1"/>
                </a:solidFill>
              </a:rPr>
              <a:t>Three Soil</a:t>
            </a:r>
          </a:p>
          <a:p>
            <a:r>
              <a:rPr lang="en-US" dirty="0">
                <a:solidFill>
                  <a:schemeClr val="bg1"/>
                </a:solidFill>
              </a:rPr>
              <a:t>DAW</a:t>
            </a:r>
          </a:p>
        </p:txBody>
      </p:sp>
    </p:spTree>
    <p:extLst>
      <p:ext uri="{BB962C8B-B14F-4D97-AF65-F5344CB8AC3E}">
        <p14:creationId xmlns:p14="http://schemas.microsoft.com/office/powerpoint/2010/main" val="1688313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646" y="1063337"/>
            <a:ext cx="8229600" cy="3733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90 “Uninstalled” Gauges Left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1727610"/>
            <a:ext cx="7024255" cy="39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66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81" y="1143000"/>
            <a:ext cx="5779655" cy="4334741"/>
          </a:xfrm>
        </p:spPr>
      </p:pic>
    </p:spTree>
    <p:extLst>
      <p:ext uri="{BB962C8B-B14F-4D97-AF65-F5344CB8AC3E}">
        <p14:creationId xmlns:p14="http://schemas.microsoft.com/office/powerpoint/2010/main" val="70371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669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2211 Nights at the Museum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March 2011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fukush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79" y="2244436"/>
            <a:ext cx="6217628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6712" y="1621704"/>
            <a:ext cx="4744028" cy="3558021"/>
          </a:xfrm>
        </p:spPr>
      </p:pic>
    </p:spTree>
    <p:extLst>
      <p:ext uri="{BB962C8B-B14F-4D97-AF65-F5344CB8AC3E}">
        <p14:creationId xmlns:p14="http://schemas.microsoft.com/office/powerpoint/2010/main" val="20429579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81" y="1454725"/>
            <a:ext cx="5603009" cy="4202257"/>
          </a:xfrm>
        </p:spPr>
      </p:pic>
    </p:spTree>
    <p:extLst>
      <p:ext uri="{BB962C8B-B14F-4D97-AF65-F5344CB8AC3E}">
        <p14:creationId xmlns:p14="http://schemas.microsoft.com/office/powerpoint/2010/main" val="2159961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1" y="1306657"/>
            <a:ext cx="4953000" cy="3714750"/>
          </a:xfrm>
        </p:spPr>
      </p:pic>
    </p:spTree>
    <p:extLst>
      <p:ext uri="{BB962C8B-B14F-4D97-AF65-F5344CB8AC3E}">
        <p14:creationId xmlns:p14="http://schemas.microsoft.com/office/powerpoint/2010/main" val="1512959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799"/>
            <a:ext cx="8229600" cy="427759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Inflight Blade Inspection System (IBIS) Issue</a:t>
            </a:r>
          </a:p>
          <a:p>
            <a:r>
              <a:rPr lang="en-US" dirty="0">
                <a:solidFill>
                  <a:schemeClr val="bg1"/>
                </a:solidFill>
              </a:rPr>
              <a:t>Three 100 micro Curies Sr-90 Sources (in Engaged Position)</a:t>
            </a:r>
          </a:p>
          <a:p>
            <a:r>
              <a:rPr lang="en-US" dirty="0">
                <a:solidFill>
                  <a:schemeClr val="bg1"/>
                </a:solidFill>
              </a:rPr>
              <a:t>Started Nation Wide Search </a:t>
            </a:r>
          </a:p>
          <a:p>
            <a:r>
              <a:rPr lang="en-US" dirty="0">
                <a:solidFill>
                  <a:schemeClr val="bg1"/>
                </a:solidFill>
              </a:rPr>
              <a:t>Found Six Nation Wide Which were not Properly “Demilled”</a:t>
            </a:r>
          </a:p>
          <a:p>
            <a:r>
              <a:rPr lang="en-US" dirty="0">
                <a:solidFill>
                  <a:schemeClr val="bg1"/>
                </a:solidFill>
              </a:rPr>
              <a:t>USCG Given NOV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22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NEAM Remediated in Compliance with: NUREG 1757 “Consolidated NMSS Decommissioning Guidance </a:t>
            </a:r>
          </a:p>
          <a:p>
            <a:r>
              <a:rPr lang="en-US" dirty="0">
                <a:solidFill>
                  <a:schemeClr val="bg1"/>
                </a:solidFill>
              </a:rPr>
              <a:t>NUREG 1575 Multi-Agency Radiation Survey and Site Investigation Manual-MARSSIM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37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Gauge Building-1344 Square Feet</a:t>
            </a:r>
          </a:p>
          <a:p>
            <a:r>
              <a:rPr lang="en-US" dirty="0">
                <a:solidFill>
                  <a:schemeClr val="bg1"/>
                </a:solidFill>
              </a:rPr>
              <a:t>Class One Building</a:t>
            </a:r>
          </a:p>
          <a:p>
            <a:r>
              <a:rPr lang="en-US" dirty="0">
                <a:solidFill>
                  <a:schemeClr val="bg1"/>
                </a:solidFill>
              </a:rPr>
              <a:t>100% Scan of Floors and Up To Six Feet on Walls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09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Brown Building (AKA-Snake Building)</a:t>
            </a:r>
          </a:p>
          <a:p>
            <a:r>
              <a:rPr lang="en-US" dirty="0">
                <a:solidFill>
                  <a:schemeClr val="bg1"/>
                </a:solidFill>
              </a:rPr>
              <a:t>Class Two</a:t>
            </a:r>
          </a:p>
          <a:p>
            <a:r>
              <a:rPr lang="en-US" dirty="0">
                <a:solidFill>
                  <a:schemeClr val="bg1"/>
                </a:solidFill>
              </a:rPr>
              <a:t>10,206 Square Feet</a:t>
            </a:r>
          </a:p>
          <a:p>
            <a:r>
              <a:rPr lang="en-US" dirty="0">
                <a:solidFill>
                  <a:schemeClr val="bg1"/>
                </a:solidFill>
              </a:rPr>
              <a:t>Auxiliary Plane Storage Building</a:t>
            </a:r>
          </a:p>
          <a:p>
            <a:r>
              <a:rPr lang="en-US" dirty="0">
                <a:solidFill>
                  <a:schemeClr val="bg1"/>
                </a:solidFill>
              </a:rPr>
              <a:t>22,264 Square Feet</a:t>
            </a:r>
          </a:p>
          <a:p>
            <a:r>
              <a:rPr lang="en-US" dirty="0">
                <a:solidFill>
                  <a:schemeClr val="bg1"/>
                </a:solidFill>
              </a:rPr>
              <a:t>Class Three</a:t>
            </a:r>
          </a:p>
        </p:txBody>
      </p:sp>
    </p:spTree>
    <p:extLst>
      <p:ext uri="{BB962C8B-B14F-4D97-AF65-F5344CB8AC3E}">
        <p14:creationId xmlns:p14="http://schemas.microsoft.com/office/powerpoint/2010/main" val="2615600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Military Wing of Main Museum </a:t>
            </a:r>
          </a:p>
          <a:p>
            <a:r>
              <a:rPr lang="en-US" dirty="0">
                <a:solidFill>
                  <a:schemeClr val="bg1"/>
                </a:solidFill>
              </a:rPr>
              <a:t>28,565 Square Feet</a:t>
            </a:r>
          </a:p>
          <a:p>
            <a:r>
              <a:rPr lang="en-US" dirty="0">
                <a:solidFill>
                  <a:schemeClr val="bg1"/>
                </a:solidFill>
              </a:rPr>
              <a:t>Class Two</a:t>
            </a:r>
          </a:p>
          <a:p>
            <a:r>
              <a:rPr lang="en-US" dirty="0">
                <a:solidFill>
                  <a:schemeClr val="bg1"/>
                </a:solidFill>
              </a:rPr>
              <a:t>Had Two Contaminated Aircraft</a:t>
            </a:r>
          </a:p>
          <a:p>
            <a:r>
              <a:rPr lang="en-US" dirty="0">
                <a:solidFill>
                  <a:schemeClr val="bg1"/>
                </a:solidFill>
              </a:rPr>
              <a:t>P-47</a:t>
            </a:r>
          </a:p>
          <a:p>
            <a:r>
              <a:rPr lang="en-US" dirty="0">
                <a:solidFill>
                  <a:schemeClr val="bg1"/>
                </a:solidFill>
              </a:rPr>
              <a:t>Corsair</a:t>
            </a:r>
          </a:p>
        </p:txBody>
      </p:sp>
    </p:spTree>
    <p:extLst>
      <p:ext uri="{BB962C8B-B14F-4D97-AF65-F5344CB8AC3E}">
        <p14:creationId xmlns:p14="http://schemas.microsoft.com/office/powerpoint/2010/main" val="598295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58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Memorial Bomb Wing Building</a:t>
            </a:r>
          </a:p>
          <a:p>
            <a:r>
              <a:rPr lang="en-US" dirty="0">
                <a:solidFill>
                  <a:schemeClr val="bg1"/>
                </a:solidFill>
              </a:rPr>
              <a:t>15,625 Square Feet</a:t>
            </a:r>
          </a:p>
          <a:p>
            <a:r>
              <a:rPr lang="en-US" dirty="0">
                <a:solidFill>
                  <a:schemeClr val="bg1"/>
                </a:solidFill>
              </a:rPr>
              <a:t>Class Two</a:t>
            </a:r>
          </a:p>
          <a:p>
            <a:r>
              <a:rPr lang="en-US" dirty="0">
                <a:solidFill>
                  <a:schemeClr val="bg1"/>
                </a:solidFill>
              </a:rPr>
              <a:t>Grumman Wildcat</a:t>
            </a:r>
          </a:p>
        </p:txBody>
      </p:sp>
    </p:spTree>
    <p:extLst>
      <p:ext uri="{BB962C8B-B14F-4D97-AF65-F5344CB8AC3E}">
        <p14:creationId xmlns:p14="http://schemas.microsoft.com/office/powerpoint/2010/main" val="42402420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Aircraft Outside Surveyed</a:t>
            </a:r>
          </a:p>
          <a:p>
            <a:r>
              <a:rPr lang="en-US" dirty="0">
                <a:solidFill>
                  <a:schemeClr val="bg1"/>
                </a:solidFill>
              </a:rPr>
              <a:t>Two Had Gauges Removed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6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Connecticut does not landfill waste</a:t>
            </a:r>
          </a:p>
          <a:p>
            <a:r>
              <a:rPr lang="en-US" dirty="0">
                <a:solidFill>
                  <a:schemeClr val="bg1"/>
                </a:solidFill>
              </a:rPr>
              <a:t>Alarm at waste recycler in Mass</a:t>
            </a:r>
          </a:p>
          <a:p>
            <a:r>
              <a:rPr lang="en-US" dirty="0">
                <a:solidFill>
                  <a:schemeClr val="bg1"/>
                </a:solidFill>
              </a:rPr>
              <a:t>Radium Dial Gauges set off alarm</a:t>
            </a:r>
          </a:p>
          <a:p>
            <a:r>
              <a:rPr lang="en-US" dirty="0">
                <a:solidFill>
                  <a:schemeClr val="bg1"/>
                </a:solidFill>
              </a:rPr>
              <a:t>Point of Origin- New England Air Museum</a:t>
            </a:r>
          </a:p>
        </p:txBody>
      </p:sp>
    </p:spTree>
    <p:extLst>
      <p:ext uri="{BB962C8B-B14F-4D97-AF65-F5344CB8AC3E}">
        <p14:creationId xmlns:p14="http://schemas.microsoft.com/office/powerpoint/2010/main" val="1689445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Final Status Survey Results:</a:t>
            </a:r>
          </a:p>
          <a:p>
            <a:r>
              <a:rPr lang="en-US" dirty="0">
                <a:solidFill>
                  <a:schemeClr val="bg1"/>
                </a:solidFill>
              </a:rPr>
              <a:t>All Static Measurements Less than 2,150 dpm/100cm2 alpha</a:t>
            </a:r>
          </a:p>
          <a:p>
            <a:r>
              <a:rPr lang="en-US" dirty="0">
                <a:solidFill>
                  <a:schemeClr val="bg1"/>
                </a:solidFill>
              </a:rPr>
              <a:t>No removable activity exceeded 20 dpm/100 cm2 alpha</a:t>
            </a:r>
          </a:p>
          <a:p>
            <a:r>
              <a:rPr lang="en-US" dirty="0">
                <a:solidFill>
                  <a:schemeClr val="bg1"/>
                </a:solidFill>
              </a:rPr>
              <a:t>No Soil Samples Greater than 4 picocuries/gram Ra-226</a:t>
            </a:r>
          </a:p>
        </p:txBody>
      </p:sp>
    </p:spTree>
    <p:extLst>
      <p:ext uri="{BB962C8B-B14F-4D97-AF65-F5344CB8AC3E}">
        <p14:creationId xmlns:p14="http://schemas.microsoft.com/office/powerpoint/2010/main" val="1147531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424641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 NRC Dose Code DandD Version 2.1.0 for Building Structures and Surfaces- Occupancy Was Used</a:t>
            </a:r>
          </a:p>
          <a:p>
            <a:r>
              <a:rPr lang="en-US" dirty="0">
                <a:solidFill>
                  <a:schemeClr val="bg1"/>
                </a:solidFill>
              </a:rPr>
              <a:t>DandD Dose Code  Residential for Soil Contamination</a:t>
            </a:r>
          </a:p>
          <a:p>
            <a:r>
              <a:rPr lang="en-US" dirty="0">
                <a:solidFill>
                  <a:schemeClr val="bg1"/>
                </a:solidFill>
              </a:rPr>
              <a:t>Only 18 Square Feet of Soil Remediation</a:t>
            </a:r>
          </a:p>
          <a:p>
            <a:r>
              <a:rPr lang="en-US" dirty="0">
                <a:solidFill>
                  <a:schemeClr val="bg1"/>
                </a:solidFill>
              </a:rPr>
              <a:t>Agriculture, Drinking Water and Irrigation Turned Off </a:t>
            </a:r>
          </a:p>
        </p:txBody>
      </p:sp>
    </p:spTree>
    <p:extLst>
      <p:ext uri="{BB962C8B-B14F-4D97-AF65-F5344CB8AC3E}">
        <p14:creationId xmlns:p14="http://schemas.microsoft.com/office/powerpoint/2010/main" val="2239421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 Approximately 90 Gauges Remain Uninstalled</a:t>
            </a:r>
          </a:p>
          <a:p>
            <a:r>
              <a:rPr lang="en-US" dirty="0">
                <a:solidFill>
                  <a:schemeClr val="bg1"/>
                </a:solidFill>
              </a:rPr>
              <a:t>Leak Checks are Taken Quarterly </a:t>
            </a:r>
          </a:p>
          <a:p>
            <a:r>
              <a:rPr lang="en-US" dirty="0">
                <a:solidFill>
                  <a:schemeClr val="bg1"/>
                </a:solidFill>
              </a:rPr>
              <a:t>NEAM Volunteers take them DEEP Counts Them</a:t>
            </a:r>
          </a:p>
          <a:p>
            <a:r>
              <a:rPr lang="en-US" dirty="0">
                <a:solidFill>
                  <a:schemeClr val="bg1"/>
                </a:solidFill>
              </a:rPr>
              <a:t>Under General License</a:t>
            </a:r>
          </a:p>
        </p:txBody>
      </p:sp>
    </p:spTree>
    <p:extLst>
      <p:ext uri="{BB962C8B-B14F-4D97-AF65-F5344CB8AC3E}">
        <p14:creationId xmlns:p14="http://schemas.microsoft.com/office/powerpoint/2010/main" val="570402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6932" y="-46494"/>
            <a:ext cx="82296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257" y="2061029"/>
            <a:ext cx="7881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Mike Firsick </a:t>
            </a:r>
          </a:p>
          <a:p>
            <a:r>
              <a:rPr lang="en-US" sz="3600" dirty="0"/>
              <a:t>Office Director</a:t>
            </a:r>
          </a:p>
          <a:p>
            <a:r>
              <a:rPr lang="en-US" sz="3600" dirty="0"/>
              <a:t>CT DEEP Radiation Division</a:t>
            </a: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5" y="1143001"/>
            <a:ext cx="8332898" cy="4436918"/>
          </a:xfrm>
        </p:spPr>
      </p:pic>
    </p:spTree>
    <p:extLst>
      <p:ext uri="{BB962C8B-B14F-4D97-AF65-F5344CB8AC3E}">
        <p14:creationId xmlns:p14="http://schemas.microsoft.com/office/powerpoint/2010/main" val="1532974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" y="1309255"/>
            <a:ext cx="3915640" cy="21927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29" y="3647209"/>
            <a:ext cx="4404131" cy="193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56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2211 Nights at the Museum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4038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Oh…so you have more…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62" y="1686197"/>
            <a:ext cx="7309738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55467"/>
      </p:ext>
    </p:extLst>
  </p:cSld>
  <p:clrMapOvr>
    <a:masterClrMapping/>
  </p:clrMapOvr>
</p:sld>
</file>

<file path=ppt/theme/theme1.xml><?xml version="1.0" encoding="utf-8"?>
<a:theme xmlns:a="http://schemas.openxmlformats.org/drawingml/2006/main" name="Dark Blue Sky theme">
  <a:themeElements>
    <a:clrScheme name="Dark Blue Theme">
      <a:dk1>
        <a:srgbClr val="FFFFFF"/>
      </a:dk1>
      <a:lt1>
        <a:srgbClr val="17375E"/>
      </a:lt1>
      <a:dk2>
        <a:srgbClr val="17375E"/>
      </a:dk2>
      <a:lt2>
        <a:srgbClr val="D4E1EE"/>
      </a:lt2>
      <a:accent1>
        <a:srgbClr val="FEFDDB"/>
      </a:accent1>
      <a:accent2>
        <a:srgbClr val="FFFF9F"/>
      </a:accent2>
      <a:accent3>
        <a:srgbClr val="C5DDDA"/>
      </a:accent3>
      <a:accent4>
        <a:srgbClr val="6CA8A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Blue Sky theme</Template>
  <TotalTime>601</TotalTime>
  <Words>949</Words>
  <Application>Microsoft Office PowerPoint</Application>
  <PresentationFormat>On-screen Show (4:3)</PresentationFormat>
  <Paragraphs>166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Berkeley-Medium</vt:lpstr>
      <vt:lpstr>Calibri</vt:lpstr>
      <vt:lpstr>Dark Blue Sky theme</vt:lpstr>
      <vt:lpstr>PowerPoint Presentation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•Energy Policy Act of 2005 amended the AEA to add discrete sources of Ra-226 to the definition of by-product material. •There by giving NRC regulatory authority over Radium. •NRC became aware of Radium contaminated sites in Connecticut in 2013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2211 Nights at the Museum</vt:lpstr>
      <vt:lpstr>Questions?</vt:lpstr>
    </vt:vector>
  </TitlesOfParts>
  <Company>Connecticut DEEP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Firsick</dc:creator>
  <cp:lastModifiedBy>Uldis Vanags</cp:lastModifiedBy>
  <cp:revision>32</cp:revision>
  <dcterms:created xsi:type="dcterms:W3CDTF">2019-06-14T15:40:45Z</dcterms:created>
  <dcterms:modified xsi:type="dcterms:W3CDTF">2025-10-29T18:01:12Z</dcterms:modified>
</cp:coreProperties>
</file>