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6"/>
  </p:notesMasterIdLst>
  <p:sldIdLst>
    <p:sldId id="256" r:id="rId2"/>
    <p:sldId id="299" r:id="rId3"/>
    <p:sldId id="312" r:id="rId4"/>
    <p:sldId id="313" r:id="rId5"/>
    <p:sldId id="314" r:id="rId6"/>
    <p:sldId id="293" r:id="rId7"/>
    <p:sldId id="296" r:id="rId8"/>
    <p:sldId id="297" r:id="rId9"/>
    <p:sldId id="294" r:id="rId10"/>
    <p:sldId id="298" r:id="rId11"/>
    <p:sldId id="287" r:id="rId12"/>
    <p:sldId id="288" r:id="rId13"/>
    <p:sldId id="278" r:id="rId14"/>
    <p:sldId id="270"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426A06-C88C-7AF3-C488-0EA6CDD0689B}" name="Kathleen Capstick" initials="KC" userId="S::kcapstick@3yankees.com::5b49ed0b-fcb1-480f-afa9-efd89aac4fcc" providerId="AD"/>
  <p188:author id="{2CA14256-FD03-36A4-30A5-EB876088D609}" name="Bob Capstick" initials="BC" userId="S::BCapstick@3yankees.com::ac20202b-df59-4174-a68b-4a69c7dcd7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Howes" initials="EH" lastIdx="1" clrIdx="0">
    <p:extLst>
      <p:ext uri="{19B8F6BF-5375-455C-9EA6-DF929625EA0E}">
        <p15:presenceInfo xmlns:p15="http://schemas.microsoft.com/office/powerpoint/2012/main" userId="S::EHowes@3yankees.com::afa3071b-9df1-4f50-9465-b39f3661676c" providerId="AD"/>
      </p:ext>
    </p:extLst>
  </p:cmAuthor>
  <p:cmAuthor id="2" name="Bob Capstick" initials="BC" lastIdx="11" clrIdx="1">
    <p:extLst>
      <p:ext uri="{19B8F6BF-5375-455C-9EA6-DF929625EA0E}">
        <p15:presenceInfo xmlns:p15="http://schemas.microsoft.com/office/powerpoint/2012/main" userId="S::BCapstick@3yankees.com::ac20202b-df59-4174-a68b-4a69c7dcd7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40" autoAdjust="0"/>
    <p:restoredTop sz="86466" autoAdjust="0"/>
  </p:normalViewPr>
  <p:slideViewPr>
    <p:cSldViewPr snapToGrid="0">
      <p:cViewPr varScale="1">
        <p:scale>
          <a:sx n="54" d="100"/>
          <a:sy n="54" d="100"/>
        </p:scale>
        <p:origin x="452" y="60"/>
      </p:cViewPr>
      <p:guideLst/>
    </p:cSldViewPr>
  </p:slideViewPr>
  <p:outlineViewPr>
    <p:cViewPr>
      <p:scale>
        <a:sx n="33" d="100"/>
        <a:sy n="33" d="100"/>
      </p:scale>
      <p:origin x="0" y="-5064"/>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74DE4D-BF18-41E4-AB17-AE65800E2975}" type="datetimeFigureOut">
              <a:rPr lang="en-US" smtClean="0"/>
              <a:t>10/23/2024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B255E1-88D8-49E1-A23C-1F0B201C2128}" type="slidenum">
              <a:rPr lang="en-US" smtClean="0"/>
              <a:t>‹#›</a:t>
            </a:fld>
            <a:endParaRPr lang="en-US"/>
          </a:p>
        </p:txBody>
      </p:sp>
    </p:spTree>
    <p:extLst>
      <p:ext uri="{BB962C8B-B14F-4D97-AF65-F5344CB8AC3E}">
        <p14:creationId xmlns:p14="http://schemas.microsoft.com/office/powerpoint/2010/main" val="372775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a:t>
            </a:fld>
            <a:endParaRPr lang="en-US"/>
          </a:p>
        </p:txBody>
      </p:sp>
    </p:spTree>
    <p:extLst>
      <p:ext uri="{BB962C8B-B14F-4D97-AF65-F5344CB8AC3E}">
        <p14:creationId xmlns:p14="http://schemas.microsoft.com/office/powerpoint/2010/main" val="292456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11</a:t>
            </a:fld>
            <a:endParaRPr lang="en-US"/>
          </a:p>
        </p:txBody>
      </p:sp>
    </p:spTree>
    <p:extLst>
      <p:ext uri="{BB962C8B-B14F-4D97-AF65-F5344CB8AC3E}">
        <p14:creationId xmlns:p14="http://schemas.microsoft.com/office/powerpoint/2010/main" val="43042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12</a:t>
            </a:fld>
            <a:endParaRPr lang="en-US"/>
          </a:p>
        </p:txBody>
      </p:sp>
    </p:spTree>
    <p:extLst>
      <p:ext uri="{BB962C8B-B14F-4D97-AF65-F5344CB8AC3E}">
        <p14:creationId xmlns:p14="http://schemas.microsoft.com/office/powerpoint/2010/main" val="252984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13</a:t>
            </a:fld>
            <a:endParaRPr lang="en-US"/>
          </a:p>
        </p:txBody>
      </p:sp>
    </p:spTree>
    <p:extLst>
      <p:ext uri="{BB962C8B-B14F-4D97-AF65-F5344CB8AC3E}">
        <p14:creationId xmlns:p14="http://schemas.microsoft.com/office/powerpoint/2010/main" val="329494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E1B255E1-88D8-49E1-A23C-1F0B201C2128}" type="slidenum">
              <a:rPr lang="en-US">
                <a:solidFill>
                  <a:prstClr val="black"/>
                </a:solidFill>
                <a:latin typeface="Calibri" panose="020F0502020204030204"/>
              </a:rPr>
              <a:pPr defTabSz="94947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7279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of the sites and will emphasize that the plants</a:t>
            </a:r>
            <a:r>
              <a:rPr lang="en-US" baseline="0" dirty="0"/>
              <a:t> are decommissioned and the sites environmentally restored – but until DOE performs, the single asset 3 Yankees are forced to stay in business at an average annual cost to each site around $10 M</a:t>
            </a:r>
            <a:endParaRPr lang="en-US" dirty="0"/>
          </a:p>
        </p:txBody>
      </p:sp>
      <p:sp>
        <p:nvSpPr>
          <p:cNvPr id="4" name="Slide Number Placeholder 3"/>
          <p:cNvSpPr>
            <a:spLocks noGrp="1"/>
          </p:cNvSpPr>
          <p:nvPr>
            <p:ph type="sldNum" sz="quarter" idx="10"/>
          </p:nvPr>
        </p:nvSpPr>
        <p:spPr/>
        <p:txBody>
          <a:bodyPr/>
          <a:lstStyle/>
          <a:p>
            <a:pPr defTabSz="931774">
              <a:defRPr/>
            </a:pPr>
            <a:fld id="{B3A097FD-0485-42E8-A9BF-4AB98903F262}" type="slidenum">
              <a:rPr lang="en-US">
                <a:solidFill>
                  <a:prstClr val="black"/>
                </a:solidFill>
                <a:latin typeface="Aptos" panose="02110004020202020204"/>
              </a:rPr>
              <a:pPr defTabSz="931774">
                <a:defRPr/>
              </a:pPr>
              <a:t>3</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19153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of </a:t>
            </a:r>
            <a:r>
              <a:rPr lang="en-US" baseline="0" dirty="0"/>
              <a:t>the ISFSIs – size of hockey rinks </a:t>
            </a:r>
            <a:endParaRPr lang="en-US" dirty="0"/>
          </a:p>
        </p:txBody>
      </p:sp>
      <p:sp>
        <p:nvSpPr>
          <p:cNvPr id="4" name="Slide Number Placeholder 3"/>
          <p:cNvSpPr>
            <a:spLocks noGrp="1"/>
          </p:cNvSpPr>
          <p:nvPr>
            <p:ph type="sldNum" sz="quarter" idx="10"/>
          </p:nvPr>
        </p:nvSpPr>
        <p:spPr/>
        <p:txBody>
          <a:bodyPr/>
          <a:lstStyle/>
          <a:p>
            <a:pPr defTabSz="931774">
              <a:defRPr/>
            </a:pPr>
            <a:fld id="{B3A097FD-0485-42E8-A9BF-4AB98903F262}" type="slidenum">
              <a:rPr lang="en-US">
                <a:solidFill>
                  <a:prstClr val="black"/>
                </a:solidFill>
                <a:latin typeface="Aptos" panose="02110004020202020204"/>
              </a:rPr>
              <a:pPr defTabSz="931774">
                <a:defRPr/>
              </a:pPr>
              <a:t>4</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78655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054" indent="-356054" defTabSz="949478">
              <a:lnSpc>
                <a:spcPct val="90000"/>
              </a:lnSpc>
              <a:buFont typeface="Wingdings" panose="05000000000000000000" pitchFamily="2" charset="2"/>
              <a:buChar char=""/>
              <a:defRPr/>
            </a:pPr>
            <a:r>
              <a:rPr lang="en-US" sz="1900" dirty="0">
                <a:solidFill>
                  <a:prstClr val="black"/>
                </a:solidFill>
                <a:latin typeface="Calibri" panose="020F0502020204030204"/>
                <a:ea typeface="Calibri" panose="020F0502020204030204" pitchFamily="34" charset="0"/>
                <a:cs typeface="Arial" panose="020B0604020202020204" pitchFamily="34" charset="0"/>
              </a:rPr>
              <a:t>There are currently 21 permanently &amp; announced shutdown sites in the U.S.</a:t>
            </a:r>
          </a:p>
        </p:txBody>
      </p:sp>
      <p:sp>
        <p:nvSpPr>
          <p:cNvPr id="4" name="Slide Number Placeholder 3"/>
          <p:cNvSpPr>
            <a:spLocks noGrp="1"/>
          </p:cNvSpPr>
          <p:nvPr>
            <p:ph type="sldNum" sz="quarter" idx="5"/>
          </p:nvPr>
        </p:nvSpPr>
        <p:spPr/>
        <p:txBody>
          <a:bodyPr/>
          <a:lstStyle/>
          <a:p>
            <a:pPr defTabSz="931774">
              <a:defRPr/>
            </a:pPr>
            <a:fld id="{2EFFBFD6-9D9D-4648-963E-9D7D68A39CB3}" type="slidenum">
              <a:rPr lang="en-US">
                <a:solidFill>
                  <a:prstClr val="black"/>
                </a:solidFill>
                <a:latin typeface="Aptos" panose="02110004020202020204"/>
              </a:rPr>
              <a:pPr defTabSz="931774">
                <a:defRPr/>
              </a:pPr>
              <a:t>5</a:t>
            </a:fld>
            <a:endParaRPr lang="en-US">
              <a:solidFill>
                <a:prstClr val="black"/>
              </a:solidFill>
              <a:latin typeface="Aptos" panose="02110004020202020204"/>
            </a:endParaRPr>
          </a:p>
        </p:txBody>
      </p:sp>
    </p:spTree>
    <p:extLst>
      <p:ext uri="{BB962C8B-B14F-4D97-AF65-F5344CB8AC3E}">
        <p14:creationId xmlns:p14="http://schemas.microsoft.com/office/powerpoint/2010/main" val="331769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6</a:t>
            </a:fld>
            <a:endParaRPr lang="en-US"/>
          </a:p>
        </p:txBody>
      </p:sp>
    </p:spTree>
    <p:extLst>
      <p:ext uri="{BB962C8B-B14F-4D97-AF65-F5344CB8AC3E}">
        <p14:creationId xmlns:p14="http://schemas.microsoft.com/office/powerpoint/2010/main" val="337053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7</a:t>
            </a:fld>
            <a:endParaRPr lang="en-US"/>
          </a:p>
        </p:txBody>
      </p:sp>
    </p:spTree>
    <p:extLst>
      <p:ext uri="{BB962C8B-B14F-4D97-AF65-F5344CB8AC3E}">
        <p14:creationId xmlns:p14="http://schemas.microsoft.com/office/powerpoint/2010/main" val="288568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8</a:t>
            </a:fld>
            <a:endParaRPr lang="en-US"/>
          </a:p>
        </p:txBody>
      </p:sp>
    </p:spTree>
    <p:extLst>
      <p:ext uri="{BB962C8B-B14F-4D97-AF65-F5344CB8AC3E}">
        <p14:creationId xmlns:p14="http://schemas.microsoft.com/office/powerpoint/2010/main" val="131888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10</a:t>
            </a:fld>
            <a:endParaRPr lang="en-US"/>
          </a:p>
        </p:txBody>
      </p:sp>
    </p:spTree>
    <p:extLst>
      <p:ext uri="{BB962C8B-B14F-4D97-AF65-F5344CB8AC3E}">
        <p14:creationId xmlns:p14="http://schemas.microsoft.com/office/powerpoint/2010/main" val="4922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7979-6FAA-42BD-93A6-1ABBF1BF7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38454-99D3-4035-A4C3-E18B297AD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1E2095-672B-4B7B-8A3A-E38E5A78AFAB}"/>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5" name="Footer Placeholder 4">
            <a:extLst>
              <a:ext uri="{FF2B5EF4-FFF2-40B4-BE49-F238E27FC236}">
                <a16:creationId xmlns:a16="http://schemas.microsoft.com/office/drawing/2014/main" id="{9009304E-A07F-4B1A-A8AE-08333EBED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070FD-5F3E-4A0C-9519-FD83E1114D93}"/>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42919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7799-1AFA-4281-ACA1-9152B941CF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36087-4AE7-4416-8E06-AA7714E76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16FC6-896F-45DD-87D1-7828AC82A410}"/>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5" name="Footer Placeholder 4">
            <a:extLst>
              <a:ext uri="{FF2B5EF4-FFF2-40B4-BE49-F238E27FC236}">
                <a16:creationId xmlns:a16="http://schemas.microsoft.com/office/drawing/2014/main" id="{ABADFE7B-DC91-4D96-B97C-D9134B148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F5100-D2E8-47BC-A8C3-7CA208A26609}"/>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85695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399A9-15A6-4921-8F45-61C2BE002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E414B-0591-46CE-BBA2-3CC28EFD65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45B96-7198-4960-AF1D-1AAE9FEE122D}"/>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5" name="Footer Placeholder 4">
            <a:extLst>
              <a:ext uri="{FF2B5EF4-FFF2-40B4-BE49-F238E27FC236}">
                <a16:creationId xmlns:a16="http://schemas.microsoft.com/office/drawing/2014/main" id="{D040E9B4-8137-4310-B77E-F17F05360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7CD69-30A2-483E-9463-24F259E45EAD}"/>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48938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2CF3-0514-47F3-8120-7EAB380F6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CE9B3-2C7C-4E98-8FE0-66FF271A9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32668-EEB1-4318-B556-5A242C00F2D7}"/>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5" name="Footer Placeholder 4">
            <a:extLst>
              <a:ext uri="{FF2B5EF4-FFF2-40B4-BE49-F238E27FC236}">
                <a16:creationId xmlns:a16="http://schemas.microsoft.com/office/drawing/2014/main" id="{45C4EB1D-662C-4A93-B1D7-F3AEE2B19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6397F-D617-4F82-854F-7B0B00DEA396}"/>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80828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1C81-3FA9-45E0-BF5A-61D0F4B11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DE973-5EC4-4B58-AAA1-F85141D60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64BAD-2CAE-4281-81F4-5C110DCFF01E}"/>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5" name="Footer Placeholder 4">
            <a:extLst>
              <a:ext uri="{FF2B5EF4-FFF2-40B4-BE49-F238E27FC236}">
                <a16:creationId xmlns:a16="http://schemas.microsoft.com/office/drawing/2014/main" id="{C0C58463-A02D-4D95-83CC-403CD9C81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6EA7-BEB0-483C-81B7-4B6C794337F0}"/>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6251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CAB8-8F1A-4A13-BB38-D5BF6BF69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9F0EC-1CFB-4B62-9123-4E55A323E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74828B-E54C-48A9-85B9-2FD346A58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660F7-4BFB-4D0B-A57A-7D9E4C486E59}"/>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6" name="Footer Placeholder 5">
            <a:extLst>
              <a:ext uri="{FF2B5EF4-FFF2-40B4-BE49-F238E27FC236}">
                <a16:creationId xmlns:a16="http://schemas.microsoft.com/office/drawing/2014/main" id="{43151650-1851-4A26-93B2-1C428C453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7FA6B-0139-42F2-80E1-0CEAA3B0E427}"/>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62790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DCA3-10CA-466E-BBCC-4C9C9DABE3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A8E55-F892-4148-A9AF-9431BDD55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66417-CEAF-4388-9BF7-DD176961E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A8629-5410-444B-98BA-F054DA3CD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3D9E-BB69-4399-BCF0-3D70F4108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C86458-EDF1-4CC7-884E-C65AF4082A2E}"/>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8" name="Footer Placeholder 7">
            <a:extLst>
              <a:ext uri="{FF2B5EF4-FFF2-40B4-BE49-F238E27FC236}">
                <a16:creationId xmlns:a16="http://schemas.microsoft.com/office/drawing/2014/main" id="{29034930-AA8A-45DD-B884-8E8B49D4D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4C89C5-6898-46C7-B20C-CF2FB5809179}"/>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58703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8044-BDA4-41B5-97A5-CAA2B528C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54C39D-9557-4746-8BE8-EB687585A0CF}"/>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4" name="Footer Placeholder 3">
            <a:extLst>
              <a:ext uri="{FF2B5EF4-FFF2-40B4-BE49-F238E27FC236}">
                <a16:creationId xmlns:a16="http://schemas.microsoft.com/office/drawing/2014/main" id="{0180BE37-4E5B-4AFE-A000-DAE916A36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E215CB-22F4-420A-A6A8-0CEF8AF4AC68}"/>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347770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E68D3-BDA5-4A88-9CA0-B0A155B42ADF}"/>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3" name="Footer Placeholder 2">
            <a:extLst>
              <a:ext uri="{FF2B5EF4-FFF2-40B4-BE49-F238E27FC236}">
                <a16:creationId xmlns:a16="http://schemas.microsoft.com/office/drawing/2014/main" id="{D43D93E5-B13C-48E9-89F6-46DABA937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7CDFB-D82A-44AD-838E-2AA0B83BB955}"/>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53737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FFA6-A63A-4CCB-B01B-5544020B3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F80A0A-D6BC-4AAB-A5B8-6B817A561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ECDEE-1F84-4201-9497-02467C545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95C51-6388-45FA-82E0-63F4DFF4052A}"/>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6" name="Footer Placeholder 5">
            <a:extLst>
              <a:ext uri="{FF2B5EF4-FFF2-40B4-BE49-F238E27FC236}">
                <a16:creationId xmlns:a16="http://schemas.microsoft.com/office/drawing/2014/main" id="{BAD780F3-5D74-4A79-8EA8-6C702A300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6E3C4-780F-409F-83EC-C899C99DEEC2}"/>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291502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C99-C185-41DE-9B9F-30C5E6D56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4046C-494C-4D03-9A52-5C6E4C2D6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9CF370-8627-4950-B779-E33E98342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57C2F-1349-437A-8748-0B41CD1FA884}"/>
              </a:ext>
            </a:extLst>
          </p:cNvPr>
          <p:cNvSpPr>
            <a:spLocks noGrp="1"/>
          </p:cNvSpPr>
          <p:nvPr>
            <p:ph type="dt" sz="half" idx="10"/>
          </p:nvPr>
        </p:nvSpPr>
        <p:spPr/>
        <p:txBody>
          <a:bodyPr/>
          <a:lstStyle/>
          <a:p>
            <a:fld id="{90BC3F10-738A-424C-9BBD-0CC55123F1D1}" type="datetimeFigureOut">
              <a:rPr lang="en-US" smtClean="0"/>
              <a:t>10/23/2024</a:t>
            </a:fld>
            <a:endParaRPr lang="en-US"/>
          </a:p>
        </p:txBody>
      </p:sp>
      <p:sp>
        <p:nvSpPr>
          <p:cNvPr id="6" name="Footer Placeholder 5">
            <a:extLst>
              <a:ext uri="{FF2B5EF4-FFF2-40B4-BE49-F238E27FC236}">
                <a16:creationId xmlns:a16="http://schemas.microsoft.com/office/drawing/2014/main" id="{40D18596-A06E-44D0-B070-D6CDE3577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488AD-A2C5-4F3A-8DE9-4B9C0B846B46}"/>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0625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41953-782E-4727-B239-051532E33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C7C60-EF04-42C2-9CEE-9ECA3505C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B0109-1DBA-425C-A6FD-9553A520A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C3F10-738A-424C-9BBD-0CC55123F1D1}" type="datetimeFigureOut">
              <a:rPr lang="en-US" smtClean="0"/>
              <a:t>10/23/2024</a:t>
            </a:fld>
            <a:endParaRPr lang="en-US"/>
          </a:p>
        </p:txBody>
      </p:sp>
      <p:sp>
        <p:nvSpPr>
          <p:cNvPr id="5" name="Footer Placeholder 4">
            <a:extLst>
              <a:ext uri="{FF2B5EF4-FFF2-40B4-BE49-F238E27FC236}">
                <a16:creationId xmlns:a16="http://schemas.microsoft.com/office/drawing/2014/main" id="{C8E7163C-F3A3-48F5-958A-97EC01C45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A9EE-6B48-4552-9CB6-02438A495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1014D-55BA-4D02-BF10-1785F2852A14}" type="slidenum">
              <a:rPr lang="en-US" smtClean="0"/>
              <a:t>‹#›</a:t>
            </a:fld>
            <a:endParaRPr lang="en-US"/>
          </a:p>
        </p:txBody>
      </p:sp>
    </p:spTree>
    <p:extLst>
      <p:ext uri="{BB962C8B-B14F-4D97-AF65-F5344CB8AC3E}">
        <p14:creationId xmlns:p14="http://schemas.microsoft.com/office/powerpoint/2010/main" val="29944302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ngress.gov/bill/113th-congress/senate-bill/1240/cospons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nergy.gov/sites/prod/files/2013/04/f0/brc_finalreport_jan201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ineyankee.com/about/links/" TargetMode="External"/><Relationship Id="rId2" Type="http://schemas.openxmlformats.org/officeDocument/2006/relationships/hyperlink" Target="mailto:kcapstick@3yankee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licks.aweber.com/y/ct/?l=C2kPN&amp;m=3jw7RyiUnyP_9Vo&amp;b=6P8EVR7YZdoQm2gI96XZT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icks.aweber.com/y/ct/?l=C2kPN&amp;m=3XQ3nDi3iCP_9Vo&amp;b=j.kwKafdb3bO1PQiaVByB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mail.news.ans.org/c/eJyMUT1r3TAU_TXSEmSka30OHgrF0CVDO3UqV7rXich7lpHcmPTXlzzo3u2c4XxxaIFQ2M2SFxMAwCUDWjLVs7b9V6WFY_YpklWOY1I2elAxICoXfQCPPiR08nUhV3JJrFmXjXG2hN7Ekg1C4sKkZV1Ag9UBkplNhHkqedYuW_JbLDYkFFbvfI0J9zG1_iJvy-t5HkPMXwSsAtbruiY8jt6OXvGz3ZgG73jy9NLeBaz13gSsd6aKAlZqRcC6_gQnwIH-tp_ca-sP8uMhe8DvfLR-TgdtsvUX3Osf_De86ADZ2KjcDF5ZT6hSCVZ5bY1DQymUKPuSCx7jrOVNWD1_4P7GPKbS7nLwTp8-FrBgyE5ljqSsc6gw6KT0FhN553gjkoN75fGINdk647QCzUXZtGWVrU4KiCwQxgImynN5_l1ujP3pma_x9BXr7UOe__fV-wJ_AwAA__8_h5W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5A162D-13EA-41B6-8B18-3E408319891E}"/>
              </a:ext>
            </a:extLst>
          </p:cNvPr>
          <p:cNvSpPr>
            <a:spLocks noGrp="1"/>
          </p:cNvSpPr>
          <p:nvPr>
            <p:ph type="ctrTitle"/>
          </p:nvPr>
        </p:nvSpPr>
        <p:spPr>
          <a:xfrm>
            <a:off x="1314824" y="735106"/>
            <a:ext cx="10421656" cy="2928470"/>
          </a:xfrm>
        </p:spPr>
        <p:txBody>
          <a:bodyPr anchor="b">
            <a:normAutofit/>
          </a:bodyPr>
          <a:lstStyle/>
          <a:p>
            <a:pPr marL="0" marR="0">
              <a:spcBef>
                <a:spcPts val="0"/>
              </a:spcBef>
              <a:spcAft>
                <a:spcPts val="0"/>
              </a:spcAft>
            </a:pPr>
            <a: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 Yankee Companies &amp; National SNF Status Update</a:t>
            </a:r>
            <a:b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500" b="1" dirty="0">
              <a:solidFill>
                <a:srgbClr val="FFFFFF"/>
              </a:solidFill>
              <a:latin typeface="Times New Roman" panose="02020603050405020304" pitchFamily="18" charset="0"/>
            </a:endParaRPr>
          </a:p>
        </p:txBody>
      </p:sp>
      <p:sp>
        <p:nvSpPr>
          <p:cNvPr id="3" name="Subtitle 2">
            <a:extLst>
              <a:ext uri="{FF2B5EF4-FFF2-40B4-BE49-F238E27FC236}">
                <a16:creationId xmlns:a16="http://schemas.microsoft.com/office/drawing/2014/main" id="{2069A3ED-BDE9-412E-96DB-FEB254F708DF}"/>
              </a:ext>
            </a:extLst>
          </p:cNvPr>
          <p:cNvSpPr>
            <a:spLocks noGrp="1"/>
          </p:cNvSpPr>
          <p:nvPr>
            <p:ph type="subTitle" idx="1"/>
          </p:nvPr>
        </p:nvSpPr>
        <p:spPr>
          <a:xfrm>
            <a:off x="1097369" y="4790437"/>
            <a:ext cx="9997256" cy="1803514"/>
          </a:xfrm>
        </p:spPr>
        <p:txBody>
          <a:bodyPr anchor="ctr">
            <a:noAutofit/>
          </a:bodyPr>
          <a:lstStyle/>
          <a:p>
            <a:r>
              <a:rPr lang="en-US" sz="2500" b="1" dirty="0">
                <a:solidFill>
                  <a:schemeClr val="accent1"/>
                </a:solidFill>
                <a:latin typeface="+mj-lt"/>
              </a:rPr>
              <a:t>NEHLRWT Taskforce Meeting, Providence Rhode Island</a:t>
            </a:r>
          </a:p>
          <a:p>
            <a:r>
              <a:rPr lang="en-US" sz="2500" b="1" dirty="0">
                <a:solidFill>
                  <a:schemeClr val="accent1"/>
                </a:solidFill>
                <a:latin typeface="+mj-lt"/>
              </a:rPr>
              <a:t>October 23, 2024</a:t>
            </a:r>
          </a:p>
          <a:p>
            <a:r>
              <a:rPr lang="en-US" sz="2500" b="1" dirty="0">
                <a:solidFill>
                  <a:schemeClr val="accent1"/>
                </a:solidFill>
                <a:latin typeface="+mj-lt"/>
              </a:rPr>
              <a:t>Kathleen Capstick,  Director Public &amp; Government Affairs</a:t>
            </a:r>
          </a:p>
          <a:p>
            <a:r>
              <a:rPr lang="en-US" sz="2500" b="1" dirty="0">
                <a:solidFill>
                  <a:schemeClr val="accent1"/>
                </a:solidFill>
                <a:latin typeface="+mj-lt"/>
              </a:rPr>
              <a:t>Maine Yankee Atomic Power Company</a:t>
            </a:r>
          </a:p>
        </p:txBody>
      </p:sp>
    </p:spTree>
    <p:extLst>
      <p:ext uri="{BB962C8B-B14F-4D97-AF65-F5344CB8AC3E}">
        <p14:creationId xmlns:p14="http://schemas.microsoft.com/office/powerpoint/2010/main" val="33886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17742-AA7E-A088-C8F9-A5DAFC85BD34}"/>
              </a:ext>
            </a:extLst>
          </p:cNvPr>
          <p:cNvSpPr>
            <a:spLocks noGrp="1"/>
          </p:cNvSpPr>
          <p:nvPr>
            <p:ph type="title"/>
          </p:nvPr>
        </p:nvSpPr>
        <p:spPr>
          <a:xfrm>
            <a:off x="838200" y="365125"/>
            <a:ext cx="10515600" cy="1325563"/>
          </a:xfrm>
        </p:spPr>
        <p:txBody>
          <a:bodyPr>
            <a:normAutofit/>
          </a:bodyPr>
          <a:lstStyle/>
          <a:p>
            <a:pPr algn="ctr"/>
            <a:r>
              <a:rPr lang="en-US" sz="3000" b="1" dirty="0">
                <a:solidFill>
                  <a:schemeClr val="accent1">
                    <a:lumMod val="75000"/>
                  </a:schemeClr>
                </a:solidFill>
              </a:rPr>
              <a:t>Congress: Authorizing Legislation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2BA0D0-B61D-2041-0B62-6B390967E4F3}"/>
              </a:ext>
            </a:extLst>
          </p:cNvPr>
          <p:cNvSpPr>
            <a:spLocks noGrp="1"/>
          </p:cNvSpPr>
          <p:nvPr>
            <p:ph idx="1"/>
          </p:nvPr>
        </p:nvSpPr>
        <p:spPr>
          <a:xfrm>
            <a:off x="838200" y="1929384"/>
            <a:ext cx="10515600" cy="4251960"/>
          </a:xfrm>
        </p:spPr>
        <p:txBody>
          <a:bodyPr>
            <a:normAutofit fontScale="92500" lnSpcReduction="10000"/>
          </a:bodyPr>
          <a:lstStyle/>
          <a:p>
            <a:pPr marR="0">
              <a:spcBef>
                <a:spcPts val="0"/>
              </a:spcBef>
              <a:spcAft>
                <a:spcPts val="0"/>
              </a:spcAft>
              <a:buFont typeface="Wingdings" panose="05000000000000000000" pitchFamily="2" charset="2"/>
              <a:buChar char="Ø"/>
            </a:pPr>
            <a:r>
              <a:rPr lang="en-US" sz="1800" i="1" u="sng" dirty="0">
                <a:effectLst/>
                <a:latin typeface="Aptos" panose="020B0004020202020204" pitchFamily="34" charset="0"/>
                <a:ea typeface="Times New Roman" panose="02020603050405020304" pitchFamily="18" charset="0"/>
              </a:rPr>
              <a:t>Advancing Research in Nuclear Fuel Recycling Act of 2024</a:t>
            </a:r>
            <a:r>
              <a:rPr lang="en-US" sz="1800" i="1" dirty="0">
                <a:effectLst/>
                <a:latin typeface="Aptos" panose="020B0004020202020204" pitchFamily="34" charset="0"/>
                <a:ea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rPr>
              <a:t>U.S. Sens. Ted Cruz (R-TX) and Martin Heinrich (D-N.M.) introduced a bill that would require the Department of Energy and the National Academies of Sciences, Engineering, and Medicine to create an independent committee of experts to study new technologies and opportunities for recycling the country’s inventory of spent nuclear fuel. Introduced on September 24th, the “Advancing Research in Nuclear Fuel Recycling Act of 2024’’ calls for a DOE-commissioned study evaluating the costs, benefits, and risks—including proliferation—of recycling U.S. spent nuclear fuel into usable fuels for commercial and advanced reactors, as well as for other nonreactor applications, including medical, space, industrial, and advanced battery applications.</a:t>
            </a:r>
          </a:p>
          <a:p>
            <a:pPr marR="0">
              <a:spcBef>
                <a:spcPts val="0"/>
              </a:spcBef>
              <a:spcAft>
                <a:spcPts val="0"/>
              </a:spcAft>
              <a:buFont typeface="Wingdings" panose="05000000000000000000" pitchFamily="2" charset="2"/>
              <a:buChar char="Ø"/>
            </a:pPr>
            <a:endParaRPr lang="en-US" sz="1800" dirty="0">
              <a:effectLst/>
              <a:latin typeface="Aptos" panose="020B00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800" i="1" u="sng" dirty="0">
                <a:effectLst/>
                <a:latin typeface="Aptos" panose="020B0004020202020204" pitchFamily="34" charset="0"/>
                <a:ea typeface="Times New Roman" panose="02020603050405020304" pitchFamily="18" charset="0"/>
              </a:rPr>
              <a:t>The Nuclear Waste Administration Act</a:t>
            </a:r>
            <a:r>
              <a:rPr lang="en-US" sz="1800" i="1" dirty="0">
                <a:effectLst/>
                <a:latin typeface="Aptos" panose="020B0004020202020204" pitchFamily="34" charset="0"/>
                <a:ea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rPr>
              <a:t>On September 25</a:t>
            </a:r>
            <a:r>
              <a:rPr lang="en-US" sz="1800" baseline="30000" dirty="0">
                <a:effectLst/>
                <a:latin typeface="Aptos" panose="020B0004020202020204" pitchFamily="34" charset="0"/>
                <a:ea typeface="Times New Roman" panose="02020603050405020304" pitchFamily="18" charset="0"/>
              </a:rPr>
              <a:t>th</a:t>
            </a:r>
            <a:r>
              <a:rPr lang="en-US" sz="1800" dirty="0">
                <a:effectLst/>
                <a:latin typeface="Aptos" panose="020B0004020202020204" pitchFamily="34" charset="0"/>
                <a:ea typeface="Times New Roman" panose="02020603050405020304" pitchFamily="18" charset="0"/>
              </a:rPr>
              <a:t> Congressmen Mike Levin (D-CA) and August </a:t>
            </a:r>
            <a:r>
              <a:rPr lang="en-US" sz="1800" dirty="0" err="1">
                <a:effectLst/>
                <a:latin typeface="Aptos" panose="020B0004020202020204" pitchFamily="34" charset="0"/>
                <a:ea typeface="Times New Roman" panose="02020603050405020304" pitchFamily="18" charset="0"/>
              </a:rPr>
              <a:t>Pfluger</a:t>
            </a:r>
            <a:r>
              <a:rPr lang="en-US" sz="1800" dirty="0">
                <a:effectLst/>
                <a:latin typeface="Aptos" panose="020B0004020202020204" pitchFamily="34" charset="0"/>
                <a:ea typeface="Times New Roman" panose="02020603050405020304" pitchFamily="18" charset="0"/>
              </a:rPr>
              <a:t> (R-TX) introduced “The Nuclear Waste Administration Act” that would establish a new single-purpose, independent federal agency to manage the nation’s nuclear waste. The bill would transfer the responsibilities for siting, constructing, and operating nuclear waste storage facilities and repositories from the Department of Energy (DOE) to the new Nuclear Waste Administration. The bill mirrors legislation </a:t>
            </a:r>
            <a:r>
              <a:rPr lang="en-US" sz="1800" u="sng" dirty="0">
                <a:solidFill>
                  <a:srgbClr val="0000FF"/>
                </a:solidFill>
                <a:effectLst/>
                <a:latin typeface="Aptos" panose="020B0004020202020204" pitchFamily="34" charset="0"/>
                <a:ea typeface="Times New Roman" panose="02020603050405020304" pitchFamily="18" charset="0"/>
                <a:hlinkClick r:id="rId3"/>
              </a:rPr>
              <a:t>introduced a decade ago</a:t>
            </a:r>
            <a:r>
              <a:rPr lang="en-US" sz="1800" dirty="0">
                <a:effectLst/>
                <a:latin typeface="Aptos" panose="020B0004020202020204" pitchFamily="34" charset="0"/>
                <a:ea typeface="Times New Roman" panose="02020603050405020304" pitchFamily="18" charset="0"/>
              </a:rPr>
              <a:t> by a bipartisan group of Senators, which was largely inspired by recommendations made by an </a:t>
            </a:r>
            <a:r>
              <a:rPr lang="en-US" sz="1800" u="sng" dirty="0">
                <a:solidFill>
                  <a:srgbClr val="0000FF"/>
                </a:solidFill>
                <a:effectLst/>
                <a:latin typeface="Aptos" panose="020B0004020202020204" pitchFamily="34" charset="0"/>
                <a:ea typeface="Times New Roman" panose="02020603050405020304" pitchFamily="18" charset="0"/>
                <a:hlinkClick r:id="rId4"/>
              </a:rPr>
              <a:t>Obama-era Blue Ribbon Commission</a:t>
            </a:r>
            <a:r>
              <a:rPr lang="en-US" sz="1800" dirty="0">
                <a:effectLst/>
                <a:latin typeface="Aptos" panose="020B0004020202020204" pitchFamily="34" charset="0"/>
                <a:ea typeface="Times New Roman" panose="02020603050405020304" pitchFamily="18" charset="0"/>
              </a:rPr>
              <a:t> report that studied how to best deal with existing and future nuclear waste. Senate Energy and Natural Resources Chair Joe Manchin (I-WV) most recently reintroduced the bill in 2022. All of the prior versions of the Nuclear Waste Administration Act died in Committee even if they received a hearing.</a:t>
            </a:r>
          </a:p>
          <a:p>
            <a:endParaRPr lang="en-US" sz="2200" dirty="0"/>
          </a:p>
        </p:txBody>
      </p:sp>
    </p:spTree>
    <p:extLst>
      <p:ext uri="{BB962C8B-B14F-4D97-AF65-F5344CB8AC3E}">
        <p14:creationId xmlns:p14="http://schemas.microsoft.com/office/powerpoint/2010/main" val="257922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41F49-962D-9BBA-999B-76625DDEA9E8}"/>
              </a:ext>
            </a:extLst>
          </p:cNvPr>
          <p:cNvSpPr>
            <a:spLocks noGrp="1"/>
          </p:cNvSpPr>
          <p:nvPr>
            <p:ph type="title"/>
          </p:nvPr>
        </p:nvSpPr>
        <p:spPr>
          <a:xfrm>
            <a:off x="1119554" y="672908"/>
            <a:ext cx="10515600" cy="887603"/>
          </a:xfrm>
        </p:spPr>
        <p:txBody>
          <a:bodyPr>
            <a:normAutofit/>
          </a:bodyPr>
          <a:lstStyle/>
          <a:p>
            <a:r>
              <a:rPr lang="en-US" sz="3000" b="1" dirty="0">
                <a:solidFill>
                  <a:schemeClr val="accent1">
                    <a:lumMod val="75000"/>
                  </a:schemeClr>
                </a:solidFill>
              </a:rPr>
              <a:t>3 Yankees’ Perspective on DOE’s Consent-Based Siting Initiative</a:t>
            </a:r>
            <a:r>
              <a:rPr lang="en-US" sz="2500" b="1" dirty="0">
                <a:solidFill>
                  <a:schemeClr val="accent1">
                    <a:lumMod val="75000"/>
                  </a:schemeClr>
                </a:solidFill>
              </a:rPr>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FE80C2-03C7-5EA5-3ED8-24B76300A44D}"/>
              </a:ext>
            </a:extLst>
          </p:cNvPr>
          <p:cNvSpPr>
            <a:spLocks noGrp="1"/>
          </p:cNvSpPr>
          <p:nvPr>
            <p:ph idx="1"/>
          </p:nvPr>
        </p:nvSpPr>
        <p:spPr>
          <a:xfrm>
            <a:off x="838200" y="1929384"/>
            <a:ext cx="10515600" cy="4251960"/>
          </a:xfrm>
        </p:spPr>
        <p:txBody>
          <a:bodyPr>
            <a:normAutofit fontScale="92500" lnSpcReduction="10000"/>
          </a:bodyPr>
          <a:lstStyle/>
          <a:p>
            <a:pPr marR="0" lvl="0">
              <a:spcBef>
                <a:spcPts val="0"/>
              </a:spcBef>
              <a:spcAft>
                <a:spcPts val="0"/>
              </a:spcAft>
              <a:buFont typeface="Wingdings" panose="05000000000000000000" pitchFamily="2" charset="2"/>
              <a:buChar char="Ø"/>
            </a:pPr>
            <a:r>
              <a:rPr lang="en-US" sz="1800" dirty="0">
                <a:effectLst/>
                <a:latin typeface="Aptos" panose="020B0004020202020204" pitchFamily="34" charset="0"/>
                <a:ea typeface="Calibri" panose="020F0502020204030204" pitchFamily="34" charset="0"/>
                <a:cs typeface="Times New Roman" panose="02020603050405020304" pitchFamily="18" charset="0"/>
              </a:rPr>
              <a:t>DOE’s consent-based siting process and funding opportunity to establish federal interim storage facilities are important steps towards achieving an interim spent fuel storage solution and ultimately a national geologic repository for all the nation’s waste. </a:t>
            </a:r>
          </a:p>
          <a:p>
            <a:pPr marR="0" lvl="0">
              <a:spcBef>
                <a:spcPts val="0"/>
              </a:spcBef>
              <a:spcAft>
                <a:spcPts val="0"/>
              </a:spcAft>
              <a:buFont typeface="Wingdings" panose="05000000000000000000" pitchFamily="2" charset="2"/>
              <a:buChar char="Ø"/>
            </a:pPr>
            <a:endParaRPr lang="en-US" sz="1800" dirty="0">
              <a:latin typeface="Aptos" panose="020B000402020202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800" dirty="0">
                <a:effectLst/>
                <a:latin typeface="Aptos" panose="020B0004020202020204" pitchFamily="34" charset="0"/>
                <a:ea typeface="Calibri" panose="020F0502020204030204" pitchFamily="34" charset="0"/>
                <a:cs typeface="Times New Roman" panose="02020603050405020304" pitchFamily="18" charset="0"/>
              </a:rPr>
              <a:t>DOE’s effort also serves to raise the profile of the spent nuclear fuel storage issue and the need to re-establish an integrated national nuclear waste management program that includes interim storage with priority removal for SNF/GTCC waste stored at shutdown sites, transportation planning and funding for states and tribes, and a permanent disposal repository. </a:t>
            </a:r>
          </a:p>
          <a:p>
            <a:pPr marR="0" lvl="0">
              <a:spcBef>
                <a:spcPts val="0"/>
              </a:spcBef>
              <a:spcAft>
                <a:spcPts val="0"/>
              </a:spcAft>
              <a:buFont typeface="Wingdings" panose="05000000000000000000" pitchFamily="2" charset="2"/>
              <a:buChar char="Ø"/>
            </a:pPr>
            <a:endParaRPr lang="en-US" sz="1800" dirty="0">
              <a:latin typeface="Aptos" panose="020B000402020202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800" dirty="0">
                <a:effectLst/>
                <a:latin typeface="Aptos" panose="020B0004020202020204" pitchFamily="34" charset="0"/>
              </a:rPr>
              <a:t>Congressional action is critical and needed to immediately reestablish a national integrated nuclear waste management program (addressing storage, transportation, and permanent disposal) with access to the $47.7 billion balance in the nuclear waste fund that was paid into by the nation’s electric ratepayers. </a:t>
            </a:r>
          </a:p>
          <a:p>
            <a:pPr marR="0" lvl="0">
              <a:spcBef>
                <a:spcPts val="0"/>
              </a:spcBef>
              <a:spcAft>
                <a:spcPts val="0"/>
              </a:spcAft>
              <a:buFont typeface="Wingdings" panose="05000000000000000000" pitchFamily="2" charset="2"/>
              <a:buChar char="Ø"/>
            </a:pPr>
            <a:endParaRPr lang="en-US" sz="1800" dirty="0">
              <a:effectLst/>
              <a:latin typeface="Aptos" panose="020B0004020202020204" pitchFamily="34" charset="0"/>
            </a:endParaRPr>
          </a:p>
          <a:p>
            <a:pPr marR="0" lvl="0">
              <a:spcBef>
                <a:spcPts val="0"/>
              </a:spcBef>
              <a:spcAft>
                <a:spcPts val="0"/>
              </a:spcAft>
              <a:buFont typeface="Wingdings" panose="05000000000000000000" pitchFamily="2" charset="2"/>
              <a:buChar char="Ø"/>
            </a:pPr>
            <a:r>
              <a:rPr lang="en-US" sz="1800" dirty="0">
                <a:effectLst/>
                <a:latin typeface="Aptos" panose="020B0004020202020204" pitchFamily="34" charset="0"/>
              </a:rPr>
              <a:t>At the very least - the Congress must begin to provide sustained annual access to the interest on the NWF that continues to accumulate at a rate of approximately $1.7 billion a year - no new fee collection is necessary.</a:t>
            </a:r>
          </a:p>
          <a:p>
            <a:pPr marR="0" lvl="0">
              <a:spcBef>
                <a:spcPts val="0"/>
              </a:spcBef>
              <a:spcAft>
                <a:spcPts val="0"/>
              </a:spcAft>
              <a:buFont typeface="Wingdings" panose="05000000000000000000" pitchFamily="2" charset="2"/>
              <a:buChar char="Ø"/>
            </a:pPr>
            <a:endParaRPr lang="en-US" sz="1800" dirty="0">
              <a:latin typeface="Aptos" panose="020B000402020202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800" dirty="0">
                <a:effectLst/>
                <a:latin typeface="Aptos" panose="020B0004020202020204" pitchFamily="34" charset="0"/>
                <a:ea typeface="Calibri" panose="020F0502020204030204" pitchFamily="34" charset="0"/>
              </a:rPr>
              <a:t>The indefinite storage of the SNF/GTCC waste was never consented to by our local communities, states, or companies.</a:t>
            </a:r>
          </a:p>
          <a:p>
            <a:pPr marL="0" marR="0" lvl="0" indent="0">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411282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900176" y="624701"/>
            <a:ext cx="10388600" cy="832739"/>
          </a:xfrm>
        </p:spPr>
        <p:txBody>
          <a:bodyPr>
            <a:normAutofit/>
          </a:bodyPr>
          <a:lstStyle/>
          <a:p>
            <a:pPr algn="ctr"/>
            <a:r>
              <a:rPr lang="en-US" sz="3000" b="1" dirty="0">
                <a:solidFill>
                  <a:schemeClr val="accent1">
                    <a:lumMod val="75000"/>
                  </a:schemeClr>
                </a:solidFill>
              </a:rPr>
              <a:t>3Yankees &amp; DPC -- Consent-Based Siting Engagement</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199" y="1857479"/>
            <a:ext cx="10529455" cy="4375820"/>
          </a:xfrm>
        </p:spPr>
        <p:txBody>
          <a:bodyPr>
            <a:normAutofit/>
          </a:bodyPr>
          <a:lstStyle/>
          <a:p>
            <a:pPr marR="0">
              <a:spcBef>
                <a:spcPts val="0"/>
              </a:spcBef>
              <a:spcAft>
                <a:spcPts val="0"/>
              </a:spcAft>
              <a:buFont typeface="Wingdings" panose="05000000000000000000" pitchFamily="2" charset="2"/>
              <a:buChar char="Ø"/>
            </a:pPr>
            <a:endParaRPr lang="en-US" sz="2000" dirty="0">
              <a:latin typeface="Aptos" panose="020B00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Ø"/>
            </a:pPr>
            <a:r>
              <a:rPr lang="en-US" sz="2000" dirty="0">
                <a:effectLst/>
                <a:latin typeface="Aptos" panose="020B0004020202020204" pitchFamily="34" charset="0"/>
                <a:ea typeface="Calibri" panose="020F0502020204030204" pitchFamily="34" charset="0"/>
              </a:rPr>
              <a:t>On October 16-17, the Energy Communities Alliance (ECA), one of the 12 consortia working on DOE’s consent-based siting efforts, held it’s fall quarterly consortia meeting up in Wiscasset Maine.</a:t>
            </a:r>
            <a:r>
              <a:rPr lang="en-US" sz="2000" dirty="0">
                <a:latin typeface="Aptos" panose="020B0004020202020204" pitchFamily="34" charset="0"/>
                <a:ea typeface="Calibri" panose="020F0502020204030204" pitchFamily="34" charset="0"/>
              </a:rPr>
              <a:t> </a:t>
            </a:r>
            <a:endParaRPr lang="en-US" sz="2000" dirty="0">
              <a:effectLst/>
              <a:latin typeface="Aptos" panose="020B00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Ø"/>
            </a:pPr>
            <a:endParaRPr lang="en-US" sz="2000" dirty="0">
              <a:latin typeface="Aptos" panose="020B00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Ø"/>
            </a:pPr>
            <a:r>
              <a:rPr lang="en-US" sz="2000" dirty="0">
                <a:effectLst/>
                <a:latin typeface="Aptos" panose="020B0004020202020204" pitchFamily="34" charset="0"/>
                <a:ea typeface="Calibri" panose="020F0502020204030204" pitchFamily="34" charset="0"/>
              </a:rPr>
              <a:t>On Oct. 16</a:t>
            </a:r>
            <a:r>
              <a:rPr lang="en-US" sz="2000" baseline="30000" dirty="0">
                <a:effectLst/>
                <a:latin typeface="Aptos" panose="020B0004020202020204" pitchFamily="34" charset="0"/>
                <a:ea typeface="Calibri" panose="020F0502020204030204" pitchFamily="34" charset="0"/>
              </a:rPr>
              <a:t>th</a:t>
            </a:r>
            <a:r>
              <a:rPr lang="en-US" sz="2000" dirty="0">
                <a:effectLst/>
                <a:latin typeface="Aptos" panose="020B0004020202020204" pitchFamily="34" charset="0"/>
                <a:ea typeface="Calibri" panose="020F0502020204030204" pitchFamily="34" charset="0"/>
              </a:rPr>
              <a:t> MY hosted a site tour for the ECA members, DOE’s Paul Murray, </a:t>
            </a:r>
            <a:r>
              <a:rPr lang="en-US" sz="2000" dirty="0">
                <a:latin typeface="Aptos" panose="020B0004020202020204" pitchFamily="34" charset="0"/>
                <a:ea typeface="Calibri" panose="020F0502020204030204" pitchFamily="34" charset="0"/>
              </a:rPr>
              <a:t>and </a:t>
            </a:r>
            <a:r>
              <a:rPr lang="en-US" sz="2000" dirty="0">
                <a:effectLst/>
                <a:latin typeface="Aptos" panose="020B0004020202020204" pitchFamily="34" charset="0"/>
                <a:ea typeface="Calibri" panose="020F0502020204030204" pitchFamily="34" charset="0"/>
              </a:rPr>
              <a:t>state and local officials. Following the tour, the ECA, MY Community Advisory Panel (CAP), and Decommissioning Plant Coalition (DPC) held a discussion about the important role of the community in Maine Yankee’s decommissioning and SNF storage efforts</a:t>
            </a:r>
          </a:p>
          <a:p>
            <a:pPr marR="0">
              <a:spcBef>
                <a:spcPts val="0"/>
              </a:spcBef>
              <a:spcAft>
                <a:spcPts val="0"/>
              </a:spcAft>
              <a:buFont typeface="Wingdings" panose="05000000000000000000" pitchFamily="2" charset="2"/>
              <a:buChar char="Ø"/>
            </a:pPr>
            <a:endParaRPr lang="en-US" sz="2000" dirty="0">
              <a:latin typeface="Aptos" panose="020B00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Ø"/>
            </a:pPr>
            <a:r>
              <a:rPr lang="en-US" sz="2000" dirty="0">
                <a:effectLst/>
                <a:latin typeface="Aptos" panose="020B0004020202020204" pitchFamily="34" charset="0"/>
                <a:ea typeface="Calibri" panose="020F0502020204030204" pitchFamily="34" charset="0"/>
              </a:rPr>
              <a:t>On the Oct 17</a:t>
            </a:r>
            <a:r>
              <a:rPr lang="en-US" sz="2000" baseline="30000" dirty="0">
                <a:effectLst/>
                <a:latin typeface="Aptos" panose="020B0004020202020204" pitchFamily="34" charset="0"/>
                <a:ea typeface="Calibri" panose="020F0502020204030204" pitchFamily="34" charset="0"/>
              </a:rPr>
              <a:t>th</a:t>
            </a:r>
            <a:r>
              <a:rPr lang="en-US" sz="2000" dirty="0">
                <a:effectLst/>
                <a:latin typeface="Aptos" panose="020B0004020202020204" pitchFamily="34" charset="0"/>
                <a:ea typeface="Calibri" panose="020F0502020204030204" pitchFamily="34" charset="0"/>
              </a:rPr>
              <a:t> the ECA consortia members continued their discussions on CBS and the efforts being made by the three local communities that the ECA awarded 12-month grants to develop public engagement processes for nuclear waste management.</a:t>
            </a:r>
            <a:endParaRPr lang="en-US" sz="2000" dirty="0">
              <a:latin typeface="Aptos" panose="020B0004020202020204" pitchFamily="34" charset="0"/>
            </a:endParaRPr>
          </a:p>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p:txBody>
      </p:sp>
    </p:spTree>
    <p:extLst>
      <p:ext uri="{BB962C8B-B14F-4D97-AF65-F5344CB8AC3E}">
        <p14:creationId xmlns:p14="http://schemas.microsoft.com/office/powerpoint/2010/main" val="58442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965200" y="784881"/>
            <a:ext cx="10388600" cy="832739"/>
          </a:xfrm>
        </p:spPr>
        <p:txBody>
          <a:bodyPr>
            <a:normAutofit/>
          </a:bodyPr>
          <a:lstStyle/>
          <a:p>
            <a:pPr algn="ctr"/>
            <a:r>
              <a:rPr lang="en-US" sz="3000" b="1" dirty="0">
                <a:solidFill>
                  <a:schemeClr val="accent1">
                    <a:lumMod val="75000"/>
                  </a:schemeClr>
                </a:solidFill>
                <a:effectLst/>
                <a:ea typeface="Calibri" panose="020F0502020204030204" pitchFamily="34" charset="0"/>
              </a:rPr>
              <a:t>Private Consolidated Interim Storage </a:t>
            </a:r>
            <a:r>
              <a:rPr lang="en-US" sz="3000" b="1" dirty="0">
                <a:solidFill>
                  <a:schemeClr val="accent1">
                    <a:lumMod val="75000"/>
                  </a:schemeClr>
                </a:solidFill>
                <a:ea typeface="Calibri" panose="020F0502020204030204" pitchFamily="34" charset="0"/>
              </a:rPr>
              <a:t>Facility Status</a:t>
            </a:r>
            <a:br>
              <a:rPr lang="en-US" sz="1800" dirty="0">
                <a:effectLst/>
                <a:latin typeface="Times New Roman" panose="02020603050405020304" pitchFamily="18" charset="0"/>
                <a:ea typeface="Times New Roman" panose="02020603050405020304" pitchFamily="18" charset="0"/>
              </a:rPr>
            </a:br>
            <a:endParaRPr lang="en-US" sz="20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L="0" marR="0" indent="0">
              <a:lnSpc>
                <a:spcPct val="115000"/>
              </a:lnSpc>
              <a:spcBef>
                <a:spcPts val="0"/>
              </a:spcBef>
              <a:spcAft>
                <a:spcPts val="0"/>
              </a:spcAft>
              <a:buNone/>
            </a:pPr>
            <a:r>
              <a:rPr lang="en-US" sz="1800" i="1" u="sng"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Texas and New Mexico Private CIS Facility Litigation Status</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ptos" panose="020B00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800" dirty="0">
                <a:effectLst/>
                <a:latin typeface="Aptos" panose="020B0004020202020204" pitchFamily="34" charset="0"/>
                <a:ea typeface="Times New Roman" panose="02020603050405020304" pitchFamily="18" charset="0"/>
              </a:rPr>
              <a:t>The NRC and ISP June 12</a:t>
            </a:r>
            <a:r>
              <a:rPr lang="en-US" sz="1800" baseline="30000" dirty="0">
                <a:effectLst/>
                <a:latin typeface="Aptos" panose="020B0004020202020204" pitchFamily="34" charset="0"/>
                <a:ea typeface="Times New Roman" panose="02020603050405020304" pitchFamily="18" charset="0"/>
              </a:rPr>
              <a:t>th</a:t>
            </a:r>
            <a:r>
              <a:rPr lang="en-US" sz="1800" dirty="0">
                <a:effectLst/>
                <a:latin typeface="Aptos" panose="020B0004020202020204" pitchFamily="34" charset="0"/>
                <a:ea typeface="Times New Roman" panose="02020603050405020304" pitchFamily="18" charset="0"/>
              </a:rPr>
              <a:t> filed petitions requesting the Supreme Court review and overturn 5th Circuit Texas facility decisions – and the NRC and HOLTEC June 25th petitions requesting the Supreme Court to review and overturn of the 5th Circuit New Mexico facility decisions – remain pending before the Supreme Court. NEI filed an amicus brief in support of NRC on July 12</a:t>
            </a:r>
            <a:r>
              <a:rPr lang="en-US" sz="1800" baseline="30000" dirty="0">
                <a:effectLst/>
                <a:latin typeface="Aptos" panose="020B0004020202020204" pitchFamily="34" charset="0"/>
                <a:ea typeface="Times New Roman" panose="02020603050405020304" pitchFamily="18" charset="0"/>
              </a:rPr>
              <a:t>th</a:t>
            </a:r>
            <a:r>
              <a:rPr lang="en-US" sz="1800" dirty="0">
                <a:effectLst/>
                <a:latin typeface="Aptos" panose="020B0004020202020204" pitchFamily="34" charset="0"/>
                <a:ea typeface="Times New Roman" panose="02020603050405020304" pitchFamily="18" charset="0"/>
              </a:rPr>
              <a:t> and the State of Texas and Fasken Land and Minerals, LTD filed briefs in opposition on August 21</a:t>
            </a:r>
            <a:r>
              <a:rPr lang="en-US" sz="1800" baseline="30000" dirty="0">
                <a:effectLst/>
                <a:latin typeface="Aptos" panose="020B0004020202020204" pitchFamily="34" charset="0"/>
                <a:ea typeface="Times New Roman" panose="02020603050405020304" pitchFamily="18" charset="0"/>
              </a:rPr>
              <a:t>st</a:t>
            </a:r>
            <a:r>
              <a:rPr lang="en-US" sz="1800" dirty="0">
                <a:effectLst/>
                <a:latin typeface="Aptos" panose="020B0004020202020204" pitchFamily="34" charset="0"/>
                <a:ea typeface="Times New Roman" panose="02020603050405020304" pitchFamily="18" charset="0"/>
              </a:rPr>
              <a:t>. On August 27</a:t>
            </a:r>
            <a:r>
              <a:rPr lang="en-US" sz="1800" baseline="30000" dirty="0">
                <a:effectLst/>
                <a:latin typeface="Aptos" panose="020B0004020202020204" pitchFamily="34" charset="0"/>
                <a:ea typeface="Times New Roman" panose="02020603050405020304" pitchFamily="18" charset="0"/>
              </a:rPr>
              <a:t>th</a:t>
            </a:r>
            <a:r>
              <a:rPr lang="en-US" sz="1800" dirty="0">
                <a:effectLst/>
                <a:latin typeface="Aptos" panose="020B0004020202020204" pitchFamily="34" charset="0"/>
                <a:ea typeface="Times New Roman" panose="02020603050405020304" pitchFamily="18" charset="0"/>
              </a:rPr>
              <a:t> the DC Court denied the petitioners request to review the NRC license approval.</a:t>
            </a:r>
          </a:p>
          <a:p>
            <a:pPr marL="57150" marR="0" indent="-285750">
              <a:spcBef>
                <a:spcPts val="0"/>
              </a:spcBef>
              <a:spcAft>
                <a:spcPts val="0"/>
              </a:spcAft>
              <a:buFont typeface="Wingdings" panose="05000000000000000000" pitchFamily="2" charset="2"/>
              <a:buChar char="Ø"/>
            </a:pPr>
            <a:endParaRPr lang="en-US" sz="1800" dirty="0">
              <a:effectLst/>
              <a:latin typeface="Aptos" panose="020B00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800" dirty="0">
                <a:effectLst/>
                <a:latin typeface="Aptos" panose="020B0004020202020204" pitchFamily="34" charset="0"/>
                <a:ea typeface="Times New Roman" panose="02020603050405020304" pitchFamily="18" charset="0"/>
                <a:cs typeface="Arial" panose="020B0604020202020204" pitchFamily="34" charset="0"/>
              </a:rPr>
              <a:t>The US Supreme Court dockets in both cases (NRC and ISP) included petitions for a high-court conference by the Justices on September 30</a:t>
            </a:r>
            <a:r>
              <a:rPr lang="en-US" sz="1800" baseline="30000" dirty="0">
                <a:effectLst/>
                <a:latin typeface="Aptos" panose="020B0004020202020204" pitchFamily="34" charset="0"/>
                <a:ea typeface="Times New Roman" panose="02020603050405020304" pitchFamily="18" charset="0"/>
                <a:cs typeface="Arial" panose="020B0604020202020204" pitchFamily="34" charset="0"/>
              </a:rPr>
              <a:t>th</a:t>
            </a:r>
            <a:r>
              <a:rPr lang="en-US" sz="1800" dirty="0">
                <a:effectLst/>
                <a:latin typeface="Aptos" panose="020B0004020202020204" pitchFamily="34" charset="0"/>
                <a:ea typeface="Times New Roman" panose="02020603050405020304" pitchFamily="18" charset="0"/>
                <a:cs typeface="Arial" panose="020B0604020202020204" pitchFamily="34" charset="0"/>
              </a:rPr>
              <a:t>.</a:t>
            </a:r>
            <a:r>
              <a:rPr lang="en-US" sz="1800" dirty="0">
                <a:effectLst/>
                <a:latin typeface="Aptos" panose="020B0004020202020204" pitchFamily="34" charset="0"/>
                <a:cs typeface="Arial" panose="020B0604020202020204" pitchFamily="34" charset="0"/>
              </a:rPr>
              <a:t>The US Supreme Court dockets in both cases (NRC and ISP) were included with petitions for a high-court conference by the Justices on September 30</a:t>
            </a:r>
            <a:r>
              <a:rPr lang="en-US" sz="1800" baseline="30000" dirty="0">
                <a:effectLst/>
                <a:latin typeface="Aptos" panose="020B0004020202020204" pitchFamily="34" charset="0"/>
                <a:cs typeface="Arial" panose="020B0604020202020204" pitchFamily="34" charset="0"/>
              </a:rPr>
              <a:t>th</a:t>
            </a:r>
            <a:r>
              <a:rPr lang="en-US" sz="1800" dirty="0">
                <a:effectLst/>
                <a:latin typeface="Aptos" panose="020B0004020202020204" pitchFamily="34" charset="0"/>
                <a:cs typeface="Arial" panose="020B0604020202020204" pitchFamily="34" charset="0"/>
              </a:rPr>
              <a:t>. The Court then agreed to review the 5</a:t>
            </a:r>
            <a:r>
              <a:rPr lang="en-US" sz="1800" baseline="30000" dirty="0">
                <a:effectLst/>
                <a:latin typeface="Aptos" panose="020B0004020202020204" pitchFamily="34" charset="0"/>
                <a:cs typeface="Arial" panose="020B0604020202020204" pitchFamily="34" charset="0"/>
              </a:rPr>
              <a:t>th</a:t>
            </a:r>
            <a:r>
              <a:rPr lang="en-US" sz="1800" dirty="0">
                <a:effectLst/>
                <a:latin typeface="Aptos" panose="020B0004020202020204" pitchFamily="34" charset="0"/>
                <a:cs typeface="Arial" panose="020B0604020202020204" pitchFamily="34" charset="0"/>
              </a:rPr>
              <a:t> Circuit decision. A decision by the Court is expected by the middle of next year.</a:t>
            </a:r>
            <a:r>
              <a:rPr lang="en-US" sz="1800" dirty="0">
                <a:effectLst/>
                <a:latin typeface="Aptos" panose="020B00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143727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1D8853F2-E7CA-4FB8-BC29-30EAEEBB3DF5}"/>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rgbClr val="FFFFFF"/>
                </a:solidFill>
                <a:latin typeface="+mj-lt"/>
                <a:ea typeface="+mj-ea"/>
                <a:cs typeface="+mj-cs"/>
              </a:rPr>
              <a:t>Thank you! </a:t>
            </a:r>
          </a:p>
        </p:txBody>
      </p:sp>
      <p:sp>
        <p:nvSpPr>
          <p:cNvPr id="2" name="TextBox 1">
            <a:extLst>
              <a:ext uri="{FF2B5EF4-FFF2-40B4-BE49-F238E27FC236}">
                <a16:creationId xmlns:a16="http://schemas.microsoft.com/office/drawing/2014/main" id="{030D81C0-7AAC-4E45-80C3-421A23A9DEA1}"/>
              </a:ext>
            </a:extLst>
          </p:cNvPr>
          <p:cNvSpPr txBox="1"/>
          <p:nvPr/>
        </p:nvSpPr>
        <p:spPr>
          <a:xfrm>
            <a:off x="1314824" y="5063418"/>
            <a:ext cx="4665518" cy="646331"/>
          </a:xfrm>
          <a:prstGeom prst="rect">
            <a:avLst/>
          </a:prstGeom>
          <a:noFill/>
        </p:spPr>
        <p:txBody>
          <a:bodyPr wrap="square" rtlCol="0">
            <a:spAutoFit/>
          </a:bodyPr>
          <a:lstStyle/>
          <a:p>
            <a:r>
              <a:rPr lang="en-US" dirty="0">
                <a:hlinkClick r:id="rId2"/>
              </a:rPr>
              <a:t>kcapstick@3yankees.com</a:t>
            </a:r>
            <a:endParaRPr lang="en-US" dirty="0"/>
          </a:p>
          <a:p>
            <a:r>
              <a:rPr lang="en-US" dirty="0">
                <a:hlinkClick r:id="rId3"/>
              </a:rPr>
              <a:t>https://maineyankee.com/about/links/</a:t>
            </a:r>
            <a:endParaRPr lang="en-US" dirty="0"/>
          </a:p>
        </p:txBody>
      </p:sp>
    </p:spTree>
    <p:extLst>
      <p:ext uri="{BB962C8B-B14F-4D97-AF65-F5344CB8AC3E}">
        <p14:creationId xmlns:p14="http://schemas.microsoft.com/office/powerpoint/2010/main" val="43092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50687E-3727-4E21-9D64-1CA613403EC0}"/>
              </a:ext>
            </a:extLst>
          </p:cNvPr>
          <p:cNvSpPr>
            <a:spLocks noGrp="1"/>
          </p:cNvSpPr>
          <p:nvPr>
            <p:ph type="title"/>
          </p:nvPr>
        </p:nvSpPr>
        <p:spPr>
          <a:xfrm>
            <a:off x="841248" y="548640"/>
            <a:ext cx="3600860" cy="5431536"/>
          </a:xfrm>
        </p:spPr>
        <p:txBody>
          <a:bodyPr>
            <a:normAutofit/>
          </a:bodyPr>
          <a:lstStyle/>
          <a:p>
            <a:r>
              <a:rPr lang="en-US" sz="3000" b="1" dirty="0">
                <a:solidFill>
                  <a:schemeClr val="accent1">
                    <a:lumMod val="75000"/>
                  </a:schemeClr>
                </a:solidFill>
              </a:rPr>
              <a:t>Overview of the 3 Yankee Companies</a:t>
            </a:r>
            <a:br>
              <a:rPr lang="en-US" sz="3000" b="1" dirty="0">
                <a:solidFill>
                  <a:schemeClr val="accent1">
                    <a:lumMod val="75000"/>
                  </a:schemeClr>
                </a:solidFill>
              </a:rPr>
            </a:br>
            <a:endParaRPr lang="en-US" sz="3000" b="1" dirty="0">
              <a:solidFill>
                <a:schemeClr val="accent1">
                  <a:lumMod val="75000"/>
                </a:schemeClr>
              </a:solidFill>
            </a:endParaRP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F597AC8-1EC5-4A1E-9013-33CE4177EA44}"/>
              </a:ext>
            </a:extLst>
          </p:cNvPr>
          <p:cNvSpPr>
            <a:spLocks noGrp="1"/>
          </p:cNvSpPr>
          <p:nvPr>
            <p:ph idx="1"/>
          </p:nvPr>
        </p:nvSpPr>
        <p:spPr>
          <a:xfrm>
            <a:off x="5126418" y="121920"/>
            <a:ext cx="6224335" cy="6543040"/>
          </a:xfrm>
        </p:spPr>
        <p:txBody>
          <a:bodyPr anchor="ctr">
            <a:normAutofit lnSpcReduction="10000"/>
          </a:bodyPr>
          <a:lstStyle/>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MY, CY, and YR are independent, single-asset, fully decommissioned n</a:t>
            </a:r>
            <a:r>
              <a:rPr lang="en-US" sz="1900" dirty="0">
                <a:ea typeface="Calibri" panose="020F0502020204030204" pitchFamily="34" charset="0"/>
                <a:cs typeface="Times New Roman" panose="02020603050405020304" pitchFamily="18" charset="0"/>
              </a:rPr>
              <a:t>uclear power plant</a:t>
            </a:r>
            <a:r>
              <a:rPr lang="en-US" sz="1900" dirty="0">
                <a:solidFill>
                  <a:srgbClr val="FF0000"/>
                </a:solidFill>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Times New Roman" panose="02020603050405020304" pitchFamily="18" charset="0"/>
              </a:rPr>
              <a:t>sites that have been stand-alone ISFSIs </a:t>
            </a:r>
            <a:r>
              <a:rPr lang="en-US" sz="1900" dirty="0">
                <a:ea typeface="Calibri" panose="020F0502020204030204" pitchFamily="34" charset="0"/>
                <a:cs typeface="Times New Roman" panose="02020603050405020304" pitchFamily="18" charset="0"/>
              </a:rPr>
              <a:t>for nearly two decades</a:t>
            </a:r>
            <a:r>
              <a:rPr lang="en-US" sz="1900" dirty="0">
                <a:effectLst/>
                <a:ea typeface="Calibri" panose="020F0502020204030204" pitchFamily="34" charset="0"/>
                <a:cs typeface="Times New Roman" panose="02020603050405020304" pitchFamily="18" charset="0"/>
              </a:rPr>
              <a:t>. </a:t>
            </a:r>
          </a:p>
          <a:p>
            <a:pPr marL="342900" indent="-342900">
              <a:spcBef>
                <a:spcPts val="0"/>
              </a:spcBef>
              <a:buFont typeface="Wingdings" panose="05000000000000000000" pitchFamily="2" charset="2"/>
              <a:buChar char=""/>
            </a:pPr>
            <a:endParaRPr lang="en-US" sz="1900" dirty="0">
              <a:solidFill>
                <a:srgbClr val="000000"/>
              </a:solidFill>
              <a:effectLst/>
              <a:ea typeface="Calibri" panose="020F0502020204030204" pitchFamily="34" charset="0"/>
            </a:endParaRPr>
          </a:p>
          <a:p>
            <a:pPr marL="342900" indent="-342900">
              <a:spcBef>
                <a:spcPts val="0"/>
              </a:spcBef>
              <a:buFont typeface="Wingdings" panose="05000000000000000000" pitchFamily="2" charset="2"/>
              <a:buChar char=""/>
            </a:pPr>
            <a:r>
              <a:rPr lang="en-US" sz="1900" dirty="0">
                <a:solidFill>
                  <a:prstClr val="black"/>
                </a:solidFill>
                <a:ea typeface="Calibri" panose="020F0502020204030204" pitchFamily="34" charset="0"/>
                <a:cs typeface="Arial" panose="020B0604020202020204" pitchFamily="34" charset="0"/>
              </a:rPr>
              <a:t>The NRC License at MY was reduced to just the ISFSI area in 2004; CY &amp; YR were reduced to just the ISFSI areas in 2007.</a:t>
            </a:r>
          </a:p>
          <a:p>
            <a:pPr marL="342900" indent="-342900">
              <a:spcBef>
                <a:spcPts val="0"/>
              </a:spcBef>
              <a:buFont typeface="Wingdings" panose="05000000000000000000" pitchFamily="2" charset="2"/>
              <a:buChar char=""/>
            </a:pPr>
            <a:endParaRPr lang="en-US" sz="1900" dirty="0">
              <a:ea typeface="Calibri" panose="020F0502020204030204" pitchFamily="34" charset="0"/>
              <a:cs typeface="Arial" panose="020B0604020202020204" pitchFamily="34" charset="0"/>
            </a:endParaRPr>
          </a:p>
          <a:p>
            <a:pPr marL="342900" indent="-342900">
              <a:spcBef>
                <a:spcPts val="0"/>
              </a:spcBef>
              <a:buFont typeface="Wingdings" panose="05000000000000000000" pitchFamily="2" charset="2"/>
              <a:buChar char=""/>
            </a:pPr>
            <a:r>
              <a:rPr kumimoji="0" lang="en-US" sz="20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All three sites were successfully restored under federal and state environmental regulations. </a:t>
            </a:r>
          </a:p>
          <a:p>
            <a:pPr marL="0" marR="0" lvl="0" indent="0">
              <a:spcBef>
                <a:spcPts val="0"/>
              </a:spcBef>
              <a:spcAft>
                <a:spcPts val="0"/>
              </a:spcAft>
              <a:buNone/>
            </a:pPr>
            <a:endParaRPr lang="en-US" sz="19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When DOE meets its</a:t>
            </a:r>
            <a:r>
              <a:rPr lang="en-US" sz="1900" dirty="0">
                <a:solidFill>
                  <a:srgbClr val="FF0000"/>
                </a:solidFill>
                <a:effectLst/>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Times New Roman" panose="02020603050405020304" pitchFamily="18" charset="0"/>
              </a:rPr>
              <a:t>obligation to remove the SNF/GTCC waste, the ISFSIs will be decommissioned, the NRC licenses terminated, the sites made available for other purposes, and the companies will go out of business.</a:t>
            </a:r>
          </a:p>
          <a:p>
            <a:pPr marR="0" indent="0">
              <a:spcBef>
                <a:spcPts val="0"/>
              </a:spcBef>
              <a:spcAft>
                <a:spcPts val="0"/>
              </a:spcAft>
              <a:buNone/>
            </a:pPr>
            <a:r>
              <a:rPr lang="en-US" sz="1900" dirty="0">
                <a:effectLs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Until then it is the 3 Yankees’ responsibility as the NRC licensees to safely store and secure the SNF/GTCC waste in accordance with all applicable regulations.</a:t>
            </a:r>
          </a:p>
          <a:p>
            <a:pPr marL="342900" marR="0" lvl="0" indent="-342900">
              <a:spcBef>
                <a:spcPts val="0"/>
              </a:spcBef>
              <a:spcAft>
                <a:spcPts val="0"/>
              </a:spcAft>
              <a:buFont typeface="Wingdings" panose="05000000000000000000" pitchFamily="2" charset="2"/>
              <a:buChar char=""/>
            </a:pPr>
            <a:endParaRPr lang="en-US" sz="1900" dirty="0">
              <a:solidFill>
                <a:srgbClr val="000000"/>
              </a:solidFill>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900" dirty="0">
                <a:solidFill>
                  <a:srgbClr val="000000"/>
                </a:solidFill>
                <a:effectLst/>
                <a:ea typeface="Calibri" panose="020F0502020204030204" pitchFamily="34" charset="0"/>
              </a:rPr>
              <a:t>The 3 Yankee Companies have been in litigation with the DOE since 1998 to recover costs for the 3 companies' utility owners and their electric ratepayers resulting from the federal government's ongoing failure to remove the SNF/GTCC waste. </a:t>
            </a:r>
            <a:endParaRPr lang="en-US" sz="1900" dirty="0">
              <a:solidFill>
                <a:srgbClr val="000000"/>
              </a:solidFill>
              <a:ea typeface="Calibri" panose="020F0502020204030204" pitchFamily="34" charset="0"/>
            </a:endParaRPr>
          </a:p>
        </p:txBody>
      </p:sp>
    </p:spTree>
    <p:extLst>
      <p:ext uri="{BB962C8B-B14F-4D97-AF65-F5344CB8AC3E}">
        <p14:creationId xmlns:p14="http://schemas.microsoft.com/office/powerpoint/2010/main" val="178312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4060F-FDBF-4C4D-BD66-5E079EFD10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Grp="1" noChangeAspect="1" noChangeArrowheads="1"/>
          </p:cNvPicPr>
          <p:nvPr/>
        </p:nvPicPr>
        <p:blipFill>
          <a:blip r:embed="rId3" cstate="hqprint">
            <a:extLst>
              <a:ext uri="{28A0092B-C50C-407E-A947-70E740481C1C}">
                <a14:useLocalDpi xmlns:a14="http://schemas.microsoft.com/office/drawing/2010/main"/>
              </a:ext>
            </a:extLst>
          </a:blip>
          <a:stretch>
            <a:fillRect/>
          </a:stretch>
        </p:blipFill>
        <p:spPr bwMode="auto">
          <a:xfrm>
            <a:off x="1558479" y="421148"/>
            <a:ext cx="4095637" cy="3017520"/>
          </a:xfrm>
          <a:prstGeom prst="rect">
            <a:avLst/>
          </a:prstGeom>
          <a:noFill/>
          <a:ln w="9525">
            <a:noFill/>
            <a:miter lim="800000"/>
            <a:headEnd/>
            <a:tailEnd/>
          </a:ln>
          <a:effectLst/>
        </p:spPr>
      </p:pic>
      <p:pic>
        <p:nvPicPr>
          <p:cNvPr id="4" name="Picture 3"/>
          <p:cNvPicPr>
            <a:picLocks noGrp="1"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6225859" y="411480"/>
            <a:ext cx="4407662" cy="3017520"/>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hqprint">
            <a:extLst>
              <a:ext uri="{28A0092B-C50C-407E-A947-70E740481C1C}">
                <a14:useLocalDpi xmlns:a14="http://schemas.microsoft.com/office/drawing/2010/main"/>
              </a:ext>
            </a:extLst>
          </a:blip>
          <a:stretch>
            <a:fillRect/>
          </a:stretch>
        </p:blipFill>
        <p:spPr bwMode="auto">
          <a:xfrm>
            <a:off x="3426097" y="3535681"/>
            <a:ext cx="5003593" cy="3291840"/>
          </a:xfrm>
          <a:prstGeom prst="rect">
            <a:avLst/>
          </a:prstGeom>
          <a:noFill/>
          <a:ln w="9525">
            <a:noFill/>
            <a:miter lim="800000"/>
            <a:headEnd/>
            <a:tailEnd/>
          </a:ln>
          <a:effectLst/>
        </p:spPr>
      </p:pic>
      <p:sp>
        <p:nvSpPr>
          <p:cNvPr id="9" name="TextBox 8"/>
          <p:cNvSpPr txBox="1"/>
          <p:nvPr/>
        </p:nvSpPr>
        <p:spPr>
          <a:xfrm>
            <a:off x="2396688" y="51816"/>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Connecticut Yankee </a:t>
            </a:r>
          </a:p>
        </p:txBody>
      </p:sp>
      <p:sp>
        <p:nvSpPr>
          <p:cNvPr id="10" name="TextBox 9"/>
          <p:cNvSpPr txBox="1"/>
          <p:nvPr/>
        </p:nvSpPr>
        <p:spPr>
          <a:xfrm>
            <a:off x="7684409" y="51816"/>
            <a:ext cx="14905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Yankee Rowe</a:t>
            </a:r>
          </a:p>
        </p:txBody>
      </p:sp>
      <p:sp>
        <p:nvSpPr>
          <p:cNvPr id="11" name="TextBox 10"/>
          <p:cNvSpPr txBox="1"/>
          <p:nvPr/>
        </p:nvSpPr>
        <p:spPr>
          <a:xfrm>
            <a:off x="5181600" y="3657600"/>
            <a:ext cx="1492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Maine Yankee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725" y="303033"/>
            <a:ext cx="8229600" cy="914400"/>
          </a:xfrm>
        </p:spPr>
        <p:txBody>
          <a:bodyPr>
            <a:normAutofit/>
          </a:bodyPr>
          <a:lstStyle/>
          <a:p>
            <a:pPr algn="ctr"/>
            <a:r>
              <a:rPr lang="en-US" sz="3000" b="1" dirty="0">
                <a:solidFill>
                  <a:schemeClr val="accent1">
                    <a:lumMod val="75000"/>
                  </a:schemeClr>
                </a:solidFill>
              </a:rPr>
              <a:t>The 3 Yankee Company ISFSIs</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17583" y="4243214"/>
            <a:ext cx="3124200" cy="23853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3450" y="1223145"/>
            <a:ext cx="3464973" cy="267985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1662684" y="1400798"/>
            <a:ext cx="2023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Connecticut Yankee</a:t>
            </a:r>
          </a:p>
        </p:txBody>
      </p:sp>
      <p:sp>
        <p:nvSpPr>
          <p:cNvPr id="8" name="TextBox 7"/>
          <p:cNvSpPr txBox="1"/>
          <p:nvPr/>
        </p:nvSpPr>
        <p:spPr>
          <a:xfrm>
            <a:off x="5097142" y="4528359"/>
            <a:ext cx="22461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Yankee Rowe</a:t>
            </a:r>
          </a:p>
        </p:txBody>
      </p:sp>
      <p:sp>
        <p:nvSpPr>
          <p:cNvPr id="9" name="Right Arrow 8"/>
          <p:cNvSpPr/>
          <p:nvPr/>
        </p:nvSpPr>
        <p:spPr>
          <a:xfrm rot="16200000">
            <a:off x="2550832" y="4097280"/>
            <a:ext cx="489204" cy="2423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556492" y="4533872"/>
            <a:ext cx="240976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40 Spent Fuel Dry Casks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3 GTCC Dry Casks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NAC canister system</a:t>
            </a:r>
          </a:p>
        </p:txBody>
      </p:sp>
      <p:sp>
        <p:nvSpPr>
          <p:cNvPr id="11" name="Right Arrow 10"/>
          <p:cNvSpPr/>
          <p:nvPr/>
        </p:nvSpPr>
        <p:spPr>
          <a:xfrm rot="5400000">
            <a:off x="5813923" y="3824897"/>
            <a:ext cx="489204" cy="2423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4912995" y="2448567"/>
            <a:ext cx="2438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15 Spent Fuel Dry Casks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1 GTCC Dry Cask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NAC canister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3" name="Right Arrow 12"/>
          <p:cNvSpPr/>
          <p:nvPr/>
        </p:nvSpPr>
        <p:spPr>
          <a:xfrm rot="16200000">
            <a:off x="9475010" y="4333555"/>
            <a:ext cx="489204" cy="2423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8480824" y="4835732"/>
            <a:ext cx="240976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60 Spent Fuel Dry Casks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4 GTCC Dry Casks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NAC canister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65968" y="1418629"/>
            <a:ext cx="3464973" cy="25987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TextBox 16"/>
          <p:cNvSpPr txBox="1"/>
          <p:nvPr/>
        </p:nvSpPr>
        <p:spPr>
          <a:xfrm>
            <a:off x="8901174" y="1646635"/>
            <a:ext cx="1492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Maine Yankee</a:t>
            </a:r>
          </a:p>
        </p:txBody>
      </p:sp>
      <p:sp>
        <p:nvSpPr>
          <p:cNvPr id="7" name="Slide Number Placeholder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9B0ABC-12C3-4335-98E0-942095D57C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6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united states with red dots&#10;&#10;Description automatically generated">
            <a:extLst>
              <a:ext uri="{FF2B5EF4-FFF2-40B4-BE49-F238E27FC236}">
                <a16:creationId xmlns:a16="http://schemas.microsoft.com/office/drawing/2014/main" id="{DA755780-880D-4E4A-2C5D-99C294CB3C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1308" y="575658"/>
            <a:ext cx="8127092" cy="6206143"/>
          </a:xfrm>
          <a:prstGeom prst="rect">
            <a:avLst/>
          </a:prstGeom>
        </p:spPr>
      </p:pic>
      <p:sp>
        <p:nvSpPr>
          <p:cNvPr id="6" name="TextBox 5"/>
          <p:cNvSpPr txBox="1"/>
          <p:nvPr/>
        </p:nvSpPr>
        <p:spPr>
          <a:xfrm>
            <a:off x="1943100" y="156373"/>
            <a:ext cx="822960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a:t>
            </a:r>
            <a:r>
              <a:rPr kumimoji="0" lang="en-US" sz="2500" b="0" i="0" u="none" strike="noStrike" kern="1200" cap="none" spc="0" normalizeH="0" baseline="0" noProof="0" dirty="0">
                <a:ln>
                  <a:noFill/>
                </a:ln>
                <a:solidFill>
                  <a:prstClr val="black"/>
                </a:solidFill>
                <a:effectLst/>
                <a:uLnTx/>
                <a:uFillTx/>
                <a:latin typeface="Calibri"/>
                <a:ea typeface="+mn-ea"/>
                <a:cs typeface="+mn-cs"/>
              </a:rPr>
              <a:t>Permanently &amp; Announced Shutdown Nuclear Plant Sites</a:t>
            </a:r>
            <a:endParaRPr kumimoji="0" lang="en-US" sz="2500" b="0" i="0" u="none" strike="noStrike" kern="1200" cap="none" spc="0" normalizeH="0" baseline="0" noProof="0" dirty="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9DC667DF-A157-2F70-60B3-893D3FBAD0E5}"/>
              </a:ext>
            </a:extLst>
          </p:cNvPr>
          <p:cNvSpPr txBox="1"/>
          <p:nvPr/>
        </p:nvSpPr>
        <p:spPr>
          <a:xfrm>
            <a:off x="9601200" y="6504802"/>
            <a:ext cx="1447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10/1/2024</a:t>
            </a:r>
            <a:endParaRPr kumimoji="0" lang="en-US" sz="1200" b="0" i="0" u="none" strike="noStrike" kern="1200" cap="none" spc="0" normalizeH="0" baseline="0" noProof="0" dirty="0">
              <a:ln>
                <a:noFill/>
              </a:ln>
              <a:solidFill>
                <a:srgbClr val="0070C0"/>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B7743-7454-FFF6-6F75-474A4F40A1A3}"/>
              </a:ext>
            </a:extLst>
          </p:cNvPr>
          <p:cNvSpPr>
            <a:spLocks noGrp="1"/>
          </p:cNvSpPr>
          <p:nvPr>
            <p:ph type="title"/>
          </p:nvPr>
        </p:nvSpPr>
        <p:spPr>
          <a:xfrm>
            <a:off x="838200" y="365125"/>
            <a:ext cx="10515600" cy="1325563"/>
          </a:xfrm>
        </p:spPr>
        <p:txBody>
          <a:bodyPr>
            <a:normAutofit/>
          </a:bodyPr>
          <a:lstStyle/>
          <a:p>
            <a:pPr algn="ctr"/>
            <a:r>
              <a:rPr lang="en-US" sz="3000" b="1" dirty="0">
                <a:solidFill>
                  <a:schemeClr val="accent1">
                    <a:lumMod val="75000"/>
                  </a:schemeClr>
                </a:solidFill>
              </a:rPr>
              <a:t>Congress: Continuing Resolution &amp; Appropriations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B2D81D-8EB5-DB4A-02D0-9CA0C8851598}"/>
              </a:ext>
            </a:extLst>
          </p:cNvPr>
          <p:cNvSpPr>
            <a:spLocks noGrp="1"/>
          </p:cNvSpPr>
          <p:nvPr>
            <p:ph idx="1"/>
          </p:nvPr>
        </p:nvSpPr>
        <p:spPr>
          <a:xfrm>
            <a:off x="838200" y="1929384"/>
            <a:ext cx="10515600" cy="4251960"/>
          </a:xfrm>
        </p:spPr>
        <p:txBody>
          <a:bodyPr>
            <a:normAutofit fontScale="92500" lnSpcReduction="10000"/>
          </a:bodyPr>
          <a:lstStyle/>
          <a:p>
            <a:pPr>
              <a:spcBef>
                <a:spcPts val="0"/>
              </a:spcBef>
              <a:buFont typeface="Wingdings" panose="05000000000000000000" pitchFamily="2" charset="2"/>
              <a:buChar char="Ø"/>
            </a:pPr>
            <a:r>
              <a:rPr lang="en-US" sz="1800" i="1" u="sng" dirty="0">
                <a:effectLst/>
                <a:latin typeface="Aptos" panose="020B0004020202020204" pitchFamily="34" charset="0"/>
                <a:ea typeface="Times New Roman" panose="02020603050405020304" pitchFamily="18" charset="0"/>
              </a:rPr>
              <a:t>Continuing Resolution</a:t>
            </a:r>
            <a:r>
              <a:rPr lang="en-US" sz="1800" i="1" dirty="0">
                <a:effectLst/>
                <a:latin typeface="Aptos" panose="020B0004020202020204" pitchFamily="34" charset="0"/>
                <a:ea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rPr>
              <a:t>House and Senate lawmakers passed a Continuing Resolution on September 25</a:t>
            </a:r>
            <a:r>
              <a:rPr lang="en-US" sz="1800" baseline="30000" dirty="0">
                <a:effectLst/>
                <a:latin typeface="Aptos" panose="020B0004020202020204" pitchFamily="34" charset="0"/>
                <a:ea typeface="Times New Roman" panose="02020603050405020304" pitchFamily="18" charset="0"/>
              </a:rPr>
              <a:t>th</a:t>
            </a:r>
            <a:r>
              <a:rPr lang="en-US" sz="1800" dirty="0">
                <a:effectLst/>
                <a:latin typeface="Aptos" panose="020B0004020202020204" pitchFamily="34" charset="0"/>
                <a:ea typeface="Times New Roman" panose="02020603050405020304" pitchFamily="18" charset="0"/>
              </a:rPr>
              <a:t> to avert a government shutdown that was signed President Biden. The bill, (</a:t>
            </a:r>
            <a:r>
              <a:rPr lang="en-US" sz="1800" u="sng" dirty="0">
                <a:solidFill>
                  <a:srgbClr val="0000FF"/>
                </a:solidFill>
                <a:effectLst/>
                <a:latin typeface="Aptos" panose="020B0004020202020204" pitchFamily="34" charset="0"/>
                <a:ea typeface="Times New Roman" panose="02020603050405020304" pitchFamily="18" charset="0"/>
                <a:hlinkClick r:id="rId3"/>
              </a:rPr>
              <a:t>H.R. 9747</a:t>
            </a:r>
            <a:r>
              <a:rPr lang="en-US" sz="1800" dirty="0">
                <a:effectLst/>
                <a:latin typeface="Aptos" panose="020B0004020202020204" pitchFamily="34" charset="0"/>
                <a:ea typeface="Times New Roman" panose="02020603050405020304" pitchFamily="18" charset="0"/>
              </a:rPr>
              <a:t>) will maintain fiscal year 2024 funding levels through </a:t>
            </a:r>
            <a:r>
              <a:rPr lang="en-US" sz="1800" b="0" dirty="0">
                <a:effectLst/>
                <a:latin typeface="Aptos" panose="020B0004020202020204" pitchFamily="34" charset="0"/>
                <a:ea typeface="Times New Roman" panose="02020603050405020304" pitchFamily="18" charset="0"/>
              </a:rPr>
              <a:t>December 20</a:t>
            </a:r>
            <a:r>
              <a:rPr lang="en-US" sz="1800" b="0" baseline="30000" dirty="0">
                <a:effectLst/>
                <a:latin typeface="Aptos" panose="020B0004020202020204" pitchFamily="34" charset="0"/>
                <a:ea typeface="Times New Roman" panose="02020603050405020304" pitchFamily="18" charset="0"/>
              </a:rPr>
              <a:t>th</a:t>
            </a:r>
            <a:r>
              <a:rPr lang="en-US" sz="1800" b="0" dirty="0">
                <a:effectLst/>
                <a:latin typeface="Aptos" panose="020B0004020202020204" pitchFamily="34" charset="0"/>
                <a:ea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rPr>
              <a:t>Both the House and Senate have yet to pass all 12 FY 2025 appropriations bills, resolve their differences on spending and policy questions, and resubmit them to each branch for a final vote before they can become law.</a:t>
            </a:r>
          </a:p>
          <a:p>
            <a:pPr>
              <a:spcBef>
                <a:spcPts val="0"/>
              </a:spcBef>
              <a:buFont typeface="Wingdings" panose="05000000000000000000" pitchFamily="2" charset="2"/>
              <a:buChar char="Ø"/>
            </a:pPr>
            <a:endParaRPr lang="en-US" sz="1800" dirty="0">
              <a:effectLst/>
              <a:latin typeface="Aptos" panose="020B0004020202020204" pitchFamily="34" charset="0"/>
              <a:ea typeface="Times New Roman" panose="02020603050405020304" pitchFamily="18" charset="0"/>
            </a:endParaRPr>
          </a:p>
          <a:p>
            <a:pPr>
              <a:spcBef>
                <a:spcPts val="0"/>
              </a:spcBef>
              <a:buFont typeface="Wingdings" panose="05000000000000000000" pitchFamily="2" charset="2"/>
              <a:buChar char="Ø"/>
            </a:pPr>
            <a:r>
              <a:rPr lang="en-US" sz="1800" i="1" u="sng" dirty="0">
                <a:effectLst/>
                <a:latin typeface="Aptos" panose="020B0004020202020204" pitchFamily="34" charset="0"/>
                <a:ea typeface="Times New Roman" panose="02020603050405020304" pitchFamily="18" charset="0"/>
              </a:rPr>
              <a:t>House Energy &amp; Water Development FY 2025 Appropriations bill</a:t>
            </a:r>
            <a:r>
              <a:rPr lang="en-US" sz="1800" dirty="0">
                <a:effectLst/>
                <a:latin typeface="Aptos" panose="020B0004020202020204" pitchFamily="34" charset="0"/>
                <a:ea typeface="Times New Roman" panose="02020603050405020304" pitchFamily="18" charset="0"/>
              </a:rPr>
              <a:t>: The bill was approved by the full Committee on July 9</a:t>
            </a:r>
            <a:r>
              <a:rPr lang="en-US" sz="1800" baseline="30000" dirty="0">
                <a:effectLst/>
                <a:latin typeface="Aptos" panose="020B0004020202020204" pitchFamily="34" charset="0"/>
                <a:ea typeface="Times New Roman" panose="02020603050405020304" pitchFamily="18" charset="0"/>
              </a:rPr>
              <a:t>th</a:t>
            </a:r>
            <a:r>
              <a:rPr lang="en-US" sz="1800" dirty="0">
                <a:effectLst/>
                <a:latin typeface="Aptos" panose="020B0004020202020204" pitchFamily="34" charset="0"/>
                <a:ea typeface="Times New Roman" panose="02020603050405020304" pitchFamily="18" charset="0"/>
              </a:rPr>
              <a:t>. The funding tables indicate that they held Used Fuel Disposition R&amp;D stable at $47 million, but again cut the Integrated Waste Management System program, this time by $30 million from last year’s level and $28 million from the Administration’s request for additional funding. This is similar to the position taken by the House last year that was overturned by the Senate and in the bicameral negotiations at the end of the FY ’24 process.</a:t>
            </a:r>
          </a:p>
          <a:p>
            <a:pPr>
              <a:spcBef>
                <a:spcPts val="0"/>
              </a:spcBef>
              <a:buFont typeface="Wingdings" panose="05000000000000000000" pitchFamily="2" charset="2"/>
              <a:buChar char="Ø"/>
            </a:pPr>
            <a:endParaRPr lang="en-US" sz="1800" dirty="0">
              <a:effectLst/>
              <a:latin typeface="Aptos" panose="020B0004020202020204" pitchFamily="34" charset="0"/>
              <a:ea typeface="Times New Roman" panose="02020603050405020304" pitchFamily="18" charset="0"/>
            </a:endParaRPr>
          </a:p>
          <a:p>
            <a:pPr>
              <a:spcBef>
                <a:spcPts val="0"/>
              </a:spcBef>
              <a:buFont typeface="Wingdings" panose="05000000000000000000" pitchFamily="2" charset="2"/>
              <a:buChar char="Ø"/>
            </a:pPr>
            <a:r>
              <a:rPr lang="en-US" sz="1800" dirty="0">
                <a:effectLst/>
                <a:latin typeface="Aptos" panose="020B0004020202020204" pitchFamily="34" charset="0"/>
                <a:ea typeface="Times New Roman" panose="02020603050405020304" pitchFamily="18" charset="0"/>
              </a:rPr>
              <a:t>The Committee recommendation included $12,040,000 for Nuclear Waste Disposal for Nuclear Waste Fund (NWF) oversight activities essentially for continued DOE spent fuel contract administration and a holding pattern at Yucca Mountain. It again also contained a prohibition of the use of any federal funds in support of private CISF efforts not specifically authorized unless state, tribal and local governments formalize consent with an exception for currently licensed facilities storing commercial SNF as of the date of enactment. The Department was also directed to provide to the Committee not later than 90 days after enactment of the Act a briefing on anticipated future-year requirements for NWF oversight activities.</a:t>
            </a:r>
          </a:p>
          <a:p>
            <a:pPr>
              <a:spcBef>
                <a:spcPts val="0"/>
              </a:spcBef>
              <a:buFont typeface="Wingdings" panose="05000000000000000000" pitchFamily="2" charset="2"/>
              <a:buChar char="Ø"/>
            </a:pPr>
            <a:endParaRPr lang="en-US" sz="19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366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30668-B2DF-1263-3CFD-5A6FD1FE3560}"/>
              </a:ext>
            </a:extLst>
          </p:cNvPr>
          <p:cNvSpPr>
            <a:spLocks noGrp="1"/>
          </p:cNvSpPr>
          <p:nvPr>
            <p:ph type="title"/>
          </p:nvPr>
        </p:nvSpPr>
        <p:spPr>
          <a:xfrm>
            <a:off x="838200" y="365125"/>
            <a:ext cx="10515600" cy="1325563"/>
          </a:xfrm>
        </p:spPr>
        <p:txBody>
          <a:bodyPr>
            <a:noAutofit/>
          </a:bodyPr>
          <a:lstStyle/>
          <a:p>
            <a:pPr algn="ctr"/>
            <a:r>
              <a:rPr lang="en-US" sz="2800" b="1" dirty="0">
                <a:solidFill>
                  <a:schemeClr val="accent1">
                    <a:lumMod val="75000"/>
                  </a:schemeClr>
                </a:solidFill>
              </a:rPr>
              <a:t>Congress: Appropriations continued</a:t>
            </a:r>
            <a:endParaRPr lang="en-US" sz="2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641784-9E27-1B27-C803-4EDE6ED82B87}"/>
              </a:ext>
            </a:extLst>
          </p:cNvPr>
          <p:cNvSpPr>
            <a:spLocks noGrp="1"/>
          </p:cNvSpPr>
          <p:nvPr>
            <p:ph idx="1"/>
          </p:nvPr>
        </p:nvSpPr>
        <p:spPr>
          <a:xfrm>
            <a:off x="838200" y="1929384"/>
            <a:ext cx="10515600" cy="4251960"/>
          </a:xfrm>
        </p:spPr>
        <p:txBody>
          <a:bodyPr>
            <a:normAutofit/>
          </a:bodyPr>
          <a:lstStyle/>
          <a:p>
            <a:pPr>
              <a:spcBef>
                <a:spcPts val="0"/>
              </a:spcBef>
              <a:buFont typeface="Wingdings" panose="05000000000000000000" pitchFamily="2" charset="2"/>
              <a:buChar char="Ø"/>
            </a:pPr>
            <a:r>
              <a:rPr lang="en-US" sz="1800" i="1" u="sng" dirty="0">
                <a:effectLst/>
                <a:latin typeface="Aptos" panose="020B0004020202020204" pitchFamily="34" charset="0"/>
                <a:ea typeface="Times New Roman" panose="02020603050405020304" pitchFamily="18" charset="0"/>
              </a:rPr>
              <a:t>Senate Energy &amp; Water Development FY 2025 bill</a:t>
            </a:r>
            <a:r>
              <a:rPr lang="en-US" sz="1800" dirty="0">
                <a:effectLst/>
                <a:latin typeface="Aptos" panose="020B0004020202020204" pitchFamily="34" charset="0"/>
                <a:ea typeface="Times New Roman" panose="02020603050405020304" pitchFamily="18" charset="0"/>
              </a:rPr>
              <a:t>: On August 1st  the full Senate Appropriations Committee unanimously approved the FY 2025 Senate Energy and Water Appropriations Bill (</a:t>
            </a:r>
            <a:r>
              <a:rPr lang="en-US" sz="1800" u="none" strike="noStrike" dirty="0">
                <a:solidFill>
                  <a:srgbClr val="467886"/>
                </a:solidFill>
                <a:effectLst/>
                <a:latin typeface="Aptos" panose="020B0004020202020204" pitchFamily="34" charset="0"/>
                <a:ea typeface="Times New Roman" panose="02020603050405020304" pitchFamily="18" charset="0"/>
                <a:hlinkClick r:id="rId3"/>
              </a:rPr>
              <a:t>S.4927</a:t>
            </a:r>
            <a:r>
              <a:rPr lang="en-US" sz="1800" dirty="0">
                <a:effectLst/>
                <a:latin typeface="Aptos" panose="020B0004020202020204" pitchFamily="34" charset="0"/>
                <a:ea typeface="Times New Roman" panose="02020603050405020304" pitchFamily="18" charset="0"/>
              </a:rPr>
              <a:t>). The Committee Report accompanying the bill text clarifies that the Committee fully funded the Administration’s request of $53 million for the Integrated Waste Management account. It also specifically directed the DOE to move forward under its existing authority to identify a site for a Federal CIS facility </a:t>
            </a:r>
            <a:r>
              <a:rPr lang="en-US" sz="1800" dirty="0">
                <a:effectLst/>
                <a:latin typeface="Aptos" panose="020B0004020202020204" pitchFamily="34" charset="0"/>
                <a:ea typeface="Aptos" panose="020B0004020202020204" pitchFamily="34" charset="0"/>
                <a:cs typeface="Calibri" panose="020F0502020204030204" pitchFamily="34" charset="0"/>
              </a:rPr>
              <a:t>with priority for storage given to spent nuclear fuel located on sites without an operating nuclear reactor</a:t>
            </a:r>
            <a:r>
              <a:rPr lang="en-US" sz="1800" dirty="0">
                <a:effectLst/>
                <a:latin typeface="Aptos" panose="020B0004020202020204" pitchFamily="34" charset="0"/>
                <a:ea typeface="Times New Roman" panose="02020603050405020304" pitchFamily="18" charset="0"/>
              </a:rPr>
              <a:t>. </a:t>
            </a:r>
          </a:p>
          <a:p>
            <a:pPr marR="0">
              <a:spcBef>
                <a:spcPts val="0"/>
              </a:spcBef>
              <a:spcAft>
                <a:spcPts val="0"/>
              </a:spcAft>
              <a:buFont typeface="Wingdings" panose="05000000000000000000" pitchFamily="2" charset="2"/>
              <a:buChar char="Ø"/>
            </a:pPr>
            <a:endParaRPr lang="en-US" sz="1800" dirty="0">
              <a:effectLst/>
              <a:latin typeface="Aptos" panose="020B00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800" dirty="0">
                <a:effectLst/>
                <a:latin typeface="Aptos" panose="020B0004020202020204" pitchFamily="34" charset="0"/>
                <a:ea typeface="Times New Roman" panose="02020603050405020304" pitchFamily="18" charset="0"/>
              </a:rPr>
              <a:t>The DOE was further directed to use a consent-based approach - and it specifically reminded DOE that the Nuclear Waste Policy Act provides for a wide variety of activities that may take place prior to the limitations in that act. Which includes providing Congress with recommendations for a mechanism to ensure any SNF/HLRW stored at a consolidated storage facility pursuant to the section shall move to deep geologic disposal capacity.</a:t>
            </a:r>
          </a:p>
          <a:p>
            <a:endParaRPr lang="en-US" sz="2200" dirty="0"/>
          </a:p>
        </p:txBody>
      </p:sp>
    </p:spTree>
    <p:extLst>
      <p:ext uri="{BB962C8B-B14F-4D97-AF65-F5344CB8AC3E}">
        <p14:creationId xmlns:p14="http://schemas.microsoft.com/office/powerpoint/2010/main" val="184210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12AF4-F385-5DF3-5FB6-9EC47524D4F0}"/>
              </a:ext>
            </a:extLst>
          </p:cNvPr>
          <p:cNvSpPr>
            <a:spLocks noGrp="1"/>
          </p:cNvSpPr>
          <p:nvPr>
            <p:ph type="title"/>
          </p:nvPr>
        </p:nvSpPr>
        <p:spPr>
          <a:xfrm>
            <a:off x="838200" y="365125"/>
            <a:ext cx="10515600" cy="1325563"/>
          </a:xfrm>
        </p:spPr>
        <p:txBody>
          <a:bodyPr>
            <a:normAutofit/>
          </a:bodyPr>
          <a:lstStyle/>
          <a:p>
            <a:pPr algn="ctr"/>
            <a:r>
              <a:rPr lang="en-US" sz="2800" b="1" dirty="0">
                <a:solidFill>
                  <a:schemeClr val="accent1">
                    <a:lumMod val="75000"/>
                  </a:schemeClr>
                </a:solidFill>
              </a:rPr>
              <a:t>Congress: Appropriations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42F17B-92B2-B63B-0AD5-BCE937F86230}"/>
              </a:ext>
            </a:extLst>
          </p:cNvPr>
          <p:cNvSpPr>
            <a:spLocks noGrp="1"/>
          </p:cNvSpPr>
          <p:nvPr>
            <p:ph idx="1"/>
          </p:nvPr>
        </p:nvSpPr>
        <p:spPr>
          <a:xfrm>
            <a:off x="838200" y="1929384"/>
            <a:ext cx="10515600" cy="4251960"/>
          </a:xfrm>
        </p:spPr>
        <p:txBody>
          <a:bodyPr>
            <a:normAutofit lnSpcReduction="10000"/>
          </a:bodyPr>
          <a:lstStyle/>
          <a:p>
            <a:pPr marR="0">
              <a:spcBef>
                <a:spcPts val="0"/>
              </a:spcBef>
              <a:spcAft>
                <a:spcPts val="0"/>
              </a:spcAft>
              <a:buFont typeface="Wingdings" panose="05000000000000000000" pitchFamily="2" charset="2"/>
              <a:buChar char="Ø"/>
            </a:pPr>
            <a:r>
              <a:rPr lang="en-US" sz="1800" i="1" u="sng" dirty="0">
                <a:solidFill>
                  <a:srgbClr val="000000"/>
                </a:solidFill>
                <a:effectLst/>
                <a:latin typeface="Aptos" panose="020B0004020202020204" pitchFamily="34" charset="0"/>
                <a:ea typeface="Times New Roman" panose="02020603050405020304" pitchFamily="18" charset="0"/>
              </a:rPr>
              <a:t>Senate Interior &amp; Environment Appropriations FY </a:t>
            </a:r>
            <a:r>
              <a:rPr lang="en-US" sz="1800" i="1" u="sng" dirty="0">
                <a:effectLst/>
                <a:latin typeface="Aptos" panose="020B0004020202020204" pitchFamily="34" charset="0"/>
                <a:ea typeface="Times New Roman" panose="02020603050405020304" pitchFamily="18" charset="0"/>
              </a:rPr>
              <a:t>2025 </a:t>
            </a:r>
            <a:r>
              <a:rPr lang="en-US" sz="1800" i="1" u="sng" dirty="0">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bill</a:t>
            </a:r>
            <a:r>
              <a:rPr lang="en-US" sz="1800" dirty="0">
                <a:solidFill>
                  <a:srgbClr val="000000"/>
                </a:solidFill>
                <a:effectLst/>
                <a:latin typeface="Aptos" panose="020B0004020202020204" pitchFamily="34" charset="0"/>
                <a:ea typeface="Times New Roman" panose="02020603050405020304" pitchFamily="18" charset="0"/>
              </a:rPr>
              <a:t>: The bill provides $250,000 to develop a generic, technology-neutral standard for a second nuclear waste disposal repository. The goal is for the Environmental Protection Agency to use modern and international practices in creating new plans to dispose of all the nation’s U.S. nuclear waste (commercial, naval, new nuclear...). The EPA had requested $635,000 to fund is work but the proposed $250,000 will assist getting the process moving. The DPC and NWSC joined other national organizations in July on a letter requesting Congress to provide EPA with funds to update the agency’s generic disposal standards with the view being that work on a permanent repository might help the effort to find a willing host for a CISF.</a:t>
            </a:r>
            <a:endParaRPr lang="en-US" sz="1800" dirty="0">
              <a:effectLst/>
              <a:latin typeface="Aptos" panose="020B00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Aptos" panose="020B00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800" dirty="0">
                <a:effectLst/>
                <a:latin typeface="Aptos" panose="020B0004020202020204" pitchFamily="34" charset="0"/>
                <a:ea typeface="Times New Roman" panose="02020603050405020304" pitchFamily="18" charset="0"/>
              </a:rPr>
              <a:t>The bill passed the Senate on July 24</a:t>
            </a:r>
            <a:r>
              <a:rPr lang="en-US" sz="1800" baseline="30000" dirty="0">
                <a:effectLst/>
                <a:latin typeface="Aptos" panose="020B0004020202020204" pitchFamily="34" charset="0"/>
                <a:ea typeface="Times New Roman" panose="02020603050405020304" pitchFamily="18" charset="0"/>
              </a:rPr>
              <a:t>th</a:t>
            </a:r>
            <a:r>
              <a:rPr lang="en-US" sz="1800" dirty="0">
                <a:effectLst/>
                <a:latin typeface="Aptos" panose="020B0004020202020204" pitchFamily="34" charset="0"/>
                <a:ea typeface="Times New Roman" panose="02020603050405020304" pitchFamily="18" charset="0"/>
              </a:rPr>
              <a:t> and included funding to develop a generic, technology-neutral standard for a second nuclear waste disposal repository. The goal is for the Environmental Protection Agency to use modern and international practices in creating - new plans to dispose of all the nation’s SNF and HLW (commercial, naval, WWII legacy, and new nuclear). The EPA had requested $635,000 to fund this work— but the bill’s proposed $250,000 - would assist getting the process initiated. In July the DPC and NWSC joined a number of other national organizations on a joint letter requesting Congress provide EPA with funds to update the agency’s generic disposal standards - the view being that work on a permanent second repository might help the effort to find a willing host for a federal CISF.</a:t>
            </a:r>
          </a:p>
          <a:p>
            <a:endParaRPr lang="en-US" sz="2200" dirty="0"/>
          </a:p>
        </p:txBody>
      </p:sp>
    </p:spTree>
    <p:extLst>
      <p:ext uri="{BB962C8B-B14F-4D97-AF65-F5344CB8AC3E}">
        <p14:creationId xmlns:p14="http://schemas.microsoft.com/office/powerpoint/2010/main" val="335404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B7743-7454-FFF6-6F75-474A4F40A1A3}"/>
              </a:ext>
            </a:extLst>
          </p:cNvPr>
          <p:cNvSpPr>
            <a:spLocks noGrp="1"/>
          </p:cNvSpPr>
          <p:nvPr>
            <p:ph type="title"/>
          </p:nvPr>
        </p:nvSpPr>
        <p:spPr>
          <a:xfrm>
            <a:off x="838200" y="365125"/>
            <a:ext cx="10515600" cy="1325563"/>
          </a:xfrm>
        </p:spPr>
        <p:txBody>
          <a:bodyPr>
            <a:normAutofit/>
          </a:bodyPr>
          <a:lstStyle/>
          <a:p>
            <a:r>
              <a:rPr lang="en-US" sz="3000" b="1" dirty="0">
                <a:solidFill>
                  <a:schemeClr val="accent1">
                    <a:lumMod val="75000"/>
                  </a:schemeClr>
                </a:solidFill>
              </a:rPr>
              <a:t>Congress: Funding legislation and related activity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B2D81D-8EB5-DB4A-02D0-9CA0C8851598}"/>
              </a:ext>
            </a:extLst>
          </p:cNvPr>
          <p:cNvSpPr>
            <a:spLocks noGrp="1"/>
          </p:cNvSpPr>
          <p:nvPr>
            <p:ph idx="1"/>
          </p:nvPr>
        </p:nvSpPr>
        <p:spPr>
          <a:xfrm>
            <a:off x="838200" y="1929384"/>
            <a:ext cx="10515600" cy="4251960"/>
          </a:xfrm>
        </p:spPr>
        <p:txBody>
          <a:bodyPr>
            <a:normAutofit/>
          </a:bodyPr>
          <a:lstStyle/>
          <a:p>
            <a:pPr>
              <a:spcBef>
                <a:spcPts val="0"/>
              </a:spcBef>
              <a:buFont typeface="Wingdings" panose="05000000000000000000" pitchFamily="2" charset="2"/>
              <a:buChar char="Ø"/>
            </a:pPr>
            <a:r>
              <a:rPr lang="en-US" sz="1800" dirty="0">
                <a:latin typeface="Aptos" panose="020B0004020202020204" pitchFamily="34" charset="0"/>
                <a:ea typeface="Calibri" panose="020F0502020204030204" pitchFamily="34" charset="0"/>
                <a:cs typeface="Arial" panose="020B0604020202020204" pitchFamily="34" charset="0"/>
              </a:rPr>
              <a:t>On June 20</a:t>
            </a:r>
            <a:r>
              <a:rPr lang="en-US" sz="1800" baseline="30000" dirty="0">
                <a:latin typeface="Aptos" panose="020B0004020202020204" pitchFamily="34" charset="0"/>
                <a:ea typeface="Calibri" panose="020F0502020204030204" pitchFamily="34" charset="0"/>
                <a:cs typeface="Arial" panose="020B0604020202020204" pitchFamily="34" charset="0"/>
              </a:rPr>
              <a:t>th</a:t>
            </a:r>
            <a:r>
              <a:rPr lang="en-US" sz="1800" dirty="0">
                <a:latin typeface="Aptos" panose="020B0004020202020204" pitchFamily="34" charset="0"/>
                <a:ea typeface="Calibri" panose="020F0502020204030204" pitchFamily="34" charset="0"/>
                <a:cs typeface="Arial" panose="020B0604020202020204" pitchFamily="34" charset="0"/>
              </a:rPr>
              <a:t>, a letter from multiple organizations was sent to the Chair’s and Ranking Members of both the House and Senate Appropriations Subcommittee on Interior, Environment, and Related Agencies regarding the FY25 E&amp;WD Appropriations. This letter requested that the Subcommittees provide additional funding to enable the EPA Office of Radiation and Indoor Air to start developing new generic repository standards and disposal plans for all the nation’s waste forms. Maine Yankee is a member of two of the signatories of this letter, the Nuclear Waste Strategy Coalition (NWSC) and the Decommissioning Plant Coalition (DPC)</a:t>
            </a:r>
          </a:p>
          <a:p>
            <a:pPr>
              <a:spcBef>
                <a:spcPts val="0"/>
              </a:spcBef>
              <a:buFont typeface="Wingdings" panose="05000000000000000000" pitchFamily="2" charset="2"/>
              <a:buChar char="Ø"/>
            </a:pPr>
            <a:endParaRPr lang="en-US" sz="1800" dirty="0">
              <a:latin typeface="Aptos" panose="020B0004020202020204" pitchFamily="34"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r>
              <a:rPr lang="en-US" sz="1800" dirty="0">
                <a:latin typeface="Aptos" panose="020B0004020202020204" pitchFamily="34" charset="0"/>
                <a:ea typeface="Aptos" panose="020B0004020202020204" pitchFamily="34" charset="0"/>
                <a:cs typeface="Calibri" panose="020F0502020204030204" pitchFamily="34" charset="0"/>
              </a:rPr>
              <a:t>In efforts to modernize the nuclear regulatory framework, facilitate export of U.S. nuclear technology, and spur the deployment of advanced reactors, the Senate and House passed the ADVANCE Act and the Atomic Energy Advancement Act, respectively. The legislative packages were conferenced and merged into the ADVANCE Act of 2024 as part of S.870, the Fire Grants and Safety Act. </a:t>
            </a:r>
            <a:r>
              <a:rPr lang="en-US" sz="1800" dirty="0">
                <a:latin typeface="Aptos" panose="020B0004020202020204" pitchFamily="34" charset="0"/>
                <a:ea typeface="Calibri" panose="020F0502020204030204" pitchFamily="34" charset="0"/>
                <a:cs typeface="Arial" panose="020B0604020202020204" pitchFamily="34" charset="0"/>
              </a:rPr>
              <a:t>One of the key provisions of the bill requires the DOE to biennially report on the U.S. spent nuclear fuel and high-level radioactive waste inventory. </a:t>
            </a:r>
          </a:p>
          <a:p>
            <a:pPr>
              <a:spcBef>
                <a:spcPts val="0"/>
              </a:spcBef>
              <a:buFont typeface="Wingdings" panose="05000000000000000000" pitchFamily="2" charset="2"/>
              <a:buChar char="Ø"/>
            </a:pPr>
            <a:endParaRPr lang="en-US" sz="19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505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11808</TotalTime>
  <Words>2253</Words>
  <Application>Microsoft Office PowerPoint</Application>
  <PresentationFormat>Widescreen</PresentationFormat>
  <Paragraphs>113</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Calibri Light</vt:lpstr>
      <vt:lpstr>Times New Roman</vt:lpstr>
      <vt:lpstr>Wingdings</vt:lpstr>
      <vt:lpstr>Office Theme</vt:lpstr>
      <vt:lpstr>3 Yankee Companies &amp; National SNF Status Update </vt:lpstr>
      <vt:lpstr>Overview of the 3 Yankee Companies </vt:lpstr>
      <vt:lpstr>PowerPoint Presentation</vt:lpstr>
      <vt:lpstr>The 3 Yankee Company ISFSIs</vt:lpstr>
      <vt:lpstr>PowerPoint Presentation</vt:lpstr>
      <vt:lpstr>Congress: Continuing Resolution &amp; Appropriations</vt:lpstr>
      <vt:lpstr>Congress: Appropriations continued</vt:lpstr>
      <vt:lpstr>Congress: Appropriations continued</vt:lpstr>
      <vt:lpstr>Congress: Funding legislation and related activity continued</vt:lpstr>
      <vt:lpstr>Congress: Authorizing Legislation</vt:lpstr>
      <vt:lpstr>3 Yankees’ Perspective on DOE’s Consent-Based Siting Initiative </vt:lpstr>
      <vt:lpstr>3Yankees &amp; DPC -- Consent-Based Siting Engagement</vt:lpstr>
      <vt:lpstr>Private Consolidated Interim Storage Facility Status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Prospects for Stranded Used Fuel Management 3 Yankee Companies’ Perspective</dc:title>
  <dc:creator>Eric Howes</dc:creator>
  <cp:lastModifiedBy>Uldis Vanags</cp:lastModifiedBy>
  <cp:revision>185</cp:revision>
  <cp:lastPrinted>2024-10-21T15:01:59Z</cp:lastPrinted>
  <dcterms:created xsi:type="dcterms:W3CDTF">2021-08-11T13:58:26Z</dcterms:created>
  <dcterms:modified xsi:type="dcterms:W3CDTF">2024-10-23T12:15:10Z</dcterms:modified>
</cp:coreProperties>
</file>