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7" r:id="rId5"/>
    <p:sldId id="470" r:id="rId6"/>
    <p:sldId id="469" r:id="rId7"/>
    <p:sldId id="260" r:id="rId8"/>
    <p:sldId id="511" r:id="rId9"/>
    <p:sldId id="480" r:id="rId10"/>
    <p:sldId id="479" r:id="rId11"/>
    <p:sldId id="438" r:id="rId12"/>
    <p:sldId id="439" r:id="rId13"/>
    <p:sldId id="485" r:id="rId14"/>
    <p:sldId id="444" r:id="rId15"/>
    <p:sldId id="552" r:id="rId16"/>
    <p:sldId id="488" r:id="rId17"/>
    <p:sldId id="535" r:id="rId18"/>
    <p:sldId id="489" r:id="rId19"/>
    <p:sldId id="483" r:id="rId20"/>
    <p:sldId id="531" r:id="rId21"/>
    <p:sldId id="556" r:id="rId22"/>
    <p:sldId id="532" r:id="rId23"/>
    <p:sldId id="554" r:id="rId24"/>
    <p:sldId id="490" r:id="rId25"/>
    <p:sldId id="538" r:id="rId26"/>
    <p:sldId id="533" r:id="rId27"/>
    <p:sldId id="539" r:id="rId28"/>
    <p:sldId id="546" r:id="rId29"/>
    <p:sldId id="536" r:id="rId30"/>
    <p:sldId id="545" r:id="rId31"/>
    <p:sldId id="553" r:id="rId32"/>
    <p:sldId id="555" r:id="rId33"/>
    <p:sldId id="530" r:id="rId34"/>
    <p:sldId id="542" r:id="rId35"/>
    <p:sldId id="491" r:id="rId36"/>
    <p:sldId id="541" r:id="rId37"/>
    <p:sldId id="540" r:id="rId38"/>
    <p:sldId id="537" r:id="rId39"/>
    <p:sldId id="547" r:id="rId40"/>
    <p:sldId id="543" r:id="rId41"/>
    <p:sldId id="548" r:id="rId42"/>
    <p:sldId id="544" r:id="rId43"/>
    <p:sldId id="549" r:id="rId44"/>
    <p:sldId id="550" r:id="rId45"/>
    <p:sldId id="495" r:id="rId46"/>
    <p:sldId id="529" r:id="rId47"/>
    <p:sldId id="551" r:id="rId48"/>
    <p:sldId id="534" r:id="rId49"/>
    <p:sldId id="528" r:id="rId50"/>
    <p:sldId id="557" r:id="rId51"/>
    <p:sldId id="46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E72E-6A6C-67A9-910B-C40487E2ACB4}" name="Hogan, Sara" initials="HS" userId="S::sara.hogan@nuclear.energy.gov::a8ee312e-ecfe-4585-b2ea-6276b30b27d5" providerId="AD"/>
  <p188:author id="{6515705F-F226-6E25-CCEB-5C931D417ABC}" name="Bickford, Erica" initials="BE" userId="S::Erica.Bickford@Nuclear.Energy.Gov::8068febf-2dc0-4dab-9cef-a3fec35b0d9c" providerId="AD"/>
  <p188:author id="{3DC3B75F-04F5-BA1E-1495-ADFE28DCCC94}" name="Juckett, Miriam R" initials="JMR" userId="S::miriam.juckett@pnnl.gov::5bd87c07-3cab-453e-beb3-23b640ad90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AFFA0A-61CC-4679-AC34-380D606B51A0}" v="6" dt="2023-10-24T00:42:39.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7" d="100"/>
          <a:sy n="17" d="100"/>
        </p:scale>
        <p:origin x="2868"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4DD65-9394-4074-A729-AFBC27BDFC99}"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C669B-D989-4FCA-B619-9BE377836699}" type="slidenum">
              <a:rPr lang="en-US" smtClean="0"/>
              <a:t>‹#›</a:t>
            </a:fld>
            <a:endParaRPr lang="en-US"/>
          </a:p>
        </p:txBody>
      </p:sp>
    </p:spTree>
    <p:extLst>
      <p:ext uri="{BB962C8B-B14F-4D97-AF65-F5344CB8AC3E}">
        <p14:creationId xmlns:p14="http://schemas.microsoft.com/office/powerpoint/2010/main" val="3126026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2</a:t>
            </a:fld>
            <a:endParaRPr lang="en-US"/>
          </a:p>
        </p:txBody>
      </p:sp>
    </p:spTree>
    <p:extLst>
      <p:ext uri="{BB962C8B-B14F-4D97-AF65-F5344CB8AC3E}">
        <p14:creationId xmlns:p14="http://schemas.microsoft.com/office/powerpoint/2010/main" val="881103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19</a:t>
            </a:fld>
            <a:endParaRPr lang="en-US"/>
          </a:p>
        </p:txBody>
      </p:sp>
    </p:spTree>
    <p:extLst>
      <p:ext uri="{BB962C8B-B14F-4D97-AF65-F5344CB8AC3E}">
        <p14:creationId xmlns:p14="http://schemas.microsoft.com/office/powerpoint/2010/main" val="1454759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21</a:t>
            </a:fld>
            <a:endParaRPr lang="en-US"/>
          </a:p>
        </p:txBody>
      </p:sp>
    </p:spTree>
    <p:extLst>
      <p:ext uri="{BB962C8B-B14F-4D97-AF65-F5344CB8AC3E}">
        <p14:creationId xmlns:p14="http://schemas.microsoft.com/office/powerpoint/2010/main" val="2641009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22</a:t>
            </a:fld>
            <a:endParaRPr lang="en-US"/>
          </a:p>
        </p:txBody>
      </p:sp>
    </p:spTree>
    <p:extLst>
      <p:ext uri="{BB962C8B-B14F-4D97-AF65-F5344CB8AC3E}">
        <p14:creationId xmlns:p14="http://schemas.microsoft.com/office/powerpoint/2010/main" val="103201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23</a:t>
            </a:fld>
            <a:endParaRPr lang="en-US"/>
          </a:p>
        </p:txBody>
      </p:sp>
    </p:spTree>
    <p:extLst>
      <p:ext uri="{BB962C8B-B14F-4D97-AF65-F5344CB8AC3E}">
        <p14:creationId xmlns:p14="http://schemas.microsoft.com/office/powerpoint/2010/main" val="363875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24</a:t>
            </a:fld>
            <a:endParaRPr lang="en-US"/>
          </a:p>
        </p:txBody>
      </p:sp>
    </p:spTree>
    <p:extLst>
      <p:ext uri="{BB962C8B-B14F-4D97-AF65-F5344CB8AC3E}">
        <p14:creationId xmlns:p14="http://schemas.microsoft.com/office/powerpoint/2010/main" val="648533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42</a:t>
            </a:fld>
            <a:endParaRPr lang="en-US"/>
          </a:p>
        </p:txBody>
      </p:sp>
    </p:spTree>
    <p:extLst>
      <p:ext uri="{BB962C8B-B14F-4D97-AF65-F5344CB8AC3E}">
        <p14:creationId xmlns:p14="http://schemas.microsoft.com/office/powerpoint/2010/main" val="288253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46</a:t>
            </a:fld>
            <a:endParaRPr lang="en-US"/>
          </a:p>
        </p:txBody>
      </p:sp>
    </p:spTree>
    <p:extLst>
      <p:ext uri="{BB962C8B-B14F-4D97-AF65-F5344CB8AC3E}">
        <p14:creationId xmlns:p14="http://schemas.microsoft.com/office/powerpoint/2010/main" val="320238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47</a:t>
            </a:fld>
            <a:endParaRPr lang="en-US"/>
          </a:p>
        </p:txBody>
      </p:sp>
    </p:spTree>
    <p:extLst>
      <p:ext uri="{BB962C8B-B14F-4D97-AF65-F5344CB8AC3E}">
        <p14:creationId xmlns:p14="http://schemas.microsoft.com/office/powerpoint/2010/main" val="410221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3</a:t>
            </a:fld>
            <a:endParaRPr lang="en-US"/>
          </a:p>
        </p:txBody>
      </p:sp>
    </p:spTree>
    <p:extLst>
      <p:ext uri="{BB962C8B-B14F-4D97-AF65-F5344CB8AC3E}">
        <p14:creationId xmlns:p14="http://schemas.microsoft.com/office/powerpoint/2010/main" val="420236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7</a:t>
            </a:fld>
            <a:endParaRPr lang="en-US"/>
          </a:p>
        </p:txBody>
      </p:sp>
    </p:spTree>
    <p:extLst>
      <p:ext uri="{BB962C8B-B14F-4D97-AF65-F5344CB8AC3E}">
        <p14:creationId xmlns:p14="http://schemas.microsoft.com/office/powerpoint/2010/main" val="11011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GRAPHIC</a:t>
            </a:r>
          </a:p>
        </p:txBody>
      </p:sp>
      <p:sp>
        <p:nvSpPr>
          <p:cNvPr id="4" name="Slide Number Placeholder 3"/>
          <p:cNvSpPr>
            <a:spLocks noGrp="1"/>
          </p:cNvSpPr>
          <p:nvPr>
            <p:ph type="sldNum" sz="quarter" idx="5"/>
          </p:nvPr>
        </p:nvSpPr>
        <p:spPr/>
        <p:txBody>
          <a:bodyPr/>
          <a:lstStyle/>
          <a:p>
            <a:fld id="{A9EC669B-D989-4FCA-B619-9BE377836699}" type="slidenum">
              <a:rPr lang="en-US" smtClean="0"/>
              <a:t>10</a:t>
            </a:fld>
            <a:endParaRPr lang="en-US"/>
          </a:p>
        </p:txBody>
      </p:sp>
    </p:spTree>
    <p:extLst>
      <p:ext uri="{BB962C8B-B14F-4D97-AF65-F5344CB8AC3E}">
        <p14:creationId xmlns:p14="http://schemas.microsoft.com/office/powerpoint/2010/main" val="551350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11</a:t>
            </a:fld>
            <a:endParaRPr lang="en-US"/>
          </a:p>
        </p:txBody>
      </p:sp>
    </p:spTree>
    <p:extLst>
      <p:ext uri="{BB962C8B-B14F-4D97-AF65-F5344CB8AC3E}">
        <p14:creationId xmlns:p14="http://schemas.microsoft.com/office/powerpoint/2010/main" val="12976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15</a:t>
            </a:fld>
            <a:endParaRPr lang="en-US"/>
          </a:p>
        </p:txBody>
      </p:sp>
    </p:spTree>
    <p:extLst>
      <p:ext uri="{BB962C8B-B14F-4D97-AF65-F5344CB8AC3E}">
        <p14:creationId xmlns:p14="http://schemas.microsoft.com/office/powerpoint/2010/main" val="150549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16</a:t>
            </a:fld>
            <a:endParaRPr lang="en-US"/>
          </a:p>
        </p:txBody>
      </p:sp>
    </p:spTree>
    <p:extLst>
      <p:ext uri="{BB962C8B-B14F-4D97-AF65-F5344CB8AC3E}">
        <p14:creationId xmlns:p14="http://schemas.microsoft.com/office/powerpoint/2010/main" val="2778500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17</a:t>
            </a:fld>
            <a:endParaRPr lang="en-US"/>
          </a:p>
        </p:txBody>
      </p:sp>
    </p:spTree>
    <p:extLst>
      <p:ext uri="{BB962C8B-B14F-4D97-AF65-F5344CB8AC3E}">
        <p14:creationId xmlns:p14="http://schemas.microsoft.com/office/powerpoint/2010/main" val="2765016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C669B-D989-4FCA-B619-9BE377836699}" type="slidenum">
              <a:rPr lang="en-US" smtClean="0"/>
              <a:t>18</a:t>
            </a:fld>
            <a:endParaRPr lang="en-US"/>
          </a:p>
        </p:txBody>
      </p:sp>
    </p:spTree>
    <p:extLst>
      <p:ext uri="{BB962C8B-B14F-4D97-AF65-F5344CB8AC3E}">
        <p14:creationId xmlns:p14="http://schemas.microsoft.com/office/powerpoint/2010/main" val="2828642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ty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DD9425-DAF9-FF47-8099-FECD86498833}"/>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1D2A6-F49F-F54B-A5E0-483415100305}"/>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5" name="Footer Placeholder 4">
            <a:extLst>
              <a:ext uri="{FF2B5EF4-FFF2-40B4-BE49-F238E27FC236}">
                <a16:creationId xmlns:a16="http://schemas.microsoft.com/office/drawing/2014/main" id="{CF69D14B-D930-C544-BD84-5BCF8A13C2C8}"/>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A0AF38A8-648D-F44E-BD11-BB88770CC742}"/>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A41C2159-4C12-A243-9193-E09945F74D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22317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
        <p:nvSpPr>
          <p:cNvPr id="14" name="Content Placeholder 2">
            <a:extLst>
              <a:ext uri="{FF2B5EF4-FFF2-40B4-BE49-F238E27FC236}">
                <a16:creationId xmlns:a16="http://schemas.microsoft.com/office/drawing/2014/main" id="{C31E5408-3E95-644B-A8E5-998B64BF2E96}"/>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384F0E3C-4A04-4AAA-8165-0216C6C53706}"/>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18" name="Footer Placeholder 4">
            <a:extLst>
              <a:ext uri="{FF2B5EF4-FFF2-40B4-BE49-F238E27FC236}">
                <a16:creationId xmlns:a16="http://schemas.microsoft.com/office/drawing/2014/main" id="{BCEF5B7B-B55A-4D68-990E-3C121C931938}"/>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19" name="Slide Number Placeholder 5">
            <a:extLst>
              <a:ext uri="{FF2B5EF4-FFF2-40B4-BE49-F238E27FC236}">
                <a16:creationId xmlns:a16="http://schemas.microsoft.com/office/drawing/2014/main" id="{FCAFEAA8-12E5-4966-8AF7-D6EDF6E2F01D}"/>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426698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
        <p:nvSpPr>
          <p:cNvPr id="15" name="Content Placeholder 2">
            <a:extLst>
              <a:ext uri="{FF2B5EF4-FFF2-40B4-BE49-F238E27FC236}">
                <a16:creationId xmlns:a16="http://schemas.microsoft.com/office/drawing/2014/main" id="{E4E9A757-DA8F-1541-BB3B-3D632A3B4D7F}"/>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1143B4B1-5DD0-4BC5-B6FF-6D2470D29194}"/>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16" name="Footer Placeholder 4">
            <a:extLst>
              <a:ext uri="{FF2B5EF4-FFF2-40B4-BE49-F238E27FC236}">
                <a16:creationId xmlns:a16="http://schemas.microsoft.com/office/drawing/2014/main" id="{E7DECEA5-D1B9-458A-B0B1-6F8D99114EFA}"/>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17" name="Slide Number Placeholder 5">
            <a:extLst>
              <a:ext uri="{FF2B5EF4-FFF2-40B4-BE49-F238E27FC236}">
                <a16:creationId xmlns:a16="http://schemas.microsoft.com/office/drawing/2014/main" id="{A5E78FBA-3368-4BB7-90A4-75F1A48FA076}"/>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1190252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4313382" cy="6033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2" y="371102"/>
            <a:ext cx="3932237" cy="1600200"/>
          </a:xfrm>
        </p:spPr>
        <p:txBody>
          <a:bodyPr anchor="b"/>
          <a:lstStyle>
            <a:lvl1pPr>
              <a:defRPr sz="32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p:nvPr>
        </p:nvSpPr>
        <p:spPr>
          <a:xfrm>
            <a:off x="190571" y="206776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
        <p:nvSpPr>
          <p:cNvPr id="14" name="Content Placeholder 2">
            <a:extLst>
              <a:ext uri="{FF2B5EF4-FFF2-40B4-BE49-F238E27FC236}">
                <a16:creationId xmlns:a16="http://schemas.microsoft.com/office/drawing/2014/main" id="{5789E040-F8B3-B447-8280-573B64745AFB}"/>
              </a:ext>
            </a:extLst>
          </p:cNvPr>
          <p:cNvSpPr>
            <a:spLocks noGrp="1"/>
          </p:cNvSpPr>
          <p:nvPr>
            <p:ph idx="1"/>
          </p:nvPr>
        </p:nvSpPr>
        <p:spPr>
          <a:xfrm>
            <a:off x="5183188" y="987425"/>
            <a:ext cx="6537758" cy="4873625"/>
          </a:xfrm>
        </p:spPr>
        <p:txBody>
          <a:bodyPr/>
          <a:lstStyle>
            <a:lvl1pPr>
              <a:defRPr sz="2800" b="1" spc="-150">
                <a:solidFill>
                  <a:schemeClr val="accent1"/>
                </a:solidFill>
                <a:latin typeface="+mj-lt"/>
              </a:defRPr>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a:extLst>
              <a:ext uri="{FF2B5EF4-FFF2-40B4-BE49-F238E27FC236}">
                <a16:creationId xmlns:a16="http://schemas.microsoft.com/office/drawing/2014/main" id="{18939485-6CD9-41C6-8105-9BD3B061E611}"/>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16" name="Footer Placeholder 4">
            <a:extLst>
              <a:ext uri="{FF2B5EF4-FFF2-40B4-BE49-F238E27FC236}">
                <a16:creationId xmlns:a16="http://schemas.microsoft.com/office/drawing/2014/main" id="{7FCA38B9-9CB8-474A-87BB-4038B730B3C6}"/>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17" name="Slide Number Placeholder 5">
            <a:extLst>
              <a:ext uri="{FF2B5EF4-FFF2-40B4-BE49-F238E27FC236}">
                <a16:creationId xmlns:a16="http://schemas.microsoft.com/office/drawing/2014/main" id="{67CD6E65-C5FF-42C8-B109-EEB77A9899F9}"/>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1277974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12192000" cy="1191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1" y="147782"/>
            <a:ext cx="6647550" cy="951345"/>
          </a:xfrm>
        </p:spPr>
        <p:txBody>
          <a:bodyPr anchor="ct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hasCustomPrompt="1"/>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subtitle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
        <p:nvSpPr>
          <p:cNvPr id="14" name="Date Placeholder 3">
            <a:extLst>
              <a:ext uri="{FF2B5EF4-FFF2-40B4-BE49-F238E27FC236}">
                <a16:creationId xmlns:a16="http://schemas.microsoft.com/office/drawing/2014/main" id="{7FF99E6B-A799-4240-ABD4-BE331D2A5CAF}"/>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15" name="Footer Placeholder 4">
            <a:extLst>
              <a:ext uri="{FF2B5EF4-FFF2-40B4-BE49-F238E27FC236}">
                <a16:creationId xmlns:a16="http://schemas.microsoft.com/office/drawing/2014/main" id="{7DC187F2-1C67-400D-A687-02DD5649237E}"/>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16" name="Slide Number Placeholder 5">
            <a:extLst>
              <a:ext uri="{FF2B5EF4-FFF2-40B4-BE49-F238E27FC236}">
                <a16:creationId xmlns:a16="http://schemas.microsoft.com/office/drawing/2014/main" id="{AEA93075-04A0-41B1-8D3E-68676A488689}"/>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368744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8C1E8D-2BA2-8C4F-947F-4E015132E0E6}"/>
              </a:ext>
            </a:extLst>
          </p:cNvPr>
          <p:cNvSpPr/>
          <p:nvPr userDrawn="1"/>
        </p:nvSpPr>
        <p:spPr>
          <a:xfrm>
            <a:off x="0" y="0"/>
            <a:ext cx="12192000" cy="119149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03A76-A193-3045-8C06-C950172E8FB8}"/>
              </a:ext>
            </a:extLst>
          </p:cNvPr>
          <p:cNvSpPr>
            <a:spLocks noGrp="1"/>
          </p:cNvSpPr>
          <p:nvPr>
            <p:ph type="title"/>
          </p:nvPr>
        </p:nvSpPr>
        <p:spPr>
          <a:xfrm>
            <a:off x="190571" y="147782"/>
            <a:ext cx="6647550" cy="951345"/>
          </a:xfrm>
        </p:spPr>
        <p:txBody>
          <a:bodyPr anchor="ct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44FCE6B-B2CA-2048-B57E-49DD0E41F6E0}"/>
              </a:ext>
            </a:extLst>
          </p:cNvPr>
          <p:cNvSpPr>
            <a:spLocks noGrp="1"/>
          </p:cNvSpPr>
          <p:nvPr>
            <p:ph idx="1"/>
          </p:nvPr>
        </p:nvSpPr>
        <p:spPr>
          <a:xfrm>
            <a:off x="683491" y="1480589"/>
            <a:ext cx="5809673" cy="4380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5A701-558B-0644-AD45-EFD6F24784F8}"/>
              </a:ext>
            </a:extLst>
          </p:cNvPr>
          <p:cNvSpPr>
            <a:spLocks noGrp="1"/>
          </p:cNvSpPr>
          <p:nvPr>
            <p:ph type="body" sz="half" idx="2" hasCustomPrompt="1"/>
          </p:nvPr>
        </p:nvSpPr>
        <p:spPr>
          <a:xfrm>
            <a:off x="7028692" y="143501"/>
            <a:ext cx="4972737" cy="951346"/>
          </a:xfrm>
        </p:spPr>
        <p:txBody>
          <a:bodyPr anchor="ctr">
            <a:normAutofit/>
          </a:bodyPr>
          <a:lstStyle>
            <a:lvl1pPr marL="0" indent="0">
              <a:buNone/>
              <a:defRPr sz="1800">
                <a:solidFill>
                  <a:schemeClr val="accent1">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subtitle styles</a:t>
            </a:r>
          </a:p>
        </p:txBody>
      </p:sp>
      <p:sp>
        <p:nvSpPr>
          <p:cNvPr id="8" name="Rectangle 7">
            <a:extLst>
              <a:ext uri="{FF2B5EF4-FFF2-40B4-BE49-F238E27FC236}">
                <a16:creationId xmlns:a16="http://schemas.microsoft.com/office/drawing/2014/main" id="{EA235B58-5C7D-294D-A555-6548CE7C1FB9}"/>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7EF72F33-82E1-A843-90DB-32C606126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
        <p:nvSpPr>
          <p:cNvPr id="14" name="Date Placeholder 3">
            <a:extLst>
              <a:ext uri="{FF2B5EF4-FFF2-40B4-BE49-F238E27FC236}">
                <a16:creationId xmlns:a16="http://schemas.microsoft.com/office/drawing/2014/main" id="{C1C717F3-906A-498D-A040-7BD42E0E7881}"/>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15" name="Footer Placeholder 4">
            <a:extLst>
              <a:ext uri="{FF2B5EF4-FFF2-40B4-BE49-F238E27FC236}">
                <a16:creationId xmlns:a16="http://schemas.microsoft.com/office/drawing/2014/main" id="{0638AA7F-31CE-4EEC-927C-0CE961DA4A68}"/>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16" name="Slide Number Placeholder 5">
            <a:extLst>
              <a:ext uri="{FF2B5EF4-FFF2-40B4-BE49-F238E27FC236}">
                <a16:creationId xmlns:a16="http://schemas.microsoft.com/office/drawing/2014/main" id="{B0468979-CBD1-4A1E-99FF-EDA4C5F9D277}"/>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3740454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04144" y="5662051"/>
            <a:ext cx="4661019" cy="903298"/>
          </a:xfrm>
          <a:prstGeom prst="rect">
            <a:avLst/>
          </a:prstGeom>
        </p:spPr>
      </p:pic>
      <p:sp>
        <p:nvSpPr>
          <p:cNvPr id="3" name="Date Placeholder 3">
            <a:extLst>
              <a:ext uri="{FF2B5EF4-FFF2-40B4-BE49-F238E27FC236}">
                <a16:creationId xmlns:a16="http://schemas.microsoft.com/office/drawing/2014/main" id="{4EF56F9D-6FFD-4AA1-893D-D11C793FE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AD77F99-8008-4854-BA9C-99290C9F7E53}" type="datetime1">
              <a:rPr lang="en-US" smtClean="0"/>
              <a:pPr/>
              <a:t>11/28/2023</a:t>
            </a:fld>
            <a:endParaRPr lang="en-US" dirty="0"/>
          </a:p>
        </p:txBody>
      </p:sp>
      <p:sp>
        <p:nvSpPr>
          <p:cNvPr id="4" name="Footer Placeholder 4">
            <a:extLst>
              <a:ext uri="{FF2B5EF4-FFF2-40B4-BE49-F238E27FC236}">
                <a16:creationId xmlns:a16="http://schemas.microsoft.com/office/drawing/2014/main" id="{E82B8594-1A6C-4DB1-9EB4-0699D3D86307}"/>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Slide Number Placeholder 5">
            <a:extLst>
              <a:ext uri="{FF2B5EF4-FFF2-40B4-BE49-F238E27FC236}">
                <a16:creationId xmlns:a16="http://schemas.microsoft.com/office/drawing/2014/main" id="{203CDF5F-4911-4A82-87D9-AF4EB5AE13F5}"/>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2479622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 Gri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26E41F-A849-4A25-9D15-C4A4099AE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77F99-8008-4854-BA9C-99290C9F7E53}" type="datetime1">
              <a:rPr lang="en-US" smtClean="0"/>
              <a:t>11/28/2023</a:t>
            </a:fld>
            <a:endParaRPr lang="en-US" dirty="0"/>
          </a:p>
        </p:txBody>
      </p:sp>
      <p:sp>
        <p:nvSpPr>
          <p:cNvPr id="3" name="Footer Placeholder 4">
            <a:extLst>
              <a:ext uri="{FF2B5EF4-FFF2-40B4-BE49-F238E27FC236}">
                <a16:creationId xmlns:a16="http://schemas.microsoft.com/office/drawing/2014/main" id="{A082CC38-3E6C-4EFC-AD54-32A0065293A9}"/>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4" name="Slide Number Placeholder 5">
            <a:extLst>
              <a:ext uri="{FF2B5EF4-FFF2-40B4-BE49-F238E27FC236}">
                <a16:creationId xmlns:a16="http://schemas.microsoft.com/office/drawing/2014/main" id="{01A2A19A-9E5F-4CD8-A672-FD5FC0495787}"/>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766100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04144" y="5394196"/>
            <a:ext cx="4661019" cy="903298"/>
          </a:xfrm>
          <a:prstGeom prst="rect">
            <a:avLst/>
          </a:prstGeom>
        </p:spPr>
      </p:pic>
      <p:sp>
        <p:nvSpPr>
          <p:cNvPr id="3" name="Date Placeholder 3">
            <a:extLst>
              <a:ext uri="{FF2B5EF4-FFF2-40B4-BE49-F238E27FC236}">
                <a16:creationId xmlns:a16="http://schemas.microsoft.com/office/drawing/2014/main" id="{8E7D2D3C-E8E1-4003-AA17-2CD49BDD3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AD77F99-8008-4854-BA9C-99290C9F7E53}" type="datetime1">
              <a:rPr lang="en-US" smtClean="0"/>
              <a:pPr/>
              <a:t>11/28/2023</a:t>
            </a:fld>
            <a:endParaRPr lang="en-US" dirty="0"/>
          </a:p>
        </p:txBody>
      </p:sp>
      <p:sp>
        <p:nvSpPr>
          <p:cNvPr id="4" name="Footer Placeholder 4">
            <a:extLst>
              <a:ext uri="{FF2B5EF4-FFF2-40B4-BE49-F238E27FC236}">
                <a16:creationId xmlns:a16="http://schemas.microsoft.com/office/drawing/2014/main" id="{0EDDEA6C-B813-4F86-825C-F10F32879E39}"/>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Slide Number Placeholder 5">
            <a:extLst>
              <a:ext uri="{FF2B5EF4-FFF2-40B4-BE49-F238E27FC236}">
                <a16:creationId xmlns:a16="http://schemas.microsoft.com/office/drawing/2014/main" id="{CC4F075F-7BC5-4DD6-AE85-6BBF6F028290}"/>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1211978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04144" y="5394197"/>
            <a:ext cx="4661019" cy="903298"/>
          </a:xfrm>
          <a:prstGeom prst="rect">
            <a:avLst/>
          </a:prstGeom>
        </p:spPr>
      </p:pic>
      <p:sp>
        <p:nvSpPr>
          <p:cNvPr id="3" name="Date Placeholder 3">
            <a:extLst>
              <a:ext uri="{FF2B5EF4-FFF2-40B4-BE49-F238E27FC236}">
                <a16:creationId xmlns:a16="http://schemas.microsoft.com/office/drawing/2014/main" id="{5B24DBF3-7770-4AFB-9F2B-BA39C0737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AD77F99-8008-4854-BA9C-99290C9F7E53}" type="datetime1">
              <a:rPr lang="en-US" smtClean="0"/>
              <a:pPr/>
              <a:t>11/28/2023</a:t>
            </a:fld>
            <a:endParaRPr lang="en-US" dirty="0"/>
          </a:p>
        </p:txBody>
      </p:sp>
      <p:sp>
        <p:nvSpPr>
          <p:cNvPr id="4" name="Footer Placeholder 4">
            <a:extLst>
              <a:ext uri="{FF2B5EF4-FFF2-40B4-BE49-F238E27FC236}">
                <a16:creationId xmlns:a16="http://schemas.microsoft.com/office/drawing/2014/main" id="{653527B8-051F-4E80-B46D-60AA0FDB9121}"/>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Slide Number Placeholder 5">
            <a:extLst>
              <a:ext uri="{FF2B5EF4-FFF2-40B4-BE49-F238E27FC236}">
                <a16:creationId xmlns:a16="http://schemas.microsoft.com/office/drawing/2014/main" id="{C055429E-7BA1-4146-B75A-3FD5F74B8234}"/>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3287250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514D462-E127-8441-8233-DC181D2FD9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3259" y="2482965"/>
            <a:ext cx="8445481" cy="1628538"/>
          </a:xfrm>
          <a:prstGeom prst="rect">
            <a:avLst/>
          </a:prstGeom>
        </p:spPr>
      </p:pic>
      <p:sp>
        <p:nvSpPr>
          <p:cNvPr id="4" name="Date Placeholder 3">
            <a:extLst>
              <a:ext uri="{FF2B5EF4-FFF2-40B4-BE49-F238E27FC236}">
                <a16:creationId xmlns:a16="http://schemas.microsoft.com/office/drawing/2014/main" id="{899F3387-83F6-4E45-BC9F-D954BBE6A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77F99-8008-4854-BA9C-99290C9F7E53}" type="datetime1">
              <a:rPr lang="en-US" smtClean="0"/>
              <a:t>11/28/2023</a:t>
            </a:fld>
            <a:endParaRPr lang="en-US" dirty="0"/>
          </a:p>
        </p:txBody>
      </p:sp>
      <p:sp>
        <p:nvSpPr>
          <p:cNvPr id="5" name="Footer Placeholder 4">
            <a:extLst>
              <a:ext uri="{FF2B5EF4-FFF2-40B4-BE49-F238E27FC236}">
                <a16:creationId xmlns:a16="http://schemas.microsoft.com/office/drawing/2014/main" id="{05322403-9C60-4D73-B2D6-A483F6752C17}"/>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478B13-14A7-475C-9818-A46E0F03F03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285622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tyle 2">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DD9425-DAF9-FF47-8099-FECD86498833}"/>
              </a:ext>
            </a:extLst>
          </p:cNvPr>
          <p:cNvSpPr/>
          <p:nvPr userDrawn="1"/>
        </p:nvSpPr>
        <p:spPr>
          <a:xfrm>
            <a:off x="0" y="6033247"/>
            <a:ext cx="12192000" cy="824753"/>
          </a:xfrm>
          <a:prstGeom prst="rect">
            <a:avLst/>
          </a:prstGeom>
          <a:solidFill>
            <a:schemeClr val="bg2"/>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Text&#10;&#10;Description automatically generated">
            <a:extLst>
              <a:ext uri="{FF2B5EF4-FFF2-40B4-BE49-F238E27FC236}">
                <a16:creationId xmlns:a16="http://schemas.microsoft.com/office/drawing/2014/main" id="{A41C2159-4C12-A243-9193-E09945F74D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
        <p:nvSpPr>
          <p:cNvPr id="9" name="Date Placeholder 3">
            <a:extLst>
              <a:ext uri="{FF2B5EF4-FFF2-40B4-BE49-F238E27FC236}">
                <a16:creationId xmlns:a16="http://schemas.microsoft.com/office/drawing/2014/main" id="{B5DFEC28-695B-4E42-BCD0-83DE5E64B468}"/>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10" name="Footer Placeholder 4">
            <a:extLst>
              <a:ext uri="{FF2B5EF4-FFF2-40B4-BE49-F238E27FC236}">
                <a16:creationId xmlns:a16="http://schemas.microsoft.com/office/drawing/2014/main" id="{6A0F8B48-9342-43D5-8564-6A77C15C623D}"/>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11" name="Slide Number Placeholder 5">
            <a:extLst>
              <a:ext uri="{FF2B5EF4-FFF2-40B4-BE49-F238E27FC236}">
                <a16:creationId xmlns:a16="http://schemas.microsoft.com/office/drawing/2014/main" id="{EB8B3882-2499-4378-AA4C-919E5D76C929}"/>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182537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tyle 3 ">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61D17-8DDE-9345-948C-1A35A99A0206}"/>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39A511D0-5DF6-2F42-9BBE-5C1F8AA3636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41C2159-4C12-A243-9193-E09945F74D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80907" y="5680369"/>
            <a:ext cx="3830187" cy="738573"/>
          </a:xfrm>
          <a:prstGeom prst="rect">
            <a:avLst/>
          </a:prstGeom>
        </p:spPr>
      </p:pic>
      <p:sp>
        <p:nvSpPr>
          <p:cNvPr id="5" name="Date Placeholder 3">
            <a:extLst>
              <a:ext uri="{FF2B5EF4-FFF2-40B4-BE49-F238E27FC236}">
                <a16:creationId xmlns:a16="http://schemas.microsoft.com/office/drawing/2014/main" id="{E7AF4F98-C524-40BE-B0E2-AB9F04E18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AD77F99-8008-4854-BA9C-99290C9F7E53}" type="datetime1">
              <a:rPr lang="en-US" smtClean="0"/>
              <a:pPr/>
              <a:t>11/28/2023</a:t>
            </a:fld>
            <a:endParaRPr lang="en-US" dirty="0"/>
          </a:p>
        </p:txBody>
      </p:sp>
      <p:sp>
        <p:nvSpPr>
          <p:cNvPr id="6" name="Footer Placeholder 4">
            <a:extLst>
              <a:ext uri="{FF2B5EF4-FFF2-40B4-BE49-F238E27FC236}">
                <a16:creationId xmlns:a16="http://schemas.microsoft.com/office/drawing/2014/main" id="{E139140A-5D38-42A6-9543-F88BCA13A4C4}"/>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805980BB-3A9A-430F-B76A-073D3642D694}"/>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192932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tyle 4: Gri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E11D27F-9E58-A043-AA7C-9B0E99E2FC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0147" y="348426"/>
            <a:ext cx="5033818" cy="970669"/>
          </a:xfrm>
          <a:prstGeom prst="rect">
            <a:avLst/>
          </a:prstGeom>
        </p:spPr>
      </p:pic>
      <p:sp>
        <p:nvSpPr>
          <p:cNvPr id="6" name="Title 1">
            <a:extLst>
              <a:ext uri="{FF2B5EF4-FFF2-40B4-BE49-F238E27FC236}">
                <a16:creationId xmlns:a16="http://schemas.microsoft.com/office/drawing/2014/main" id="{4C7541BA-2769-E846-965F-C34A72CC0357}"/>
              </a:ext>
            </a:extLst>
          </p:cNvPr>
          <p:cNvSpPr>
            <a:spLocks noGrp="1"/>
          </p:cNvSpPr>
          <p:nvPr>
            <p:ph type="ctrTitle" hasCustomPrompt="1"/>
          </p:nvPr>
        </p:nvSpPr>
        <p:spPr>
          <a:xfrm>
            <a:off x="1524000" y="1815090"/>
            <a:ext cx="9144000" cy="2387600"/>
          </a:xfrm>
        </p:spPr>
        <p:txBody>
          <a:bodyPr anchor="ctr"/>
          <a:lstStyle>
            <a:lvl1pPr algn="ctr">
              <a:defRPr sz="6000"/>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AB47155F-CC5C-5042-BCE3-AF08A1BD8160}"/>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Date Placeholder 3">
            <a:extLst>
              <a:ext uri="{FF2B5EF4-FFF2-40B4-BE49-F238E27FC236}">
                <a16:creationId xmlns:a16="http://schemas.microsoft.com/office/drawing/2014/main" id="{44D34A0B-2575-44BE-9E08-71987FAACE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77F99-8008-4854-BA9C-99290C9F7E53}" type="datetime1">
              <a:rPr lang="en-US" smtClean="0"/>
              <a:t>11/28/2023</a:t>
            </a:fld>
            <a:endParaRPr lang="en-US" dirty="0"/>
          </a:p>
        </p:txBody>
      </p:sp>
      <p:sp>
        <p:nvSpPr>
          <p:cNvPr id="12" name="Footer Placeholder 4">
            <a:extLst>
              <a:ext uri="{FF2B5EF4-FFF2-40B4-BE49-F238E27FC236}">
                <a16:creationId xmlns:a16="http://schemas.microsoft.com/office/drawing/2014/main" id="{124EABC2-EDEB-4235-89E9-BDE2164CE865}"/>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00DDBFDC-B24C-4584-80ED-32FCF4CA08E1}"/>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123360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tyle 5: Blue Gri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9023E-8ADE-AF40-96F6-4F2B81B4C0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2730" y="348426"/>
            <a:ext cx="5008652" cy="970669"/>
          </a:xfrm>
          <a:prstGeom prst="rect">
            <a:avLst/>
          </a:prstGeom>
        </p:spPr>
      </p:pic>
      <p:sp>
        <p:nvSpPr>
          <p:cNvPr id="12" name="Title 1">
            <a:extLst>
              <a:ext uri="{FF2B5EF4-FFF2-40B4-BE49-F238E27FC236}">
                <a16:creationId xmlns:a16="http://schemas.microsoft.com/office/drawing/2014/main" id="{98AFBA29-2060-EF4C-B63D-8CE28A90F039}"/>
              </a:ext>
            </a:extLst>
          </p:cNvPr>
          <p:cNvSpPr>
            <a:spLocks noGrp="1"/>
          </p:cNvSpPr>
          <p:nvPr>
            <p:ph type="ctrTitle" hasCustomPrompt="1"/>
          </p:nvPr>
        </p:nvSpPr>
        <p:spPr>
          <a:xfrm>
            <a:off x="1524000" y="1815090"/>
            <a:ext cx="9144000" cy="2387600"/>
          </a:xfrm>
        </p:spPr>
        <p:txBody>
          <a:bodyPr anchor="ctr"/>
          <a:lstStyle>
            <a:lvl1pPr algn="ctr">
              <a:defRPr sz="6000">
                <a:solidFill>
                  <a:schemeClr val="bg1"/>
                </a:solidFill>
              </a:defRPr>
            </a:lvl1pPr>
          </a:lstStyle>
          <a:p>
            <a:r>
              <a:rPr lang="en-US"/>
              <a:t>Click to edit </a:t>
            </a:r>
            <a:br>
              <a:rPr lang="en-US"/>
            </a:br>
            <a:r>
              <a:rPr lang="en-US"/>
              <a:t>master title style</a:t>
            </a:r>
          </a:p>
        </p:txBody>
      </p:sp>
      <p:sp>
        <p:nvSpPr>
          <p:cNvPr id="13" name="Subtitle 2">
            <a:extLst>
              <a:ext uri="{FF2B5EF4-FFF2-40B4-BE49-F238E27FC236}">
                <a16:creationId xmlns:a16="http://schemas.microsoft.com/office/drawing/2014/main" id="{ECD0B0B7-6727-5A4E-9A2A-C6193D98085D}"/>
              </a:ext>
            </a:extLst>
          </p:cNvPr>
          <p:cNvSpPr>
            <a:spLocks noGrp="1"/>
          </p:cNvSpPr>
          <p:nvPr>
            <p:ph type="subTitle" idx="1"/>
          </p:nvPr>
        </p:nvSpPr>
        <p:spPr>
          <a:xfrm>
            <a:off x="1524000" y="4285529"/>
            <a:ext cx="9144000" cy="739053"/>
          </a:xfrm>
        </p:spPr>
        <p:txBody>
          <a:bodyPr anchor="ct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D92F6CAD-97D4-4511-BF69-61DF197427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AD77F99-8008-4854-BA9C-99290C9F7E53}" type="datetime1">
              <a:rPr lang="en-US" smtClean="0"/>
              <a:pPr/>
              <a:t>11/28/2023</a:t>
            </a:fld>
            <a:endParaRPr lang="en-US" dirty="0"/>
          </a:p>
        </p:txBody>
      </p:sp>
      <p:sp>
        <p:nvSpPr>
          <p:cNvPr id="6" name="Footer Placeholder 4">
            <a:extLst>
              <a:ext uri="{FF2B5EF4-FFF2-40B4-BE49-F238E27FC236}">
                <a16:creationId xmlns:a16="http://schemas.microsoft.com/office/drawing/2014/main" id="{216F3059-531C-4A8B-8AB8-FC20A40C621F}"/>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0A909B07-3F91-4D01-BD3C-A3E60B88B20E}"/>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3601081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Interior Slid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969B-D1C5-C34E-BB2C-BF8385783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AE4E3-8FE3-3046-87BB-4EA60315E415}"/>
              </a:ext>
            </a:extLst>
          </p:cNvPr>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FE2EA99-FD5B-704E-9B7F-8FBD232E84F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D622EEA5-5598-FD40-BC94-2E70A9BD99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
        <p:nvSpPr>
          <p:cNvPr id="12" name="Date Placeholder 3">
            <a:extLst>
              <a:ext uri="{FF2B5EF4-FFF2-40B4-BE49-F238E27FC236}">
                <a16:creationId xmlns:a16="http://schemas.microsoft.com/office/drawing/2014/main" id="{93831455-D042-410F-A1EA-D1989AF56FA6}"/>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13" name="Footer Placeholder 4">
            <a:extLst>
              <a:ext uri="{FF2B5EF4-FFF2-40B4-BE49-F238E27FC236}">
                <a16:creationId xmlns:a16="http://schemas.microsoft.com/office/drawing/2014/main" id="{A80251B5-6423-446E-8101-BE44E92FF5ED}"/>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14" name="Slide Number Placeholder 5">
            <a:extLst>
              <a:ext uri="{FF2B5EF4-FFF2-40B4-BE49-F238E27FC236}">
                <a16:creationId xmlns:a16="http://schemas.microsoft.com/office/drawing/2014/main" id="{11E01D48-FCB2-4E1B-B66D-0D19B4D74BF6}"/>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361618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09A1-805F-B642-A881-F7B3197BA0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BAC69-547B-EC4B-BC49-59EDE4494DF4}"/>
              </a:ext>
            </a:extLst>
          </p:cNvPr>
          <p:cNvSpPr>
            <a:spLocks noGrp="1"/>
          </p:cNvSpPr>
          <p:nvPr>
            <p:ph type="body" idx="1"/>
          </p:nvPr>
        </p:nvSpPr>
        <p:spPr>
          <a:xfrm>
            <a:off x="839788" y="1681163"/>
            <a:ext cx="5157787"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34F7CC-A027-5C4C-81B0-9F4FABD34473}"/>
              </a:ext>
            </a:extLst>
          </p:cNvPr>
          <p:cNvSpPr>
            <a:spLocks noGrp="1"/>
          </p:cNvSpPr>
          <p:nvPr>
            <p:ph sz="half" idx="2"/>
          </p:nvPr>
        </p:nvSpPr>
        <p:spPr>
          <a:xfrm>
            <a:off x="839788" y="2505075"/>
            <a:ext cx="5157787"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0181E-F3A0-BE4A-8E12-35ECAF5ABFD5}"/>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55487B-74FF-8B4D-8B09-8FC7AB6C63C0}"/>
              </a:ext>
            </a:extLst>
          </p:cNvPr>
          <p:cNvSpPr>
            <a:spLocks noGrp="1"/>
          </p:cNvSpPr>
          <p:nvPr>
            <p:ph sz="quarter" idx="4"/>
          </p:nvPr>
        </p:nvSpPr>
        <p:spPr>
          <a:xfrm>
            <a:off x="6172200" y="2505075"/>
            <a:ext cx="5183188" cy="3298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44B7E0BA-1950-1249-89CC-9BD0D103C25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A407CF2E-0388-254A-8E83-BDD2533D1B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7700" y="6176745"/>
            <a:ext cx="2788761" cy="537755"/>
          </a:xfrm>
          <a:prstGeom prst="rect">
            <a:avLst/>
          </a:prstGeom>
        </p:spPr>
      </p:pic>
      <p:sp>
        <p:nvSpPr>
          <p:cNvPr id="15" name="Date Placeholder 3">
            <a:extLst>
              <a:ext uri="{FF2B5EF4-FFF2-40B4-BE49-F238E27FC236}">
                <a16:creationId xmlns:a16="http://schemas.microsoft.com/office/drawing/2014/main" id="{43A2DB3D-7251-455B-9E56-E4CB03922FD2}"/>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16" name="Footer Placeholder 4">
            <a:extLst>
              <a:ext uri="{FF2B5EF4-FFF2-40B4-BE49-F238E27FC236}">
                <a16:creationId xmlns:a16="http://schemas.microsoft.com/office/drawing/2014/main" id="{9ADD1630-297F-40D3-A8EC-B67291667870}"/>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17" name="Slide Number Placeholder 5">
            <a:extLst>
              <a:ext uri="{FF2B5EF4-FFF2-40B4-BE49-F238E27FC236}">
                <a16:creationId xmlns:a16="http://schemas.microsoft.com/office/drawing/2014/main" id="{EE5AAEBD-B749-4BD4-9FB7-DC7254BBECF1}"/>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121586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C75D32A2-A011-4154-BADE-4968AD344583}"/>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7" name="Footer Placeholder 4">
            <a:extLst>
              <a:ext uri="{FF2B5EF4-FFF2-40B4-BE49-F238E27FC236}">
                <a16:creationId xmlns:a16="http://schemas.microsoft.com/office/drawing/2014/main" id="{010DD48F-23C3-4834-A00D-00B785778AB7}"/>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8" name="Slide Number Placeholder 5">
            <a:extLst>
              <a:ext uri="{FF2B5EF4-FFF2-40B4-BE49-F238E27FC236}">
                <a16:creationId xmlns:a16="http://schemas.microsoft.com/office/drawing/2014/main" id="{BE628DD4-E717-4CFD-9EBE-78D58BD09135}"/>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80025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9C62799C-8094-48B6-BF4A-9B0ECEE01633}"/>
              </a:ext>
            </a:extLst>
          </p:cNvPr>
          <p:cNvSpPr>
            <a:spLocks noGrp="1"/>
          </p:cNvSpPr>
          <p:nvPr>
            <p:ph type="dt" sz="half" idx="10"/>
          </p:nvPr>
        </p:nvSpPr>
        <p:spPr>
          <a:xfrm>
            <a:off x="7126815" y="6263061"/>
            <a:ext cx="1129748" cy="365125"/>
          </a:xfrm>
        </p:spPr>
        <p:txBody>
          <a:bodyPr/>
          <a:lstStyle>
            <a:lvl1pPr algn="ctr">
              <a:defRPr/>
            </a:lvl1pPr>
          </a:lstStyle>
          <a:p>
            <a:fld id="{DAB200B5-8A41-4846-BA08-B54BA214DF00}" type="datetime1">
              <a:rPr lang="en-US" smtClean="0"/>
              <a:t>11/28/2023</a:t>
            </a:fld>
            <a:endParaRPr lang="en-US" dirty="0"/>
          </a:p>
        </p:txBody>
      </p:sp>
      <p:sp>
        <p:nvSpPr>
          <p:cNvPr id="6" name="Footer Placeholder 4">
            <a:extLst>
              <a:ext uri="{FF2B5EF4-FFF2-40B4-BE49-F238E27FC236}">
                <a16:creationId xmlns:a16="http://schemas.microsoft.com/office/drawing/2014/main" id="{99A90B2A-E159-44EF-A740-C5E9D8C8F417}"/>
              </a:ext>
            </a:extLst>
          </p:cNvPr>
          <p:cNvSpPr>
            <a:spLocks noGrp="1"/>
          </p:cNvSpPr>
          <p:nvPr>
            <p:ph type="ftr" sz="quarter" idx="11"/>
          </p:nvPr>
        </p:nvSpPr>
        <p:spPr>
          <a:xfrm>
            <a:off x="965754" y="6263061"/>
            <a:ext cx="4210878" cy="365125"/>
          </a:xfrm>
        </p:spPr>
        <p:txBody>
          <a:bodyPr/>
          <a:lstStyle>
            <a:lvl1pPr algn="l">
              <a:defRPr/>
            </a:lvl1pPr>
          </a:lstStyle>
          <a:p>
            <a:endParaRPr lang="en-US" dirty="0"/>
          </a:p>
        </p:txBody>
      </p:sp>
      <p:sp>
        <p:nvSpPr>
          <p:cNvPr id="7" name="Slide Number Placeholder 5">
            <a:extLst>
              <a:ext uri="{FF2B5EF4-FFF2-40B4-BE49-F238E27FC236}">
                <a16:creationId xmlns:a16="http://schemas.microsoft.com/office/drawing/2014/main" id="{6B967088-057B-4BFF-82C3-AE30F4AC446F}"/>
              </a:ext>
            </a:extLst>
          </p:cNvPr>
          <p:cNvSpPr>
            <a:spLocks noGrp="1"/>
          </p:cNvSpPr>
          <p:nvPr>
            <p:ph type="sldNum" sz="quarter" idx="12"/>
          </p:nvPr>
        </p:nvSpPr>
        <p:spPr>
          <a:xfrm>
            <a:off x="5603184" y="6263061"/>
            <a:ext cx="985631" cy="365125"/>
          </a:xfrm>
        </p:spPr>
        <p:txBody>
          <a:bodyPr/>
          <a:lstStyle>
            <a:lvl1pPr algn="ctr">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854210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ECA06-E767-2E45-902E-394AE9FF1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8DF526-84C8-1948-B428-F7C982D99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AA8E4B-7B4F-7F43-B003-0ECE7F024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77F99-8008-4854-BA9C-99290C9F7E53}" type="datetime1">
              <a:rPr lang="en-US" smtClean="0"/>
              <a:t>11/28/2023</a:t>
            </a:fld>
            <a:endParaRPr lang="en-US" dirty="0"/>
          </a:p>
        </p:txBody>
      </p:sp>
      <p:sp>
        <p:nvSpPr>
          <p:cNvPr id="5" name="Footer Placeholder 4">
            <a:extLst>
              <a:ext uri="{FF2B5EF4-FFF2-40B4-BE49-F238E27FC236}">
                <a16:creationId xmlns:a16="http://schemas.microsoft.com/office/drawing/2014/main" id="{5273426D-184F-474D-AB65-901CF6056E08}"/>
              </a:ext>
            </a:extLst>
          </p:cNvPr>
          <p:cNvSpPr>
            <a:spLocks noGrp="1"/>
          </p:cNvSpPr>
          <p:nvPr>
            <p:ph type="ftr" sz="quarter" idx="3"/>
          </p:nvPr>
        </p:nvSpPr>
        <p:spPr>
          <a:xfrm>
            <a:off x="7919049" y="6356350"/>
            <a:ext cx="34347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933BAD-3224-3D4A-AF4C-40D29A01C7EE}"/>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97C032F-CD6F-4040-A6F8-55EF6F4FAEDE}" type="slidenum">
              <a:rPr lang="en-US" smtClean="0"/>
              <a:pPr/>
              <a:t>‹#›</a:t>
            </a:fld>
            <a:endParaRPr lang="en-US" dirty="0"/>
          </a:p>
        </p:txBody>
      </p:sp>
    </p:spTree>
    <p:extLst>
      <p:ext uri="{BB962C8B-B14F-4D97-AF65-F5344CB8AC3E}">
        <p14:creationId xmlns:p14="http://schemas.microsoft.com/office/powerpoint/2010/main" val="114222578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3" r:id="rId4"/>
    <p:sldLayoutId id="2147483664" r:id="rId5"/>
    <p:sldLayoutId id="2147483650" r:id="rId6"/>
    <p:sldLayoutId id="2147483653" r:id="rId7"/>
    <p:sldLayoutId id="2147483654" r:id="rId8"/>
    <p:sldLayoutId id="2147483655" r:id="rId9"/>
    <p:sldLayoutId id="2147483656" r:id="rId10"/>
    <p:sldLayoutId id="2147483671" r:id="rId11"/>
    <p:sldLayoutId id="2147483673" r:id="rId12"/>
    <p:sldLayoutId id="2147483665" r:id="rId13"/>
    <p:sldLayoutId id="2147483672" r:id="rId14"/>
    <p:sldLayoutId id="2147483666" r:id="rId15"/>
    <p:sldLayoutId id="2147483670" r:id="rId16"/>
    <p:sldLayoutId id="2147483667" r:id="rId17"/>
    <p:sldLayoutId id="2147483668" r:id="rId18"/>
    <p:sldLayoutId id="2147483669" r:id="rId19"/>
  </p:sldLayoutIdLst>
  <p:hf hdr="0" ftr="0" dt="0"/>
  <p:txStyles>
    <p:title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CEB9-D934-4FDC-AD70-74E7A1AE8D47}"/>
              </a:ext>
            </a:extLst>
          </p:cNvPr>
          <p:cNvSpPr>
            <a:spLocks noGrp="1"/>
          </p:cNvSpPr>
          <p:nvPr>
            <p:ph type="ctrTitle"/>
          </p:nvPr>
        </p:nvSpPr>
        <p:spPr>
          <a:xfrm>
            <a:off x="1019175" y="1815090"/>
            <a:ext cx="9648825" cy="2387600"/>
          </a:xfrm>
        </p:spPr>
        <p:txBody>
          <a:bodyPr>
            <a:normAutofit fontScale="90000"/>
          </a:bodyPr>
          <a:lstStyle/>
          <a:p>
            <a:r>
              <a:rPr lang="en-US" dirty="0"/>
              <a:t>Three Mile Island </a:t>
            </a:r>
            <a:br>
              <a:rPr lang="en-US"/>
            </a:br>
            <a:r>
              <a:rPr lang="en-US"/>
              <a:t>Site Transportation </a:t>
            </a:r>
            <a:r>
              <a:rPr lang="en-US" dirty="0"/>
              <a:t>Infrastructure Evaluation</a:t>
            </a:r>
          </a:p>
        </p:txBody>
      </p:sp>
      <p:sp>
        <p:nvSpPr>
          <p:cNvPr id="4" name="Slide Number Placeholder 3">
            <a:extLst>
              <a:ext uri="{FF2B5EF4-FFF2-40B4-BE49-F238E27FC236}">
                <a16:creationId xmlns:a16="http://schemas.microsoft.com/office/drawing/2014/main" id="{C3639400-64A3-4B63-B436-78B4A01CE696}"/>
              </a:ext>
            </a:extLst>
          </p:cNvPr>
          <p:cNvSpPr>
            <a:spLocks noGrp="1"/>
          </p:cNvSpPr>
          <p:nvPr>
            <p:ph type="sldNum" sz="quarter" idx="4"/>
          </p:nvPr>
        </p:nvSpPr>
        <p:spPr/>
        <p:txBody>
          <a:bodyPr/>
          <a:lstStyle/>
          <a:p>
            <a:fld id="{797C032F-CD6F-4040-A6F8-55EF6F4FAEDE}" type="slidenum">
              <a:rPr lang="en-US" smtClean="0"/>
              <a:pPr/>
              <a:t>1</a:t>
            </a:fld>
            <a:endParaRPr lang="en-US" dirty="0"/>
          </a:p>
        </p:txBody>
      </p:sp>
      <p:sp>
        <p:nvSpPr>
          <p:cNvPr id="5" name="object 6">
            <a:extLst>
              <a:ext uri="{FF2B5EF4-FFF2-40B4-BE49-F238E27FC236}">
                <a16:creationId xmlns:a16="http://schemas.microsoft.com/office/drawing/2014/main" id="{3AB37379-9AB2-4F1B-97C4-9FBA2E1E236B}"/>
              </a:ext>
            </a:extLst>
          </p:cNvPr>
          <p:cNvSpPr txBox="1"/>
          <p:nvPr/>
        </p:nvSpPr>
        <p:spPr>
          <a:xfrm>
            <a:off x="6162562" y="4247898"/>
            <a:ext cx="4718799" cy="1300996"/>
          </a:xfrm>
          <a:prstGeom prst="rect">
            <a:avLst/>
          </a:prstGeom>
        </p:spPr>
        <p:txBody>
          <a:bodyPr vert="horz" wrap="square" lIns="0" tIns="61594" rIns="0" bIns="0" rtlCol="0">
            <a:spAutoFit/>
          </a:bodyPr>
          <a:lstStyle/>
          <a:p>
            <a:pPr marL="12700" algn="r">
              <a:lnSpc>
                <a:spcPct val="100000"/>
              </a:lnSpc>
              <a:spcBef>
                <a:spcPts val="484"/>
              </a:spcBef>
            </a:pPr>
            <a:r>
              <a:rPr lang="en-US" sz="1700" b="1" dirty="0">
                <a:solidFill>
                  <a:srgbClr val="FFFFFF"/>
                </a:solidFill>
                <a:latin typeface="Arial"/>
                <a:cs typeface="Arial"/>
              </a:rPr>
              <a:t>Northeast High-Level Radioactive Waste</a:t>
            </a:r>
          </a:p>
          <a:p>
            <a:pPr marL="12700" algn="r">
              <a:lnSpc>
                <a:spcPct val="100000"/>
              </a:lnSpc>
              <a:spcBef>
                <a:spcPts val="484"/>
              </a:spcBef>
            </a:pPr>
            <a:r>
              <a:rPr lang="en-US" sz="1700" b="1" dirty="0">
                <a:solidFill>
                  <a:srgbClr val="FFFFFF"/>
                </a:solidFill>
                <a:latin typeface="Arial"/>
                <a:cs typeface="Arial"/>
              </a:rPr>
              <a:t>Transportation Task Force Fall Meeting</a:t>
            </a:r>
          </a:p>
          <a:p>
            <a:pPr marL="12700" algn="r">
              <a:lnSpc>
                <a:spcPct val="100000"/>
              </a:lnSpc>
              <a:spcBef>
                <a:spcPts val="484"/>
              </a:spcBef>
            </a:pPr>
            <a:r>
              <a:rPr lang="en-US" sz="1700" b="1" dirty="0">
                <a:solidFill>
                  <a:srgbClr val="FFFFFF"/>
                </a:solidFill>
                <a:latin typeface="Arial"/>
                <a:cs typeface="Arial"/>
              </a:rPr>
              <a:t>Portland, ME</a:t>
            </a:r>
          </a:p>
          <a:p>
            <a:pPr marL="12700" algn="r">
              <a:lnSpc>
                <a:spcPct val="100000"/>
              </a:lnSpc>
              <a:spcBef>
                <a:spcPts val="484"/>
              </a:spcBef>
            </a:pPr>
            <a:r>
              <a:rPr lang="en-US" sz="1700" b="1" dirty="0">
                <a:solidFill>
                  <a:srgbClr val="FFFFFF"/>
                </a:solidFill>
                <a:latin typeface="Arial"/>
                <a:cs typeface="Arial"/>
              </a:rPr>
              <a:t>October 25-26, 2023</a:t>
            </a:r>
            <a:endParaRPr sz="1700" dirty="0">
              <a:latin typeface="Arial"/>
              <a:cs typeface="Arial"/>
            </a:endParaRPr>
          </a:p>
        </p:txBody>
      </p:sp>
      <p:sp>
        <p:nvSpPr>
          <p:cNvPr id="6" name="object 6">
            <a:extLst>
              <a:ext uri="{FF2B5EF4-FFF2-40B4-BE49-F238E27FC236}">
                <a16:creationId xmlns:a16="http://schemas.microsoft.com/office/drawing/2014/main" id="{2F70624E-ABD2-4264-A624-F0D74D151B68}"/>
              </a:ext>
            </a:extLst>
          </p:cNvPr>
          <p:cNvSpPr txBox="1"/>
          <p:nvPr/>
        </p:nvSpPr>
        <p:spPr>
          <a:xfrm>
            <a:off x="1419853" y="4247898"/>
            <a:ext cx="5014192" cy="649536"/>
          </a:xfrm>
          <a:prstGeom prst="rect">
            <a:avLst/>
          </a:prstGeom>
        </p:spPr>
        <p:txBody>
          <a:bodyPr vert="horz" wrap="square" lIns="0" tIns="61594" rIns="0" bIns="0" rtlCol="0">
            <a:spAutoFit/>
          </a:bodyPr>
          <a:lstStyle/>
          <a:p>
            <a:pPr marL="12700">
              <a:lnSpc>
                <a:spcPct val="100000"/>
              </a:lnSpc>
              <a:spcBef>
                <a:spcPts val="484"/>
              </a:spcBef>
            </a:pPr>
            <a:r>
              <a:rPr lang="en-US" sz="1700" b="1" dirty="0">
                <a:solidFill>
                  <a:srgbClr val="FFFFFF"/>
                </a:solidFill>
                <a:latin typeface="Arial"/>
                <a:cs typeface="Arial"/>
              </a:rPr>
              <a:t>Miriam Juckett</a:t>
            </a:r>
          </a:p>
          <a:p>
            <a:pPr marL="12700">
              <a:lnSpc>
                <a:spcPct val="100000"/>
              </a:lnSpc>
              <a:spcBef>
                <a:spcPts val="484"/>
              </a:spcBef>
            </a:pPr>
            <a:r>
              <a:rPr lang="en-US" sz="1700" b="1" dirty="0">
                <a:solidFill>
                  <a:srgbClr val="FFFFFF"/>
                </a:solidFill>
                <a:latin typeface="Arial"/>
                <a:cs typeface="Arial"/>
              </a:rPr>
              <a:t>Pacific Northwest National Laboratory</a:t>
            </a:r>
          </a:p>
        </p:txBody>
      </p:sp>
    </p:spTree>
    <p:extLst>
      <p:ext uri="{BB962C8B-B14F-4D97-AF65-F5344CB8AC3E}">
        <p14:creationId xmlns:p14="http://schemas.microsoft.com/office/powerpoint/2010/main" val="291714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CCBA-537C-4FCA-81F0-CBAB96C371E7}"/>
              </a:ext>
            </a:extLst>
          </p:cNvPr>
          <p:cNvSpPr>
            <a:spLocks noGrp="1"/>
          </p:cNvSpPr>
          <p:nvPr>
            <p:ph type="title"/>
          </p:nvPr>
        </p:nvSpPr>
        <p:spPr>
          <a:xfrm>
            <a:off x="838200" y="1"/>
            <a:ext cx="10515600" cy="993228"/>
          </a:xfrm>
        </p:spPr>
        <p:txBody>
          <a:bodyPr anchor="ctr">
            <a:normAutofit/>
          </a:bodyPr>
          <a:lstStyle/>
          <a:p>
            <a:r>
              <a:rPr lang="en-US" sz="3200" dirty="0"/>
              <a:t>Transportation Mode Options</a:t>
            </a:r>
          </a:p>
        </p:txBody>
      </p:sp>
      <p:sp>
        <p:nvSpPr>
          <p:cNvPr id="4" name="Slide Number Placeholder 3">
            <a:extLst>
              <a:ext uri="{FF2B5EF4-FFF2-40B4-BE49-F238E27FC236}">
                <a16:creationId xmlns:a16="http://schemas.microsoft.com/office/drawing/2014/main" id="{19EA0EBF-2332-4727-887E-67D7BAA77812}"/>
              </a:ext>
            </a:extLst>
          </p:cNvPr>
          <p:cNvSpPr>
            <a:spLocks noGrp="1"/>
          </p:cNvSpPr>
          <p:nvPr>
            <p:ph type="sldNum" sz="quarter" idx="12"/>
          </p:nvPr>
        </p:nvSpPr>
        <p:spPr/>
        <p:txBody>
          <a:bodyPr/>
          <a:lstStyle/>
          <a:p>
            <a:fld id="{797C032F-CD6F-4040-A6F8-55EF6F4FAEDE}" type="slidenum">
              <a:rPr lang="en-US" smtClean="0"/>
              <a:pPr/>
              <a:t>10</a:t>
            </a:fld>
            <a:endParaRPr lang="en-US"/>
          </a:p>
        </p:txBody>
      </p:sp>
      <p:pic>
        <p:nvPicPr>
          <p:cNvPr id="7" name="Picture 6" descr="Table&#10;&#10;Description automatically generated">
            <a:extLst>
              <a:ext uri="{FF2B5EF4-FFF2-40B4-BE49-F238E27FC236}">
                <a16:creationId xmlns:a16="http://schemas.microsoft.com/office/drawing/2014/main" id="{2E3BFD1C-0B57-CD67-1E71-D765520520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074" y="1844470"/>
            <a:ext cx="5520925" cy="3592749"/>
          </a:xfrm>
          <a:prstGeom prst="rect">
            <a:avLst/>
          </a:prstGeom>
        </p:spPr>
      </p:pic>
      <p:pic>
        <p:nvPicPr>
          <p:cNvPr id="8" name="Picture 7" descr="Table&#10;&#10;Description automatically generated">
            <a:extLst>
              <a:ext uri="{FF2B5EF4-FFF2-40B4-BE49-F238E27FC236}">
                <a16:creationId xmlns:a16="http://schemas.microsoft.com/office/drawing/2014/main" id="{556598F8-7DA7-523B-C497-5475AF3347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8712" y="2171968"/>
            <a:ext cx="5520925" cy="3265251"/>
          </a:xfrm>
          <a:prstGeom prst="rect">
            <a:avLst/>
          </a:prstGeom>
        </p:spPr>
      </p:pic>
    </p:spTree>
    <p:extLst>
      <p:ext uri="{BB962C8B-B14F-4D97-AF65-F5344CB8AC3E}">
        <p14:creationId xmlns:p14="http://schemas.microsoft.com/office/powerpoint/2010/main" val="547584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7502-A0EC-4C2A-BDE5-15DC0E15BA40}"/>
              </a:ext>
            </a:extLst>
          </p:cNvPr>
          <p:cNvSpPr>
            <a:spLocks noGrp="1"/>
          </p:cNvSpPr>
          <p:nvPr>
            <p:ph type="title"/>
          </p:nvPr>
        </p:nvSpPr>
        <p:spPr>
          <a:xfrm>
            <a:off x="838200" y="0"/>
            <a:ext cx="10515600" cy="1325563"/>
          </a:xfrm>
        </p:spPr>
        <p:txBody>
          <a:bodyPr>
            <a:normAutofit/>
          </a:bodyPr>
          <a:lstStyle/>
          <a:p>
            <a:r>
              <a:rPr lang="en-US" sz="4000" dirty="0"/>
              <a:t>Key Parts of NPP Site Evaluations Are Site Visits</a:t>
            </a:r>
          </a:p>
        </p:txBody>
      </p:sp>
      <p:sp>
        <p:nvSpPr>
          <p:cNvPr id="3" name="Content Placeholder 2">
            <a:extLst>
              <a:ext uri="{FF2B5EF4-FFF2-40B4-BE49-F238E27FC236}">
                <a16:creationId xmlns:a16="http://schemas.microsoft.com/office/drawing/2014/main" id="{1288D44E-73A3-4AA5-B863-B96F446C2B17}"/>
              </a:ext>
            </a:extLst>
          </p:cNvPr>
          <p:cNvSpPr>
            <a:spLocks noGrp="1"/>
          </p:cNvSpPr>
          <p:nvPr>
            <p:ph idx="1"/>
          </p:nvPr>
        </p:nvSpPr>
        <p:spPr>
          <a:xfrm>
            <a:off x="838200" y="1188720"/>
            <a:ext cx="7146956" cy="4750353"/>
          </a:xfrm>
        </p:spPr>
        <p:txBody>
          <a:bodyPr>
            <a:normAutofit fontScale="92500" lnSpcReduction="20000"/>
          </a:bodyPr>
          <a:lstStyle/>
          <a:p>
            <a:r>
              <a:rPr lang="en-US" dirty="0"/>
              <a:t>Twenty-two in-person NPP site evaluations conducted from August 2012 through September 2023</a:t>
            </a:r>
          </a:p>
          <a:p>
            <a:r>
              <a:rPr lang="en-US" dirty="0"/>
              <a:t>Site visits typically take place over three days</a:t>
            </a:r>
          </a:p>
          <a:p>
            <a:r>
              <a:rPr lang="en-US" dirty="0"/>
              <a:t>First day – NPP site</a:t>
            </a:r>
          </a:p>
          <a:p>
            <a:r>
              <a:rPr lang="en-US" dirty="0"/>
              <a:t>Second day – near-site transportation infrastructure</a:t>
            </a:r>
          </a:p>
          <a:p>
            <a:pPr lvl="1"/>
            <a:r>
              <a:rPr lang="en-US" dirty="0"/>
              <a:t>Rail infrastructure</a:t>
            </a:r>
          </a:p>
          <a:p>
            <a:pPr lvl="1"/>
            <a:r>
              <a:rPr lang="en-US" dirty="0"/>
              <a:t>Potential heavy haul truck routes</a:t>
            </a:r>
          </a:p>
          <a:p>
            <a:pPr lvl="1"/>
            <a:r>
              <a:rPr lang="en-US" dirty="0"/>
              <a:t>Potential rail and barge transload locations</a:t>
            </a:r>
          </a:p>
          <a:p>
            <a:r>
              <a:rPr lang="en-US" dirty="0"/>
              <a:t>Third day – often spent meeting with community engagement or advisory panels and local officials</a:t>
            </a:r>
          </a:p>
          <a:p>
            <a:endParaRPr lang="en-US" dirty="0"/>
          </a:p>
        </p:txBody>
      </p:sp>
      <p:sp>
        <p:nvSpPr>
          <p:cNvPr id="7" name="Slide Number Placeholder 6">
            <a:extLst>
              <a:ext uri="{FF2B5EF4-FFF2-40B4-BE49-F238E27FC236}">
                <a16:creationId xmlns:a16="http://schemas.microsoft.com/office/drawing/2014/main" id="{F5007A25-3B6F-4605-A148-AA31E02DE35A}"/>
              </a:ext>
            </a:extLst>
          </p:cNvPr>
          <p:cNvSpPr>
            <a:spLocks noGrp="1"/>
          </p:cNvSpPr>
          <p:nvPr>
            <p:ph type="sldNum" sz="quarter" idx="12"/>
          </p:nvPr>
        </p:nvSpPr>
        <p:spPr/>
        <p:txBody>
          <a:bodyPr/>
          <a:lstStyle/>
          <a:p>
            <a:fld id="{797C032F-CD6F-4040-A6F8-55EF6F4FAEDE}" type="slidenum">
              <a:rPr lang="en-US" smtClean="0"/>
              <a:pPr/>
              <a:t>11</a:t>
            </a:fld>
            <a:endParaRPr lang="en-US"/>
          </a:p>
        </p:txBody>
      </p:sp>
      <p:pic>
        <p:nvPicPr>
          <p:cNvPr id="9" name="Picture 8" descr="A group of people wearing safety vests&#10;&#10;Description automatically generated with medium confidence">
            <a:extLst>
              <a:ext uri="{FF2B5EF4-FFF2-40B4-BE49-F238E27FC236}">
                <a16:creationId xmlns:a16="http://schemas.microsoft.com/office/drawing/2014/main" id="{62562FA6-148C-4FEE-B2C0-88CA22186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2434" y="705402"/>
            <a:ext cx="3657600" cy="2743200"/>
          </a:xfrm>
          <a:prstGeom prst="rect">
            <a:avLst/>
          </a:prstGeom>
        </p:spPr>
      </p:pic>
      <p:pic>
        <p:nvPicPr>
          <p:cNvPr id="13" name="Picture 12" descr="A group of people wearing hardhats and standing on railroad tracks&#10;&#10;Description automatically generated with low confidence">
            <a:extLst>
              <a:ext uri="{FF2B5EF4-FFF2-40B4-BE49-F238E27FC236}">
                <a16:creationId xmlns:a16="http://schemas.microsoft.com/office/drawing/2014/main" id="{3B4C7687-6B72-4556-8201-947831CF26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434" y="3519861"/>
            <a:ext cx="3657600" cy="2743200"/>
          </a:xfrm>
          <a:prstGeom prst="rect">
            <a:avLst/>
          </a:prstGeom>
        </p:spPr>
      </p:pic>
    </p:spTree>
    <p:extLst>
      <p:ext uri="{BB962C8B-B14F-4D97-AF65-F5344CB8AC3E}">
        <p14:creationId xmlns:p14="http://schemas.microsoft.com/office/powerpoint/2010/main" val="2837927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A51A-8B9F-1A96-5311-F7B3607CD38D}"/>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pPr algn="l"/>
            <a:r>
              <a:rPr lang="en-US" sz="4800" kern="1200" dirty="0">
                <a:solidFill>
                  <a:srgbClr val="FFFFFF"/>
                </a:solidFill>
                <a:latin typeface="+mj-lt"/>
                <a:ea typeface="+mj-ea"/>
                <a:cs typeface="+mj-cs"/>
              </a:rPr>
              <a:t>Three Mile Island Site Visit</a:t>
            </a:r>
          </a:p>
        </p:txBody>
      </p:sp>
      <p:sp>
        <p:nvSpPr>
          <p:cNvPr id="4" name="Slide Number Placeholder 3">
            <a:extLst>
              <a:ext uri="{FF2B5EF4-FFF2-40B4-BE49-F238E27FC236}">
                <a16:creationId xmlns:a16="http://schemas.microsoft.com/office/drawing/2014/main" id="{0005B7CE-B12B-BE28-F02B-6D2D1773BC99}"/>
              </a:ext>
            </a:extLst>
          </p:cNvPr>
          <p:cNvSpPr>
            <a:spLocks noGrp="1"/>
          </p:cNvSpPr>
          <p:nvPr>
            <p:ph type="sldNum" sz="quarter" idx="4"/>
          </p:nvPr>
        </p:nvSpPr>
        <p:spPr>
          <a:xfrm>
            <a:off x="11704320" y="6446837"/>
            <a:ext cx="448056" cy="365125"/>
          </a:xfrm>
        </p:spPr>
        <p:txBody>
          <a:bodyPr vert="horz" lIns="91440" tIns="45720" rIns="91440" bIns="45720" rtlCol="0" anchor="ctr">
            <a:normAutofit/>
          </a:bodyPr>
          <a:lstStyle/>
          <a:p>
            <a:pPr algn="r">
              <a:spcAft>
                <a:spcPts val="600"/>
              </a:spcAft>
            </a:pPr>
            <a:fld id="{797C032F-CD6F-4040-A6F8-55EF6F4FAEDE}" type="slidenum">
              <a:rPr lang="en-US" sz="1100">
                <a:solidFill>
                  <a:schemeClr val="tx1">
                    <a:lumMod val="50000"/>
                    <a:lumOff val="50000"/>
                  </a:schemeClr>
                </a:solidFill>
              </a:rPr>
              <a:pPr algn="r">
                <a:spcAft>
                  <a:spcPts val="600"/>
                </a:spcAft>
              </a:pPr>
              <a:t>12</a:t>
            </a:fld>
            <a:endParaRPr lang="en-US" sz="1100">
              <a:solidFill>
                <a:schemeClr val="tx1">
                  <a:lumMod val="50000"/>
                  <a:lumOff val="50000"/>
                </a:schemeClr>
              </a:solidFill>
            </a:endParaRPr>
          </a:p>
        </p:txBody>
      </p:sp>
    </p:spTree>
    <p:extLst>
      <p:ext uri="{BB962C8B-B14F-4D97-AF65-F5344CB8AC3E}">
        <p14:creationId xmlns:p14="http://schemas.microsoft.com/office/powerpoint/2010/main" val="18313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CE1B-8E0A-4990-B3FC-83400523EE99}"/>
              </a:ext>
            </a:extLst>
          </p:cNvPr>
          <p:cNvSpPr>
            <a:spLocks noGrp="1"/>
          </p:cNvSpPr>
          <p:nvPr>
            <p:ph type="title"/>
          </p:nvPr>
        </p:nvSpPr>
        <p:spPr>
          <a:xfrm>
            <a:off x="838200" y="122531"/>
            <a:ext cx="10515600" cy="651912"/>
          </a:xfrm>
        </p:spPr>
        <p:txBody>
          <a:bodyPr>
            <a:normAutofit/>
          </a:bodyPr>
          <a:lstStyle/>
          <a:p>
            <a:r>
              <a:rPr lang="en-US" sz="3600" dirty="0"/>
              <a:t>Aerial View of Three Mile Island (TMI) Site</a:t>
            </a:r>
          </a:p>
        </p:txBody>
      </p:sp>
      <p:sp>
        <p:nvSpPr>
          <p:cNvPr id="4" name="Slide Number Placeholder 3">
            <a:extLst>
              <a:ext uri="{FF2B5EF4-FFF2-40B4-BE49-F238E27FC236}">
                <a16:creationId xmlns:a16="http://schemas.microsoft.com/office/drawing/2014/main" id="{5EDB9A8B-343F-4B53-8211-D3176C3ACFA0}"/>
              </a:ext>
            </a:extLst>
          </p:cNvPr>
          <p:cNvSpPr>
            <a:spLocks noGrp="1"/>
          </p:cNvSpPr>
          <p:nvPr>
            <p:ph type="sldNum" sz="quarter" idx="12"/>
          </p:nvPr>
        </p:nvSpPr>
        <p:spPr/>
        <p:txBody>
          <a:bodyPr/>
          <a:lstStyle/>
          <a:p>
            <a:fld id="{797C032F-CD6F-4040-A6F8-55EF6F4FAEDE}" type="slidenum">
              <a:rPr lang="en-US" smtClean="0"/>
              <a:pPr/>
              <a:t>13</a:t>
            </a:fld>
            <a:endParaRPr lang="en-US" dirty="0"/>
          </a:p>
        </p:txBody>
      </p:sp>
      <p:pic>
        <p:nvPicPr>
          <p:cNvPr id="20" name="Picture 4">
            <a:extLst>
              <a:ext uri="{FF2B5EF4-FFF2-40B4-BE49-F238E27FC236}">
                <a16:creationId xmlns:a16="http://schemas.microsoft.com/office/drawing/2014/main" id="{47957BA8-1D41-BE12-2739-9E20D523A7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0" y="808171"/>
            <a:ext cx="6429375" cy="505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000A378A-FE19-188D-4DCA-67B40528D30D}"/>
              </a:ext>
            </a:extLst>
          </p:cNvPr>
          <p:cNvSpPr txBox="1"/>
          <p:nvPr/>
        </p:nvSpPr>
        <p:spPr>
          <a:xfrm>
            <a:off x="7943851" y="4866069"/>
            <a:ext cx="4038600" cy="369332"/>
          </a:xfrm>
          <a:prstGeom prst="rect">
            <a:avLst/>
          </a:prstGeom>
          <a:noFill/>
        </p:spPr>
        <p:txBody>
          <a:bodyPr wrap="square" rtlCol="0">
            <a:spAutoFit/>
          </a:bodyPr>
          <a:lstStyle/>
          <a:p>
            <a:r>
              <a:rPr lang="en-US" dirty="0"/>
              <a:t>Photo of operating plant courtesy of </a:t>
            </a:r>
          </a:p>
        </p:txBody>
      </p:sp>
      <p:pic>
        <p:nvPicPr>
          <p:cNvPr id="35" name="Picture 34">
            <a:extLst>
              <a:ext uri="{FF2B5EF4-FFF2-40B4-BE49-F238E27FC236}">
                <a16:creationId xmlns:a16="http://schemas.microsoft.com/office/drawing/2014/main" id="{F4C31858-8CE3-CA63-1F1C-7C602D3042E1}"/>
              </a:ext>
            </a:extLst>
          </p:cNvPr>
          <p:cNvPicPr>
            <a:picLocks noChangeAspect="1"/>
          </p:cNvPicPr>
          <p:nvPr/>
        </p:nvPicPr>
        <p:blipFill>
          <a:blip r:embed="rId3"/>
          <a:stretch>
            <a:fillRect/>
          </a:stretch>
        </p:blipFill>
        <p:spPr>
          <a:xfrm>
            <a:off x="8829674" y="5235401"/>
            <a:ext cx="2105025" cy="504825"/>
          </a:xfrm>
          <a:prstGeom prst="rect">
            <a:avLst/>
          </a:prstGeom>
        </p:spPr>
      </p:pic>
      <p:sp>
        <p:nvSpPr>
          <p:cNvPr id="36" name="Content Placeholder 2">
            <a:extLst>
              <a:ext uri="{FF2B5EF4-FFF2-40B4-BE49-F238E27FC236}">
                <a16:creationId xmlns:a16="http://schemas.microsoft.com/office/drawing/2014/main" id="{655AB630-397F-AC80-515F-EEFFF4F460C7}"/>
              </a:ext>
            </a:extLst>
          </p:cNvPr>
          <p:cNvSpPr>
            <a:spLocks noGrp="1"/>
          </p:cNvSpPr>
          <p:nvPr>
            <p:ph idx="1"/>
          </p:nvPr>
        </p:nvSpPr>
        <p:spPr>
          <a:xfrm>
            <a:off x="7781926" y="1021246"/>
            <a:ext cx="4200525" cy="3178234"/>
          </a:xfrm>
        </p:spPr>
        <p:txBody>
          <a:bodyPr>
            <a:normAutofit fontScale="85000" lnSpcReduction="10000"/>
          </a:bodyPr>
          <a:lstStyle/>
          <a:p>
            <a:r>
              <a:rPr lang="en-US" dirty="0"/>
              <a:t>Located in the Londonderry Township of Dauphin County, Pennsylvania</a:t>
            </a:r>
          </a:p>
          <a:p>
            <a:r>
              <a:rPr lang="en-US" dirty="0"/>
              <a:t>Approximately 16 kilometers (10 miles) southeast of Harrisburg, PA and 4.8 kilometers (3 miles) south of Middletown, PA</a:t>
            </a:r>
          </a:p>
        </p:txBody>
      </p:sp>
    </p:spTree>
    <p:extLst>
      <p:ext uri="{BB962C8B-B14F-4D97-AF65-F5344CB8AC3E}">
        <p14:creationId xmlns:p14="http://schemas.microsoft.com/office/powerpoint/2010/main" val="401733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7C0A02-625D-2739-5A0C-850DAD0F9843}"/>
              </a:ext>
            </a:extLst>
          </p:cNvPr>
          <p:cNvSpPr>
            <a:spLocks noGrp="1"/>
          </p:cNvSpPr>
          <p:nvPr>
            <p:ph type="sldNum" sz="quarter" idx="12"/>
          </p:nvPr>
        </p:nvSpPr>
        <p:spPr/>
        <p:txBody>
          <a:bodyPr/>
          <a:lstStyle/>
          <a:p>
            <a:fld id="{797C032F-CD6F-4040-A6F8-55EF6F4FAEDE}" type="slidenum">
              <a:rPr lang="en-US" smtClean="0"/>
              <a:pPr/>
              <a:t>14</a:t>
            </a:fld>
            <a:endParaRPr lang="en-US" dirty="0"/>
          </a:p>
        </p:txBody>
      </p:sp>
      <p:pic>
        <p:nvPicPr>
          <p:cNvPr id="3" name="Picture 2" descr="Map&#10;&#10;Description automatically generated">
            <a:extLst>
              <a:ext uri="{FF2B5EF4-FFF2-40B4-BE49-F238E27FC236}">
                <a16:creationId xmlns:a16="http://schemas.microsoft.com/office/drawing/2014/main" id="{72A7026E-F9CC-F888-83E3-A94C743E8547}"/>
              </a:ext>
            </a:extLst>
          </p:cNvPr>
          <p:cNvPicPr>
            <a:picLocks noChangeAspect="1"/>
          </p:cNvPicPr>
          <p:nvPr/>
        </p:nvPicPr>
        <p:blipFill>
          <a:blip r:embed="rId2"/>
          <a:stretch>
            <a:fillRect/>
          </a:stretch>
        </p:blipFill>
        <p:spPr>
          <a:xfrm>
            <a:off x="1755904" y="0"/>
            <a:ext cx="9228832" cy="6858000"/>
          </a:xfrm>
          <a:prstGeom prst="rect">
            <a:avLst/>
          </a:prstGeom>
        </p:spPr>
      </p:pic>
    </p:spTree>
    <p:extLst>
      <p:ext uri="{BB962C8B-B14F-4D97-AF65-F5344CB8AC3E}">
        <p14:creationId xmlns:p14="http://schemas.microsoft.com/office/powerpoint/2010/main" val="1502396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9B9E51-F580-4E38-941D-465D23F8BA2C}"/>
              </a:ext>
            </a:extLst>
          </p:cNvPr>
          <p:cNvSpPr>
            <a:spLocks noGrp="1"/>
          </p:cNvSpPr>
          <p:nvPr>
            <p:ph type="sldNum" sz="quarter" idx="12"/>
          </p:nvPr>
        </p:nvSpPr>
        <p:spPr/>
        <p:txBody>
          <a:bodyPr/>
          <a:lstStyle/>
          <a:p>
            <a:fld id="{797C032F-CD6F-4040-A6F8-55EF6F4FAEDE}" type="slidenum">
              <a:rPr lang="en-US" smtClean="0"/>
              <a:pPr/>
              <a:t>15</a:t>
            </a:fld>
            <a:endParaRPr lang="en-US" dirty="0"/>
          </a:p>
        </p:txBody>
      </p:sp>
      <p:pic>
        <p:nvPicPr>
          <p:cNvPr id="8" name="Picture 7">
            <a:extLst>
              <a:ext uri="{FF2B5EF4-FFF2-40B4-BE49-F238E27FC236}">
                <a16:creationId xmlns:a16="http://schemas.microsoft.com/office/drawing/2014/main" id="{A6005138-6A38-D84C-4C3D-AE77F25105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921"/>
          <a:stretch/>
        </p:blipFill>
        <p:spPr>
          <a:xfrm>
            <a:off x="1786270" y="79637"/>
            <a:ext cx="6283841" cy="6778363"/>
          </a:xfrm>
          <a:prstGeom prst="rect">
            <a:avLst/>
          </a:prstGeom>
        </p:spPr>
      </p:pic>
      <p:sp>
        <p:nvSpPr>
          <p:cNvPr id="5" name="Content Placeholder 2">
            <a:extLst>
              <a:ext uri="{FF2B5EF4-FFF2-40B4-BE49-F238E27FC236}">
                <a16:creationId xmlns:a16="http://schemas.microsoft.com/office/drawing/2014/main" id="{DD3A5908-DE09-05AD-7958-F8CA3E173898}"/>
              </a:ext>
            </a:extLst>
          </p:cNvPr>
          <p:cNvSpPr>
            <a:spLocks noGrp="1"/>
          </p:cNvSpPr>
          <p:nvPr>
            <p:ph idx="1"/>
          </p:nvPr>
        </p:nvSpPr>
        <p:spPr>
          <a:xfrm>
            <a:off x="7991475" y="1983271"/>
            <a:ext cx="4200525" cy="3178234"/>
          </a:xfrm>
        </p:spPr>
        <p:txBody>
          <a:bodyPr>
            <a:normAutofit/>
          </a:bodyPr>
          <a:lstStyle/>
          <a:p>
            <a:r>
              <a:rPr lang="en-US" dirty="0"/>
              <a:t>The plant takes its name from the oblong island in the Susquehanna River on which it is located. </a:t>
            </a:r>
          </a:p>
        </p:txBody>
      </p:sp>
    </p:spTree>
    <p:extLst>
      <p:ext uri="{BB962C8B-B14F-4D97-AF65-F5344CB8AC3E}">
        <p14:creationId xmlns:p14="http://schemas.microsoft.com/office/powerpoint/2010/main" val="117112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2DE7-ED85-46BD-9CC4-8BEAE1BFFF36}"/>
              </a:ext>
            </a:extLst>
          </p:cNvPr>
          <p:cNvSpPr>
            <a:spLocks noGrp="1"/>
          </p:cNvSpPr>
          <p:nvPr>
            <p:ph type="title"/>
          </p:nvPr>
        </p:nvSpPr>
        <p:spPr>
          <a:xfrm>
            <a:off x="233917" y="83108"/>
            <a:ext cx="11525692" cy="762920"/>
          </a:xfrm>
        </p:spPr>
        <p:txBody>
          <a:bodyPr>
            <a:normAutofit/>
          </a:bodyPr>
          <a:lstStyle/>
          <a:p>
            <a:r>
              <a:rPr lang="en-US" sz="3600" dirty="0"/>
              <a:t>Three Mile Island Nuclear Station: Operations</a:t>
            </a:r>
          </a:p>
        </p:txBody>
      </p:sp>
      <p:sp>
        <p:nvSpPr>
          <p:cNvPr id="3" name="Content Placeholder 2">
            <a:extLst>
              <a:ext uri="{FF2B5EF4-FFF2-40B4-BE49-F238E27FC236}">
                <a16:creationId xmlns:a16="http://schemas.microsoft.com/office/drawing/2014/main" id="{BFB21988-0170-4557-B68D-C9EF37C4B719}"/>
              </a:ext>
            </a:extLst>
          </p:cNvPr>
          <p:cNvSpPr>
            <a:spLocks noGrp="1"/>
          </p:cNvSpPr>
          <p:nvPr>
            <p:ph idx="1"/>
          </p:nvPr>
        </p:nvSpPr>
        <p:spPr>
          <a:xfrm>
            <a:off x="233917" y="930480"/>
            <a:ext cx="6530163" cy="5498895"/>
          </a:xfrm>
        </p:spPr>
        <p:txBody>
          <a:bodyPr>
            <a:normAutofit fontScale="85000" lnSpcReduction="20000"/>
          </a:bodyPr>
          <a:lstStyle/>
          <a:p>
            <a:r>
              <a:rPr lang="en-US" dirty="0"/>
              <a:t>Historic significance due to the partial meltdown of TMI Unit 2 on March 28, 1979 – the most significant nuclear accident in U.S. history. </a:t>
            </a:r>
          </a:p>
          <a:p>
            <a:r>
              <a:rPr lang="en-US" dirty="0"/>
              <a:t>TMI Unit 1</a:t>
            </a:r>
          </a:p>
          <a:p>
            <a:pPr lvl="1"/>
            <a:r>
              <a:rPr lang="en-US" dirty="0"/>
              <a:t>Issued operating license in 1974</a:t>
            </a:r>
          </a:p>
          <a:p>
            <a:pPr lvl="1"/>
            <a:r>
              <a:rPr lang="en-US" dirty="0"/>
              <a:t>Babcock and Wilcox Pressurized Water Reactor</a:t>
            </a:r>
          </a:p>
          <a:p>
            <a:pPr lvl="1"/>
            <a:r>
              <a:rPr lang="en-US" dirty="0"/>
              <a:t>Continued operations until permanently shut down on September 20, 2019</a:t>
            </a:r>
          </a:p>
          <a:p>
            <a:pPr lvl="1"/>
            <a:r>
              <a:rPr lang="en-US" dirty="0"/>
              <a:t>Owned by Constellation Energy Company</a:t>
            </a:r>
          </a:p>
          <a:p>
            <a:r>
              <a:rPr lang="en-US" dirty="0"/>
              <a:t>TMI Unit 2 </a:t>
            </a:r>
          </a:p>
          <a:p>
            <a:pPr lvl="1"/>
            <a:r>
              <a:rPr lang="en-US" dirty="0"/>
              <a:t>Issued operating license on February 8, 1978, commercial operations December 1978</a:t>
            </a:r>
          </a:p>
          <a:p>
            <a:pPr lvl="1"/>
            <a:r>
              <a:rPr lang="en-US" dirty="0"/>
              <a:t>Babcock and Wilcox Pressurized Water Reactor</a:t>
            </a:r>
          </a:p>
          <a:p>
            <a:pPr lvl="1"/>
            <a:r>
              <a:rPr lang="en-US" dirty="0"/>
              <a:t>Operated for only a few </a:t>
            </a:r>
            <a:r>
              <a:rPr lang="en-US"/>
              <a:t>months before accident</a:t>
            </a:r>
            <a:r>
              <a:rPr lang="en-US" dirty="0"/>
              <a:t>; never operated again</a:t>
            </a:r>
          </a:p>
          <a:p>
            <a:pPr lvl="1"/>
            <a:r>
              <a:rPr lang="en-US" dirty="0"/>
              <a:t>Owned by TMI-2</a:t>
            </a:r>
            <a:r>
              <a:rPr lang="en-US" i="1" dirty="0"/>
              <a:t>Solutions</a:t>
            </a:r>
            <a:r>
              <a:rPr lang="en-US" dirty="0"/>
              <a:t>, an </a:t>
            </a:r>
            <a:r>
              <a:rPr lang="en-US" dirty="0" err="1"/>
              <a:t>Energy</a:t>
            </a:r>
            <a:r>
              <a:rPr lang="en-US" i="1" dirty="0" err="1"/>
              <a:t>Solutions</a:t>
            </a:r>
            <a:r>
              <a:rPr lang="en-US" dirty="0"/>
              <a:t> subsidiary</a:t>
            </a:r>
          </a:p>
        </p:txBody>
      </p:sp>
      <p:sp>
        <p:nvSpPr>
          <p:cNvPr id="4" name="Slide Number Placeholder 3">
            <a:extLst>
              <a:ext uri="{FF2B5EF4-FFF2-40B4-BE49-F238E27FC236}">
                <a16:creationId xmlns:a16="http://schemas.microsoft.com/office/drawing/2014/main" id="{65A15DF9-2A4B-4A4F-A6E7-BA9A6B5AADB1}"/>
              </a:ext>
            </a:extLst>
          </p:cNvPr>
          <p:cNvSpPr>
            <a:spLocks noGrp="1"/>
          </p:cNvSpPr>
          <p:nvPr>
            <p:ph type="sldNum" sz="quarter" idx="12"/>
          </p:nvPr>
        </p:nvSpPr>
        <p:spPr/>
        <p:txBody>
          <a:bodyPr/>
          <a:lstStyle/>
          <a:p>
            <a:fld id="{797C032F-CD6F-4040-A6F8-55EF6F4FAEDE}" type="slidenum">
              <a:rPr lang="en-US" smtClean="0"/>
              <a:pPr/>
              <a:t>16</a:t>
            </a:fld>
            <a:endParaRPr lang="en-US" dirty="0"/>
          </a:p>
        </p:txBody>
      </p:sp>
      <p:pic>
        <p:nvPicPr>
          <p:cNvPr id="6" name="Picture 5" descr="A picture containing sky, outdoor, building, tower&#10;&#10;Description automatically generated">
            <a:extLst>
              <a:ext uri="{FF2B5EF4-FFF2-40B4-BE49-F238E27FC236}">
                <a16:creationId xmlns:a16="http://schemas.microsoft.com/office/drawing/2014/main" id="{35920D8B-5F0F-17E9-5524-5EC194852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7750" y="1345019"/>
            <a:ext cx="5394250" cy="4045688"/>
          </a:xfrm>
          <a:prstGeom prst="rect">
            <a:avLst/>
          </a:prstGeom>
        </p:spPr>
      </p:pic>
      <p:sp>
        <p:nvSpPr>
          <p:cNvPr id="8" name="TextBox 7">
            <a:extLst>
              <a:ext uri="{FF2B5EF4-FFF2-40B4-BE49-F238E27FC236}">
                <a16:creationId xmlns:a16="http://schemas.microsoft.com/office/drawing/2014/main" id="{2B95C109-6DF5-C39F-6284-1F1D5ECE9C39}"/>
              </a:ext>
            </a:extLst>
          </p:cNvPr>
          <p:cNvSpPr txBox="1"/>
          <p:nvPr/>
        </p:nvSpPr>
        <p:spPr>
          <a:xfrm>
            <a:off x="8220119" y="5374758"/>
            <a:ext cx="2944068"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Four TMI Cooling Towers - Looking North</a:t>
            </a:r>
          </a:p>
        </p:txBody>
      </p:sp>
    </p:spTree>
    <p:extLst>
      <p:ext uri="{BB962C8B-B14F-4D97-AF65-F5344CB8AC3E}">
        <p14:creationId xmlns:p14="http://schemas.microsoft.com/office/powerpoint/2010/main" val="3096677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2DE7-ED85-46BD-9CC4-8BEAE1BFFF36}"/>
              </a:ext>
            </a:extLst>
          </p:cNvPr>
          <p:cNvSpPr>
            <a:spLocks noGrp="1"/>
          </p:cNvSpPr>
          <p:nvPr>
            <p:ph type="title"/>
          </p:nvPr>
        </p:nvSpPr>
        <p:spPr>
          <a:xfrm>
            <a:off x="148856" y="83109"/>
            <a:ext cx="11961628" cy="1022677"/>
          </a:xfrm>
        </p:spPr>
        <p:txBody>
          <a:bodyPr>
            <a:normAutofit fontScale="90000"/>
          </a:bodyPr>
          <a:lstStyle/>
          <a:p>
            <a:r>
              <a:rPr lang="en-US" sz="3600" dirty="0"/>
              <a:t>Three Mile Island Nuclear Station: Decommissioning</a:t>
            </a:r>
          </a:p>
        </p:txBody>
      </p:sp>
      <p:sp>
        <p:nvSpPr>
          <p:cNvPr id="3" name="Content Placeholder 2">
            <a:extLst>
              <a:ext uri="{FF2B5EF4-FFF2-40B4-BE49-F238E27FC236}">
                <a16:creationId xmlns:a16="http://schemas.microsoft.com/office/drawing/2014/main" id="{BFB21988-0170-4557-B68D-C9EF37C4B719}"/>
              </a:ext>
            </a:extLst>
          </p:cNvPr>
          <p:cNvSpPr>
            <a:spLocks noGrp="1"/>
          </p:cNvSpPr>
          <p:nvPr>
            <p:ph idx="1"/>
          </p:nvPr>
        </p:nvSpPr>
        <p:spPr>
          <a:xfrm>
            <a:off x="0" y="1381328"/>
            <a:ext cx="7444902" cy="5064296"/>
          </a:xfrm>
        </p:spPr>
        <p:txBody>
          <a:bodyPr>
            <a:normAutofit/>
          </a:bodyPr>
          <a:lstStyle/>
          <a:p>
            <a:r>
              <a:rPr lang="en-US" dirty="0"/>
              <a:t>TMI Unit 1</a:t>
            </a:r>
          </a:p>
          <a:p>
            <a:pPr lvl="1"/>
            <a:r>
              <a:rPr lang="en-US" dirty="0"/>
              <a:t>Original License Expiration: April 19, 2014</a:t>
            </a:r>
          </a:p>
          <a:p>
            <a:pPr lvl="1"/>
            <a:r>
              <a:rPr lang="en-US" dirty="0"/>
              <a:t>Renewed License Expiration: April 19, 2034</a:t>
            </a:r>
          </a:p>
          <a:p>
            <a:pPr lvl="1"/>
            <a:r>
              <a:rPr lang="en-US" dirty="0"/>
              <a:t>Permanent shutdown determination: April 2017</a:t>
            </a:r>
          </a:p>
          <a:p>
            <a:pPr lvl="1"/>
            <a:r>
              <a:rPr lang="en-US" dirty="0"/>
              <a:t>All spent nuclear fuel (SNF) permanently removed from reactor: September 26, 2019</a:t>
            </a:r>
          </a:p>
          <a:p>
            <a:pPr lvl="1"/>
            <a:r>
              <a:rPr lang="en-US" dirty="0"/>
              <a:t>All SNF placed in ISFSI: July 27, 2022</a:t>
            </a:r>
          </a:p>
          <a:p>
            <a:pPr lvl="1"/>
            <a:r>
              <a:rPr lang="en-US" dirty="0"/>
              <a:t>SAFSTOR decommissioning status</a:t>
            </a:r>
          </a:p>
        </p:txBody>
      </p:sp>
      <p:sp>
        <p:nvSpPr>
          <p:cNvPr id="4" name="Slide Number Placeholder 3">
            <a:extLst>
              <a:ext uri="{FF2B5EF4-FFF2-40B4-BE49-F238E27FC236}">
                <a16:creationId xmlns:a16="http://schemas.microsoft.com/office/drawing/2014/main" id="{65A15DF9-2A4B-4A4F-A6E7-BA9A6B5AADB1}"/>
              </a:ext>
            </a:extLst>
          </p:cNvPr>
          <p:cNvSpPr>
            <a:spLocks noGrp="1"/>
          </p:cNvSpPr>
          <p:nvPr>
            <p:ph type="sldNum" sz="quarter" idx="12"/>
          </p:nvPr>
        </p:nvSpPr>
        <p:spPr/>
        <p:txBody>
          <a:bodyPr/>
          <a:lstStyle/>
          <a:p>
            <a:fld id="{797C032F-CD6F-4040-A6F8-55EF6F4FAEDE}" type="slidenum">
              <a:rPr lang="en-US" smtClean="0"/>
              <a:pPr/>
              <a:t>17</a:t>
            </a:fld>
            <a:endParaRPr lang="en-US" dirty="0"/>
          </a:p>
        </p:txBody>
      </p:sp>
      <p:pic>
        <p:nvPicPr>
          <p:cNvPr id="8" name="Picture 7">
            <a:extLst>
              <a:ext uri="{FF2B5EF4-FFF2-40B4-BE49-F238E27FC236}">
                <a16:creationId xmlns:a16="http://schemas.microsoft.com/office/drawing/2014/main" id="{253A9B77-B675-0953-B8DA-8443615FCA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84840" y="1608306"/>
            <a:ext cx="4807160" cy="3249038"/>
          </a:xfrm>
          <a:prstGeom prst="rect">
            <a:avLst/>
          </a:prstGeom>
        </p:spPr>
      </p:pic>
      <p:sp>
        <p:nvSpPr>
          <p:cNvPr id="9" name="TextBox 8">
            <a:extLst>
              <a:ext uri="{FF2B5EF4-FFF2-40B4-BE49-F238E27FC236}">
                <a16:creationId xmlns:a16="http://schemas.microsoft.com/office/drawing/2014/main" id="{72813DAB-3467-AC4A-328E-43D0A9CB6F0A}"/>
              </a:ext>
            </a:extLst>
          </p:cNvPr>
          <p:cNvSpPr txBox="1"/>
          <p:nvPr/>
        </p:nvSpPr>
        <p:spPr>
          <a:xfrm>
            <a:off x="8288654" y="5209954"/>
            <a:ext cx="2944068"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TMI-1 cooling tower (left) Reactor Building (center)</a:t>
            </a:r>
          </a:p>
        </p:txBody>
      </p:sp>
    </p:spTree>
    <p:extLst>
      <p:ext uri="{BB962C8B-B14F-4D97-AF65-F5344CB8AC3E}">
        <p14:creationId xmlns:p14="http://schemas.microsoft.com/office/powerpoint/2010/main" val="230501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2DE7-ED85-46BD-9CC4-8BEAE1BFFF36}"/>
              </a:ext>
            </a:extLst>
          </p:cNvPr>
          <p:cNvSpPr>
            <a:spLocks noGrp="1"/>
          </p:cNvSpPr>
          <p:nvPr>
            <p:ph type="title"/>
          </p:nvPr>
        </p:nvSpPr>
        <p:spPr>
          <a:xfrm>
            <a:off x="148856" y="83109"/>
            <a:ext cx="11961628" cy="1022677"/>
          </a:xfrm>
        </p:spPr>
        <p:txBody>
          <a:bodyPr>
            <a:normAutofit fontScale="90000"/>
          </a:bodyPr>
          <a:lstStyle/>
          <a:p>
            <a:r>
              <a:rPr lang="en-US" sz="3600" dirty="0"/>
              <a:t>Three Mile Island Nuclear Station: Decommissioning</a:t>
            </a:r>
          </a:p>
        </p:txBody>
      </p:sp>
      <p:sp>
        <p:nvSpPr>
          <p:cNvPr id="3" name="Content Placeholder 2">
            <a:extLst>
              <a:ext uri="{FF2B5EF4-FFF2-40B4-BE49-F238E27FC236}">
                <a16:creationId xmlns:a16="http://schemas.microsoft.com/office/drawing/2014/main" id="{BFB21988-0170-4557-B68D-C9EF37C4B719}"/>
              </a:ext>
            </a:extLst>
          </p:cNvPr>
          <p:cNvSpPr>
            <a:spLocks noGrp="1"/>
          </p:cNvSpPr>
          <p:nvPr>
            <p:ph idx="1"/>
          </p:nvPr>
        </p:nvSpPr>
        <p:spPr>
          <a:xfrm>
            <a:off x="148856" y="923224"/>
            <a:ext cx="6744812" cy="5522400"/>
          </a:xfrm>
        </p:spPr>
        <p:txBody>
          <a:bodyPr>
            <a:normAutofit fontScale="92500"/>
          </a:bodyPr>
          <a:lstStyle/>
          <a:p>
            <a:r>
              <a:rPr lang="en-US" dirty="0"/>
              <a:t>TMI Unit 2 </a:t>
            </a:r>
          </a:p>
          <a:p>
            <a:pPr lvl="1"/>
            <a:r>
              <a:rPr lang="en-US" dirty="0"/>
              <a:t>Damaged fuel and contaminated reactor vessel components removed from the site; placed into storage on the Idaho National Laboratory site. </a:t>
            </a:r>
          </a:p>
          <a:p>
            <a:pPr lvl="1"/>
            <a:r>
              <a:rPr lang="en-US" dirty="0"/>
              <a:t>Removal actions completed by January 1990</a:t>
            </a:r>
          </a:p>
          <a:p>
            <a:pPr lvl="1"/>
            <a:r>
              <a:rPr lang="en-US" dirty="0"/>
              <a:t>Very small amount of residual debris outside the reactor vessel remains to be removed</a:t>
            </a:r>
          </a:p>
          <a:p>
            <a:pPr lvl="1"/>
            <a:r>
              <a:rPr lang="en-US" dirty="0"/>
              <a:t>Began SAFSTOR license status in 1993; recently transitioned to active decommissioning. </a:t>
            </a:r>
          </a:p>
          <a:p>
            <a:r>
              <a:rPr lang="en-US" dirty="0"/>
              <a:t>Evaluation focused on TMI Unit 1 (SNF on site) </a:t>
            </a:r>
          </a:p>
          <a:p>
            <a:r>
              <a:rPr lang="en-US" dirty="0"/>
              <a:t>Units collocated, so transportation infrastructure information considered for both Units</a:t>
            </a:r>
          </a:p>
        </p:txBody>
      </p:sp>
      <p:sp>
        <p:nvSpPr>
          <p:cNvPr id="4" name="Slide Number Placeholder 3">
            <a:extLst>
              <a:ext uri="{FF2B5EF4-FFF2-40B4-BE49-F238E27FC236}">
                <a16:creationId xmlns:a16="http://schemas.microsoft.com/office/drawing/2014/main" id="{65A15DF9-2A4B-4A4F-A6E7-BA9A6B5AADB1}"/>
              </a:ext>
            </a:extLst>
          </p:cNvPr>
          <p:cNvSpPr>
            <a:spLocks noGrp="1"/>
          </p:cNvSpPr>
          <p:nvPr>
            <p:ph type="sldNum" sz="quarter" idx="12"/>
          </p:nvPr>
        </p:nvSpPr>
        <p:spPr/>
        <p:txBody>
          <a:bodyPr/>
          <a:lstStyle/>
          <a:p>
            <a:fld id="{797C032F-CD6F-4040-A6F8-55EF6F4FAEDE}" type="slidenum">
              <a:rPr lang="en-US" smtClean="0"/>
              <a:pPr/>
              <a:t>18</a:t>
            </a:fld>
            <a:endParaRPr lang="en-US" dirty="0"/>
          </a:p>
        </p:txBody>
      </p:sp>
      <p:pic>
        <p:nvPicPr>
          <p:cNvPr id="6" name="Picture 5" descr="A picture containing sky, outdoor, building, ruin&#10;&#10;Description automatically generated">
            <a:extLst>
              <a:ext uri="{FF2B5EF4-FFF2-40B4-BE49-F238E27FC236}">
                <a16:creationId xmlns:a16="http://schemas.microsoft.com/office/drawing/2014/main" id="{18D46A07-CC49-C994-8ECA-C3ABF7AAF3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2288" y="1552353"/>
            <a:ext cx="4876801" cy="3657601"/>
          </a:xfrm>
          <a:prstGeom prst="rect">
            <a:avLst/>
          </a:prstGeom>
        </p:spPr>
      </p:pic>
      <p:sp>
        <p:nvSpPr>
          <p:cNvPr id="7" name="TextBox 6">
            <a:extLst>
              <a:ext uri="{FF2B5EF4-FFF2-40B4-BE49-F238E27FC236}">
                <a16:creationId xmlns:a16="http://schemas.microsoft.com/office/drawing/2014/main" id="{C249CD22-2C19-2F81-E6BC-9E0F18ABBB55}"/>
              </a:ext>
            </a:extLst>
          </p:cNvPr>
          <p:cNvSpPr txBox="1"/>
          <p:nvPr/>
        </p:nvSpPr>
        <p:spPr>
          <a:xfrm>
            <a:off x="8288654" y="5209954"/>
            <a:ext cx="2944068"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TMI-1 (left) and TMI-2 (right) Reactor Buildings</a:t>
            </a:r>
          </a:p>
        </p:txBody>
      </p:sp>
    </p:spTree>
    <p:extLst>
      <p:ext uri="{BB962C8B-B14F-4D97-AF65-F5344CB8AC3E}">
        <p14:creationId xmlns:p14="http://schemas.microsoft.com/office/powerpoint/2010/main" val="970731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2DE7-ED85-46BD-9CC4-8BEAE1BFFF36}"/>
              </a:ext>
            </a:extLst>
          </p:cNvPr>
          <p:cNvSpPr>
            <a:spLocks noGrp="1"/>
          </p:cNvSpPr>
          <p:nvPr>
            <p:ph type="title"/>
          </p:nvPr>
        </p:nvSpPr>
        <p:spPr>
          <a:xfrm>
            <a:off x="233917" y="83108"/>
            <a:ext cx="11525692" cy="762920"/>
          </a:xfrm>
        </p:spPr>
        <p:txBody>
          <a:bodyPr>
            <a:normAutofit/>
          </a:bodyPr>
          <a:lstStyle/>
          <a:p>
            <a:r>
              <a:rPr lang="en-US" sz="3600" dirty="0"/>
              <a:t>Three Mile Island Nuclear Station: TMI-1 ISFSI</a:t>
            </a:r>
          </a:p>
        </p:txBody>
      </p:sp>
      <p:sp>
        <p:nvSpPr>
          <p:cNvPr id="3" name="Content Placeholder 2">
            <a:extLst>
              <a:ext uri="{FF2B5EF4-FFF2-40B4-BE49-F238E27FC236}">
                <a16:creationId xmlns:a16="http://schemas.microsoft.com/office/drawing/2014/main" id="{BFB21988-0170-4557-B68D-C9EF37C4B719}"/>
              </a:ext>
            </a:extLst>
          </p:cNvPr>
          <p:cNvSpPr>
            <a:spLocks noGrp="1"/>
          </p:cNvSpPr>
          <p:nvPr>
            <p:ph idx="1"/>
          </p:nvPr>
        </p:nvSpPr>
        <p:spPr>
          <a:xfrm>
            <a:off x="233917" y="1083014"/>
            <a:ext cx="6050151" cy="4857344"/>
          </a:xfrm>
        </p:spPr>
        <p:txBody>
          <a:bodyPr>
            <a:normAutofit fontScale="70000" lnSpcReduction="20000"/>
          </a:bodyPr>
          <a:lstStyle/>
          <a:p>
            <a:r>
              <a:rPr lang="en-US" dirty="0"/>
              <a:t>ISFSI construction March 2020 – July 2021</a:t>
            </a:r>
          </a:p>
          <a:p>
            <a:r>
              <a:rPr lang="en-US" dirty="0"/>
              <a:t>ISFSI loading campaign Oct 2021 – July 2022</a:t>
            </a:r>
          </a:p>
          <a:p>
            <a:r>
              <a:rPr lang="en-US" dirty="0"/>
              <a:t>46 NAC MAGNASTOR SNF storage systems</a:t>
            </a:r>
          </a:p>
          <a:p>
            <a:r>
              <a:rPr lang="en-US" dirty="0"/>
              <a:t>1665 SNF assemblies</a:t>
            </a:r>
          </a:p>
          <a:p>
            <a:r>
              <a:rPr lang="en-US" dirty="0"/>
              <a:t>1 NAC MAGNASTOR Greater Than Class C Waste (GTCC) canister</a:t>
            </a:r>
          </a:p>
          <a:p>
            <a:r>
              <a:rPr lang="en-US" dirty="0"/>
              <a:t>4 additional decommissioning GTCC canisters expected</a:t>
            </a:r>
          </a:p>
          <a:p>
            <a:r>
              <a:rPr lang="en-US" dirty="0"/>
              <a:t>MAGNASTOR Components</a:t>
            </a:r>
          </a:p>
          <a:p>
            <a:pPr lvl="1"/>
            <a:r>
              <a:rPr lang="en-US" dirty="0"/>
              <a:t>Transportable Storage Container (TSC): Stainless steel cylindrical shell with welded lid; fuel basket structure</a:t>
            </a:r>
          </a:p>
          <a:p>
            <a:pPr lvl="1"/>
            <a:r>
              <a:rPr lang="en-US" dirty="0"/>
              <a:t>Vertical concrete cask: holds and protects sealed TSC during ISFSI storage, provides radiation shielding, structural protection, and heat dissipation </a:t>
            </a:r>
          </a:p>
          <a:p>
            <a:r>
              <a:rPr lang="en-US" dirty="0"/>
              <a:t>Canisters can be shipped in MAGNATRAN transportation cask</a:t>
            </a:r>
          </a:p>
        </p:txBody>
      </p:sp>
      <p:sp>
        <p:nvSpPr>
          <p:cNvPr id="4" name="Slide Number Placeholder 3">
            <a:extLst>
              <a:ext uri="{FF2B5EF4-FFF2-40B4-BE49-F238E27FC236}">
                <a16:creationId xmlns:a16="http://schemas.microsoft.com/office/drawing/2014/main" id="{65A15DF9-2A4B-4A4F-A6E7-BA9A6B5AADB1}"/>
              </a:ext>
            </a:extLst>
          </p:cNvPr>
          <p:cNvSpPr>
            <a:spLocks noGrp="1"/>
          </p:cNvSpPr>
          <p:nvPr>
            <p:ph type="sldNum" sz="quarter" idx="12"/>
          </p:nvPr>
        </p:nvSpPr>
        <p:spPr/>
        <p:txBody>
          <a:bodyPr/>
          <a:lstStyle/>
          <a:p>
            <a:fld id="{797C032F-CD6F-4040-A6F8-55EF6F4FAEDE}" type="slidenum">
              <a:rPr lang="en-US" smtClean="0"/>
              <a:pPr/>
              <a:t>19</a:t>
            </a:fld>
            <a:endParaRPr lang="en-US" dirty="0"/>
          </a:p>
        </p:txBody>
      </p:sp>
      <p:pic>
        <p:nvPicPr>
          <p:cNvPr id="5" name="Picture 4" descr="A picture containing ground, outdoor, sky, building&#10;&#10;Description automatically generated">
            <a:extLst>
              <a:ext uri="{FF2B5EF4-FFF2-40B4-BE49-F238E27FC236}">
                <a16:creationId xmlns:a16="http://schemas.microsoft.com/office/drawing/2014/main" id="{87479CE6-4893-A99B-51B1-FEB6E19703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8812" y="1314450"/>
            <a:ext cx="5433188" cy="4074892"/>
          </a:xfrm>
          <a:prstGeom prst="rect">
            <a:avLst/>
          </a:prstGeom>
        </p:spPr>
      </p:pic>
      <p:sp>
        <p:nvSpPr>
          <p:cNvPr id="6" name="TextBox 5">
            <a:extLst>
              <a:ext uri="{FF2B5EF4-FFF2-40B4-BE49-F238E27FC236}">
                <a16:creationId xmlns:a16="http://schemas.microsoft.com/office/drawing/2014/main" id="{8DFEA463-C470-005C-093B-AD4579CE5099}"/>
              </a:ext>
            </a:extLst>
          </p:cNvPr>
          <p:cNvSpPr txBox="1"/>
          <p:nvPr/>
        </p:nvSpPr>
        <p:spPr>
          <a:xfrm>
            <a:off x="8220119" y="5374758"/>
            <a:ext cx="2944068"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TMI Cooling Towers and ISFSI</a:t>
            </a:r>
          </a:p>
        </p:txBody>
      </p:sp>
      <p:sp>
        <p:nvSpPr>
          <p:cNvPr id="7" name="TextBox 6">
            <a:extLst>
              <a:ext uri="{FF2B5EF4-FFF2-40B4-BE49-F238E27FC236}">
                <a16:creationId xmlns:a16="http://schemas.microsoft.com/office/drawing/2014/main" id="{452AA371-300E-A246-C2EA-DF6E074E6532}"/>
              </a:ext>
            </a:extLst>
          </p:cNvPr>
          <p:cNvSpPr txBox="1"/>
          <p:nvPr/>
        </p:nvSpPr>
        <p:spPr>
          <a:xfrm>
            <a:off x="567447" y="6289409"/>
            <a:ext cx="5716621" cy="261610"/>
          </a:xfrm>
          <a:prstGeom prst="rect">
            <a:avLst/>
          </a:prstGeom>
          <a:noFill/>
        </p:spPr>
        <p:txBody>
          <a:bodyPr wrap="square" rtlCol="0">
            <a:spAutoFit/>
          </a:bodyPr>
          <a:lstStyle/>
          <a:p>
            <a:r>
              <a:rPr lang="en-US" sz="1050" dirty="0">
                <a:solidFill>
                  <a:schemeClr val="accent1">
                    <a:lumMod val="75000"/>
                  </a:schemeClr>
                </a:solidFill>
              </a:rPr>
              <a:t>*Independent Spent Fuel Storage Installation = ISFSI</a:t>
            </a:r>
          </a:p>
        </p:txBody>
      </p:sp>
    </p:spTree>
    <p:extLst>
      <p:ext uri="{BB962C8B-B14F-4D97-AF65-F5344CB8AC3E}">
        <p14:creationId xmlns:p14="http://schemas.microsoft.com/office/powerpoint/2010/main" val="280012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351135-AEDF-4E0D-9075-D200F743D607}"/>
              </a:ext>
            </a:extLst>
          </p:cNvPr>
          <p:cNvSpPr>
            <a:spLocks noGrp="1"/>
          </p:cNvSpPr>
          <p:nvPr>
            <p:ph type="title"/>
          </p:nvPr>
        </p:nvSpPr>
        <p:spPr>
          <a:xfrm>
            <a:off x="838200" y="0"/>
            <a:ext cx="10515600" cy="717951"/>
          </a:xfrm>
        </p:spPr>
        <p:txBody>
          <a:bodyPr>
            <a:normAutofit/>
          </a:bodyPr>
          <a:lstStyle/>
          <a:p>
            <a:r>
              <a:rPr lang="en-US" sz="3600" dirty="0"/>
              <a:t>Disclaimer</a:t>
            </a:r>
          </a:p>
        </p:txBody>
      </p:sp>
      <p:sp>
        <p:nvSpPr>
          <p:cNvPr id="7" name="Content Placeholder 6">
            <a:extLst>
              <a:ext uri="{FF2B5EF4-FFF2-40B4-BE49-F238E27FC236}">
                <a16:creationId xmlns:a16="http://schemas.microsoft.com/office/drawing/2014/main" id="{5620DF0C-7383-4B9D-B9BA-3097D33987E2}"/>
              </a:ext>
            </a:extLst>
          </p:cNvPr>
          <p:cNvSpPr>
            <a:spLocks noGrp="1"/>
          </p:cNvSpPr>
          <p:nvPr>
            <p:ph idx="1"/>
          </p:nvPr>
        </p:nvSpPr>
        <p:spPr>
          <a:xfrm>
            <a:off x="838200" y="717951"/>
            <a:ext cx="10515600" cy="4927476"/>
          </a:xfrm>
        </p:spPr>
        <p:txBody>
          <a:bodyPr>
            <a:normAutofit fontScale="70000" lnSpcReduction="20000"/>
          </a:bodyPr>
          <a:lstStyle/>
          <a:p>
            <a:pPr>
              <a:lnSpc>
                <a:spcPct val="120000"/>
              </a:lnSpc>
            </a:pPr>
            <a:r>
              <a:rPr lang="en-US" sz="2800" dirty="0"/>
              <a:t>This is a technical presentation that does not take into account contractual limitations or obligations under the Standard Contract for Disposal of Spent Nuclear Fuel and/or High-Level Radioactive Waste (Standard Contract) (10 CFR Part 961). </a:t>
            </a:r>
          </a:p>
          <a:p>
            <a:pPr>
              <a:lnSpc>
                <a:spcPct val="120000"/>
              </a:lnSpc>
            </a:pPr>
            <a:r>
              <a:rPr lang="en-US" sz="2800" dirty="0"/>
              <a:t>To the extent discussions or recommendations in this presentation conflict with the provisions of the Standard Contract, the Standard Contract governs the obligations of the parties, and this presentation in no manner supersedes, overrides, or amends the Standard Contract.</a:t>
            </a:r>
          </a:p>
          <a:p>
            <a:pPr>
              <a:lnSpc>
                <a:spcPct val="120000"/>
              </a:lnSpc>
            </a:pPr>
            <a:r>
              <a:rPr lang="en-US" sz="2800" dirty="0"/>
              <a:t>This presentation reflects technical work which could support future decision making by the U.S. Department of Energy (DOE or Department).  No inferences should be drawn from this presentation regarding future actions by DOE, which are limited both by the terms of the Standard Contract and Congressional appropriations for the Department to fulfill its obligations under the Nuclear Waste Policy Act including licensing and construction of a spent nuclear fuel repository. </a:t>
            </a:r>
            <a:endParaRPr lang="en-US" dirty="0"/>
          </a:p>
        </p:txBody>
      </p:sp>
      <p:sp>
        <p:nvSpPr>
          <p:cNvPr id="5" name="Slide Number Placeholder 4">
            <a:extLst>
              <a:ext uri="{FF2B5EF4-FFF2-40B4-BE49-F238E27FC236}">
                <a16:creationId xmlns:a16="http://schemas.microsoft.com/office/drawing/2014/main" id="{6A9D1BC5-3CD2-47B9-9EFE-198A7BAE1161}"/>
              </a:ext>
            </a:extLst>
          </p:cNvPr>
          <p:cNvSpPr>
            <a:spLocks noGrp="1"/>
          </p:cNvSpPr>
          <p:nvPr>
            <p:ph type="sldNum" sz="quarter" idx="12"/>
          </p:nvPr>
        </p:nvSpPr>
        <p:spPr/>
        <p:txBody>
          <a:bodyPr/>
          <a:lstStyle/>
          <a:p>
            <a:fld id="{797C032F-CD6F-4040-A6F8-55EF6F4FAEDE}" type="slidenum">
              <a:rPr lang="en-US" smtClean="0"/>
              <a:pPr/>
              <a:t>2</a:t>
            </a:fld>
            <a:endParaRPr lang="en-US" dirty="0"/>
          </a:p>
        </p:txBody>
      </p:sp>
    </p:spTree>
    <p:extLst>
      <p:ext uri="{BB962C8B-B14F-4D97-AF65-F5344CB8AC3E}">
        <p14:creationId xmlns:p14="http://schemas.microsoft.com/office/powerpoint/2010/main" val="1934216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7C0A02-625D-2739-5A0C-850DAD0F9843}"/>
              </a:ext>
            </a:extLst>
          </p:cNvPr>
          <p:cNvSpPr>
            <a:spLocks noGrp="1"/>
          </p:cNvSpPr>
          <p:nvPr>
            <p:ph type="sldNum" sz="quarter" idx="12"/>
          </p:nvPr>
        </p:nvSpPr>
        <p:spPr/>
        <p:txBody>
          <a:bodyPr/>
          <a:lstStyle/>
          <a:p>
            <a:fld id="{797C032F-CD6F-4040-A6F8-55EF6F4FAEDE}" type="slidenum">
              <a:rPr lang="en-US" smtClean="0"/>
              <a:pPr/>
              <a:t>20</a:t>
            </a:fld>
            <a:endParaRPr lang="en-US" dirty="0"/>
          </a:p>
        </p:txBody>
      </p:sp>
      <p:pic>
        <p:nvPicPr>
          <p:cNvPr id="3" name="Picture 2" descr="A picture containing text, grass, way, scene&#10;&#10;Description automatically generated">
            <a:extLst>
              <a:ext uri="{FF2B5EF4-FFF2-40B4-BE49-F238E27FC236}">
                <a16:creationId xmlns:a16="http://schemas.microsoft.com/office/drawing/2014/main" id="{273E0D0D-DFE8-A8C3-2DDB-8DB545B9CEFF}"/>
              </a:ext>
            </a:extLst>
          </p:cNvPr>
          <p:cNvPicPr>
            <a:picLocks noChangeAspect="1"/>
          </p:cNvPicPr>
          <p:nvPr/>
        </p:nvPicPr>
        <p:blipFill>
          <a:blip r:embed="rId2"/>
          <a:stretch>
            <a:fillRect/>
          </a:stretch>
        </p:blipFill>
        <p:spPr>
          <a:xfrm>
            <a:off x="1123280" y="0"/>
            <a:ext cx="9945439" cy="6858000"/>
          </a:xfrm>
          <a:prstGeom prst="rect">
            <a:avLst/>
          </a:prstGeom>
        </p:spPr>
      </p:pic>
    </p:spTree>
    <p:extLst>
      <p:ext uri="{BB962C8B-B14F-4D97-AF65-F5344CB8AC3E}">
        <p14:creationId xmlns:p14="http://schemas.microsoft.com/office/powerpoint/2010/main" val="1666903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A68F-8F1D-4169-97CA-5E31BD2AECFD}"/>
              </a:ext>
            </a:extLst>
          </p:cNvPr>
          <p:cNvSpPr>
            <a:spLocks noGrp="1"/>
          </p:cNvSpPr>
          <p:nvPr>
            <p:ph type="title"/>
          </p:nvPr>
        </p:nvSpPr>
        <p:spPr>
          <a:xfrm>
            <a:off x="838199" y="366844"/>
            <a:ext cx="10515600" cy="754548"/>
          </a:xfrm>
        </p:spPr>
        <p:txBody>
          <a:bodyPr/>
          <a:lstStyle/>
          <a:p>
            <a:r>
              <a:rPr lang="en-US" dirty="0"/>
              <a:t>TMI-1 ISFSI</a:t>
            </a:r>
          </a:p>
        </p:txBody>
      </p:sp>
      <p:sp>
        <p:nvSpPr>
          <p:cNvPr id="4" name="Slide Number Placeholder 3">
            <a:extLst>
              <a:ext uri="{FF2B5EF4-FFF2-40B4-BE49-F238E27FC236}">
                <a16:creationId xmlns:a16="http://schemas.microsoft.com/office/drawing/2014/main" id="{5871F3F7-09AF-4386-B8D9-7EA6FB7D355D}"/>
              </a:ext>
            </a:extLst>
          </p:cNvPr>
          <p:cNvSpPr>
            <a:spLocks noGrp="1"/>
          </p:cNvSpPr>
          <p:nvPr>
            <p:ph type="sldNum" sz="quarter" idx="12"/>
          </p:nvPr>
        </p:nvSpPr>
        <p:spPr/>
        <p:txBody>
          <a:bodyPr/>
          <a:lstStyle/>
          <a:p>
            <a:fld id="{797C032F-CD6F-4040-A6F8-55EF6F4FAEDE}" type="slidenum">
              <a:rPr lang="en-US" smtClean="0"/>
              <a:pPr/>
              <a:t>21</a:t>
            </a:fld>
            <a:endParaRPr lang="en-US" dirty="0"/>
          </a:p>
        </p:txBody>
      </p:sp>
      <p:sp>
        <p:nvSpPr>
          <p:cNvPr id="9" name="TextBox 8">
            <a:extLst>
              <a:ext uri="{FF2B5EF4-FFF2-40B4-BE49-F238E27FC236}">
                <a16:creationId xmlns:a16="http://schemas.microsoft.com/office/drawing/2014/main" id="{7ACD794B-354A-4088-BB83-EEAD6E330894}"/>
              </a:ext>
            </a:extLst>
          </p:cNvPr>
          <p:cNvSpPr txBox="1"/>
          <p:nvPr/>
        </p:nvSpPr>
        <p:spPr>
          <a:xfrm>
            <a:off x="2413519" y="5618727"/>
            <a:ext cx="3480318"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Long View of ISFSI Pad</a:t>
            </a:r>
          </a:p>
        </p:txBody>
      </p:sp>
      <p:sp>
        <p:nvSpPr>
          <p:cNvPr id="10" name="TextBox 9">
            <a:extLst>
              <a:ext uri="{FF2B5EF4-FFF2-40B4-BE49-F238E27FC236}">
                <a16:creationId xmlns:a16="http://schemas.microsoft.com/office/drawing/2014/main" id="{A2C6F916-85DB-4717-8AE3-38EDC5D2C8B4}"/>
              </a:ext>
            </a:extLst>
          </p:cNvPr>
          <p:cNvSpPr txBox="1"/>
          <p:nvPr/>
        </p:nvSpPr>
        <p:spPr>
          <a:xfrm>
            <a:off x="8305179" y="5569049"/>
            <a:ext cx="1741714"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Cask Scale</a:t>
            </a:r>
          </a:p>
        </p:txBody>
      </p:sp>
      <p:pic>
        <p:nvPicPr>
          <p:cNvPr id="17" name="Picture 16" descr="A picture containing building, sky, outdoor, tower&#10;&#10;Description automatically generated">
            <a:extLst>
              <a:ext uri="{FF2B5EF4-FFF2-40B4-BE49-F238E27FC236}">
                <a16:creationId xmlns:a16="http://schemas.microsoft.com/office/drawing/2014/main" id="{5725F80B-5230-F5BC-F9CC-EDAA726395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3911" y="250634"/>
            <a:ext cx="3524250" cy="5213590"/>
          </a:xfrm>
          <a:prstGeom prst="rect">
            <a:avLst/>
          </a:prstGeom>
        </p:spPr>
      </p:pic>
      <p:pic>
        <p:nvPicPr>
          <p:cNvPr id="18" name="Picture 17" descr="A picture containing sky, outdoor&#10;&#10;Description automatically generated">
            <a:extLst>
              <a:ext uri="{FF2B5EF4-FFF2-40B4-BE49-F238E27FC236}">
                <a16:creationId xmlns:a16="http://schemas.microsoft.com/office/drawing/2014/main" id="{F0261D91-F5D8-4B26-1AA2-C3DE9521A0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400" y="1121392"/>
            <a:ext cx="5770880" cy="4328160"/>
          </a:xfrm>
          <a:prstGeom prst="rect">
            <a:avLst/>
          </a:prstGeom>
        </p:spPr>
      </p:pic>
    </p:spTree>
    <p:extLst>
      <p:ext uri="{BB962C8B-B14F-4D97-AF65-F5344CB8AC3E}">
        <p14:creationId xmlns:p14="http://schemas.microsoft.com/office/powerpoint/2010/main" val="2286703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A68F-8F1D-4169-97CA-5E31BD2AECFD}"/>
              </a:ext>
            </a:extLst>
          </p:cNvPr>
          <p:cNvSpPr>
            <a:spLocks noGrp="1"/>
          </p:cNvSpPr>
          <p:nvPr>
            <p:ph type="title"/>
          </p:nvPr>
        </p:nvSpPr>
        <p:spPr>
          <a:xfrm>
            <a:off x="838200" y="365126"/>
            <a:ext cx="10515600" cy="754548"/>
          </a:xfrm>
        </p:spPr>
        <p:txBody>
          <a:bodyPr/>
          <a:lstStyle/>
          <a:p>
            <a:r>
              <a:rPr lang="en-US" dirty="0"/>
              <a:t>TMI-1 ISFSI</a:t>
            </a:r>
          </a:p>
        </p:txBody>
      </p:sp>
      <p:sp>
        <p:nvSpPr>
          <p:cNvPr id="4" name="Slide Number Placeholder 3">
            <a:extLst>
              <a:ext uri="{FF2B5EF4-FFF2-40B4-BE49-F238E27FC236}">
                <a16:creationId xmlns:a16="http://schemas.microsoft.com/office/drawing/2014/main" id="{5871F3F7-09AF-4386-B8D9-7EA6FB7D355D}"/>
              </a:ext>
            </a:extLst>
          </p:cNvPr>
          <p:cNvSpPr>
            <a:spLocks noGrp="1"/>
          </p:cNvSpPr>
          <p:nvPr>
            <p:ph type="sldNum" sz="quarter" idx="12"/>
          </p:nvPr>
        </p:nvSpPr>
        <p:spPr/>
        <p:txBody>
          <a:bodyPr/>
          <a:lstStyle/>
          <a:p>
            <a:fld id="{797C032F-CD6F-4040-A6F8-55EF6F4FAEDE}" type="slidenum">
              <a:rPr lang="en-US" smtClean="0"/>
              <a:pPr/>
              <a:t>22</a:t>
            </a:fld>
            <a:endParaRPr lang="en-US" dirty="0"/>
          </a:p>
        </p:txBody>
      </p:sp>
      <p:sp>
        <p:nvSpPr>
          <p:cNvPr id="9" name="TextBox 8">
            <a:extLst>
              <a:ext uri="{FF2B5EF4-FFF2-40B4-BE49-F238E27FC236}">
                <a16:creationId xmlns:a16="http://schemas.microsoft.com/office/drawing/2014/main" id="{7ACD794B-354A-4088-BB83-EEAD6E330894}"/>
              </a:ext>
            </a:extLst>
          </p:cNvPr>
          <p:cNvSpPr txBox="1"/>
          <p:nvPr/>
        </p:nvSpPr>
        <p:spPr>
          <a:xfrm>
            <a:off x="1539354" y="5577501"/>
            <a:ext cx="3283989"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Layout of ISFSI with Cooling Tower</a:t>
            </a:r>
          </a:p>
        </p:txBody>
      </p:sp>
      <p:pic>
        <p:nvPicPr>
          <p:cNvPr id="11" name="Picture 10" descr="A picture containing sky, outdoor, building, tower&#10;&#10;Description automatically generated">
            <a:extLst>
              <a:ext uri="{FF2B5EF4-FFF2-40B4-BE49-F238E27FC236}">
                <a16:creationId xmlns:a16="http://schemas.microsoft.com/office/drawing/2014/main" id="{C9A7E701-E5A0-000C-B1F9-7D43186540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699" y="1197074"/>
            <a:ext cx="5829300" cy="4371975"/>
          </a:xfrm>
          <a:prstGeom prst="rect">
            <a:avLst/>
          </a:prstGeom>
        </p:spPr>
      </p:pic>
      <p:pic>
        <p:nvPicPr>
          <p:cNvPr id="14" name="Picture 13" descr="A picture containing sky, building, outdoor, tower&#10;&#10;Description automatically generated">
            <a:extLst>
              <a:ext uri="{FF2B5EF4-FFF2-40B4-BE49-F238E27FC236}">
                <a16:creationId xmlns:a16="http://schemas.microsoft.com/office/drawing/2014/main" id="{48376248-170E-DFBD-1349-DF9D14FC99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2326" y="1197074"/>
            <a:ext cx="5829300" cy="4371975"/>
          </a:xfrm>
          <a:prstGeom prst="rect">
            <a:avLst/>
          </a:prstGeom>
        </p:spPr>
      </p:pic>
      <p:sp>
        <p:nvSpPr>
          <p:cNvPr id="15" name="TextBox 14">
            <a:extLst>
              <a:ext uri="{FF2B5EF4-FFF2-40B4-BE49-F238E27FC236}">
                <a16:creationId xmlns:a16="http://schemas.microsoft.com/office/drawing/2014/main" id="{018C6A0B-B9CD-9B07-8A71-9973A33C4AE3}"/>
              </a:ext>
            </a:extLst>
          </p:cNvPr>
          <p:cNvSpPr txBox="1"/>
          <p:nvPr/>
        </p:nvSpPr>
        <p:spPr>
          <a:xfrm>
            <a:off x="7873482" y="5569049"/>
            <a:ext cx="3480318"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Corner View of ISFSI Pad</a:t>
            </a:r>
          </a:p>
        </p:txBody>
      </p:sp>
    </p:spTree>
    <p:extLst>
      <p:ext uri="{BB962C8B-B14F-4D97-AF65-F5344CB8AC3E}">
        <p14:creationId xmlns:p14="http://schemas.microsoft.com/office/powerpoint/2010/main" val="55116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2DE7-ED85-46BD-9CC4-8BEAE1BFFF36}"/>
              </a:ext>
            </a:extLst>
          </p:cNvPr>
          <p:cNvSpPr>
            <a:spLocks noGrp="1"/>
          </p:cNvSpPr>
          <p:nvPr>
            <p:ph type="title"/>
          </p:nvPr>
        </p:nvSpPr>
        <p:spPr>
          <a:xfrm>
            <a:off x="233917" y="83108"/>
            <a:ext cx="11525692" cy="762920"/>
          </a:xfrm>
        </p:spPr>
        <p:txBody>
          <a:bodyPr>
            <a:normAutofit/>
          </a:bodyPr>
          <a:lstStyle/>
          <a:p>
            <a:r>
              <a:rPr lang="en-US" sz="3600" dirty="0"/>
              <a:t>Three Mile Island Nuclear Station: TMI-2 GTCC</a:t>
            </a:r>
          </a:p>
        </p:txBody>
      </p:sp>
      <p:sp>
        <p:nvSpPr>
          <p:cNvPr id="3" name="Content Placeholder 2">
            <a:extLst>
              <a:ext uri="{FF2B5EF4-FFF2-40B4-BE49-F238E27FC236}">
                <a16:creationId xmlns:a16="http://schemas.microsoft.com/office/drawing/2014/main" id="{BFB21988-0170-4557-B68D-C9EF37C4B719}"/>
              </a:ext>
            </a:extLst>
          </p:cNvPr>
          <p:cNvSpPr>
            <a:spLocks noGrp="1"/>
          </p:cNvSpPr>
          <p:nvPr>
            <p:ph idx="1"/>
          </p:nvPr>
        </p:nvSpPr>
        <p:spPr>
          <a:xfrm>
            <a:off x="233917" y="1166810"/>
            <a:ext cx="5637028" cy="5332581"/>
          </a:xfrm>
        </p:spPr>
        <p:txBody>
          <a:bodyPr>
            <a:normAutofit/>
          </a:bodyPr>
          <a:lstStyle/>
          <a:p>
            <a:r>
              <a:rPr lang="en-US" dirty="0"/>
              <a:t>Most fuel and debris already removed from site</a:t>
            </a:r>
          </a:p>
          <a:p>
            <a:r>
              <a:rPr lang="en-US" dirty="0"/>
              <a:t>Decommissioning estimated to produce additional 14-15 GTCC canisters</a:t>
            </a:r>
          </a:p>
          <a:p>
            <a:r>
              <a:rPr lang="en-US" dirty="0"/>
              <a:t>Plan to continue to use MAGNASTOR system</a:t>
            </a:r>
          </a:p>
          <a:p>
            <a:r>
              <a:rPr lang="en-US" dirty="0"/>
              <a:t>TMI-1 ISFSI pad expansion area; room for up to 27 casks</a:t>
            </a:r>
          </a:p>
        </p:txBody>
      </p:sp>
      <p:sp>
        <p:nvSpPr>
          <p:cNvPr id="4" name="Slide Number Placeholder 3">
            <a:extLst>
              <a:ext uri="{FF2B5EF4-FFF2-40B4-BE49-F238E27FC236}">
                <a16:creationId xmlns:a16="http://schemas.microsoft.com/office/drawing/2014/main" id="{65A15DF9-2A4B-4A4F-A6E7-BA9A6B5AADB1}"/>
              </a:ext>
            </a:extLst>
          </p:cNvPr>
          <p:cNvSpPr>
            <a:spLocks noGrp="1"/>
          </p:cNvSpPr>
          <p:nvPr>
            <p:ph type="sldNum" sz="quarter" idx="12"/>
          </p:nvPr>
        </p:nvSpPr>
        <p:spPr/>
        <p:txBody>
          <a:bodyPr/>
          <a:lstStyle/>
          <a:p>
            <a:fld id="{797C032F-CD6F-4040-A6F8-55EF6F4FAEDE}" type="slidenum">
              <a:rPr lang="en-US" smtClean="0"/>
              <a:pPr/>
              <a:t>23</a:t>
            </a:fld>
            <a:endParaRPr lang="en-US" dirty="0"/>
          </a:p>
        </p:txBody>
      </p:sp>
      <p:pic>
        <p:nvPicPr>
          <p:cNvPr id="8" name="Picture 7" descr="A picture containing sky, outdoor, shore&#10;&#10;Description automatically generated">
            <a:extLst>
              <a:ext uri="{FF2B5EF4-FFF2-40B4-BE49-F238E27FC236}">
                <a16:creationId xmlns:a16="http://schemas.microsoft.com/office/drawing/2014/main" id="{1CC3F232-089A-54A5-7AB2-5AEF08462F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815" y="1166810"/>
            <a:ext cx="5603185" cy="4202388"/>
          </a:xfrm>
          <a:prstGeom prst="rect">
            <a:avLst/>
          </a:prstGeom>
        </p:spPr>
      </p:pic>
      <p:sp>
        <p:nvSpPr>
          <p:cNvPr id="9" name="TextBox 8">
            <a:extLst>
              <a:ext uri="{FF2B5EF4-FFF2-40B4-BE49-F238E27FC236}">
                <a16:creationId xmlns:a16="http://schemas.microsoft.com/office/drawing/2014/main" id="{559580EC-CC94-9D13-543C-9DCEEE643891}"/>
              </a:ext>
            </a:extLst>
          </p:cNvPr>
          <p:cNvSpPr txBox="1"/>
          <p:nvPr/>
        </p:nvSpPr>
        <p:spPr>
          <a:xfrm>
            <a:off x="7391400" y="5554219"/>
            <a:ext cx="3705224"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Looking South – Pad Expansion Space</a:t>
            </a:r>
          </a:p>
        </p:txBody>
      </p:sp>
    </p:spTree>
    <p:extLst>
      <p:ext uri="{BB962C8B-B14F-4D97-AF65-F5344CB8AC3E}">
        <p14:creationId xmlns:p14="http://schemas.microsoft.com/office/powerpoint/2010/main" val="2986851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A68F-8F1D-4169-97CA-5E31BD2AECFD}"/>
              </a:ext>
            </a:extLst>
          </p:cNvPr>
          <p:cNvSpPr>
            <a:spLocks noGrp="1"/>
          </p:cNvSpPr>
          <p:nvPr>
            <p:ph type="title"/>
          </p:nvPr>
        </p:nvSpPr>
        <p:spPr>
          <a:xfrm>
            <a:off x="838200" y="365126"/>
            <a:ext cx="10515600" cy="754548"/>
          </a:xfrm>
        </p:spPr>
        <p:txBody>
          <a:bodyPr/>
          <a:lstStyle/>
          <a:p>
            <a:r>
              <a:rPr lang="en-US" dirty="0"/>
              <a:t>Vertical Cask Transporter</a:t>
            </a:r>
          </a:p>
        </p:txBody>
      </p:sp>
      <p:sp>
        <p:nvSpPr>
          <p:cNvPr id="4" name="Slide Number Placeholder 3">
            <a:extLst>
              <a:ext uri="{FF2B5EF4-FFF2-40B4-BE49-F238E27FC236}">
                <a16:creationId xmlns:a16="http://schemas.microsoft.com/office/drawing/2014/main" id="{5871F3F7-09AF-4386-B8D9-7EA6FB7D355D}"/>
              </a:ext>
            </a:extLst>
          </p:cNvPr>
          <p:cNvSpPr>
            <a:spLocks noGrp="1"/>
          </p:cNvSpPr>
          <p:nvPr>
            <p:ph type="sldNum" sz="quarter" idx="12"/>
          </p:nvPr>
        </p:nvSpPr>
        <p:spPr/>
        <p:txBody>
          <a:bodyPr/>
          <a:lstStyle/>
          <a:p>
            <a:fld id="{797C032F-CD6F-4040-A6F8-55EF6F4FAEDE}" type="slidenum">
              <a:rPr lang="en-US" smtClean="0"/>
              <a:pPr/>
              <a:t>24</a:t>
            </a:fld>
            <a:endParaRPr lang="en-US" dirty="0"/>
          </a:p>
        </p:txBody>
      </p:sp>
      <p:sp>
        <p:nvSpPr>
          <p:cNvPr id="9" name="TextBox 8">
            <a:extLst>
              <a:ext uri="{FF2B5EF4-FFF2-40B4-BE49-F238E27FC236}">
                <a16:creationId xmlns:a16="http://schemas.microsoft.com/office/drawing/2014/main" id="{7ACD794B-354A-4088-BB83-EEAD6E330894}"/>
              </a:ext>
            </a:extLst>
          </p:cNvPr>
          <p:cNvSpPr txBox="1"/>
          <p:nvPr/>
        </p:nvSpPr>
        <p:spPr>
          <a:xfrm>
            <a:off x="4380040" y="5548311"/>
            <a:ext cx="3537471"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Disassembled Vertical Cask Transporter</a:t>
            </a:r>
          </a:p>
        </p:txBody>
      </p:sp>
      <p:pic>
        <p:nvPicPr>
          <p:cNvPr id="5" name="Picture 4" descr="A picture containing military vehicle, transport, equipment, trash&#10;&#10;Description automatically generated">
            <a:extLst>
              <a:ext uri="{FF2B5EF4-FFF2-40B4-BE49-F238E27FC236}">
                <a16:creationId xmlns:a16="http://schemas.microsoft.com/office/drawing/2014/main" id="{5DCC4042-0619-D34D-3AA6-2F5BF48078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5075" y="1309687"/>
            <a:ext cx="5651500" cy="4238625"/>
          </a:xfrm>
          <a:prstGeom prst="rect">
            <a:avLst/>
          </a:prstGeom>
        </p:spPr>
      </p:pic>
      <p:pic>
        <p:nvPicPr>
          <p:cNvPr id="7" name="Picture 6" descr="A picture containing sky, outdoor&#10;&#10;Description automatically generated">
            <a:extLst>
              <a:ext uri="{FF2B5EF4-FFF2-40B4-BE49-F238E27FC236}">
                <a16:creationId xmlns:a16="http://schemas.microsoft.com/office/drawing/2014/main" id="{EC8532D0-C044-4E62-F44C-8367B385D4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0975" y="1309686"/>
            <a:ext cx="5651500" cy="4238625"/>
          </a:xfrm>
          <a:prstGeom prst="rect">
            <a:avLst/>
          </a:prstGeom>
        </p:spPr>
      </p:pic>
    </p:spTree>
    <p:extLst>
      <p:ext uri="{BB962C8B-B14F-4D97-AF65-F5344CB8AC3E}">
        <p14:creationId xmlns:p14="http://schemas.microsoft.com/office/powerpoint/2010/main" val="413124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4BA51A-8B9F-1A96-5311-F7B3607CD38D}"/>
              </a:ext>
            </a:extLst>
          </p:cNvPr>
          <p:cNvSpPr>
            <a:spLocks noGrp="1"/>
          </p:cNvSpPr>
          <p:nvPr>
            <p:ph type="ctrTitle"/>
          </p:nvPr>
        </p:nvSpPr>
        <p:spPr>
          <a:xfrm>
            <a:off x="1314824" y="735106"/>
            <a:ext cx="10053763" cy="2928470"/>
          </a:xfrm>
        </p:spPr>
        <p:txBody>
          <a:bodyPr vert="horz" lIns="91440" tIns="45720" rIns="91440" bIns="45720" rtlCol="0" anchor="b">
            <a:normAutofit/>
          </a:bodyPr>
          <a:lstStyle/>
          <a:p>
            <a:pPr algn="l"/>
            <a:r>
              <a:rPr lang="en-US" sz="4800" kern="1200">
                <a:solidFill>
                  <a:srgbClr val="FFFFFF"/>
                </a:solidFill>
                <a:latin typeface="+mj-lt"/>
                <a:ea typeface="+mj-ea"/>
                <a:cs typeface="+mj-cs"/>
              </a:rPr>
              <a:t>Site Rail Access</a:t>
            </a:r>
          </a:p>
        </p:txBody>
      </p:sp>
      <p:sp>
        <p:nvSpPr>
          <p:cNvPr id="4" name="Slide Number Placeholder 3">
            <a:extLst>
              <a:ext uri="{FF2B5EF4-FFF2-40B4-BE49-F238E27FC236}">
                <a16:creationId xmlns:a16="http://schemas.microsoft.com/office/drawing/2014/main" id="{0005B7CE-B12B-BE28-F02B-6D2D1773BC99}"/>
              </a:ext>
            </a:extLst>
          </p:cNvPr>
          <p:cNvSpPr>
            <a:spLocks noGrp="1"/>
          </p:cNvSpPr>
          <p:nvPr>
            <p:ph type="sldNum" sz="quarter" idx="4"/>
          </p:nvPr>
        </p:nvSpPr>
        <p:spPr>
          <a:xfrm>
            <a:off x="11704320" y="6446837"/>
            <a:ext cx="448056" cy="365125"/>
          </a:xfrm>
        </p:spPr>
        <p:txBody>
          <a:bodyPr vert="horz" lIns="91440" tIns="45720" rIns="91440" bIns="45720" rtlCol="0" anchor="ctr">
            <a:normAutofit/>
          </a:bodyPr>
          <a:lstStyle/>
          <a:p>
            <a:pPr algn="r">
              <a:spcAft>
                <a:spcPts val="600"/>
              </a:spcAft>
            </a:pPr>
            <a:fld id="{797C032F-CD6F-4040-A6F8-55EF6F4FAEDE}" type="slidenum">
              <a:rPr lang="en-US" sz="1100">
                <a:solidFill>
                  <a:schemeClr val="tx1">
                    <a:lumMod val="50000"/>
                    <a:lumOff val="50000"/>
                  </a:schemeClr>
                </a:solidFill>
              </a:rPr>
              <a:pPr algn="r">
                <a:spcAft>
                  <a:spcPts val="600"/>
                </a:spcAft>
              </a:pPr>
              <a:t>25</a:t>
            </a:fld>
            <a:endParaRPr lang="en-US" sz="1100">
              <a:solidFill>
                <a:schemeClr val="tx1">
                  <a:lumMod val="50000"/>
                  <a:lumOff val="50000"/>
                </a:schemeClr>
              </a:solidFill>
            </a:endParaRPr>
          </a:p>
        </p:txBody>
      </p:sp>
    </p:spTree>
    <p:extLst>
      <p:ext uri="{BB962C8B-B14F-4D97-AF65-F5344CB8AC3E}">
        <p14:creationId xmlns:p14="http://schemas.microsoft.com/office/powerpoint/2010/main" val="8071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7C0A02-625D-2739-5A0C-850DAD0F9843}"/>
              </a:ext>
            </a:extLst>
          </p:cNvPr>
          <p:cNvSpPr>
            <a:spLocks noGrp="1"/>
          </p:cNvSpPr>
          <p:nvPr>
            <p:ph type="sldNum" sz="quarter" idx="12"/>
          </p:nvPr>
        </p:nvSpPr>
        <p:spPr/>
        <p:txBody>
          <a:bodyPr/>
          <a:lstStyle/>
          <a:p>
            <a:fld id="{797C032F-CD6F-4040-A6F8-55EF6F4FAEDE}" type="slidenum">
              <a:rPr lang="en-US" smtClean="0"/>
              <a:pPr/>
              <a:t>26</a:t>
            </a:fld>
            <a:endParaRPr lang="en-US" dirty="0"/>
          </a:p>
        </p:txBody>
      </p:sp>
      <p:pic>
        <p:nvPicPr>
          <p:cNvPr id="6" name="Picture 5" descr="Map&#10;&#10;Description automatically generated">
            <a:extLst>
              <a:ext uri="{FF2B5EF4-FFF2-40B4-BE49-F238E27FC236}">
                <a16:creationId xmlns:a16="http://schemas.microsoft.com/office/drawing/2014/main" id="{6D3BED5B-858D-38D0-83F1-2D88572F6EF6}"/>
              </a:ext>
            </a:extLst>
          </p:cNvPr>
          <p:cNvPicPr>
            <a:picLocks noChangeAspect="1"/>
          </p:cNvPicPr>
          <p:nvPr/>
        </p:nvPicPr>
        <p:blipFill>
          <a:blip r:embed="rId2"/>
          <a:stretch>
            <a:fillRect/>
          </a:stretch>
        </p:blipFill>
        <p:spPr>
          <a:xfrm>
            <a:off x="1123280" y="0"/>
            <a:ext cx="9945439" cy="6858000"/>
          </a:xfrm>
          <a:prstGeom prst="rect">
            <a:avLst/>
          </a:prstGeom>
        </p:spPr>
      </p:pic>
    </p:spTree>
    <p:extLst>
      <p:ext uri="{BB962C8B-B14F-4D97-AF65-F5344CB8AC3E}">
        <p14:creationId xmlns:p14="http://schemas.microsoft.com/office/powerpoint/2010/main" val="153644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174DFC-1E73-A8D0-2F69-7F968FC0E9A9}"/>
              </a:ext>
            </a:extLst>
          </p:cNvPr>
          <p:cNvSpPr>
            <a:spLocks noGrp="1"/>
          </p:cNvSpPr>
          <p:nvPr>
            <p:ph type="sldNum" sz="quarter" idx="12"/>
          </p:nvPr>
        </p:nvSpPr>
        <p:spPr/>
        <p:txBody>
          <a:bodyPr/>
          <a:lstStyle/>
          <a:p>
            <a:fld id="{797C032F-CD6F-4040-A6F8-55EF6F4FAEDE}" type="slidenum">
              <a:rPr lang="en-US" smtClean="0"/>
              <a:pPr/>
              <a:t>27</a:t>
            </a:fld>
            <a:endParaRPr lang="en-US" dirty="0"/>
          </a:p>
        </p:txBody>
      </p:sp>
      <p:pic>
        <p:nvPicPr>
          <p:cNvPr id="6" name="Picture 5" descr="A high angle view of a road&#10;&#10;Description automatically generated with low confidence">
            <a:extLst>
              <a:ext uri="{FF2B5EF4-FFF2-40B4-BE49-F238E27FC236}">
                <a16:creationId xmlns:a16="http://schemas.microsoft.com/office/drawing/2014/main" id="{7D9DD1E4-FFA7-ED76-EFF9-81F99606CE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32880" y="0"/>
            <a:ext cx="9344695" cy="6858000"/>
          </a:xfrm>
          <a:prstGeom prst="rect">
            <a:avLst/>
          </a:prstGeom>
        </p:spPr>
      </p:pic>
    </p:spTree>
    <p:extLst>
      <p:ext uri="{BB962C8B-B14F-4D97-AF65-F5344CB8AC3E}">
        <p14:creationId xmlns:p14="http://schemas.microsoft.com/office/powerpoint/2010/main" val="3486879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Rail Line Area at North Entrance</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28</a:t>
            </a:fld>
            <a:endParaRPr lang="en-US" dirty="0"/>
          </a:p>
        </p:txBody>
      </p:sp>
      <p:sp>
        <p:nvSpPr>
          <p:cNvPr id="16" name="TextBox 15">
            <a:extLst>
              <a:ext uri="{FF2B5EF4-FFF2-40B4-BE49-F238E27FC236}">
                <a16:creationId xmlns:a16="http://schemas.microsoft.com/office/drawing/2014/main" id="{0F7F048F-8291-BFAF-0F13-AD5A4D93A9FE}"/>
              </a:ext>
            </a:extLst>
          </p:cNvPr>
          <p:cNvSpPr txBox="1"/>
          <p:nvPr/>
        </p:nvSpPr>
        <p:spPr>
          <a:xfrm>
            <a:off x="4463085" y="5664412"/>
            <a:ext cx="326582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Rail Line at North Bridge Entrance</a:t>
            </a:r>
          </a:p>
        </p:txBody>
      </p:sp>
      <p:pic>
        <p:nvPicPr>
          <p:cNvPr id="5" name="Picture 4" descr="A picture containing sky, outdoor, ground, dirt&#10;&#10;Description automatically generated">
            <a:extLst>
              <a:ext uri="{FF2B5EF4-FFF2-40B4-BE49-F238E27FC236}">
                <a16:creationId xmlns:a16="http://schemas.microsoft.com/office/drawing/2014/main" id="{2354C1EF-A086-AB0B-6C98-47BEC26200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450" y="1024311"/>
            <a:ext cx="6115050" cy="4586288"/>
          </a:xfrm>
          <a:prstGeom prst="rect">
            <a:avLst/>
          </a:prstGeom>
        </p:spPr>
      </p:pic>
      <p:pic>
        <p:nvPicPr>
          <p:cNvPr id="12" name="Picture 11" descr="A picture containing text, tree, outdoor, way&#10;&#10;Description automatically generated">
            <a:extLst>
              <a:ext uri="{FF2B5EF4-FFF2-40B4-BE49-F238E27FC236}">
                <a16:creationId xmlns:a16="http://schemas.microsoft.com/office/drawing/2014/main" id="{8F9771AF-9472-19AE-ADBC-2E730BD539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8020" y="1095742"/>
            <a:ext cx="5863980" cy="4397985"/>
          </a:xfrm>
          <a:prstGeom prst="rect">
            <a:avLst/>
          </a:prstGeom>
        </p:spPr>
      </p:pic>
    </p:spTree>
    <p:extLst>
      <p:ext uri="{BB962C8B-B14F-4D97-AF65-F5344CB8AC3E}">
        <p14:creationId xmlns:p14="http://schemas.microsoft.com/office/powerpoint/2010/main" val="187617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Rail Line Area at North Entrance</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29</a:t>
            </a:fld>
            <a:endParaRPr lang="en-US" dirty="0"/>
          </a:p>
        </p:txBody>
      </p:sp>
      <p:sp>
        <p:nvSpPr>
          <p:cNvPr id="16" name="TextBox 15">
            <a:extLst>
              <a:ext uri="{FF2B5EF4-FFF2-40B4-BE49-F238E27FC236}">
                <a16:creationId xmlns:a16="http://schemas.microsoft.com/office/drawing/2014/main" id="{0F7F048F-8291-BFAF-0F13-AD5A4D93A9FE}"/>
              </a:ext>
            </a:extLst>
          </p:cNvPr>
          <p:cNvSpPr txBox="1"/>
          <p:nvPr/>
        </p:nvSpPr>
        <p:spPr>
          <a:xfrm>
            <a:off x="1586315" y="5632771"/>
            <a:ext cx="326582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Chalked Rails with Weight</a:t>
            </a:r>
          </a:p>
        </p:txBody>
      </p:sp>
      <p:pic>
        <p:nvPicPr>
          <p:cNvPr id="9" name="Picture 8" descr="A picture containing text, person, person&#10;&#10;Description automatically generated">
            <a:extLst>
              <a:ext uri="{FF2B5EF4-FFF2-40B4-BE49-F238E27FC236}">
                <a16:creationId xmlns:a16="http://schemas.microsoft.com/office/drawing/2014/main" id="{58DFC6AD-EC54-C489-9CFC-CA772481A9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5243"/>
            <a:ext cx="5715000" cy="4286250"/>
          </a:xfrm>
          <a:prstGeom prst="rect">
            <a:avLst/>
          </a:prstGeom>
        </p:spPr>
      </p:pic>
      <p:pic>
        <p:nvPicPr>
          <p:cNvPr id="6" name="Picture 5" descr="A picture containing outdoor, ground, wooden&#10;&#10;Description automatically generated">
            <a:extLst>
              <a:ext uri="{FF2B5EF4-FFF2-40B4-BE49-F238E27FC236}">
                <a16:creationId xmlns:a16="http://schemas.microsoft.com/office/drawing/2014/main" id="{DFE04F5E-A100-445F-5DD6-F5BB2C9193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0900" y="1275243"/>
            <a:ext cx="6261100" cy="4695825"/>
          </a:xfrm>
          <a:prstGeom prst="rect">
            <a:avLst/>
          </a:prstGeom>
        </p:spPr>
      </p:pic>
    </p:spTree>
    <p:extLst>
      <p:ext uri="{BB962C8B-B14F-4D97-AF65-F5344CB8AC3E}">
        <p14:creationId xmlns:p14="http://schemas.microsoft.com/office/powerpoint/2010/main" val="72999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Grey_Border">
            <a:extLst>
              <a:ext uri="{FF2B5EF4-FFF2-40B4-BE49-F238E27FC236}">
                <a16:creationId xmlns:a16="http://schemas.microsoft.com/office/drawing/2014/main" id="{480FA16B-350B-C64F-BFDE-0D927C412BE3}"/>
              </a:ext>
            </a:extLst>
          </p:cNvPr>
          <p:cNvSpPr/>
          <p:nvPr/>
        </p:nvSpPr>
        <p:spPr>
          <a:xfrm>
            <a:off x="1860178" y="201706"/>
            <a:ext cx="8471647" cy="6454588"/>
          </a:xfrm>
          <a:custGeom>
            <a:avLst/>
            <a:gdLst>
              <a:gd name="connsiteX0" fmla="*/ 0 w 9601200"/>
              <a:gd name="connsiteY0" fmla="*/ 0 h 7315200"/>
              <a:gd name="connsiteX1" fmla="*/ 9601200 w 9601200"/>
              <a:gd name="connsiteY1" fmla="*/ 0 h 7315200"/>
              <a:gd name="connsiteX2" fmla="*/ 9601200 w 9601200"/>
              <a:gd name="connsiteY2" fmla="*/ 7315200 h 7315200"/>
              <a:gd name="connsiteX3" fmla="*/ 0 w 9601200"/>
              <a:gd name="connsiteY3" fmla="*/ 7315200 h 7315200"/>
            </a:gdLst>
            <a:ahLst/>
            <a:cxnLst>
              <a:cxn ang="0">
                <a:pos x="connsiteX0" y="connsiteY0"/>
              </a:cxn>
              <a:cxn ang="0">
                <a:pos x="connsiteX1" y="connsiteY1"/>
              </a:cxn>
              <a:cxn ang="0">
                <a:pos x="connsiteX2" y="connsiteY2"/>
              </a:cxn>
              <a:cxn ang="0">
                <a:pos x="connsiteX3" y="connsiteY3"/>
              </a:cxn>
            </a:cxnLst>
            <a:rect l="l" t="t" r="r" b="b"/>
            <a:pathLst>
              <a:path w="9601200" h="7315200">
                <a:moveTo>
                  <a:pt x="0" y="0"/>
                </a:moveTo>
                <a:lnTo>
                  <a:pt x="9601200" y="0"/>
                </a:lnTo>
                <a:lnTo>
                  <a:pt x="9601200" y="7315200"/>
                </a:lnTo>
                <a:lnTo>
                  <a:pt x="0" y="7315200"/>
                </a:lnTo>
                <a:close/>
              </a:path>
            </a:pathLst>
          </a:custGeom>
          <a:noFill/>
          <a:ln w="12037" cap="rnd">
            <a:noFill/>
            <a:prstDash val="solid"/>
            <a:round/>
          </a:ln>
        </p:spPr>
        <p:txBody>
          <a:bodyPr rtlCol="0" anchor="ctr"/>
          <a:lstStyle/>
          <a:p>
            <a:pPr defTabSz="403433"/>
            <a:endParaRPr lang="en-US" sz="1588">
              <a:solidFill>
                <a:prstClr val="black"/>
              </a:solidFill>
              <a:latin typeface="Calibri" panose="020F0502020204030204"/>
            </a:endParaRPr>
          </a:p>
        </p:txBody>
      </p:sp>
      <p:grpSp>
        <p:nvGrpSpPr>
          <p:cNvPr id="12" name="Commercial SNF R&amp;D Facility" hidden="1">
            <a:extLst>
              <a:ext uri="{FF2B5EF4-FFF2-40B4-BE49-F238E27FC236}">
                <a16:creationId xmlns:a16="http://schemas.microsoft.com/office/drawing/2014/main" id="{E6DADD1A-ED37-D14E-AAC7-3D341E46AA3A}"/>
              </a:ext>
            </a:extLst>
          </p:cNvPr>
          <p:cNvGrpSpPr/>
          <p:nvPr/>
        </p:nvGrpSpPr>
        <p:grpSpPr>
          <a:xfrm>
            <a:off x="2140654" y="3042397"/>
            <a:ext cx="6622641" cy="3113172"/>
            <a:chOff x="546473" y="3448050"/>
            <a:chExt cx="7505660" cy="3528261"/>
          </a:xfrm>
        </p:grpSpPr>
        <p:sp>
          <p:nvSpPr>
            <p:cNvPr id="994" name="Purple_Circle">
              <a:extLst>
                <a:ext uri="{FF2B5EF4-FFF2-40B4-BE49-F238E27FC236}">
                  <a16:creationId xmlns:a16="http://schemas.microsoft.com/office/drawing/2014/main" id="{3FB70711-3948-A94A-97AC-B2161CEB995E}"/>
                </a:ext>
              </a:extLst>
            </p:cNvPr>
            <p:cNvSpPr/>
            <p:nvPr/>
          </p:nvSpPr>
          <p:spPr>
            <a:xfrm>
              <a:off x="7983553" y="3448050"/>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61379D"/>
            </a:solidFill>
            <a:ln w="12700" cap="flat">
              <a:noFill/>
              <a:prstDash val="solid"/>
              <a:miter/>
            </a:ln>
          </p:spPr>
          <p:txBody>
            <a:bodyPr rtlCol="0" anchor="ctr"/>
            <a:lstStyle/>
            <a:p>
              <a:pPr defTabSz="403433"/>
              <a:endParaRPr lang="en-US" sz="1588">
                <a:solidFill>
                  <a:srgbClr val="61379D"/>
                </a:solidFill>
                <a:latin typeface="Calibri" panose="020F0502020204030204"/>
              </a:endParaRPr>
            </a:p>
          </p:txBody>
        </p:sp>
        <p:sp>
          <p:nvSpPr>
            <p:cNvPr id="995" name="ICON_Purple_Circle">
              <a:extLst>
                <a:ext uri="{FF2B5EF4-FFF2-40B4-BE49-F238E27FC236}">
                  <a16:creationId xmlns:a16="http://schemas.microsoft.com/office/drawing/2014/main" id="{9E31028F-C55D-6544-A606-74630268A907}"/>
                </a:ext>
              </a:extLst>
            </p:cNvPr>
            <p:cNvSpPr/>
            <p:nvPr/>
          </p:nvSpPr>
          <p:spPr>
            <a:xfrm>
              <a:off x="546473" y="6784339"/>
              <a:ext cx="68580" cy="68580"/>
            </a:xfrm>
            <a:custGeom>
              <a:avLst/>
              <a:gdLst>
                <a:gd name="connsiteX0" fmla="*/ 68580 w 68580"/>
                <a:gd name="connsiteY0" fmla="*/ 34290 h 68580"/>
                <a:gd name="connsiteX1" fmla="*/ 34290 w 68580"/>
                <a:gd name="connsiteY1" fmla="*/ 68580 h 68580"/>
                <a:gd name="connsiteX2" fmla="*/ 0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8"/>
                    <a:pt x="53228" y="68580"/>
                    <a:pt x="34290" y="68580"/>
                  </a:cubicBezTo>
                  <a:cubicBezTo>
                    <a:pt x="15352" y="68580"/>
                    <a:pt x="0" y="53229"/>
                    <a:pt x="0" y="34290"/>
                  </a:cubicBezTo>
                  <a:cubicBezTo>
                    <a:pt x="0" y="15353"/>
                    <a:pt x="15352" y="0"/>
                    <a:pt x="34290" y="0"/>
                  </a:cubicBezTo>
                  <a:cubicBezTo>
                    <a:pt x="53228" y="0"/>
                    <a:pt x="68580" y="15352"/>
                    <a:pt x="68580" y="34290"/>
                  </a:cubicBezTo>
                  <a:close/>
                </a:path>
              </a:pathLst>
            </a:custGeom>
            <a:solidFill>
              <a:srgbClr val="61379D"/>
            </a:solidFill>
            <a:ln w="12700" cap="flat">
              <a:noFill/>
              <a:prstDash val="solid"/>
              <a:miter/>
            </a:ln>
          </p:spPr>
          <p:txBody>
            <a:bodyPr rtlCol="0" anchor="ctr"/>
            <a:lstStyle/>
            <a:p>
              <a:pPr defTabSz="403433"/>
              <a:endParaRPr lang="en-US" sz="1588">
                <a:solidFill>
                  <a:srgbClr val="61379D"/>
                </a:solidFill>
                <a:latin typeface="Calibri" panose="020F0502020204030204"/>
              </a:endParaRPr>
            </a:p>
          </p:txBody>
        </p:sp>
        <p:sp>
          <p:nvSpPr>
            <p:cNvPr id="992" name="TXT_Commercial SNF R&amp;D Facility">
              <a:extLst>
                <a:ext uri="{FF2B5EF4-FFF2-40B4-BE49-F238E27FC236}">
                  <a16:creationId xmlns:a16="http://schemas.microsoft.com/office/drawing/2014/main" id="{7A80744A-40C0-2D47-A32E-620E69430E8F}"/>
                </a:ext>
              </a:extLst>
            </p:cNvPr>
            <p:cNvSpPr txBox="1"/>
            <p:nvPr/>
          </p:nvSpPr>
          <p:spPr>
            <a:xfrm>
              <a:off x="662580" y="6686942"/>
              <a:ext cx="2394823" cy="289369"/>
            </a:xfrm>
            <a:prstGeom prst="rect">
              <a:avLst/>
            </a:prstGeom>
            <a:noFill/>
          </p:spPr>
          <p:txBody>
            <a:bodyPr wrap="none" rtlCol="0">
              <a:spAutoFit/>
            </a:bodyPr>
            <a:lstStyle/>
            <a:p>
              <a:pPr defTabSz="403433"/>
              <a:r>
                <a:rPr lang="en-US" sz="1059" b="1" dirty="0">
                  <a:solidFill>
                    <a:srgbClr val="61379D"/>
                  </a:solidFill>
                  <a:latin typeface="Arial" panose="020B0604020202020204" pitchFamily="34" charset="0"/>
                  <a:cs typeface="Arial" panose="020B0604020202020204" pitchFamily="34" charset="0"/>
                </a:rPr>
                <a:t>Commercial SNF R&amp;D Facility</a:t>
              </a:r>
            </a:p>
          </p:txBody>
        </p:sp>
      </p:grpSp>
      <p:grpSp>
        <p:nvGrpSpPr>
          <p:cNvPr id="17" name="Naval Reactor Fuel (INL)" hidden="1">
            <a:extLst>
              <a:ext uri="{FF2B5EF4-FFF2-40B4-BE49-F238E27FC236}">
                <a16:creationId xmlns:a16="http://schemas.microsoft.com/office/drawing/2014/main" id="{BB46C2D3-0B01-F243-8EA0-D77DDEB2B2FB}"/>
              </a:ext>
            </a:extLst>
          </p:cNvPr>
          <p:cNvGrpSpPr/>
          <p:nvPr/>
        </p:nvGrpSpPr>
        <p:grpSpPr>
          <a:xfrm>
            <a:off x="2137293" y="1862417"/>
            <a:ext cx="3331371" cy="3348120"/>
            <a:chOff x="542664" y="2110739"/>
            <a:chExt cx="3775554" cy="3794536"/>
          </a:xfrm>
        </p:grpSpPr>
        <p:sp>
          <p:nvSpPr>
            <p:cNvPr id="833" name="Copper_Square_Naval Reactor Fuel (INL)">
              <a:extLst>
                <a:ext uri="{FF2B5EF4-FFF2-40B4-BE49-F238E27FC236}">
                  <a16:creationId xmlns:a16="http://schemas.microsoft.com/office/drawing/2014/main" id="{25328394-02C8-0E46-AB3A-5560C0EB0CA8}"/>
                </a:ext>
              </a:extLst>
            </p:cNvPr>
            <p:cNvSpPr/>
            <p:nvPr/>
          </p:nvSpPr>
          <p:spPr>
            <a:xfrm>
              <a:off x="2570814" y="2110739"/>
              <a:ext cx="74929" cy="74929"/>
            </a:xfrm>
            <a:custGeom>
              <a:avLst/>
              <a:gdLst>
                <a:gd name="connsiteX0" fmla="*/ 0 w 74929"/>
                <a:gd name="connsiteY0" fmla="*/ 0 h 74929"/>
                <a:gd name="connsiteX1" fmla="*/ 74930 w 74929"/>
                <a:gd name="connsiteY1" fmla="*/ 0 h 74929"/>
                <a:gd name="connsiteX2" fmla="*/ 74930 w 74929"/>
                <a:gd name="connsiteY2" fmla="*/ 74930 h 74929"/>
                <a:gd name="connsiteX3" fmla="*/ 0 w 74929"/>
                <a:gd name="connsiteY3" fmla="*/ 74930 h 74929"/>
              </a:gdLst>
              <a:ahLst/>
              <a:cxnLst>
                <a:cxn ang="0">
                  <a:pos x="connsiteX0" y="connsiteY0"/>
                </a:cxn>
                <a:cxn ang="0">
                  <a:pos x="connsiteX1" y="connsiteY1"/>
                </a:cxn>
                <a:cxn ang="0">
                  <a:pos x="connsiteX2" y="connsiteY2"/>
                </a:cxn>
                <a:cxn ang="0">
                  <a:pos x="connsiteX3" y="connsiteY3"/>
                </a:cxn>
              </a:cxnLst>
              <a:rect l="l" t="t" r="r" b="b"/>
              <a:pathLst>
                <a:path w="74929" h="74929">
                  <a:moveTo>
                    <a:pt x="0" y="0"/>
                  </a:moveTo>
                  <a:lnTo>
                    <a:pt x="74930" y="0"/>
                  </a:lnTo>
                  <a:lnTo>
                    <a:pt x="74930" y="74930"/>
                  </a:lnTo>
                  <a:lnTo>
                    <a:pt x="0" y="74930"/>
                  </a:lnTo>
                  <a:close/>
                </a:path>
              </a:pathLst>
            </a:custGeom>
            <a:solidFill>
              <a:srgbClr val="E9941A"/>
            </a:solidFill>
            <a:ln w="12688"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34" name="ICON_Copper_Square_Naval Reactor Fuel (INL)">
              <a:extLst>
                <a:ext uri="{FF2B5EF4-FFF2-40B4-BE49-F238E27FC236}">
                  <a16:creationId xmlns:a16="http://schemas.microsoft.com/office/drawing/2014/main" id="{AB6327D1-AFDB-6D40-B6D3-9AB3EB1023B3}"/>
                </a:ext>
              </a:extLst>
            </p:cNvPr>
            <p:cNvSpPr/>
            <p:nvPr/>
          </p:nvSpPr>
          <p:spPr>
            <a:xfrm>
              <a:off x="542664" y="5705474"/>
              <a:ext cx="74929" cy="74929"/>
            </a:xfrm>
            <a:custGeom>
              <a:avLst/>
              <a:gdLst>
                <a:gd name="connsiteX0" fmla="*/ 0 w 74929"/>
                <a:gd name="connsiteY0" fmla="*/ 0 h 74929"/>
                <a:gd name="connsiteX1" fmla="*/ 74930 w 74929"/>
                <a:gd name="connsiteY1" fmla="*/ 0 h 74929"/>
                <a:gd name="connsiteX2" fmla="*/ 74930 w 74929"/>
                <a:gd name="connsiteY2" fmla="*/ 74930 h 74929"/>
                <a:gd name="connsiteX3" fmla="*/ 0 w 74929"/>
                <a:gd name="connsiteY3" fmla="*/ 74930 h 74929"/>
              </a:gdLst>
              <a:ahLst/>
              <a:cxnLst>
                <a:cxn ang="0">
                  <a:pos x="connsiteX0" y="connsiteY0"/>
                </a:cxn>
                <a:cxn ang="0">
                  <a:pos x="connsiteX1" y="connsiteY1"/>
                </a:cxn>
                <a:cxn ang="0">
                  <a:pos x="connsiteX2" y="connsiteY2"/>
                </a:cxn>
                <a:cxn ang="0">
                  <a:pos x="connsiteX3" y="connsiteY3"/>
                </a:cxn>
              </a:cxnLst>
              <a:rect l="l" t="t" r="r" b="b"/>
              <a:pathLst>
                <a:path w="74929" h="74929">
                  <a:moveTo>
                    <a:pt x="0" y="0"/>
                  </a:moveTo>
                  <a:lnTo>
                    <a:pt x="74930" y="0"/>
                  </a:lnTo>
                  <a:lnTo>
                    <a:pt x="74930" y="74930"/>
                  </a:lnTo>
                  <a:lnTo>
                    <a:pt x="0" y="74930"/>
                  </a:lnTo>
                  <a:close/>
                </a:path>
              </a:pathLst>
            </a:custGeom>
            <a:solidFill>
              <a:srgbClr val="E9941A"/>
            </a:solidFill>
            <a:ln w="12688"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31" name="TXT_Naval Reactor Fuel (INL)">
              <a:extLst>
                <a:ext uri="{FF2B5EF4-FFF2-40B4-BE49-F238E27FC236}">
                  <a16:creationId xmlns:a16="http://schemas.microsoft.com/office/drawing/2014/main" id="{D24AD852-8F32-3442-AAFB-5C1C0C265D52}"/>
                </a:ext>
              </a:extLst>
            </p:cNvPr>
            <p:cNvSpPr txBox="1"/>
            <p:nvPr/>
          </p:nvSpPr>
          <p:spPr>
            <a:xfrm>
              <a:off x="662580" y="5615906"/>
              <a:ext cx="3655638" cy="289369"/>
            </a:xfrm>
            <a:prstGeom prst="rect">
              <a:avLst/>
            </a:prstGeom>
            <a:noFill/>
          </p:spPr>
          <p:txBody>
            <a:bodyPr wrap="none" rtlCol="0">
              <a:spAutoFit/>
            </a:bodyPr>
            <a:lstStyle/>
            <a:p>
              <a:pPr defTabSz="403433"/>
              <a:r>
                <a:rPr lang="en-US" sz="1059" b="1" dirty="0">
                  <a:solidFill>
                    <a:srgbClr val="E9941A"/>
                  </a:solidFill>
                  <a:latin typeface="Arial" panose="020B0604020202020204" pitchFamily="34" charset="0"/>
                  <a:cs typeface="Arial" panose="020B0604020202020204" pitchFamily="34" charset="0"/>
                </a:rPr>
                <a:t>Naval Reactor Fuel (Idaho National Laboratory)</a:t>
              </a:r>
            </a:p>
          </p:txBody>
        </p:sp>
      </p:grpSp>
      <p:grpSp>
        <p:nvGrpSpPr>
          <p:cNvPr id="18" name="DOE Sites with SNF/HLW" hidden="1">
            <a:extLst>
              <a:ext uri="{FF2B5EF4-FFF2-40B4-BE49-F238E27FC236}">
                <a16:creationId xmlns:a16="http://schemas.microsoft.com/office/drawing/2014/main" id="{8AF2957A-4F7E-2F43-81D8-FFB140DFC7AA}"/>
              </a:ext>
            </a:extLst>
          </p:cNvPr>
          <p:cNvGrpSpPr/>
          <p:nvPr/>
        </p:nvGrpSpPr>
        <p:grpSpPr>
          <a:xfrm>
            <a:off x="2131688" y="1072403"/>
            <a:ext cx="6484808" cy="3947670"/>
            <a:chOff x="536313" y="1215389"/>
            <a:chExt cx="7349449" cy="4474026"/>
          </a:xfrm>
        </p:grpSpPr>
        <p:sp>
          <p:nvSpPr>
            <p:cNvPr id="826" name="Savannah River Site">
              <a:extLst>
                <a:ext uri="{FF2B5EF4-FFF2-40B4-BE49-F238E27FC236}">
                  <a16:creationId xmlns:a16="http://schemas.microsoft.com/office/drawing/2014/main" id="{2E0A55D8-2520-274D-8B60-BBF950C0C80B}"/>
                </a:ext>
              </a:extLst>
            </p:cNvPr>
            <p:cNvSpPr/>
            <p:nvPr/>
          </p:nvSpPr>
          <p:spPr>
            <a:xfrm>
              <a:off x="7796863" y="4356099"/>
              <a:ext cx="88899" cy="71120"/>
            </a:xfrm>
            <a:custGeom>
              <a:avLst/>
              <a:gdLst>
                <a:gd name="connsiteX0" fmla="*/ 44450 w 88899"/>
                <a:gd name="connsiteY0" fmla="*/ 71120 h 71120"/>
                <a:gd name="connsiteX1" fmla="*/ 88900 w 88899"/>
                <a:gd name="connsiteY1" fmla="*/ 0 h 71120"/>
                <a:gd name="connsiteX2" fmla="*/ 0 w 88899"/>
                <a:gd name="connsiteY2" fmla="*/ 0 h 71120"/>
              </a:gdLst>
              <a:ahLst/>
              <a:cxnLst>
                <a:cxn ang="0">
                  <a:pos x="connsiteX0" y="connsiteY0"/>
                </a:cxn>
                <a:cxn ang="0">
                  <a:pos x="connsiteX1" y="connsiteY1"/>
                </a:cxn>
                <a:cxn ang="0">
                  <a:pos x="connsiteX2" y="connsiteY2"/>
                </a:cxn>
              </a:cxnLst>
              <a:rect l="l" t="t" r="r" b="b"/>
              <a:pathLst>
                <a:path w="88899" h="71120">
                  <a:moveTo>
                    <a:pt x="44450" y="71120"/>
                  </a:moveTo>
                  <a:lnTo>
                    <a:pt x="88900" y="0"/>
                  </a:lnTo>
                  <a:lnTo>
                    <a:pt x="0" y="0"/>
                  </a:lnTo>
                  <a:close/>
                </a:path>
              </a:pathLst>
            </a:custGeom>
            <a:solidFill>
              <a:srgbClr val="729543"/>
            </a:solidFill>
            <a:ln w="12688" cap="flat">
              <a:noFill/>
              <a:prstDash val="solid"/>
              <a:miter/>
            </a:ln>
          </p:spPr>
          <p:txBody>
            <a:bodyPr rtlCol="0" anchor="ctr"/>
            <a:lstStyle/>
            <a:p>
              <a:pPr defTabSz="403433"/>
              <a:endParaRPr lang="en-US" sz="1588">
                <a:solidFill>
                  <a:srgbClr val="522E82"/>
                </a:solidFill>
                <a:latin typeface="Calibri" panose="020F0502020204030204"/>
              </a:endParaRPr>
            </a:p>
          </p:txBody>
        </p:sp>
        <p:sp>
          <p:nvSpPr>
            <p:cNvPr id="827" name="ORNL">
              <a:extLst>
                <a:ext uri="{FF2B5EF4-FFF2-40B4-BE49-F238E27FC236}">
                  <a16:creationId xmlns:a16="http://schemas.microsoft.com/office/drawing/2014/main" id="{A07F631D-C91B-184F-A8D2-49CFD3BF2D0D}"/>
                </a:ext>
              </a:extLst>
            </p:cNvPr>
            <p:cNvSpPr/>
            <p:nvPr/>
          </p:nvSpPr>
          <p:spPr>
            <a:xfrm>
              <a:off x="7288863" y="3903979"/>
              <a:ext cx="88899" cy="69849"/>
            </a:xfrm>
            <a:custGeom>
              <a:avLst/>
              <a:gdLst>
                <a:gd name="connsiteX0" fmla="*/ 44450 w 88899"/>
                <a:gd name="connsiteY0" fmla="*/ 69850 h 69849"/>
                <a:gd name="connsiteX1" fmla="*/ 88900 w 88899"/>
                <a:gd name="connsiteY1" fmla="*/ 0 h 69849"/>
                <a:gd name="connsiteX2" fmla="*/ 0 w 88899"/>
                <a:gd name="connsiteY2" fmla="*/ 0 h 69849"/>
              </a:gdLst>
              <a:ahLst/>
              <a:cxnLst>
                <a:cxn ang="0">
                  <a:pos x="connsiteX0" y="connsiteY0"/>
                </a:cxn>
                <a:cxn ang="0">
                  <a:pos x="connsiteX1" y="connsiteY1"/>
                </a:cxn>
                <a:cxn ang="0">
                  <a:pos x="connsiteX2" y="connsiteY2"/>
                </a:cxn>
              </a:cxnLst>
              <a:rect l="l" t="t" r="r" b="b"/>
              <a:pathLst>
                <a:path w="88899" h="69849">
                  <a:moveTo>
                    <a:pt x="44450" y="69850"/>
                  </a:moveTo>
                  <a:lnTo>
                    <a:pt x="88900" y="0"/>
                  </a:lnTo>
                  <a:lnTo>
                    <a:pt x="0" y="0"/>
                  </a:lnTo>
                  <a:close/>
                </a:path>
              </a:pathLst>
            </a:custGeom>
            <a:solidFill>
              <a:srgbClr val="729543"/>
            </a:solidFill>
            <a:ln w="12688" cap="flat">
              <a:noFill/>
              <a:prstDash val="solid"/>
              <a:miter/>
            </a:ln>
          </p:spPr>
          <p:txBody>
            <a:bodyPr rtlCol="0" anchor="ctr"/>
            <a:lstStyle/>
            <a:p>
              <a:pPr defTabSz="403433"/>
              <a:endParaRPr lang="en-US" sz="1588">
                <a:solidFill>
                  <a:srgbClr val="522E82"/>
                </a:solidFill>
                <a:latin typeface="Calibri" panose="020F0502020204030204"/>
              </a:endParaRPr>
            </a:p>
          </p:txBody>
        </p:sp>
        <p:sp>
          <p:nvSpPr>
            <p:cNvPr id="825" name="Los Alamos">
              <a:extLst>
                <a:ext uri="{FF2B5EF4-FFF2-40B4-BE49-F238E27FC236}">
                  <a16:creationId xmlns:a16="http://schemas.microsoft.com/office/drawing/2014/main" id="{C984F076-1183-BD46-B2CD-9ACEC1C2DBCA}"/>
                </a:ext>
              </a:extLst>
            </p:cNvPr>
            <p:cNvSpPr/>
            <p:nvPr/>
          </p:nvSpPr>
          <p:spPr>
            <a:xfrm>
              <a:off x="3284553" y="4089399"/>
              <a:ext cx="88899" cy="71120"/>
            </a:xfrm>
            <a:custGeom>
              <a:avLst/>
              <a:gdLst>
                <a:gd name="connsiteX0" fmla="*/ 44450 w 88899"/>
                <a:gd name="connsiteY0" fmla="*/ 71120 h 71120"/>
                <a:gd name="connsiteX1" fmla="*/ 88900 w 88899"/>
                <a:gd name="connsiteY1" fmla="*/ 0 h 71120"/>
                <a:gd name="connsiteX2" fmla="*/ 0 w 88899"/>
                <a:gd name="connsiteY2" fmla="*/ 0 h 71120"/>
              </a:gdLst>
              <a:ahLst/>
              <a:cxnLst>
                <a:cxn ang="0">
                  <a:pos x="connsiteX0" y="connsiteY0"/>
                </a:cxn>
                <a:cxn ang="0">
                  <a:pos x="connsiteX1" y="connsiteY1"/>
                </a:cxn>
                <a:cxn ang="0">
                  <a:pos x="connsiteX2" y="connsiteY2"/>
                </a:cxn>
              </a:cxnLst>
              <a:rect l="l" t="t" r="r" b="b"/>
              <a:pathLst>
                <a:path w="88899" h="71120">
                  <a:moveTo>
                    <a:pt x="44450" y="71120"/>
                  </a:moveTo>
                  <a:lnTo>
                    <a:pt x="88900" y="0"/>
                  </a:lnTo>
                  <a:lnTo>
                    <a:pt x="0" y="0"/>
                  </a:lnTo>
                  <a:close/>
                </a:path>
              </a:pathLst>
            </a:custGeom>
            <a:solidFill>
              <a:srgbClr val="729543"/>
            </a:solidFill>
            <a:ln w="12688" cap="flat">
              <a:noFill/>
              <a:prstDash val="solid"/>
              <a:miter/>
            </a:ln>
          </p:spPr>
          <p:txBody>
            <a:bodyPr rtlCol="0" anchor="ctr"/>
            <a:lstStyle/>
            <a:p>
              <a:pPr defTabSz="403433"/>
              <a:endParaRPr lang="en-US" sz="1588">
                <a:solidFill>
                  <a:srgbClr val="522E82"/>
                </a:solidFill>
                <a:latin typeface="Calibri" panose="020F0502020204030204"/>
              </a:endParaRPr>
            </a:p>
          </p:txBody>
        </p:sp>
        <p:sp>
          <p:nvSpPr>
            <p:cNvPr id="823" name="INL">
              <a:extLst>
                <a:ext uri="{FF2B5EF4-FFF2-40B4-BE49-F238E27FC236}">
                  <a16:creationId xmlns:a16="http://schemas.microsoft.com/office/drawing/2014/main" id="{CE3546C8-1840-1E45-A5DF-04C8819F59C5}"/>
                </a:ext>
              </a:extLst>
            </p:cNvPr>
            <p:cNvSpPr/>
            <p:nvPr/>
          </p:nvSpPr>
          <p:spPr>
            <a:xfrm>
              <a:off x="2471753" y="2146299"/>
              <a:ext cx="90170" cy="71120"/>
            </a:xfrm>
            <a:custGeom>
              <a:avLst/>
              <a:gdLst>
                <a:gd name="connsiteX0" fmla="*/ 45720 w 90170"/>
                <a:gd name="connsiteY0" fmla="*/ 71120 h 71120"/>
                <a:gd name="connsiteX1" fmla="*/ 90170 w 90170"/>
                <a:gd name="connsiteY1" fmla="*/ 0 h 71120"/>
                <a:gd name="connsiteX2" fmla="*/ 0 w 90170"/>
                <a:gd name="connsiteY2" fmla="*/ 0 h 71120"/>
              </a:gdLst>
              <a:ahLst/>
              <a:cxnLst>
                <a:cxn ang="0">
                  <a:pos x="connsiteX0" y="connsiteY0"/>
                </a:cxn>
                <a:cxn ang="0">
                  <a:pos x="connsiteX1" y="connsiteY1"/>
                </a:cxn>
                <a:cxn ang="0">
                  <a:pos x="connsiteX2" y="connsiteY2"/>
                </a:cxn>
              </a:cxnLst>
              <a:rect l="l" t="t" r="r" b="b"/>
              <a:pathLst>
                <a:path w="90170" h="71120">
                  <a:moveTo>
                    <a:pt x="45720" y="71120"/>
                  </a:moveTo>
                  <a:lnTo>
                    <a:pt x="90170" y="0"/>
                  </a:lnTo>
                  <a:lnTo>
                    <a:pt x="0" y="0"/>
                  </a:lnTo>
                  <a:close/>
                </a:path>
              </a:pathLst>
            </a:custGeom>
            <a:solidFill>
              <a:srgbClr val="729543"/>
            </a:solidFill>
            <a:ln w="12688" cap="flat">
              <a:noFill/>
              <a:prstDash val="solid"/>
              <a:miter/>
            </a:ln>
          </p:spPr>
          <p:txBody>
            <a:bodyPr rtlCol="0" anchor="ctr"/>
            <a:lstStyle/>
            <a:p>
              <a:pPr defTabSz="403433"/>
              <a:endParaRPr lang="en-US" sz="1588">
                <a:solidFill>
                  <a:srgbClr val="522E82"/>
                </a:solidFill>
                <a:latin typeface="Calibri" panose="020F0502020204030204"/>
              </a:endParaRPr>
            </a:p>
          </p:txBody>
        </p:sp>
        <p:sp>
          <p:nvSpPr>
            <p:cNvPr id="829" name="Hanford Site">
              <a:extLst>
                <a:ext uri="{FF2B5EF4-FFF2-40B4-BE49-F238E27FC236}">
                  <a16:creationId xmlns:a16="http://schemas.microsoft.com/office/drawing/2014/main" id="{8BA76376-3E63-E243-BC67-B92FF22DA166}"/>
                </a:ext>
              </a:extLst>
            </p:cNvPr>
            <p:cNvSpPr/>
            <p:nvPr/>
          </p:nvSpPr>
          <p:spPr>
            <a:xfrm>
              <a:off x="1641173" y="1215389"/>
              <a:ext cx="88899" cy="69849"/>
            </a:xfrm>
            <a:custGeom>
              <a:avLst/>
              <a:gdLst>
                <a:gd name="connsiteX0" fmla="*/ 44450 w 88899"/>
                <a:gd name="connsiteY0" fmla="*/ 69850 h 69849"/>
                <a:gd name="connsiteX1" fmla="*/ 88900 w 88899"/>
                <a:gd name="connsiteY1" fmla="*/ 0 h 69849"/>
                <a:gd name="connsiteX2" fmla="*/ 0 w 88899"/>
                <a:gd name="connsiteY2" fmla="*/ 0 h 69849"/>
              </a:gdLst>
              <a:ahLst/>
              <a:cxnLst>
                <a:cxn ang="0">
                  <a:pos x="connsiteX0" y="connsiteY0"/>
                </a:cxn>
                <a:cxn ang="0">
                  <a:pos x="connsiteX1" y="connsiteY1"/>
                </a:cxn>
                <a:cxn ang="0">
                  <a:pos x="connsiteX2" y="connsiteY2"/>
                </a:cxn>
              </a:cxnLst>
              <a:rect l="l" t="t" r="r" b="b"/>
              <a:pathLst>
                <a:path w="88899" h="69849">
                  <a:moveTo>
                    <a:pt x="44450" y="69850"/>
                  </a:moveTo>
                  <a:lnTo>
                    <a:pt x="88900" y="0"/>
                  </a:lnTo>
                  <a:lnTo>
                    <a:pt x="0" y="0"/>
                  </a:lnTo>
                  <a:close/>
                </a:path>
              </a:pathLst>
            </a:custGeom>
            <a:solidFill>
              <a:srgbClr val="729543"/>
            </a:solidFill>
            <a:ln w="12688" cap="flat">
              <a:noFill/>
              <a:prstDash val="solid"/>
              <a:miter/>
            </a:ln>
          </p:spPr>
          <p:txBody>
            <a:bodyPr rtlCol="0" anchor="ctr"/>
            <a:lstStyle/>
            <a:p>
              <a:pPr defTabSz="403433"/>
              <a:endParaRPr lang="en-US" sz="1588">
                <a:solidFill>
                  <a:srgbClr val="522E82"/>
                </a:solidFill>
                <a:latin typeface="Calibri" panose="020F0502020204030204"/>
              </a:endParaRPr>
            </a:p>
          </p:txBody>
        </p:sp>
        <p:sp>
          <p:nvSpPr>
            <p:cNvPr id="824" name="Fort St. Vrain">
              <a:extLst>
                <a:ext uri="{FF2B5EF4-FFF2-40B4-BE49-F238E27FC236}">
                  <a16:creationId xmlns:a16="http://schemas.microsoft.com/office/drawing/2014/main" id="{22062B3E-CCF9-5E4A-ADC3-BD30461CDB87}"/>
                </a:ext>
              </a:extLst>
            </p:cNvPr>
            <p:cNvSpPr/>
            <p:nvPr/>
          </p:nvSpPr>
          <p:spPr>
            <a:xfrm>
              <a:off x="3781123" y="2964179"/>
              <a:ext cx="88899" cy="71120"/>
            </a:xfrm>
            <a:custGeom>
              <a:avLst/>
              <a:gdLst>
                <a:gd name="connsiteX0" fmla="*/ 44450 w 88899"/>
                <a:gd name="connsiteY0" fmla="*/ 71120 h 71120"/>
                <a:gd name="connsiteX1" fmla="*/ 88900 w 88899"/>
                <a:gd name="connsiteY1" fmla="*/ 0 h 71120"/>
                <a:gd name="connsiteX2" fmla="*/ 0 w 88899"/>
                <a:gd name="connsiteY2" fmla="*/ 0 h 71120"/>
              </a:gdLst>
              <a:ahLst/>
              <a:cxnLst>
                <a:cxn ang="0">
                  <a:pos x="connsiteX0" y="connsiteY0"/>
                </a:cxn>
                <a:cxn ang="0">
                  <a:pos x="connsiteX1" y="connsiteY1"/>
                </a:cxn>
                <a:cxn ang="0">
                  <a:pos x="connsiteX2" y="connsiteY2"/>
                </a:cxn>
              </a:cxnLst>
              <a:rect l="l" t="t" r="r" b="b"/>
              <a:pathLst>
                <a:path w="88899" h="71120">
                  <a:moveTo>
                    <a:pt x="44450" y="71120"/>
                  </a:moveTo>
                  <a:lnTo>
                    <a:pt x="88900" y="0"/>
                  </a:lnTo>
                  <a:lnTo>
                    <a:pt x="0" y="0"/>
                  </a:lnTo>
                  <a:close/>
                </a:path>
              </a:pathLst>
            </a:custGeom>
            <a:solidFill>
              <a:srgbClr val="729543"/>
            </a:solidFill>
            <a:ln w="12688" cap="flat">
              <a:noFill/>
              <a:prstDash val="solid"/>
              <a:miter/>
            </a:ln>
          </p:spPr>
          <p:txBody>
            <a:bodyPr rtlCol="0" anchor="ctr"/>
            <a:lstStyle/>
            <a:p>
              <a:pPr defTabSz="403433"/>
              <a:endParaRPr lang="en-US" sz="1588">
                <a:solidFill>
                  <a:srgbClr val="522E82"/>
                </a:solidFill>
                <a:latin typeface="Calibri" panose="020F0502020204030204"/>
              </a:endParaRPr>
            </a:p>
          </p:txBody>
        </p:sp>
        <p:sp>
          <p:nvSpPr>
            <p:cNvPr id="828" name="ICON_Green_Triangle_DOE Sites with SNF/HLW">
              <a:extLst>
                <a:ext uri="{FF2B5EF4-FFF2-40B4-BE49-F238E27FC236}">
                  <a16:creationId xmlns:a16="http://schemas.microsoft.com/office/drawing/2014/main" id="{0876DC5E-8748-514D-BFB7-4CDDBEDB12A0}"/>
                </a:ext>
              </a:extLst>
            </p:cNvPr>
            <p:cNvSpPr/>
            <p:nvPr/>
          </p:nvSpPr>
          <p:spPr>
            <a:xfrm>
              <a:off x="536313" y="5495924"/>
              <a:ext cx="88899" cy="71120"/>
            </a:xfrm>
            <a:custGeom>
              <a:avLst/>
              <a:gdLst>
                <a:gd name="connsiteX0" fmla="*/ 44450 w 88899"/>
                <a:gd name="connsiteY0" fmla="*/ 71120 h 71120"/>
                <a:gd name="connsiteX1" fmla="*/ 88900 w 88899"/>
                <a:gd name="connsiteY1" fmla="*/ 0 h 71120"/>
                <a:gd name="connsiteX2" fmla="*/ 0 w 88899"/>
                <a:gd name="connsiteY2" fmla="*/ 0 h 71120"/>
              </a:gdLst>
              <a:ahLst/>
              <a:cxnLst>
                <a:cxn ang="0">
                  <a:pos x="connsiteX0" y="connsiteY0"/>
                </a:cxn>
                <a:cxn ang="0">
                  <a:pos x="connsiteX1" y="connsiteY1"/>
                </a:cxn>
                <a:cxn ang="0">
                  <a:pos x="connsiteX2" y="connsiteY2"/>
                </a:cxn>
              </a:cxnLst>
              <a:rect l="l" t="t" r="r" b="b"/>
              <a:pathLst>
                <a:path w="88899" h="71120">
                  <a:moveTo>
                    <a:pt x="44450" y="71120"/>
                  </a:moveTo>
                  <a:lnTo>
                    <a:pt x="88900" y="0"/>
                  </a:lnTo>
                  <a:lnTo>
                    <a:pt x="0" y="0"/>
                  </a:lnTo>
                  <a:close/>
                </a:path>
              </a:pathLst>
            </a:custGeom>
            <a:solidFill>
              <a:srgbClr val="729543"/>
            </a:solidFill>
            <a:ln w="12688" cap="flat">
              <a:noFill/>
              <a:prstDash val="solid"/>
              <a:miter/>
            </a:ln>
          </p:spPr>
          <p:txBody>
            <a:bodyPr rtlCol="0" anchor="ctr"/>
            <a:lstStyle/>
            <a:p>
              <a:pPr defTabSz="403433"/>
              <a:endParaRPr lang="en-US" sz="1588">
                <a:solidFill>
                  <a:srgbClr val="522E82"/>
                </a:solidFill>
                <a:latin typeface="Calibri" panose="020F0502020204030204"/>
              </a:endParaRPr>
            </a:p>
          </p:txBody>
        </p:sp>
        <p:sp>
          <p:nvSpPr>
            <p:cNvPr id="821" name="TXT_DOE Sites with SNF/HLW">
              <a:extLst>
                <a:ext uri="{FF2B5EF4-FFF2-40B4-BE49-F238E27FC236}">
                  <a16:creationId xmlns:a16="http://schemas.microsoft.com/office/drawing/2014/main" id="{7AEA6B11-8158-1342-B9F1-16861CB4D73B}"/>
                </a:ext>
              </a:extLst>
            </p:cNvPr>
            <p:cNvSpPr txBox="1"/>
            <p:nvPr/>
          </p:nvSpPr>
          <p:spPr>
            <a:xfrm>
              <a:off x="662580" y="5400046"/>
              <a:ext cx="2098694" cy="289369"/>
            </a:xfrm>
            <a:prstGeom prst="rect">
              <a:avLst/>
            </a:prstGeom>
            <a:noFill/>
          </p:spPr>
          <p:txBody>
            <a:bodyPr wrap="none" rtlCol="0">
              <a:spAutoFit/>
            </a:bodyPr>
            <a:lstStyle/>
            <a:p>
              <a:pPr defTabSz="403433"/>
              <a:r>
                <a:rPr lang="en-US" sz="1059" b="1" dirty="0">
                  <a:solidFill>
                    <a:srgbClr val="729543"/>
                  </a:solidFill>
                  <a:latin typeface="Arial" panose="020B0604020202020204" pitchFamily="34" charset="0"/>
                  <a:cs typeface="Arial" panose="020B0604020202020204" pitchFamily="34" charset="0"/>
                </a:rPr>
                <a:t>DOE Sites with SNF/HLW </a:t>
              </a:r>
            </a:p>
          </p:txBody>
        </p:sp>
      </p:grpSp>
      <p:grpSp>
        <p:nvGrpSpPr>
          <p:cNvPr id="19" name="Commercial HLW" hidden="1">
            <a:extLst>
              <a:ext uri="{FF2B5EF4-FFF2-40B4-BE49-F238E27FC236}">
                <a16:creationId xmlns:a16="http://schemas.microsoft.com/office/drawing/2014/main" id="{6C929D37-9A95-9D4E-BB30-79CBAAAE4C3D}"/>
              </a:ext>
            </a:extLst>
          </p:cNvPr>
          <p:cNvGrpSpPr/>
          <p:nvPr/>
        </p:nvGrpSpPr>
        <p:grpSpPr>
          <a:xfrm>
            <a:off x="2131689" y="2048435"/>
            <a:ext cx="6582300" cy="2781172"/>
            <a:chOff x="536314" y="2321560"/>
            <a:chExt cx="7459940" cy="3151995"/>
          </a:xfrm>
        </p:grpSpPr>
        <p:sp>
          <p:nvSpPr>
            <p:cNvPr id="818" name="West Valley">
              <a:extLst>
                <a:ext uri="{FF2B5EF4-FFF2-40B4-BE49-F238E27FC236}">
                  <a16:creationId xmlns:a16="http://schemas.microsoft.com/office/drawing/2014/main" id="{69ED4C5C-A3E8-DF4B-89F3-05B3BCB223CB}"/>
                </a:ext>
              </a:extLst>
            </p:cNvPr>
            <p:cNvSpPr/>
            <p:nvPr/>
          </p:nvSpPr>
          <p:spPr>
            <a:xfrm>
              <a:off x="7907354" y="2321560"/>
              <a:ext cx="88900" cy="69850"/>
            </a:xfrm>
            <a:custGeom>
              <a:avLst/>
              <a:gdLst>
                <a:gd name="connsiteX0" fmla="*/ 44450 w 88900"/>
                <a:gd name="connsiteY0" fmla="*/ 69850 h 69850"/>
                <a:gd name="connsiteX1" fmla="*/ 88900 w 88900"/>
                <a:gd name="connsiteY1" fmla="*/ 0 h 69850"/>
                <a:gd name="connsiteX2" fmla="*/ 0 w 88900"/>
                <a:gd name="connsiteY2" fmla="*/ 0 h 69850"/>
              </a:gdLst>
              <a:ahLst/>
              <a:cxnLst>
                <a:cxn ang="0">
                  <a:pos x="connsiteX0" y="connsiteY0"/>
                </a:cxn>
                <a:cxn ang="0">
                  <a:pos x="connsiteX1" y="connsiteY1"/>
                </a:cxn>
                <a:cxn ang="0">
                  <a:pos x="connsiteX2" y="connsiteY2"/>
                </a:cxn>
              </a:cxnLst>
              <a:rect l="l" t="t" r="r" b="b"/>
              <a:pathLst>
                <a:path w="88900" h="69850">
                  <a:moveTo>
                    <a:pt x="44450" y="69850"/>
                  </a:moveTo>
                  <a:lnTo>
                    <a:pt x="88900" y="0"/>
                  </a:lnTo>
                  <a:lnTo>
                    <a:pt x="0" y="0"/>
                  </a:lnTo>
                  <a:close/>
                </a:path>
              </a:pathLst>
            </a:custGeom>
            <a:solidFill>
              <a:srgbClr val="BD2238"/>
            </a:solidFill>
            <a:ln w="12700" cap="flat">
              <a:noFill/>
              <a:prstDash val="solid"/>
              <a:miter/>
            </a:ln>
          </p:spPr>
          <p:txBody>
            <a:bodyPr rtlCol="0" anchor="ctr"/>
            <a:lstStyle/>
            <a:p>
              <a:pPr defTabSz="403433"/>
              <a:endParaRPr lang="en-US" sz="1588">
                <a:solidFill>
                  <a:srgbClr val="BD2238"/>
                </a:solidFill>
                <a:latin typeface="Calibri" panose="020F0502020204030204"/>
              </a:endParaRPr>
            </a:p>
          </p:txBody>
        </p:sp>
        <p:sp>
          <p:nvSpPr>
            <p:cNvPr id="819" name="ICON_Commercial HLW">
              <a:extLst>
                <a:ext uri="{FF2B5EF4-FFF2-40B4-BE49-F238E27FC236}">
                  <a16:creationId xmlns:a16="http://schemas.microsoft.com/office/drawing/2014/main" id="{30B5E997-3E93-DE4B-9D18-7B728154DB4F}"/>
                </a:ext>
              </a:extLst>
            </p:cNvPr>
            <p:cNvSpPr/>
            <p:nvPr/>
          </p:nvSpPr>
          <p:spPr>
            <a:xfrm>
              <a:off x="536314" y="5290184"/>
              <a:ext cx="88900" cy="71120"/>
            </a:xfrm>
            <a:custGeom>
              <a:avLst/>
              <a:gdLst>
                <a:gd name="connsiteX0" fmla="*/ 44450 w 88900"/>
                <a:gd name="connsiteY0" fmla="*/ 71120 h 71120"/>
                <a:gd name="connsiteX1" fmla="*/ 88900 w 88900"/>
                <a:gd name="connsiteY1" fmla="*/ 0 h 71120"/>
                <a:gd name="connsiteX2" fmla="*/ 0 w 88900"/>
                <a:gd name="connsiteY2" fmla="*/ 0 h 71120"/>
              </a:gdLst>
              <a:ahLst/>
              <a:cxnLst>
                <a:cxn ang="0">
                  <a:pos x="connsiteX0" y="connsiteY0"/>
                </a:cxn>
                <a:cxn ang="0">
                  <a:pos x="connsiteX1" y="connsiteY1"/>
                </a:cxn>
                <a:cxn ang="0">
                  <a:pos x="connsiteX2" y="connsiteY2"/>
                </a:cxn>
              </a:cxnLst>
              <a:rect l="l" t="t" r="r" b="b"/>
              <a:pathLst>
                <a:path w="88900" h="71120">
                  <a:moveTo>
                    <a:pt x="44450" y="71120"/>
                  </a:moveTo>
                  <a:lnTo>
                    <a:pt x="88900" y="0"/>
                  </a:lnTo>
                  <a:lnTo>
                    <a:pt x="0" y="0"/>
                  </a:lnTo>
                  <a:close/>
                </a:path>
              </a:pathLst>
            </a:custGeom>
            <a:solidFill>
              <a:srgbClr val="BD2238"/>
            </a:solidFill>
            <a:ln w="12700" cap="flat">
              <a:noFill/>
              <a:prstDash val="solid"/>
              <a:miter/>
            </a:ln>
          </p:spPr>
          <p:txBody>
            <a:bodyPr rtlCol="0" anchor="ctr"/>
            <a:lstStyle/>
            <a:p>
              <a:pPr defTabSz="403433"/>
              <a:endParaRPr lang="en-US" sz="1588">
                <a:solidFill>
                  <a:srgbClr val="BD2238"/>
                </a:solidFill>
                <a:latin typeface="Calibri" panose="020F0502020204030204"/>
              </a:endParaRPr>
            </a:p>
          </p:txBody>
        </p:sp>
        <p:sp>
          <p:nvSpPr>
            <p:cNvPr id="816" name="TXT_Commercial HLW">
              <a:extLst>
                <a:ext uri="{FF2B5EF4-FFF2-40B4-BE49-F238E27FC236}">
                  <a16:creationId xmlns:a16="http://schemas.microsoft.com/office/drawing/2014/main" id="{427D1B5C-22BF-2240-8EF6-32366F7B2141}"/>
                </a:ext>
              </a:extLst>
            </p:cNvPr>
            <p:cNvSpPr txBox="1"/>
            <p:nvPr/>
          </p:nvSpPr>
          <p:spPr>
            <a:xfrm>
              <a:off x="662580" y="5184186"/>
              <a:ext cx="1484637" cy="289369"/>
            </a:xfrm>
            <a:prstGeom prst="rect">
              <a:avLst/>
            </a:prstGeom>
            <a:noFill/>
          </p:spPr>
          <p:txBody>
            <a:bodyPr wrap="none" rtlCol="0">
              <a:spAutoFit/>
            </a:bodyPr>
            <a:lstStyle/>
            <a:p>
              <a:pPr defTabSz="403433"/>
              <a:r>
                <a:rPr lang="en-US" sz="1059" b="1" dirty="0">
                  <a:solidFill>
                    <a:srgbClr val="BD2238"/>
                  </a:solidFill>
                  <a:latin typeface="Arial" panose="020B0604020202020204" pitchFamily="34" charset="0"/>
                  <a:cs typeface="Arial" panose="020B0604020202020204" pitchFamily="34" charset="0"/>
                </a:rPr>
                <a:t>Commercial HLW</a:t>
              </a:r>
            </a:p>
          </p:txBody>
        </p:sp>
      </p:grpSp>
      <p:grpSp>
        <p:nvGrpSpPr>
          <p:cNvPr id="20" name="Non-DOE Research Reactors" hidden="1">
            <a:extLst>
              <a:ext uri="{FF2B5EF4-FFF2-40B4-BE49-F238E27FC236}">
                <a16:creationId xmlns:a16="http://schemas.microsoft.com/office/drawing/2014/main" id="{354867F7-1B51-1940-B408-E2A3CDCCA21B}"/>
              </a:ext>
            </a:extLst>
          </p:cNvPr>
          <p:cNvGrpSpPr/>
          <p:nvPr/>
        </p:nvGrpSpPr>
        <p:grpSpPr>
          <a:xfrm>
            <a:off x="2131689" y="1041028"/>
            <a:ext cx="7637894" cy="3626223"/>
            <a:chOff x="536314" y="1179830"/>
            <a:chExt cx="8656280" cy="4109719"/>
          </a:xfrm>
        </p:grpSpPr>
        <p:sp>
          <p:nvSpPr>
            <p:cNvPr id="784" name="Topaz_Trangle_Non-DOE">
              <a:extLst>
                <a:ext uri="{FF2B5EF4-FFF2-40B4-BE49-F238E27FC236}">
                  <a16:creationId xmlns:a16="http://schemas.microsoft.com/office/drawing/2014/main" id="{17634467-AA53-9B4E-97C8-EF8A7A301669}"/>
                </a:ext>
              </a:extLst>
            </p:cNvPr>
            <p:cNvSpPr/>
            <p:nvPr/>
          </p:nvSpPr>
          <p:spPr>
            <a:xfrm>
              <a:off x="7815914" y="5218429"/>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85" name="Topaz_Trangle_Non-DOE">
              <a:extLst>
                <a:ext uri="{FF2B5EF4-FFF2-40B4-BE49-F238E27FC236}">
                  <a16:creationId xmlns:a16="http://schemas.microsoft.com/office/drawing/2014/main" id="{EC08B703-E25E-2F41-A4B0-0F6564CDA0EA}"/>
                </a:ext>
              </a:extLst>
            </p:cNvPr>
            <p:cNvSpPr/>
            <p:nvPr/>
          </p:nvSpPr>
          <p:spPr>
            <a:xfrm>
              <a:off x="4812364" y="5196840"/>
              <a:ext cx="88900" cy="71119"/>
            </a:xfrm>
            <a:custGeom>
              <a:avLst/>
              <a:gdLst>
                <a:gd name="connsiteX0" fmla="*/ 44450 w 88900"/>
                <a:gd name="connsiteY0" fmla="*/ 0 h 71119"/>
                <a:gd name="connsiteX1" fmla="*/ 0 w 88900"/>
                <a:gd name="connsiteY1" fmla="*/ 71120 h 71119"/>
                <a:gd name="connsiteX2" fmla="*/ 88900 w 88900"/>
                <a:gd name="connsiteY2" fmla="*/ 71120 h 71119"/>
              </a:gdLst>
              <a:ahLst/>
              <a:cxnLst>
                <a:cxn ang="0">
                  <a:pos x="connsiteX0" y="connsiteY0"/>
                </a:cxn>
                <a:cxn ang="0">
                  <a:pos x="connsiteX1" y="connsiteY1"/>
                </a:cxn>
                <a:cxn ang="0">
                  <a:pos x="connsiteX2" y="connsiteY2"/>
                </a:cxn>
              </a:cxnLst>
              <a:rect l="l" t="t" r="r" b="b"/>
              <a:pathLst>
                <a:path w="88900" h="71119">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86" name="Topaz_Trangle_Non-DOE">
              <a:extLst>
                <a:ext uri="{FF2B5EF4-FFF2-40B4-BE49-F238E27FC236}">
                  <a16:creationId xmlns:a16="http://schemas.microsoft.com/office/drawing/2014/main" id="{0420F5B5-D111-B542-9B00-18594F22D83B}"/>
                </a:ext>
              </a:extLst>
            </p:cNvPr>
            <p:cNvSpPr/>
            <p:nvPr/>
          </p:nvSpPr>
          <p:spPr>
            <a:xfrm>
              <a:off x="5049854" y="5077459"/>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87" name="Topaz_Trangle_Non-DOE">
              <a:extLst>
                <a:ext uri="{FF2B5EF4-FFF2-40B4-BE49-F238E27FC236}">
                  <a16:creationId xmlns:a16="http://schemas.microsoft.com/office/drawing/2014/main" id="{94D08EEF-1FAC-7A4B-A5FC-BD26DAAED37D}"/>
                </a:ext>
              </a:extLst>
            </p:cNvPr>
            <p:cNvSpPr/>
            <p:nvPr/>
          </p:nvSpPr>
          <p:spPr>
            <a:xfrm>
              <a:off x="5110814" y="5129529"/>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88" name="Topaz_Trangle_Non-DOE">
              <a:extLst>
                <a:ext uri="{FF2B5EF4-FFF2-40B4-BE49-F238E27FC236}">
                  <a16:creationId xmlns:a16="http://schemas.microsoft.com/office/drawing/2014/main" id="{059722BF-DE06-7F40-B0F1-0876291B0E1B}"/>
                </a:ext>
              </a:extLst>
            </p:cNvPr>
            <p:cNvSpPr/>
            <p:nvPr/>
          </p:nvSpPr>
          <p:spPr>
            <a:xfrm>
              <a:off x="5899484" y="3634740"/>
              <a:ext cx="88900" cy="71119"/>
            </a:xfrm>
            <a:custGeom>
              <a:avLst/>
              <a:gdLst>
                <a:gd name="connsiteX0" fmla="*/ 44450 w 88900"/>
                <a:gd name="connsiteY0" fmla="*/ 0 h 71119"/>
                <a:gd name="connsiteX1" fmla="*/ 0 w 88900"/>
                <a:gd name="connsiteY1" fmla="*/ 71120 h 71119"/>
                <a:gd name="connsiteX2" fmla="*/ 88900 w 88900"/>
                <a:gd name="connsiteY2" fmla="*/ 71120 h 71119"/>
              </a:gdLst>
              <a:ahLst/>
              <a:cxnLst>
                <a:cxn ang="0">
                  <a:pos x="connsiteX0" y="connsiteY0"/>
                </a:cxn>
                <a:cxn ang="0">
                  <a:pos x="connsiteX1" y="connsiteY1"/>
                </a:cxn>
                <a:cxn ang="0">
                  <a:pos x="connsiteX2" y="connsiteY2"/>
                </a:cxn>
              </a:cxnLst>
              <a:rect l="l" t="t" r="r" b="b"/>
              <a:pathLst>
                <a:path w="88900" h="71119">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89" name="Topaz_Trangle_Non-DOE">
              <a:extLst>
                <a:ext uri="{FF2B5EF4-FFF2-40B4-BE49-F238E27FC236}">
                  <a16:creationId xmlns:a16="http://schemas.microsoft.com/office/drawing/2014/main" id="{5AC5D3A4-5059-DF46-9841-57176A66B1B6}"/>
                </a:ext>
              </a:extLst>
            </p:cNvPr>
            <p:cNvSpPr/>
            <p:nvPr/>
          </p:nvSpPr>
          <p:spPr>
            <a:xfrm>
              <a:off x="5734384" y="3249929"/>
              <a:ext cx="88900" cy="69850"/>
            </a:xfrm>
            <a:custGeom>
              <a:avLst/>
              <a:gdLst>
                <a:gd name="connsiteX0" fmla="*/ 44450 w 88900"/>
                <a:gd name="connsiteY0" fmla="*/ 0 h 69850"/>
                <a:gd name="connsiteX1" fmla="*/ 0 w 88900"/>
                <a:gd name="connsiteY1" fmla="*/ 69850 h 69850"/>
                <a:gd name="connsiteX2" fmla="*/ 88900 w 88900"/>
                <a:gd name="connsiteY2" fmla="*/ 69850 h 69850"/>
              </a:gdLst>
              <a:ahLst/>
              <a:cxnLst>
                <a:cxn ang="0">
                  <a:pos x="connsiteX0" y="connsiteY0"/>
                </a:cxn>
                <a:cxn ang="0">
                  <a:pos x="connsiteX1" y="connsiteY1"/>
                </a:cxn>
                <a:cxn ang="0">
                  <a:pos x="connsiteX2" y="connsiteY2"/>
                </a:cxn>
              </a:cxnLst>
              <a:rect l="l" t="t" r="r" b="b"/>
              <a:pathLst>
                <a:path w="88900" h="69850">
                  <a:moveTo>
                    <a:pt x="44450" y="0"/>
                  </a:moveTo>
                  <a:lnTo>
                    <a:pt x="0" y="69850"/>
                  </a:lnTo>
                  <a:lnTo>
                    <a:pt x="88900" y="6985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0" name="Topaz_Trangle_Non-DOE">
              <a:extLst>
                <a:ext uri="{FF2B5EF4-FFF2-40B4-BE49-F238E27FC236}">
                  <a16:creationId xmlns:a16="http://schemas.microsoft.com/office/drawing/2014/main" id="{2E104ACF-88CA-1D48-875F-6AA80F44484A}"/>
                </a:ext>
              </a:extLst>
            </p:cNvPr>
            <p:cNvSpPr/>
            <p:nvPr/>
          </p:nvSpPr>
          <p:spPr>
            <a:xfrm>
              <a:off x="6236034" y="2349500"/>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1" name="Topaz_Trangle_Non-DOE">
              <a:extLst>
                <a:ext uri="{FF2B5EF4-FFF2-40B4-BE49-F238E27FC236}">
                  <a16:creationId xmlns:a16="http://schemas.microsoft.com/office/drawing/2014/main" id="{E9F7D882-08D4-6644-90B9-6BCDA0180A8B}"/>
                </a:ext>
              </a:extLst>
            </p:cNvPr>
            <p:cNvSpPr/>
            <p:nvPr/>
          </p:nvSpPr>
          <p:spPr>
            <a:xfrm>
              <a:off x="7014544" y="2180589"/>
              <a:ext cx="88900" cy="69850"/>
            </a:xfrm>
            <a:custGeom>
              <a:avLst/>
              <a:gdLst>
                <a:gd name="connsiteX0" fmla="*/ 44450 w 88900"/>
                <a:gd name="connsiteY0" fmla="*/ 0 h 69850"/>
                <a:gd name="connsiteX1" fmla="*/ 0 w 88900"/>
                <a:gd name="connsiteY1" fmla="*/ 69850 h 69850"/>
                <a:gd name="connsiteX2" fmla="*/ 88900 w 88900"/>
                <a:gd name="connsiteY2" fmla="*/ 69850 h 69850"/>
              </a:gdLst>
              <a:ahLst/>
              <a:cxnLst>
                <a:cxn ang="0">
                  <a:pos x="connsiteX0" y="connsiteY0"/>
                </a:cxn>
                <a:cxn ang="0">
                  <a:pos x="connsiteX1" y="connsiteY1"/>
                </a:cxn>
                <a:cxn ang="0">
                  <a:pos x="connsiteX2" y="connsiteY2"/>
                </a:cxn>
              </a:cxnLst>
              <a:rect l="l" t="t" r="r" b="b"/>
              <a:pathLst>
                <a:path w="88900" h="69850">
                  <a:moveTo>
                    <a:pt x="44450" y="0"/>
                  </a:moveTo>
                  <a:lnTo>
                    <a:pt x="0" y="69850"/>
                  </a:lnTo>
                  <a:lnTo>
                    <a:pt x="88900" y="6985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2" name="Topaz_Trangle_Non-DOE">
              <a:extLst>
                <a:ext uri="{FF2B5EF4-FFF2-40B4-BE49-F238E27FC236}">
                  <a16:creationId xmlns:a16="http://schemas.microsoft.com/office/drawing/2014/main" id="{941F2204-C7F3-574C-8ADB-DF4417F7FB6B}"/>
                </a:ext>
              </a:extLst>
            </p:cNvPr>
            <p:cNvSpPr/>
            <p:nvPr/>
          </p:nvSpPr>
          <p:spPr>
            <a:xfrm>
              <a:off x="6723714" y="2928620"/>
              <a:ext cx="90169" cy="71119"/>
            </a:xfrm>
            <a:custGeom>
              <a:avLst/>
              <a:gdLst>
                <a:gd name="connsiteX0" fmla="*/ 45720 w 90169"/>
                <a:gd name="connsiteY0" fmla="*/ 0 h 71119"/>
                <a:gd name="connsiteX1" fmla="*/ 0 w 90169"/>
                <a:gd name="connsiteY1" fmla="*/ 71120 h 71119"/>
                <a:gd name="connsiteX2" fmla="*/ 90170 w 90169"/>
                <a:gd name="connsiteY2" fmla="*/ 71120 h 71119"/>
              </a:gdLst>
              <a:ahLst/>
              <a:cxnLst>
                <a:cxn ang="0">
                  <a:pos x="connsiteX0" y="connsiteY0"/>
                </a:cxn>
                <a:cxn ang="0">
                  <a:pos x="connsiteX1" y="connsiteY1"/>
                </a:cxn>
                <a:cxn ang="0">
                  <a:pos x="connsiteX2" y="connsiteY2"/>
                </a:cxn>
              </a:cxnLst>
              <a:rect l="l" t="t" r="r" b="b"/>
              <a:pathLst>
                <a:path w="90169" h="71119">
                  <a:moveTo>
                    <a:pt x="45720" y="0"/>
                  </a:moveTo>
                  <a:lnTo>
                    <a:pt x="0" y="71120"/>
                  </a:lnTo>
                  <a:lnTo>
                    <a:pt x="9017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3" name="Topaz_Trangle_Non-DOE">
              <a:extLst>
                <a:ext uri="{FF2B5EF4-FFF2-40B4-BE49-F238E27FC236}">
                  <a16:creationId xmlns:a16="http://schemas.microsoft.com/office/drawing/2014/main" id="{3325841D-BE33-3448-A924-B1089B71D1AB}"/>
                </a:ext>
              </a:extLst>
            </p:cNvPr>
            <p:cNvSpPr/>
            <p:nvPr/>
          </p:nvSpPr>
          <p:spPr>
            <a:xfrm>
              <a:off x="7352364" y="2931160"/>
              <a:ext cx="88900" cy="69850"/>
            </a:xfrm>
            <a:custGeom>
              <a:avLst/>
              <a:gdLst>
                <a:gd name="connsiteX0" fmla="*/ 44450 w 88900"/>
                <a:gd name="connsiteY0" fmla="*/ 0 h 69850"/>
                <a:gd name="connsiteX1" fmla="*/ 0 w 88900"/>
                <a:gd name="connsiteY1" fmla="*/ 69850 h 69850"/>
                <a:gd name="connsiteX2" fmla="*/ 88900 w 88900"/>
                <a:gd name="connsiteY2" fmla="*/ 69850 h 69850"/>
              </a:gdLst>
              <a:ahLst/>
              <a:cxnLst>
                <a:cxn ang="0">
                  <a:pos x="connsiteX0" y="connsiteY0"/>
                </a:cxn>
                <a:cxn ang="0">
                  <a:pos x="connsiteX1" y="connsiteY1"/>
                </a:cxn>
                <a:cxn ang="0">
                  <a:pos x="connsiteX2" y="connsiteY2"/>
                </a:cxn>
              </a:cxnLst>
              <a:rect l="l" t="t" r="r" b="b"/>
              <a:pathLst>
                <a:path w="88900" h="69850">
                  <a:moveTo>
                    <a:pt x="44450" y="0"/>
                  </a:moveTo>
                  <a:lnTo>
                    <a:pt x="0" y="69850"/>
                  </a:lnTo>
                  <a:lnTo>
                    <a:pt x="88900" y="6985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4" name="Topaz_Trangle_Non-DOE">
              <a:extLst>
                <a:ext uri="{FF2B5EF4-FFF2-40B4-BE49-F238E27FC236}">
                  <a16:creationId xmlns:a16="http://schemas.microsoft.com/office/drawing/2014/main" id="{189CF689-FADA-DC4A-A869-71FF06C29903}"/>
                </a:ext>
              </a:extLst>
            </p:cNvPr>
            <p:cNvSpPr/>
            <p:nvPr/>
          </p:nvSpPr>
          <p:spPr>
            <a:xfrm>
              <a:off x="8340423" y="2936239"/>
              <a:ext cx="90170" cy="71120"/>
            </a:xfrm>
            <a:custGeom>
              <a:avLst/>
              <a:gdLst>
                <a:gd name="connsiteX0" fmla="*/ 44450 w 90170"/>
                <a:gd name="connsiteY0" fmla="*/ 0 h 71120"/>
                <a:gd name="connsiteX1" fmla="*/ 0 w 90170"/>
                <a:gd name="connsiteY1" fmla="*/ 71120 h 71120"/>
                <a:gd name="connsiteX2" fmla="*/ 90170 w 90170"/>
                <a:gd name="connsiteY2" fmla="*/ 71120 h 71120"/>
              </a:gdLst>
              <a:ahLst/>
              <a:cxnLst>
                <a:cxn ang="0">
                  <a:pos x="connsiteX0" y="connsiteY0"/>
                </a:cxn>
                <a:cxn ang="0">
                  <a:pos x="connsiteX1" y="connsiteY1"/>
                </a:cxn>
                <a:cxn ang="0">
                  <a:pos x="connsiteX2" y="connsiteY2"/>
                </a:cxn>
              </a:cxnLst>
              <a:rect l="l" t="t" r="r" b="b"/>
              <a:pathLst>
                <a:path w="90170" h="71120">
                  <a:moveTo>
                    <a:pt x="44450" y="0"/>
                  </a:moveTo>
                  <a:lnTo>
                    <a:pt x="0" y="71120"/>
                  </a:lnTo>
                  <a:lnTo>
                    <a:pt x="9017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5" name="Topaz_Trangle_Non-DOE">
              <a:extLst>
                <a:ext uri="{FF2B5EF4-FFF2-40B4-BE49-F238E27FC236}">
                  <a16:creationId xmlns:a16="http://schemas.microsoft.com/office/drawing/2014/main" id="{F5E7ADBD-9029-3F45-957F-F1B128A54F33}"/>
                </a:ext>
              </a:extLst>
            </p:cNvPr>
            <p:cNvSpPr/>
            <p:nvPr/>
          </p:nvSpPr>
          <p:spPr>
            <a:xfrm>
              <a:off x="8292164" y="3012439"/>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6" name="Topaz_Trangle_Non-DOE">
              <a:extLst>
                <a:ext uri="{FF2B5EF4-FFF2-40B4-BE49-F238E27FC236}">
                  <a16:creationId xmlns:a16="http://schemas.microsoft.com/office/drawing/2014/main" id="{192C3717-2E95-1241-93ED-F65697DA5DD7}"/>
                </a:ext>
              </a:extLst>
            </p:cNvPr>
            <p:cNvSpPr/>
            <p:nvPr/>
          </p:nvSpPr>
          <p:spPr>
            <a:xfrm>
              <a:off x="8382333" y="3012439"/>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7" name="Topaz_Trangle_Non-DOE">
              <a:extLst>
                <a:ext uri="{FF2B5EF4-FFF2-40B4-BE49-F238E27FC236}">
                  <a16:creationId xmlns:a16="http://schemas.microsoft.com/office/drawing/2014/main" id="{9265D268-6605-6A47-BACF-2F8C63F49053}"/>
                </a:ext>
              </a:extLst>
            </p:cNvPr>
            <p:cNvSpPr/>
            <p:nvPr/>
          </p:nvSpPr>
          <p:spPr>
            <a:xfrm>
              <a:off x="8193104" y="2575560"/>
              <a:ext cx="88900" cy="71119"/>
            </a:xfrm>
            <a:custGeom>
              <a:avLst/>
              <a:gdLst>
                <a:gd name="connsiteX0" fmla="*/ 44450 w 88900"/>
                <a:gd name="connsiteY0" fmla="*/ 0 h 71119"/>
                <a:gd name="connsiteX1" fmla="*/ 0 w 88900"/>
                <a:gd name="connsiteY1" fmla="*/ 71120 h 71119"/>
                <a:gd name="connsiteX2" fmla="*/ 88900 w 88900"/>
                <a:gd name="connsiteY2" fmla="*/ 71120 h 71119"/>
              </a:gdLst>
              <a:ahLst/>
              <a:cxnLst>
                <a:cxn ang="0">
                  <a:pos x="connsiteX0" y="connsiteY0"/>
                </a:cxn>
                <a:cxn ang="0">
                  <a:pos x="connsiteX1" y="connsiteY1"/>
                </a:cxn>
                <a:cxn ang="0">
                  <a:pos x="connsiteX2" y="connsiteY2"/>
                </a:cxn>
              </a:cxnLst>
              <a:rect l="l" t="t" r="r" b="b"/>
              <a:pathLst>
                <a:path w="88900" h="71119">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8" name="Topaz_Trangle_Non-DOE">
              <a:extLst>
                <a:ext uri="{FF2B5EF4-FFF2-40B4-BE49-F238E27FC236}">
                  <a16:creationId xmlns:a16="http://schemas.microsoft.com/office/drawing/2014/main" id="{B7AA748C-EE6F-DC49-B413-7FBEA0AA65DD}"/>
                </a:ext>
              </a:extLst>
            </p:cNvPr>
            <p:cNvSpPr/>
            <p:nvPr/>
          </p:nvSpPr>
          <p:spPr>
            <a:xfrm>
              <a:off x="8282034" y="3793490"/>
              <a:ext cx="88900" cy="71119"/>
            </a:xfrm>
            <a:custGeom>
              <a:avLst/>
              <a:gdLst>
                <a:gd name="connsiteX0" fmla="*/ 44450 w 88900"/>
                <a:gd name="connsiteY0" fmla="*/ 0 h 71119"/>
                <a:gd name="connsiteX1" fmla="*/ 0 w 88900"/>
                <a:gd name="connsiteY1" fmla="*/ 71120 h 71119"/>
                <a:gd name="connsiteX2" fmla="*/ 88900 w 88900"/>
                <a:gd name="connsiteY2" fmla="*/ 71120 h 71119"/>
              </a:gdLst>
              <a:ahLst/>
              <a:cxnLst>
                <a:cxn ang="0">
                  <a:pos x="connsiteX0" y="connsiteY0"/>
                </a:cxn>
                <a:cxn ang="0">
                  <a:pos x="connsiteX1" y="connsiteY1"/>
                </a:cxn>
                <a:cxn ang="0">
                  <a:pos x="connsiteX2" y="connsiteY2"/>
                </a:cxn>
              </a:cxnLst>
              <a:rect l="l" t="t" r="r" b="b"/>
              <a:pathLst>
                <a:path w="88900" h="71119">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99" name="Topaz_Trangle_Non-DOE">
              <a:extLst>
                <a:ext uri="{FF2B5EF4-FFF2-40B4-BE49-F238E27FC236}">
                  <a16:creationId xmlns:a16="http://schemas.microsoft.com/office/drawing/2014/main" id="{FC668B9A-72B5-114E-8038-DC79AB9E3E38}"/>
                </a:ext>
              </a:extLst>
            </p:cNvPr>
            <p:cNvSpPr/>
            <p:nvPr/>
          </p:nvSpPr>
          <p:spPr>
            <a:xfrm>
              <a:off x="8694754" y="2092960"/>
              <a:ext cx="88900" cy="71119"/>
            </a:xfrm>
            <a:custGeom>
              <a:avLst/>
              <a:gdLst>
                <a:gd name="connsiteX0" fmla="*/ 44450 w 88900"/>
                <a:gd name="connsiteY0" fmla="*/ 0 h 71119"/>
                <a:gd name="connsiteX1" fmla="*/ 0 w 88900"/>
                <a:gd name="connsiteY1" fmla="*/ 71120 h 71119"/>
                <a:gd name="connsiteX2" fmla="*/ 88900 w 88900"/>
                <a:gd name="connsiteY2" fmla="*/ 71120 h 71119"/>
              </a:gdLst>
              <a:ahLst/>
              <a:cxnLst>
                <a:cxn ang="0">
                  <a:pos x="connsiteX0" y="connsiteY0"/>
                </a:cxn>
                <a:cxn ang="0">
                  <a:pos x="connsiteX1" y="connsiteY1"/>
                </a:cxn>
                <a:cxn ang="0">
                  <a:pos x="connsiteX2" y="connsiteY2"/>
                </a:cxn>
              </a:cxnLst>
              <a:rect l="l" t="t" r="r" b="b"/>
              <a:pathLst>
                <a:path w="88900" h="71119">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0" name="Topaz_Trangle_Non-DOE">
              <a:extLst>
                <a:ext uri="{FF2B5EF4-FFF2-40B4-BE49-F238E27FC236}">
                  <a16:creationId xmlns:a16="http://schemas.microsoft.com/office/drawing/2014/main" id="{461DF4A9-0A30-754B-A1EA-38865F96045A}"/>
                </a:ext>
              </a:extLst>
            </p:cNvPr>
            <p:cNvSpPr/>
            <p:nvPr/>
          </p:nvSpPr>
          <p:spPr>
            <a:xfrm>
              <a:off x="8993204" y="2030729"/>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1" name="Topaz_Trangle_Non-DOE">
              <a:extLst>
                <a:ext uri="{FF2B5EF4-FFF2-40B4-BE49-F238E27FC236}">
                  <a16:creationId xmlns:a16="http://schemas.microsoft.com/office/drawing/2014/main" id="{EB58B9F3-6EBA-EC40-9024-3A23B92DF9A6}"/>
                </a:ext>
              </a:extLst>
            </p:cNvPr>
            <p:cNvSpPr/>
            <p:nvPr/>
          </p:nvSpPr>
          <p:spPr>
            <a:xfrm>
              <a:off x="9103694" y="2030729"/>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2" name="Topaz_Trangle_Non-DOE">
              <a:extLst>
                <a:ext uri="{FF2B5EF4-FFF2-40B4-BE49-F238E27FC236}">
                  <a16:creationId xmlns:a16="http://schemas.microsoft.com/office/drawing/2014/main" id="{B918763A-49DD-2444-B928-42888405EC20}"/>
                </a:ext>
              </a:extLst>
            </p:cNvPr>
            <p:cNvSpPr/>
            <p:nvPr/>
          </p:nvSpPr>
          <p:spPr>
            <a:xfrm>
              <a:off x="5107004" y="3260090"/>
              <a:ext cx="88900" cy="69850"/>
            </a:xfrm>
            <a:custGeom>
              <a:avLst/>
              <a:gdLst>
                <a:gd name="connsiteX0" fmla="*/ 44450 w 88900"/>
                <a:gd name="connsiteY0" fmla="*/ 0 h 69850"/>
                <a:gd name="connsiteX1" fmla="*/ 0 w 88900"/>
                <a:gd name="connsiteY1" fmla="*/ 69850 h 69850"/>
                <a:gd name="connsiteX2" fmla="*/ 88900 w 88900"/>
                <a:gd name="connsiteY2" fmla="*/ 69850 h 69850"/>
              </a:gdLst>
              <a:ahLst/>
              <a:cxnLst>
                <a:cxn ang="0">
                  <a:pos x="connsiteX0" y="connsiteY0"/>
                </a:cxn>
                <a:cxn ang="0">
                  <a:pos x="connsiteX1" y="connsiteY1"/>
                </a:cxn>
                <a:cxn ang="0">
                  <a:pos x="connsiteX2" y="connsiteY2"/>
                </a:cxn>
              </a:cxnLst>
              <a:rect l="l" t="t" r="r" b="b"/>
              <a:pathLst>
                <a:path w="88900" h="69850">
                  <a:moveTo>
                    <a:pt x="44450" y="0"/>
                  </a:moveTo>
                  <a:lnTo>
                    <a:pt x="0" y="69850"/>
                  </a:lnTo>
                  <a:lnTo>
                    <a:pt x="88900" y="6985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3" name="Topaz_Trangle_Non-DOE">
              <a:extLst>
                <a:ext uri="{FF2B5EF4-FFF2-40B4-BE49-F238E27FC236}">
                  <a16:creationId xmlns:a16="http://schemas.microsoft.com/office/drawing/2014/main" id="{8F659A40-861F-B744-A719-90BA79E71E24}"/>
                </a:ext>
              </a:extLst>
            </p:cNvPr>
            <p:cNvSpPr/>
            <p:nvPr/>
          </p:nvSpPr>
          <p:spPr>
            <a:xfrm>
              <a:off x="3736673" y="3023870"/>
              <a:ext cx="88900" cy="69850"/>
            </a:xfrm>
            <a:custGeom>
              <a:avLst/>
              <a:gdLst>
                <a:gd name="connsiteX0" fmla="*/ 44450 w 88900"/>
                <a:gd name="connsiteY0" fmla="*/ 0 h 69850"/>
                <a:gd name="connsiteX1" fmla="*/ 0 w 88900"/>
                <a:gd name="connsiteY1" fmla="*/ 69850 h 69850"/>
                <a:gd name="connsiteX2" fmla="*/ 88900 w 88900"/>
                <a:gd name="connsiteY2" fmla="*/ 69850 h 69850"/>
              </a:gdLst>
              <a:ahLst/>
              <a:cxnLst>
                <a:cxn ang="0">
                  <a:pos x="connsiteX0" y="connsiteY0"/>
                </a:cxn>
                <a:cxn ang="0">
                  <a:pos x="connsiteX1" y="connsiteY1"/>
                </a:cxn>
                <a:cxn ang="0">
                  <a:pos x="connsiteX2" y="connsiteY2"/>
                </a:cxn>
              </a:cxnLst>
              <a:rect l="l" t="t" r="r" b="b"/>
              <a:pathLst>
                <a:path w="88900" h="69850">
                  <a:moveTo>
                    <a:pt x="44450" y="0"/>
                  </a:moveTo>
                  <a:lnTo>
                    <a:pt x="0" y="69850"/>
                  </a:lnTo>
                  <a:lnTo>
                    <a:pt x="88900" y="6985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4" name="Topaz_Trangle_Non-DOE">
              <a:extLst>
                <a:ext uri="{FF2B5EF4-FFF2-40B4-BE49-F238E27FC236}">
                  <a16:creationId xmlns:a16="http://schemas.microsoft.com/office/drawing/2014/main" id="{7420010C-724A-E442-9D5C-100E618E44D7}"/>
                </a:ext>
              </a:extLst>
            </p:cNvPr>
            <p:cNvSpPr/>
            <p:nvPr/>
          </p:nvSpPr>
          <p:spPr>
            <a:xfrm>
              <a:off x="3195654" y="4029709"/>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5" name="Topaz_Trangle_Non-DOE">
              <a:extLst>
                <a:ext uri="{FF2B5EF4-FFF2-40B4-BE49-F238E27FC236}">
                  <a16:creationId xmlns:a16="http://schemas.microsoft.com/office/drawing/2014/main" id="{5D3741B8-0B8E-9049-B292-B772DA58D79D}"/>
                </a:ext>
              </a:extLst>
            </p:cNvPr>
            <p:cNvSpPr/>
            <p:nvPr/>
          </p:nvSpPr>
          <p:spPr>
            <a:xfrm>
              <a:off x="2564464" y="2683510"/>
              <a:ext cx="88900" cy="71119"/>
            </a:xfrm>
            <a:custGeom>
              <a:avLst/>
              <a:gdLst>
                <a:gd name="connsiteX0" fmla="*/ 44450 w 88900"/>
                <a:gd name="connsiteY0" fmla="*/ 0 h 71119"/>
                <a:gd name="connsiteX1" fmla="*/ 0 w 88900"/>
                <a:gd name="connsiteY1" fmla="*/ 71120 h 71119"/>
                <a:gd name="connsiteX2" fmla="*/ 88900 w 88900"/>
                <a:gd name="connsiteY2" fmla="*/ 71120 h 71119"/>
              </a:gdLst>
              <a:ahLst/>
              <a:cxnLst>
                <a:cxn ang="0">
                  <a:pos x="connsiteX0" y="connsiteY0"/>
                </a:cxn>
                <a:cxn ang="0">
                  <a:pos x="connsiteX1" y="connsiteY1"/>
                </a:cxn>
                <a:cxn ang="0">
                  <a:pos x="connsiteX2" y="connsiteY2"/>
                </a:cxn>
              </a:cxnLst>
              <a:rect l="l" t="t" r="r" b="b"/>
              <a:pathLst>
                <a:path w="88900" h="71119">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6" name="Topaz_Trangle_Non-DOE">
              <a:extLst>
                <a:ext uri="{FF2B5EF4-FFF2-40B4-BE49-F238E27FC236}">
                  <a16:creationId xmlns:a16="http://schemas.microsoft.com/office/drawing/2014/main" id="{1A15234B-87CC-6040-B6A9-86C3FE734A9C}"/>
                </a:ext>
              </a:extLst>
            </p:cNvPr>
            <p:cNvSpPr/>
            <p:nvPr/>
          </p:nvSpPr>
          <p:spPr>
            <a:xfrm>
              <a:off x="2427303" y="2263139"/>
              <a:ext cx="90170" cy="69850"/>
            </a:xfrm>
            <a:custGeom>
              <a:avLst/>
              <a:gdLst>
                <a:gd name="connsiteX0" fmla="*/ 44450 w 90170"/>
                <a:gd name="connsiteY0" fmla="*/ 0 h 69850"/>
                <a:gd name="connsiteX1" fmla="*/ 0 w 90170"/>
                <a:gd name="connsiteY1" fmla="*/ 69850 h 69850"/>
                <a:gd name="connsiteX2" fmla="*/ 90170 w 90170"/>
                <a:gd name="connsiteY2" fmla="*/ 69850 h 69850"/>
              </a:gdLst>
              <a:ahLst/>
              <a:cxnLst>
                <a:cxn ang="0">
                  <a:pos x="connsiteX0" y="connsiteY0"/>
                </a:cxn>
                <a:cxn ang="0">
                  <a:pos x="connsiteX1" y="connsiteY1"/>
                </a:cxn>
                <a:cxn ang="0">
                  <a:pos x="connsiteX2" y="connsiteY2"/>
                </a:cxn>
              </a:cxnLst>
              <a:rect l="l" t="t" r="r" b="b"/>
              <a:pathLst>
                <a:path w="90170" h="69850">
                  <a:moveTo>
                    <a:pt x="44450" y="0"/>
                  </a:moveTo>
                  <a:lnTo>
                    <a:pt x="0" y="69850"/>
                  </a:lnTo>
                  <a:lnTo>
                    <a:pt x="90170" y="6985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7" name="Topaz_Trangle_Non-DOE">
              <a:extLst>
                <a:ext uri="{FF2B5EF4-FFF2-40B4-BE49-F238E27FC236}">
                  <a16:creationId xmlns:a16="http://schemas.microsoft.com/office/drawing/2014/main" id="{59F00C49-8378-9F40-8C71-7C0DB5C68AB4}"/>
                </a:ext>
              </a:extLst>
            </p:cNvPr>
            <p:cNvSpPr/>
            <p:nvPr/>
          </p:nvSpPr>
          <p:spPr>
            <a:xfrm>
              <a:off x="1972643" y="1179830"/>
              <a:ext cx="88900" cy="71119"/>
            </a:xfrm>
            <a:custGeom>
              <a:avLst/>
              <a:gdLst>
                <a:gd name="connsiteX0" fmla="*/ 44450 w 88900"/>
                <a:gd name="connsiteY0" fmla="*/ 0 h 71119"/>
                <a:gd name="connsiteX1" fmla="*/ 0 w 88900"/>
                <a:gd name="connsiteY1" fmla="*/ 71120 h 71119"/>
                <a:gd name="connsiteX2" fmla="*/ 88900 w 88900"/>
                <a:gd name="connsiteY2" fmla="*/ 71120 h 71119"/>
              </a:gdLst>
              <a:ahLst/>
              <a:cxnLst>
                <a:cxn ang="0">
                  <a:pos x="connsiteX0" y="connsiteY0"/>
                </a:cxn>
                <a:cxn ang="0">
                  <a:pos x="connsiteX1" y="connsiteY1"/>
                </a:cxn>
                <a:cxn ang="0">
                  <a:pos x="connsiteX2" y="connsiteY2"/>
                </a:cxn>
              </a:cxnLst>
              <a:rect l="l" t="t" r="r" b="b"/>
              <a:pathLst>
                <a:path w="88900" h="71119">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8" name="Topaz_Trangle_Non-DOE">
              <a:extLst>
                <a:ext uri="{FF2B5EF4-FFF2-40B4-BE49-F238E27FC236}">
                  <a16:creationId xmlns:a16="http://schemas.microsoft.com/office/drawing/2014/main" id="{A00BFFDD-A32B-0249-B3BB-AE1CD1C1B984}"/>
                </a:ext>
              </a:extLst>
            </p:cNvPr>
            <p:cNvSpPr/>
            <p:nvPr/>
          </p:nvSpPr>
          <p:spPr>
            <a:xfrm>
              <a:off x="973153" y="1502410"/>
              <a:ext cx="88900" cy="69850"/>
            </a:xfrm>
            <a:custGeom>
              <a:avLst/>
              <a:gdLst>
                <a:gd name="connsiteX0" fmla="*/ 44450 w 88900"/>
                <a:gd name="connsiteY0" fmla="*/ 0 h 69850"/>
                <a:gd name="connsiteX1" fmla="*/ 0 w 88900"/>
                <a:gd name="connsiteY1" fmla="*/ 69850 h 69850"/>
                <a:gd name="connsiteX2" fmla="*/ 88900 w 88900"/>
                <a:gd name="connsiteY2" fmla="*/ 69850 h 69850"/>
              </a:gdLst>
              <a:ahLst/>
              <a:cxnLst>
                <a:cxn ang="0">
                  <a:pos x="connsiteX0" y="connsiteY0"/>
                </a:cxn>
                <a:cxn ang="0">
                  <a:pos x="connsiteX1" y="connsiteY1"/>
                </a:cxn>
                <a:cxn ang="0">
                  <a:pos x="connsiteX2" y="connsiteY2"/>
                </a:cxn>
              </a:cxnLst>
              <a:rect l="l" t="t" r="r" b="b"/>
              <a:pathLst>
                <a:path w="88900" h="69850">
                  <a:moveTo>
                    <a:pt x="44450" y="0"/>
                  </a:moveTo>
                  <a:lnTo>
                    <a:pt x="0" y="69850"/>
                  </a:lnTo>
                  <a:lnTo>
                    <a:pt x="88900" y="6985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09" name="Topaz_Trangle_Non-DOE">
              <a:extLst>
                <a:ext uri="{FF2B5EF4-FFF2-40B4-BE49-F238E27FC236}">
                  <a16:creationId xmlns:a16="http://schemas.microsoft.com/office/drawing/2014/main" id="{37237A7B-3DCE-464C-B7AB-6FE30A7A425F}"/>
                </a:ext>
              </a:extLst>
            </p:cNvPr>
            <p:cNvSpPr/>
            <p:nvPr/>
          </p:nvSpPr>
          <p:spPr>
            <a:xfrm>
              <a:off x="832183" y="2806700"/>
              <a:ext cx="88900" cy="71120"/>
            </a:xfrm>
            <a:custGeom>
              <a:avLst/>
              <a:gdLst>
                <a:gd name="connsiteX0" fmla="*/ 44450 w 88900"/>
                <a:gd name="connsiteY0" fmla="*/ 0 h 71120"/>
                <a:gd name="connsiteX1" fmla="*/ 0 w 88900"/>
                <a:gd name="connsiteY1" fmla="*/ 71120 h 71120"/>
                <a:gd name="connsiteX2" fmla="*/ 88900 w 88900"/>
                <a:gd name="connsiteY2" fmla="*/ 71120 h 71120"/>
              </a:gdLst>
              <a:ahLst/>
              <a:cxnLst>
                <a:cxn ang="0">
                  <a:pos x="connsiteX0" y="connsiteY0"/>
                </a:cxn>
                <a:cxn ang="0">
                  <a:pos x="connsiteX1" y="connsiteY1"/>
                </a:cxn>
                <a:cxn ang="0">
                  <a:pos x="connsiteX2" y="connsiteY2"/>
                </a:cxn>
              </a:cxnLst>
              <a:rect l="l" t="t" r="r" b="b"/>
              <a:pathLst>
                <a:path w="88900" h="71120">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10" name="Topaz_Trangle_Non-DOE">
              <a:extLst>
                <a:ext uri="{FF2B5EF4-FFF2-40B4-BE49-F238E27FC236}">
                  <a16:creationId xmlns:a16="http://schemas.microsoft.com/office/drawing/2014/main" id="{81F7ED37-8EE5-6349-94E9-A8213918C98F}"/>
                </a:ext>
              </a:extLst>
            </p:cNvPr>
            <p:cNvSpPr/>
            <p:nvPr/>
          </p:nvSpPr>
          <p:spPr>
            <a:xfrm>
              <a:off x="786464" y="2989579"/>
              <a:ext cx="90169" cy="71120"/>
            </a:xfrm>
            <a:custGeom>
              <a:avLst/>
              <a:gdLst>
                <a:gd name="connsiteX0" fmla="*/ 45720 w 90169"/>
                <a:gd name="connsiteY0" fmla="*/ 0 h 71120"/>
                <a:gd name="connsiteX1" fmla="*/ 0 w 90169"/>
                <a:gd name="connsiteY1" fmla="*/ 71120 h 71120"/>
                <a:gd name="connsiteX2" fmla="*/ 90170 w 90169"/>
                <a:gd name="connsiteY2" fmla="*/ 71120 h 71120"/>
              </a:gdLst>
              <a:ahLst/>
              <a:cxnLst>
                <a:cxn ang="0">
                  <a:pos x="connsiteX0" y="connsiteY0"/>
                </a:cxn>
                <a:cxn ang="0">
                  <a:pos x="connsiteX1" y="connsiteY1"/>
                </a:cxn>
                <a:cxn ang="0">
                  <a:pos x="connsiteX2" y="connsiteY2"/>
                </a:cxn>
              </a:cxnLst>
              <a:rect l="l" t="t" r="r" b="b"/>
              <a:pathLst>
                <a:path w="90169" h="71120">
                  <a:moveTo>
                    <a:pt x="45720" y="0"/>
                  </a:moveTo>
                  <a:lnTo>
                    <a:pt x="0" y="71120"/>
                  </a:lnTo>
                  <a:lnTo>
                    <a:pt x="9017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11" name="Topaz_Trangle_Non-DOE">
              <a:extLst>
                <a:ext uri="{FF2B5EF4-FFF2-40B4-BE49-F238E27FC236}">
                  <a16:creationId xmlns:a16="http://schemas.microsoft.com/office/drawing/2014/main" id="{189DE788-ADC7-6D41-95C0-D460B165DA16}"/>
                </a:ext>
              </a:extLst>
            </p:cNvPr>
            <p:cNvSpPr/>
            <p:nvPr/>
          </p:nvSpPr>
          <p:spPr>
            <a:xfrm>
              <a:off x="742014" y="3058160"/>
              <a:ext cx="90169" cy="71119"/>
            </a:xfrm>
            <a:custGeom>
              <a:avLst/>
              <a:gdLst>
                <a:gd name="connsiteX0" fmla="*/ 44450 w 90169"/>
                <a:gd name="connsiteY0" fmla="*/ 0 h 71119"/>
                <a:gd name="connsiteX1" fmla="*/ 0 w 90169"/>
                <a:gd name="connsiteY1" fmla="*/ 71120 h 71119"/>
                <a:gd name="connsiteX2" fmla="*/ 90170 w 90169"/>
                <a:gd name="connsiteY2" fmla="*/ 71120 h 71119"/>
              </a:gdLst>
              <a:ahLst/>
              <a:cxnLst>
                <a:cxn ang="0">
                  <a:pos x="connsiteX0" y="connsiteY0"/>
                </a:cxn>
                <a:cxn ang="0">
                  <a:pos x="connsiteX1" y="connsiteY1"/>
                </a:cxn>
                <a:cxn ang="0">
                  <a:pos x="connsiteX2" y="connsiteY2"/>
                </a:cxn>
              </a:cxnLst>
              <a:rect l="l" t="t" r="r" b="b"/>
              <a:pathLst>
                <a:path w="90169" h="71119">
                  <a:moveTo>
                    <a:pt x="44450" y="0"/>
                  </a:moveTo>
                  <a:lnTo>
                    <a:pt x="0" y="71120"/>
                  </a:lnTo>
                  <a:lnTo>
                    <a:pt x="9017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12" name="Topaz_Trangle_Non-DOE">
              <a:extLst>
                <a:ext uri="{FF2B5EF4-FFF2-40B4-BE49-F238E27FC236}">
                  <a16:creationId xmlns:a16="http://schemas.microsoft.com/office/drawing/2014/main" id="{B3E6352C-9D29-F144-8683-EBB3E0733B6D}"/>
                </a:ext>
              </a:extLst>
            </p:cNvPr>
            <p:cNvSpPr/>
            <p:nvPr/>
          </p:nvSpPr>
          <p:spPr>
            <a:xfrm>
              <a:off x="1239853" y="4038600"/>
              <a:ext cx="90170" cy="71120"/>
            </a:xfrm>
            <a:custGeom>
              <a:avLst/>
              <a:gdLst>
                <a:gd name="connsiteX0" fmla="*/ 45720 w 90170"/>
                <a:gd name="connsiteY0" fmla="*/ 0 h 71120"/>
                <a:gd name="connsiteX1" fmla="*/ 0 w 90170"/>
                <a:gd name="connsiteY1" fmla="*/ 71120 h 71120"/>
                <a:gd name="connsiteX2" fmla="*/ 90170 w 90170"/>
                <a:gd name="connsiteY2" fmla="*/ 71120 h 71120"/>
              </a:gdLst>
              <a:ahLst/>
              <a:cxnLst>
                <a:cxn ang="0">
                  <a:pos x="connsiteX0" y="connsiteY0"/>
                </a:cxn>
                <a:cxn ang="0">
                  <a:pos x="connsiteX1" y="connsiteY1"/>
                </a:cxn>
                <a:cxn ang="0">
                  <a:pos x="connsiteX2" y="connsiteY2"/>
                </a:cxn>
              </a:cxnLst>
              <a:rect l="l" t="t" r="r" b="b"/>
              <a:pathLst>
                <a:path w="90170" h="71120">
                  <a:moveTo>
                    <a:pt x="45720" y="0"/>
                  </a:moveTo>
                  <a:lnTo>
                    <a:pt x="0" y="71120"/>
                  </a:lnTo>
                  <a:lnTo>
                    <a:pt x="9017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13" name="Topaz_Trangle_Non-DOE">
              <a:extLst>
                <a:ext uri="{FF2B5EF4-FFF2-40B4-BE49-F238E27FC236}">
                  <a16:creationId xmlns:a16="http://schemas.microsoft.com/office/drawing/2014/main" id="{63F500A1-ECAA-6549-B43E-76CBA5B0D4D4}"/>
                </a:ext>
              </a:extLst>
            </p:cNvPr>
            <p:cNvSpPr/>
            <p:nvPr/>
          </p:nvSpPr>
          <p:spPr>
            <a:xfrm>
              <a:off x="1124283" y="1370330"/>
              <a:ext cx="88900" cy="71119"/>
            </a:xfrm>
            <a:custGeom>
              <a:avLst/>
              <a:gdLst>
                <a:gd name="connsiteX0" fmla="*/ 44450 w 88900"/>
                <a:gd name="connsiteY0" fmla="*/ 0 h 71119"/>
                <a:gd name="connsiteX1" fmla="*/ 0 w 88900"/>
                <a:gd name="connsiteY1" fmla="*/ 71120 h 71119"/>
                <a:gd name="connsiteX2" fmla="*/ 88900 w 88900"/>
                <a:gd name="connsiteY2" fmla="*/ 71120 h 71119"/>
              </a:gdLst>
              <a:ahLst/>
              <a:cxnLst>
                <a:cxn ang="0">
                  <a:pos x="connsiteX0" y="connsiteY0"/>
                </a:cxn>
                <a:cxn ang="0">
                  <a:pos x="connsiteX1" y="connsiteY1"/>
                </a:cxn>
                <a:cxn ang="0">
                  <a:pos x="connsiteX2" y="connsiteY2"/>
                </a:cxn>
              </a:cxnLst>
              <a:rect l="l" t="t" r="r" b="b"/>
              <a:pathLst>
                <a:path w="88900" h="71119">
                  <a:moveTo>
                    <a:pt x="44450" y="0"/>
                  </a:moveTo>
                  <a:lnTo>
                    <a:pt x="0" y="71120"/>
                  </a:lnTo>
                  <a:lnTo>
                    <a:pt x="88900" y="7112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814" name="ICON_Topaz_Trangle_Non-DOE">
              <a:extLst>
                <a:ext uri="{FF2B5EF4-FFF2-40B4-BE49-F238E27FC236}">
                  <a16:creationId xmlns:a16="http://schemas.microsoft.com/office/drawing/2014/main" id="{F9EF3E18-4B07-7440-8DC0-3A1C068C17DF}"/>
                </a:ext>
              </a:extLst>
            </p:cNvPr>
            <p:cNvSpPr/>
            <p:nvPr/>
          </p:nvSpPr>
          <p:spPr>
            <a:xfrm>
              <a:off x="536314" y="5069840"/>
              <a:ext cx="88900" cy="69850"/>
            </a:xfrm>
            <a:custGeom>
              <a:avLst/>
              <a:gdLst>
                <a:gd name="connsiteX0" fmla="*/ 44450 w 88900"/>
                <a:gd name="connsiteY0" fmla="*/ 0 h 69850"/>
                <a:gd name="connsiteX1" fmla="*/ 0 w 88900"/>
                <a:gd name="connsiteY1" fmla="*/ 69850 h 69850"/>
                <a:gd name="connsiteX2" fmla="*/ 88900 w 88900"/>
                <a:gd name="connsiteY2" fmla="*/ 69850 h 69850"/>
              </a:gdLst>
              <a:ahLst/>
              <a:cxnLst>
                <a:cxn ang="0">
                  <a:pos x="connsiteX0" y="connsiteY0"/>
                </a:cxn>
                <a:cxn ang="0">
                  <a:pos x="connsiteX1" y="connsiteY1"/>
                </a:cxn>
                <a:cxn ang="0">
                  <a:pos x="connsiteX2" y="connsiteY2"/>
                </a:cxn>
              </a:cxnLst>
              <a:rect l="l" t="t" r="r" b="b"/>
              <a:pathLst>
                <a:path w="88900" h="69850">
                  <a:moveTo>
                    <a:pt x="44450" y="0"/>
                  </a:moveTo>
                  <a:lnTo>
                    <a:pt x="0" y="69850"/>
                  </a:lnTo>
                  <a:lnTo>
                    <a:pt x="88900" y="69850"/>
                  </a:lnTo>
                  <a:close/>
                </a:path>
              </a:pathLst>
            </a:custGeom>
            <a:solidFill>
              <a:srgbClr val="0082AB"/>
            </a:solidFill>
            <a:ln w="12700" cap="flat">
              <a:noFill/>
              <a:prstDash val="solid"/>
              <a:miter/>
            </a:ln>
          </p:spPr>
          <p:txBody>
            <a:bodyPr rtlCol="0" anchor="ctr"/>
            <a:lstStyle/>
            <a:p>
              <a:pPr defTabSz="403433"/>
              <a:endParaRPr lang="en-US" sz="1588">
                <a:solidFill>
                  <a:prstClr val="black"/>
                </a:solidFill>
                <a:latin typeface="Calibri" panose="020F0502020204030204"/>
              </a:endParaRPr>
            </a:p>
          </p:txBody>
        </p:sp>
        <p:sp>
          <p:nvSpPr>
            <p:cNvPr id="782" name="TXT_Non-DOE Research Reactors">
              <a:extLst>
                <a:ext uri="{FF2B5EF4-FFF2-40B4-BE49-F238E27FC236}">
                  <a16:creationId xmlns:a16="http://schemas.microsoft.com/office/drawing/2014/main" id="{792FC00F-73CC-4A4E-BCBD-D2CD5A3D94CB}"/>
                </a:ext>
              </a:extLst>
            </p:cNvPr>
            <p:cNvSpPr txBox="1"/>
            <p:nvPr/>
          </p:nvSpPr>
          <p:spPr>
            <a:xfrm>
              <a:off x="662580" y="4968326"/>
              <a:ext cx="2331236" cy="289369"/>
            </a:xfrm>
            <a:prstGeom prst="rect">
              <a:avLst/>
            </a:prstGeom>
            <a:noFill/>
          </p:spPr>
          <p:txBody>
            <a:bodyPr wrap="none" rtlCol="0">
              <a:spAutoFit/>
            </a:bodyPr>
            <a:lstStyle/>
            <a:p>
              <a:pPr defTabSz="403433"/>
              <a:r>
                <a:rPr lang="en-US" sz="1059" b="1" dirty="0">
                  <a:solidFill>
                    <a:srgbClr val="0082AB"/>
                  </a:solidFill>
                  <a:latin typeface="Arial" panose="020B0604020202020204" pitchFamily="34" charset="0"/>
                  <a:cs typeface="Arial" panose="020B0604020202020204" pitchFamily="34" charset="0"/>
                </a:rPr>
                <a:t>Non-DOE Research Reactors</a:t>
              </a:r>
            </a:p>
          </p:txBody>
        </p:sp>
      </p:grpSp>
      <p:sp>
        <p:nvSpPr>
          <p:cNvPr id="555" name="Title 1">
            <a:extLst>
              <a:ext uri="{FF2B5EF4-FFF2-40B4-BE49-F238E27FC236}">
                <a16:creationId xmlns:a16="http://schemas.microsoft.com/office/drawing/2014/main" id="{2B07B354-B585-4617-BF2F-B6DCC3D1CFA4}"/>
              </a:ext>
            </a:extLst>
          </p:cNvPr>
          <p:cNvSpPr>
            <a:spLocks noGrp="1"/>
          </p:cNvSpPr>
          <p:nvPr>
            <p:ph type="title"/>
          </p:nvPr>
        </p:nvSpPr>
        <p:spPr>
          <a:xfrm>
            <a:off x="3634068" y="0"/>
            <a:ext cx="5224284" cy="618180"/>
          </a:xfrm>
        </p:spPr>
        <p:txBody>
          <a:bodyPr>
            <a:normAutofit fontScale="90000"/>
          </a:bodyPr>
          <a:lstStyle/>
          <a:p>
            <a:r>
              <a:rPr lang="en-US" sz="2800" b="1" dirty="0">
                <a:cs typeface="Arial" panose="020B0604020202020204" pitchFamily="34" charset="0"/>
              </a:rPr>
              <a:t>Locations of Commercial SNF</a:t>
            </a:r>
          </a:p>
        </p:txBody>
      </p:sp>
      <p:sp>
        <p:nvSpPr>
          <p:cNvPr id="3" name="Slide Number Placeholder 2">
            <a:extLst>
              <a:ext uri="{FF2B5EF4-FFF2-40B4-BE49-F238E27FC236}">
                <a16:creationId xmlns:a16="http://schemas.microsoft.com/office/drawing/2014/main" id="{4161784D-9DAB-4ADD-9DAA-2F5F19FE5611}"/>
              </a:ext>
            </a:extLst>
          </p:cNvPr>
          <p:cNvSpPr>
            <a:spLocks noGrp="1"/>
          </p:cNvSpPr>
          <p:nvPr>
            <p:ph type="sldNum" sz="quarter" idx="12"/>
          </p:nvPr>
        </p:nvSpPr>
        <p:spPr/>
        <p:txBody>
          <a:bodyPr/>
          <a:lstStyle/>
          <a:p>
            <a:fld id="{C608040D-0DD5-4758-8999-F1D8A67C00BE}" type="slidenum">
              <a:rPr lang="en-US">
                <a:solidFill>
                  <a:prstClr val="black">
                    <a:tint val="75000"/>
                  </a:prstClr>
                </a:solidFill>
                <a:latin typeface="Calibri" panose="020F0502020204030204"/>
              </a:rPr>
              <a:pPr/>
              <a:t>3</a:t>
            </a:fld>
            <a:endParaRPr lang="en-US" dirty="0">
              <a:solidFill>
                <a:prstClr val="black">
                  <a:tint val="75000"/>
                </a:prstClr>
              </a:solidFill>
              <a:latin typeface="Calibri" panose="020F0502020204030204"/>
            </a:endParaRPr>
          </a:p>
        </p:txBody>
      </p:sp>
      <p:sp>
        <p:nvSpPr>
          <p:cNvPr id="879" name="Grey_Border">
            <a:extLst>
              <a:ext uri="{FF2B5EF4-FFF2-40B4-BE49-F238E27FC236}">
                <a16:creationId xmlns:a16="http://schemas.microsoft.com/office/drawing/2014/main" id="{B88DA14D-E6A4-1A91-07A4-DB3705B47736}"/>
              </a:ext>
            </a:extLst>
          </p:cNvPr>
          <p:cNvSpPr/>
          <p:nvPr/>
        </p:nvSpPr>
        <p:spPr>
          <a:xfrm>
            <a:off x="1860178" y="201706"/>
            <a:ext cx="8471647" cy="6454588"/>
          </a:xfrm>
          <a:custGeom>
            <a:avLst/>
            <a:gdLst>
              <a:gd name="connsiteX0" fmla="*/ 0 w 9601200"/>
              <a:gd name="connsiteY0" fmla="*/ 0 h 7315200"/>
              <a:gd name="connsiteX1" fmla="*/ 9601200 w 9601200"/>
              <a:gd name="connsiteY1" fmla="*/ 0 h 7315200"/>
              <a:gd name="connsiteX2" fmla="*/ 9601200 w 9601200"/>
              <a:gd name="connsiteY2" fmla="*/ 7315200 h 7315200"/>
              <a:gd name="connsiteX3" fmla="*/ 0 w 9601200"/>
              <a:gd name="connsiteY3" fmla="*/ 7315200 h 7315200"/>
            </a:gdLst>
            <a:ahLst/>
            <a:cxnLst>
              <a:cxn ang="0">
                <a:pos x="connsiteX0" y="connsiteY0"/>
              </a:cxn>
              <a:cxn ang="0">
                <a:pos x="connsiteX1" y="connsiteY1"/>
              </a:cxn>
              <a:cxn ang="0">
                <a:pos x="connsiteX2" y="connsiteY2"/>
              </a:cxn>
              <a:cxn ang="0">
                <a:pos x="connsiteX3" y="connsiteY3"/>
              </a:cxn>
            </a:cxnLst>
            <a:rect l="l" t="t" r="r" b="b"/>
            <a:pathLst>
              <a:path w="9601200" h="7315200">
                <a:moveTo>
                  <a:pt x="0" y="0"/>
                </a:moveTo>
                <a:lnTo>
                  <a:pt x="9601200" y="0"/>
                </a:lnTo>
                <a:lnTo>
                  <a:pt x="9601200" y="7315200"/>
                </a:lnTo>
                <a:lnTo>
                  <a:pt x="0" y="7315200"/>
                </a:lnTo>
                <a:close/>
              </a:path>
            </a:pathLst>
          </a:custGeom>
          <a:noFill/>
          <a:ln w="12037" cap="rnd">
            <a:noFill/>
            <a:prstDash val="solid"/>
            <a:round/>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0" name="Map of the US">
            <a:extLst>
              <a:ext uri="{FF2B5EF4-FFF2-40B4-BE49-F238E27FC236}">
                <a16:creationId xmlns:a16="http://schemas.microsoft.com/office/drawing/2014/main" id="{36B55717-1D92-C7BB-C1EE-6F6529A4AE0F}"/>
              </a:ext>
            </a:extLst>
          </p:cNvPr>
          <p:cNvGrpSpPr/>
          <p:nvPr/>
        </p:nvGrpSpPr>
        <p:grpSpPr>
          <a:xfrm>
            <a:off x="2130567" y="581309"/>
            <a:ext cx="8023190" cy="4939653"/>
            <a:chOff x="716197" y="658815"/>
            <a:chExt cx="9092949" cy="5598273"/>
          </a:xfrm>
        </p:grpSpPr>
        <p:sp>
          <p:nvSpPr>
            <p:cNvPr id="881" name="US_State">
              <a:extLst>
                <a:ext uri="{FF2B5EF4-FFF2-40B4-BE49-F238E27FC236}">
                  <a16:creationId xmlns:a16="http://schemas.microsoft.com/office/drawing/2014/main" id="{24F4CB76-4FA0-3963-DFF7-CE14CE19DC6E}"/>
                </a:ext>
              </a:extLst>
            </p:cNvPr>
            <p:cNvSpPr/>
            <p:nvPr/>
          </p:nvSpPr>
          <p:spPr>
            <a:xfrm>
              <a:off x="9166081" y="877025"/>
              <a:ext cx="643065" cy="1009977"/>
            </a:xfrm>
            <a:custGeom>
              <a:avLst/>
              <a:gdLst>
                <a:gd name="connsiteX0" fmla="*/ 634 w 643065"/>
                <a:gd name="connsiteY0" fmla="*/ 551676 h 1009977"/>
                <a:gd name="connsiteX1" fmla="*/ 3297 w 643065"/>
                <a:gd name="connsiteY1" fmla="*/ 558396 h 1009977"/>
                <a:gd name="connsiteX2" fmla="*/ 107687 w 643065"/>
                <a:gd name="connsiteY2" fmla="*/ 875378 h 1009977"/>
                <a:gd name="connsiteX3" fmla="*/ 123922 w 643065"/>
                <a:gd name="connsiteY3" fmla="*/ 917346 h 1009977"/>
                <a:gd name="connsiteX4" fmla="*/ 123922 w 643065"/>
                <a:gd name="connsiteY4" fmla="*/ 932308 h 1009977"/>
                <a:gd name="connsiteX5" fmla="*/ 127981 w 643065"/>
                <a:gd name="connsiteY5" fmla="*/ 945748 h 1009977"/>
                <a:gd name="connsiteX6" fmla="*/ 134704 w 643065"/>
                <a:gd name="connsiteY6" fmla="*/ 959315 h 1009977"/>
                <a:gd name="connsiteX7" fmla="*/ 148276 w 643065"/>
                <a:gd name="connsiteY7" fmla="*/ 971994 h 1009977"/>
                <a:gd name="connsiteX8" fmla="*/ 163243 w 643065"/>
                <a:gd name="connsiteY8" fmla="*/ 978841 h 1009977"/>
                <a:gd name="connsiteX9" fmla="*/ 164511 w 643065"/>
                <a:gd name="connsiteY9" fmla="*/ 992281 h 1009977"/>
                <a:gd name="connsiteX10" fmla="*/ 178083 w 643065"/>
                <a:gd name="connsiteY10" fmla="*/ 1007242 h 1009977"/>
                <a:gd name="connsiteX11" fmla="*/ 184805 w 643065"/>
                <a:gd name="connsiteY11" fmla="*/ 1009905 h 1009977"/>
                <a:gd name="connsiteX12" fmla="*/ 197489 w 643065"/>
                <a:gd name="connsiteY12" fmla="*/ 996465 h 1009977"/>
                <a:gd name="connsiteX13" fmla="*/ 202943 w 643065"/>
                <a:gd name="connsiteY13" fmla="*/ 981503 h 1009977"/>
                <a:gd name="connsiteX14" fmla="*/ 198884 w 643065"/>
                <a:gd name="connsiteY14" fmla="*/ 966669 h 1009977"/>
                <a:gd name="connsiteX15" fmla="*/ 198884 w 643065"/>
                <a:gd name="connsiteY15" fmla="*/ 953102 h 1009977"/>
                <a:gd name="connsiteX16" fmla="*/ 212457 w 643065"/>
                <a:gd name="connsiteY16" fmla="*/ 939535 h 1009977"/>
                <a:gd name="connsiteX17" fmla="*/ 223238 w 643065"/>
                <a:gd name="connsiteY17" fmla="*/ 914176 h 1009977"/>
                <a:gd name="connsiteX18" fmla="*/ 216515 w 643065"/>
                <a:gd name="connsiteY18" fmla="*/ 900609 h 1009977"/>
                <a:gd name="connsiteX19" fmla="*/ 235541 w 643065"/>
                <a:gd name="connsiteY19" fmla="*/ 872208 h 1009977"/>
                <a:gd name="connsiteX20" fmla="*/ 210935 w 643065"/>
                <a:gd name="connsiteY20" fmla="*/ 868151 h 1009977"/>
                <a:gd name="connsiteX21" fmla="*/ 209540 w 643065"/>
                <a:gd name="connsiteY21" fmla="*/ 854584 h 1009977"/>
                <a:gd name="connsiteX22" fmla="*/ 213599 w 643065"/>
                <a:gd name="connsiteY22" fmla="*/ 839749 h 1009977"/>
                <a:gd name="connsiteX23" fmla="*/ 235288 w 643065"/>
                <a:gd name="connsiteY23" fmla="*/ 809953 h 1009977"/>
                <a:gd name="connsiteX24" fmla="*/ 236429 w 643065"/>
                <a:gd name="connsiteY24" fmla="*/ 835311 h 1009977"/>
                <a:gd name="connsiteX25" fmla="*/ 239093 w 643065"/>
                <a:gd name="connsiteY25" fmla="*/ 835311 h 1009977"/>
                <a:gd name="connsiteX26" fmla="*/ 245942 w 643065"/>
                <a:gd name="connsiteY26" fmla="*/ 821744 h 1009977"/>
                <a:gd name="connsiteX27" fmla="*/ 249874 w 643065"/>
                <a:gd name="connsiteY27" fmla="*/ 806910 h 1009977"/>
                <a:gd name="connsiteX28" fmla="*/ 254060 w 643065"/>
                <a:gd name="connsiteY28" fmla="*/ 808178 h 1009977"/>
                <a:gd name="connsiteX29" fmla="*/ 262939 w 643065"/>
                <a:gd name="connsiteY29" fmla="*/ 842285 h 1009977"/>
                <a:gd name="connsiteX30" fmla="*/ 266998 w 643065"/>
                <a:gd name="connsiteY30" fmla="*/ 827323 h 1009977"/>
                <a:gd name="connsiteX31" fmla="*/ 263193 w 643065"/>
                <a:gd name="connsiteY31" fmla="*/ 784087 h 1009977"/>
                <a:gd name="connsiteX32" fmla="*/ 259641 w 643065"/>
                <a:gd name="connsiteY32" fmla="*/ 784087 h 1009977"/>
                <a:gd name="connsiteX33" fmla="*/ 266617 w 643065"/>
                <a:gd name="connsiteY33" fmla="*/ 770520 h 1009977"/>
                <a:gd name="connsiteX34" fmla="*/ 273340 w 643065"/>
                <a:gd name="connsiteY34" fmla="*/ 756953 h 1009977"/>
                <a:gd name="connsiteX35" fmla="*/ 277652 w 643065"/>
                <a:gd name="connsiteY35" fmla="*/ 771915 h 1009977"/>
                <a:gd name="connsiteX36" fmla="*/ 292366 w 643065"/>
                <a:gd name="connsiteY36" fmla="*/ 817940 h 1009977"/>
                <a:gd name="connsiteX37" fmla="*/ 297820 w 643065"/>
                <a:gd name="connsiteY37" fmla="*/ 804374 h 1009977"/>
                <a:gd name="connsiteX38" fmla="*/ 286912 w 643065"/>
                <a:gd name="connsiteY38" fmla="*/ 789539 h 1009977"/>
                <a:gd name="connsiteX39" fmla="*/ 296678 w 643065"/>
                <a:gd name="connsiteY39" fmla="*/ 770520 h 1009977"/>
                <a:gd name="connsiteX40" fmla="*/ 296678 w 643065"/>
                <a:gd name="connsiteY40" fmla="*/ 767857 h 1009977"/>
                <a:gd name="connsiteX41" fmla="*/ 304796 w 643065"/>
                <a:gd name="connsiteY41" fmla="*/ 781424 h 1009977"/>
                <a:gd name="connsiteX42" fmla="*/ 304796 w 643065"/>
                <a:gd name="connsiteY42" fmla="*/ 794864 h 1009977"/>
                <a:gd name="connsiteX43" fmla="*/ 321539 w 643065"/>
                <a:gd name="connsiteY43" fmla="*/ 801711 h 1009977"/>
                <a:gd name="connsiteX44" fmla="*/ 314816 w 643065"/>
                <a:gd name="connsiteY44" fmla="*/ 774577 h 1009977"/>
                <a:gd name="connsiteX45" fmla="*/ 310504 w 643065"/>
                <a:gd name="connsiteY45" fmla="*/ 759743 h 1009977"/>
                <a:gd name="connsiteX46" fmla="*/ 313168 w 643065"/>
                <a:gd name="connsiteY46" fmla="*/ 756953 h 1009977"/>
                <a:gd name="connsiteX47" fmla="*/ 324964 w 643065"/>
                <a:gd name="connsiteY47" fmla="*/ 770520 h 1009977"/>
                <a:gd name="connsiteX48" fmla="*/ 329023 w 643065"/>
                <a:gd name="connsiteY48" fmla="*/ 785482 h 1009977"/>
                <a:gd name="connsiteX49" fmla="*/ 339931 w 643065"/>
                <a:gd name="connsiteY49" fmla="*/ 793596 h 1009977"/>
                <a:gd name="connsiteX50" fmla="*/ 338789 w 643065"/>
                <a:gd name="connsiteY50" fmla="*/ 781931 h 1009977"/>
                <a:gd name="connsiteX51" fmla="*/ 337521 w 643065"/>
                <a:gd name="connsiteY51" fmla="*/ 766970 h 1009977"/>
                <a:gd name="connsiteX52" fmla="*/ 342975 w 643065"/>
                <a:gd name="connsiteY52" fmla="*/ 753403 h 1009977"/>
                <a:gd name="connsiteX53" fmla="*/ 357815 w 643065"/>
                <a:gd name="connsiteY53" fmla="*/ 754798 h 1009977"/>
                <a:gd name="connsiteX54" fmla="*/ 372782 w 643065"/>
                <a:gd name="connsiteY54" fmla="*/ 760250 h 1009977"/>
                <a:gd name="connsiteX55" fmla="*/ 368723 w 643065"/>
                <a:gd name="connsiteY55" fmla="*/ 744781 h 1009977"/>
                <a:gd name="connsiteX56" fmla="*/ 379505 w 643065"/>
                <a:gd name="connsiteY56" fmla="*/ 728552 h 1009977"/>
                <a:gd name="connsiteX57" fmla="*/ 372782 w 643065"/>
                <a:gd name="connsiteY57" fmla="*/ 714985 h 1009977"/>
                <a:gd name="connsiteX58" fmla="*/ 375446 w 643065"/>
                <a:gd name="connsiteY58" fmla="*/ 700150 h 1009977"/>
                <a:gd name="connsiteX59" fmla="*/ 374178 w 643065"/>
                <a:gd name="connsiteY59" fmla="*/ 685188 h 1009977"/>
                <a:gd name="connsiteX60" fmla="*/ 378236 w 643065"/>
                <a:gd name="connsiteY60" fmla="*/ 671748 h 1009977"/>
                <a:gd name="connsiteX61" fmla="*/ 379504 w 643065"/>
                <a:gd name="connsiteY61" fmla="*/ 656787 h 1009977"/>
                <a:gd name="connsiteX62" fmla="*/ 360098 w 643065"/>
                <a:gd name="connsiteY62" fmla="*/ 643220 h 1009977"/>
                <a:gd name="connsiteX63" fmla="*/ 380393 w 643065"/>
                <a:gd name="connsiteY63" fmla="*/ 630541 h 1009977"/>
                <a:gd name="connsiteX64" fmla="*/ 376334 w 643065"/>
                <a:gd name="connsiteY64" fmla="*/ 607591 h 1009977"/>
                <a:gd name="connsiteX65" fmla="*/ 398531 w 643065"/>
                <a:gd name="connsiteY65" fmla="*/ 621158 h 1009977"/>
                <a:gd name="connsiteX66" fmla="*/ 395740 w 643065"/>
                <a:gd name="connsiteY66" fmla="*/ 634598 h 1009977"/>
                <a:gd name="connsiteX67" fmla="*/ 409312 w 643065"/>
                <a:gd name="connsiteY67" fmla="*/ 631936 h 1009977"/>
                <a:gd name="connsiteX68" fmla="*/ 407917 w 643065"/>
                <a:gd name="connsiteY68" fmla="*/ 646897 h 1009977"/>
                <a:gd name="connsiteX69" fmla="*/ 401195 w 643065"/>
                <a:gd name="connsiteY69" fmla="*/ 656280 h 1009977"/>
                <a:gd name="connsiteX70" fmla="*/ 429607 w 643065"/>
                <a:gd name="connsiteY70" fmla="*/ 656280 h 1009977"/>
                <a:gd name="connsiteX71" fmla="*/ 450028 w 643065"/>
                <a:gd name="connsiteY71" fmla="*/ 664394 h 1009977"/>
                <a:gd name="connsiteX72" fmla="*/ 441910 w 643065"/>
                <a:gd name="connsiteY72" fmla="*/ 649560 h 1009977"/>
                <a:gd name="connsiteX73" fmla="*/ 439120 w 643065"/>
                <a:gd name="connsiteY73" fmla="*/ 635993 h 1009977"/>
                <a:gd name="connsiteX74" fmla="*/ 443178 w 643065"/>
                <a:gd name="connsiteY74" fmla="*/ 621158 h 1009977"/>
                <a:gd name="connsiteX75" fmla="*/ 441910 w 643065"/>
                <a:gd name="connsiteY75" fmla="*/ 607591 h 1009977"/>
                <a:gd name="connsiteX76" fmla="*/ 454594 w 643065"/>
                <a:gd name="connsiteY76" fmla="*/ 621158 h 1009977"/>
                <a:gd name="connsiteX77" fmla="*/ 468166 w 643065"/>
                <a:gd name="connsiteY77" fmla="*/ 608479 h 1009977"/>
                <a:gd name="connsiteX78" fmla="*/ 465375 w 643065"/>
                <a:gd name="connsiteY78" fmla="*/ 594912 h 1009977"/>
                <a:gd name="connsiteX79" fmla="*/ 501905 w 643065"/>
                <a:gd name="connsiteY79" fmla="*/ 604295 h 1009977"/>
                <a:gd name="connsiteX80" fmla="*/ 511418 w 643065"/>
                <a:gd name="connsiteY80" fmla="*/ 619256 h 1009977"/>
                <a:gd name="connsiteX81" fmla="*/ 516872 w 643065"/>
                <a:gd name="connsiteY81" fmla="*/ 605689 h 1009977"/>
                <a:gd name="connsiteX82" fmla="*/ 511418 w 643065"/>
                <a:gd name="connsiteY82" fmla="*/ 592123 h 1009977"/>
                <a:gd name="connsiteX83" fmla="*/ 519536 w 643065"/>
                <a:gd name="connsiteY83" fmla="*/ 585402 h 1009977"/>
                <a:gd name="connsiteX84" fmla="*/ 528668 w 643065"/>
                <a:gd name="connsiteY84" fmla="*/ 598969 h 1009977"/>
                <a:gd name="connsiteX85" fmla="*/ 534122 w 643065"/>
                <a:gd name="connsiteY85" fmla="*/ 598969 h 1009977"/>
                <a:gd name="connsiteX86" fmla="*/ 536913 w 643065"/>
                <a:gd name="connsiteY86" fmla="*/ 584008 h 1009977"/>
                <a:gd name="connsiteX87" fmla="*/ 529049 w 643065"/>
                <a:gd name="connsiteY87" fmla="*/ 570441 h 1009977"/>
                <a:gd name="connsiteX88" fmla="*/ 537166 w 643065"/>
                <a:gd name="connsiteY88" fmla="*/ 554211 h 1009977"/>
                <a:gd name="connsiteX89" fmla="*/ 549850 w 643065"/>
                <a:gd name="connsiteY89" fmla="*/ 569173 h 1009977"/>
                <a:gd name="connsiteX90" fmla="*/ 556700 w 643065"/>
                <a:gd name="connsiteY90" fmla="*/ 570441 h 1009977"/>
                <a:gd name="connsiteX91" fmla="*/ 559363 w 643065"/>
                <a:gd name="connsiteY91" fmla="*/ 557001 h 1009977"/>
                <a:gd name="connsiteX92" fmla="*/ 572935 w 643065"/>
                <a:gd name="connsiteY92" fmla="*/ 557001 h 1009977"/>
                <a:gd name="connsiteX93" fmla="*/ 572935 w 643065"/>
                <a:gd name="connsiteY93" fmla="*/ 543434 h 1009977"/>
                <a:gd name="connsiteX94" fmla="*/ 585619 w 643065"/>
                <a:gd name="connsiteY94" fmla="*/ 536587 h 1009977"/>
                <a:gd name="connsiteX95" fmla="*/ 587014 w 643065"/>
                <a:gd name="connsiteY95" fmla="*/ 536587 h 1009977"/>
                <a:gd name="connsiteX96" fmla="*/ 587014 w 643065"/>
                <a:gd name="connsiteY96" fmla="*/ 527205 h 1009977"/>
                <a:gd name="connsiteX97" fmla="*/ 600459 w 643065"/>
                <a:gd name="connsiteY97" fmla="*/ 529867 h 1009977"/>
                <a:gd name="connsiteX98" fmla="*/ 613143 w 643065"/>
                <a:gd name="connsiteY98" fmla="*/ 517188 h 1009977"/>
                <a:gd name="connsiteX99" fmla="*/ 626715 w 643065"/>
                <a:gd name="connsiteY99" fmla="*/ 507678 h 1009977"/>
                <a:gd name="connsiteX100" fmla="*/ 641555 w 643065"/>
                <a:gd name="connsiteY100" fmla="*/ 480672 h 1009977"/>
                <a:gd name="connsiteX101" fmla="*/ 642950 w 643065"/>
                <a:gd name="connsiteY101" fmla="*/ 467105 h 1009977"/>
                <a:gd name="connsiteX102" fmla="*/ 632169 w 643065"/>
                <a:gd name="connsiteY102" fmla="*/ 460385 h 1009977"/>
                <a:gd name="connsiteX103" fmla="*/ 621388 w 643065"/>
                <a:gd name="connsiteY103" fmla="*/ 473825 h 1009977"/>
                <a:gd name="connsiteX104" fmla="*/ 607816 w 643065"/>
                <a:gd name="connsiteY104" fmla="*/ 461146 h 1009977"/>
                <a:gd name="connsiteX105" fmla="*/ 625447 w 643065"/>
                <a:gd name="connsiteY105" fmla="*/ 438196 h 1009977"/>
                <a:gd name="connsiteX106" fmla="*/ 600079 w 643065"/>
                <a:gd name="connsiteY106" fmla="*/ 411062 h 1009977"/>
                <a:gd name="connsiteX107" fmla="*/ 598683 w 643065"/>
                <a:gd name="connsiteY107" fmla="*/ 409668 h 1009977"/>
                <a:gd name="connsiteX108" fmla="*/ 594244 w 643065"/>
                <a:gd name="connsiteY108" fmla="*/ 409921 h 1009977"/>
                <a:gd name="connsiteX109" fmla="*/ 584858 w 643065"/>
                <a:gd name="connsiteY109" fmla="*/ 407132 h 1009977"/>
                <a:gd name="connsiteX110" fmla="*/ 573950 w 643065"/>
                <a:gd name="connsiteY110" fmla="*/ 407132 h 1009977"/>
                <a:gd name="connsiteX111" fmla="*/ 563042 w 643065"/>
                <a:gd name="connsiteY111" fmla="*/ 419811 h 1009977"/>
                <a:gd name="connsiteX112" fmla="*/ 548201 w 643065"/>
                <a:gd name="connsiteY112" fmla="*/ 407132 h 1009977"/>
                <a:gd name="connsiteX113" fmla="*/ 540084 w 643065"/>
                <a:gd name="connsiteY113" fmla="*/ 392297 h 1009977"/>
                <a:gd name="connsiteX114" fmla="*/ 540084 w 643065"/>
                <a:gd name="connsiteY114" fmla="*/ 377335 h 1009977"/>
                <a:gd name="connsiteX115" fmla="*/ 529302 w 643065"/>
                <a:gd name="connsiteY115" fmla="*/ 363769 h 1009977"/>
                <a:gd name="connsiteX116" fmla="*/ 525244 w 643065"/>
                <a:gd name="connsiteY116" fmla="*/ 350329 h 1009977"/>
                <a:gd name="connsiteX117" fmla="*/ 529302 w 643065"/>
                <a:gd name="connsiteY117" fmla="*/ 335367 h 1009977"/>
                <a:gd name="connsiteX118" fmla="*/ 519789 w 643065"/>
                <a:gd name="connsiteY118" fmla="*/ 328647 h 1009977"/>
                <a:gd name="connsiteX119" fmla="*/ 506218 w 643065"/>
                <a:gd name="connsiteY119" fmla="*/ 334099 h 1009977"/>
                <a:gd name="connsiteX120" fmla="*/ 491377 w 643065"/>
                <a:gd name="connsiteY120" fmla="*/ 334099 h 1009977"/>
                <a:gd name="connsiteX121" fmla="*/ 476410 w 643065"/>
                <a:gd name="connsiteY121" fmla="*/ 324590 h 1009977"/>
                <a:gd name="connsiteX122" fmla="*/ 462965 w 643065"/>
                <a:gd name="connsiteY122" fmla="*/ 325858 h 1009977"/>
                <a:gd name="connsiteX123" fmla="*/ 458780 w 643065"/>
                <a:gd name="connsiteY123" fmla="*/ 312418 h 1009977"/>
                <a:gd name="connsiteX124" fmla="*/ 460175 w 643065"/>
                <a:gd name="connsiteY124" fmla="*/ 299738 h 1009977"/>
                <a:gd name="connsiteX125" fmla="*/ 452057 w 643065"/>
                <a:gd name="connsiteY125" fmla="*/ 286171 h 1009977"/>
                <a:gd name="connsiteX126" fmla="*/ 452057 w 643065"/>
                <a:gd name="connsiteY126" fmla="*/ 272605 h 1009977"/>
                <a:gd name="connsiteX127" fmla="*/ 434426 w 643065"/>
                <a:gd name="connsiteY127" fmla="*/ 225184 h 1009977"/>
                <a:gd name="connsiteX128" fmla="*/ 373543 w 643065"/>
                <a:gd name="connsiteY128" fmla="*/ 39686 h 1009977"/>
                <a:gd name="connsiteX129" fmla="*/ 360859 w 643065"/>
                <a:gd name="connsiteY129" fmla="*/ 37024 h 1009977"/>
                <a:gd name="connsiteX130" fmla="*/ 332320 w 643065"/>
                <a:gd name="connsiteY130" fmla="*/ 16737 h 1009977"/>
                <a:gd name="connsiteX131" fmla="*/ 303908 w 643065"/>
                <a:gd name="connsiteY131" fmla="*/ 4057 h 1009977"/>
                <a:gd name="connsiteX132" fmla="*/ 288941 w 643065"/>
                <a:gd name="connsiteY132" fmla="*/ 0 h 1009977"/>
                <a:gd name="connsiteX133" fmla="*/ 272705 w 643065"/>
                <a:gd name="connsiteY133" fmla="*/ 6720 h 1009977"/>
                <a:gd name="connsiteX134" fmla="*/ 261924 w 643065"/>
                <a:gd name="connsiteY134" fmla="*/ 21682 h 1009977"/>
                <a:gd name="connsiteX135" fmla="*/ 248352 w 643065"/>
                <a:gd name="connsiteY135" fmla="*/ 28402 h 1009977"/>
                <a:gd name="connsiteX136" fmla="*/ 235668 w 643065"/>
                <a:gd name="connsiteY136" fmla="*/ 43236 h 1009977"/>
                <a:gd name="connsiteX137" fmla="*/ 222096 w 643065"/>
                <a:gd name="connsiteY137" fmla="*/ 48688 h 1009977"/>
                <a:gd name="connsiteX138" fmla="*/ 208525 w 643065"/>
                <a:gd name="connsiteY138" fmla="*/ 62255 h 1009977"/>
                <a:gd name="connsiteX139" fmla="*/ 192289 w 643065"/>
                <a:gd name="connsiteY139" fmla="*/ 58198 h 1009977"/>
                <a:gd name="connsiteX140" fmla="*/ 176053 w 643065"/>
                <a:gd name="connsiteY140" fmla="*/ 45519 h 1009977"/>
                <a:gd name="connsiteX141" fmla="*/ 167936 w 643065"/>
                <a:gd name="connsiteY141" fmla="*/ 17117 h 1009977"/>
                <a:gd name="connsiteX142" fmla="*/ 154364 w 643065"/>
                <a:gd name="connsiteY142" fmla="*/ 15722 h 1009977"/>
                <a:gd name="connsiteX143" fmla="*/ 140919 w 643065"/>
                <a:gd name="connsiteY143" fmla="*/ 18385 h 1009977"/>
                <a:gd name="connsiteX144" fmla="*/ 75850 w 643065"/>
                <a:gd name="connsiteY144" fmla="*/ 210730 h 1009977"/>
                <a:gd name="connsiteX145" fmla="*/ 85363 w 643065"/>
                <a:gd name="connsiteY145" fmla="*/ 268928 h 1009977"/>
                <a:gd name="connsiteX146" fmla="*/ 72679 w 643065"/>
                <a:gd name="connsiteY146" fmla="*/ 289214 h 1009977"/>
                <a:gd name="connsiteX147" fmla="*/ 65830 w 643065"/>
                <a:gd name="connsiteY147" fmla="*/ 331183 h 1009977"/>
                <a:gd name="connsiteX148" fmla="*/ 73947 w 643065"/>
                <a:gd name="connsiteY148" fmla="*/ 344750 h 1009977"/>
                <a:gd name="connsiteX149" fmla="*/ 73947 w 643065"/>
                <a:gd name="connsiteY149" fmla="*/ 373151 h 1009977"/>
                <a:gd name="connsiteX150" fmla="*/ 86631 w 643065"/>
                <a:gd name="connsiteY150" fmla="*/ 386718 h 1009977"/>
                <a:gd name="connsiteX151" fmla="*/ 70396 w 643065"/>
                <a:gd name="connsiteY151" fmla="*/ 416514 h 1009977"/>
                <a:gd name="connsiteX152" fmla="*/ 77245 w 643065"/>
                <a:gd name="connsiteY152" fmla="*/ 427292 h 1009977"/>
                <a:gd name="connsiteX153" fmla="*/ 54160 w 643065"/>
                <a:gd name="connsiteY153" fmla="*/ 455693 h 1009977"/>
                <a:gd name="connsiteX154" fmla="*/ 46042 w 643065"/>
                <a:gd name="connsiteY154" fmla="*/ 469260 h 1009977"/>
                <a:gd name="connsiteX155" fmla="*/ 43379 w 643065"/>
                <a:gd name="connsiteY155" fmla="*/ 484222 h 1009977"/>
                <a:gd name="connsiteX156" fmla="*/ 40588 w 643065"/>
                <a:gd name="connsiteY156" fmla="*/ 486884 h 1009977"/>
                <a:gd name="connsiteX157" fmla="*/ 55556 w 643065"/>
                <a:gd name="connsiteY157" fmla="*/ 515286 h 1009977"/>
                <a:gd name="connsiteX158" fmla="*/ 41984 w 643065"/>
                <a:gd name="connsiteY158" fmla="*/ 509834 h 1009977"/>
                <a:gd name="connsiteX159" fmla="*/ 37925 w 643065"/>
                <a:gd name="connsiteY159" fmla="*/ 511229 h 1009977"/>
                <a:gd name="connsiteX160" fmla="*/ 35261 w 643065"/>
                <a:gd name="connsiteY160" fmla="*/ 524796 h 1009977"/>
                <a:gd name="connsiteX161" fmla="*/ 37925 w 643065"/>
                <a:gd name="connsiteY161" fmla="*/ 538362 h 1009977"/>
                <a:gd name="connsiteX162" fmla="*/ 24353 w 643065"/>
                <a:gd name="connsiteY162" fmla="*/ 543688 h 1009977"/>
                <a:gd name="connsiteX163" fmla="*/ 10781 w 643065"/>
                <a:gd name="connsiteY163" fmla="*/ 536968 h 1009977"/>
                <a:gd name="connsiteX164" fmla="*/ 0 w 643065"/>
                <a:gd name="connsiteY164" fmla="*/ 550534 h 10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43065" h="1009977">
                  <a:moveTo>
                    <a:pt x="634" y="551676"/>
                  </a:moveTo>
                  <a:lnTo>
                    <a:pt x="3297" y="558396"/>
                  </a:lnTo>
                  <a:lnTo>
                    <a:pt x="107687" y="875378"/>
                  </a:lnTo>
                  <a:lnTo>
                    <a:pt x="123922" y="917346"/>
                  </a:lnTo>
                  <a:cubicBezTo>
                    <a:pt x="123659" y="922330"/>
                    <a:pt x="123659" y="927324"/>
                    <a:pt x="123922" y="932308"/>
                  </a:cubicBezTo>
                  <a:cubicBezTo>
                    <a:pt x="124889" y="936895"/>
                    <a:pt x="126247" y="941392"/>
                    <a:pt x="127981" y="945748"/>
                  </a:cubicBezTo>
                  <a:cubicBezTo>
                    <a:pt x="129733" y="950496"/>
                    <a:pt x="131987" y="955044"/>
                    <a:pt x="134704" y="959315"/>
                  </a:cubicBezTo>
                  <a:cubicBezTo>
                    <a:pt x="138632" y="964136"/>
                    <a:pt x="143198" y="968402"/>
                    <a:pt x="148276" y="971994"/>
                  </a:cubicBezTo>
                  <a:cubicBezTo>
                    <a:pt x="151700" y="974276"/>
                    <a:pt x="160960" y="975417"/>
                    <a:pt x="163243" y="978841"/>
                  </a:cubicBezTo>
                  <a:cubicBezTo>
                    <a:pt x="165526" y="982264"/>
                    <a:pt x="163243" y="989111"/>
                    <a:pt x="164511" y="992281"/>
                  </a:cubicBezTo>
                  <a:cubicBezTo>
                    <a:pt x="167697" y="998335"/>
                    <a:pt x="172366" y="1003483"/>
                    <a:pt x="178083" y="1007242"/>
                  </a:cubicBezTo>
                  <a:cubicBezTo>
                    <a:pt x="179605" y="1008130"/>
                    <a:pt x="183030" y="1010412"/>
                    <a:pt x="184805" y="1009905"/>
                  </a:cubicBezTo>
                  <a:cubicBezTo>
                    <a:pt x="189245" y="1008891"/>
                    <a:pt x="197489" y="996465"/>
                    <a:pt x="197489" y="996465"/>
                  </a:cubicBezTo>
                  <a:cubicBezTo>
                    <a:pt x="199895" y="991712"/>
                    <a:pt x="201726" y="986689"/>
                    <a:pt x="202943" y="981503"/>
                  </a:cubicBezTo>
                  <a:cubicBezTo>
                    <a:pt x="202155" y="976421"/>
                    <a:pt x="200793" y="971444"/>
                    <a:pt x="198884" y="966669"/>
                  </a:cubicBezTo>
                  <a:cubicBezTo>
                    <a:pt x="198231" y="962170"/>
                    <a:pt x="198231" y="957601"/>
                    <a:pt x="198884" y="953102"/>
                  </a:cubicBezTo>
                  <a:cubicBezTo>
                    <a:pt x="200660" y="948664"/>
                    <a:pt x="209793" y="943465"/>
                    <a:pt x="212457" y="939535"/>
                  </a:cubicBezTo>
                  <a:cubicBezTo>
                    <a:pt x="217935" y="932013"/>
                    <a:pt x="221622" y="923339"/>
                    <a:pt x="223238" y="914176"/>
                  </a:cubicBezTo>
                  <a:cubicBezTo>
                    <a:pt x="223238" y="910373"/>
                    <a:pt x="216262" y="904413"/>
                    <a:pt x="216515" y="900609"/>
                  </a:cubicBezTo>
                  <a:cubicBezTo>
                    <a:pt x="216515" y="892114"/>
                    <a:pt x="237951" y="880449"/>
                    <a:pt x="235541" y="872208"/>
                  </a:cubicBezTo>
                  <a:cubicBezTo>
                    <a:pt x="234780" y="869799"/>
                    <a:pt x="212457" y="870179"/>
                    <a:pt x="210935" y="868151"/>
                  </a:cubicBezTo>
                  <a:cubicBezTo>
                    <a:pt x="209311" y="863823"/>
                    <a:pt x="208830" y="859151"/>
                    <a:pt x="209540" y="854584"/>
                  </a:cubicBezTo>
                  <a:cubicBezTo>
                    <a:pt x="210573" y="849557"/>
                    <a:pt x="211930" y="844602"/>
                    <a:pt x="213599" y="839749"/>
                  </a:cubicBezTo>
                  <a:cubicBezTo>
                    <a:pt x="213598" y="839749"/>
                    <a:pt x="226282" y="808178"/>
                    <a:pt x="235288" y="809953"/>
                  </a:cubicBezTo>
                  <a:cubicBezTo>
                    <a:pt x="241883" y="811220"/>
                    <a:pt x="229834" y="836199"/>
                    <a:pt x="236429" y="835311"/>
                  </a:cubicBezTo>
                  <a:lnTo>
                    <a:pt x="239093" y="835311"/>
                  </a:lnTo>
                  <a:cubicBezTo>
                    <a:pt x="242898" y="835945"/>
                    <a:pt x="244547" y="825294"/>
                    <a:pt x="245942" y="821744"/>
                  </a:cubicBezTo>
                  <a:cubicBezTo>
                    <a:pt x="247338" y="818194"/>
                    <a:pt x="245942" y="809065"/>
                    <a:pt x="249874" y="806910"/>
                  </a:cubicBezTo>
                  <a:cubicBezTo>
                    <a:pt x="250889" y="806910"/>
                    <a:pt x="253299" y="806910"/>
                    <a:pt x="254060" y="808178"/>
                  </a:cubicBezTo>
                  <a:cubicBezTo>
                    <a:pt x="259514" y="813503"/>
                    <a:pt x="255455" y="842665"/>
                    <a:pt x="262939" y="842285"/>
                  </a:cubicBezTo>
                  <a:cubicBezTo>
                    <a:pt x="266871" y="842285"/>
                    <a:pt x="267378" y="831254"/>
                    <a:pt x="266998" y="827323"/>
                  </a:cubicBezTo>
                  <a:cubicBezTo>
                    <a:pt x="266237" y="815532"/>
                    <a:pt x="274735" y="786242"/>
                    <a:pt x="263193" y="784087"/>
                  </a:cubicBezTo>
                  <a:cubicBezTo>
                    <a:pt x="261290" y="784087"/>
                    <a:pt x="261290" y="784087"/>
                    <a:pt x="259641" y="784087"/>
                  </a:cubicBezTo>
                  <a:cubicBezTo>
                    <a:pt x="257992" y="784087"/>
                    <a:pt x="265729" y="773817"/>
                    <a:pt x="266617" y="770520"/>
                  </a:cubicBezTo>
                  <a:cubicBezTo>
                    <a:pt x="267505" y="767223"/>
                    <a:pt x="269788" y="755939"/>
                    <a:pt x="273340" y="756953"/>
                  </a:cubicBezTo>
                  <a:cubicBezTo>
                    <a:pt x="276891" y="757968"/>
                    <a:pt x="277145" y="768238"/>
                    <a:pt x="277652" y="771915"/>
                  </a:cubicBezTo>
                  <a:cubicBezTo>
                    <a:pt x="279682" y="784594"/>
                    <a:pt x="279809" y="818194"/>
                    <a:pt x="292366" y="817940"/>
                  </a:cubicBezTo>
                  <a:cubicBezTo>
                    <a:pt x="295917" y="817940"/>
                    <a:pt x="298200" y="808051"/>
                    <a:pt x="297820" y="804374"/>
                  </a:cubicBezTo>
                  <a:cubicBezTo>
                    <a:pt x="297439" y="800697"/>
                    <a:pt x="287926" y="793977"/>
                    <a:pt x="286912" y="789539"/>
                  </a:cubicBezTo>
                  <a:cubicBezTo>
                    <a:pt x="285897" y="785101"/>
                    <a:pt x="293634" y="774324"/>
                    <a:pt x="296678" y="770520"/>
                  </a:cubicBezTo>
                  <a:cubicBezTo>
                    <a:pt x="297566" y="769379"/>
                    <a:pt x="295029" y="767477"/>
                    <a:pt x="296678" y="767857"/>
                  </a:cubicBezTo>
                  <a:cubicBezTo>
                    <a:pt x="300484" y="768999"/>
                    <a:pt x="304289" y="777494"/>
                    <a:pt x="304796" y="781424"/>
                  </a:cubicBezTo>
                  <a:cubicBezTo>
                    <a:pt x="305303" y="785355"/>
                    <a:pt x="303020" y="791694"/>
                    <a:pt x="304796" y="794864"/>
                  </a:cubicBezTo>
                  <a:cubicBezTo>
                    <a:pt x="306572" y="798034"/>
                    <a:pt x="318368" y="804247"/>
                    <a:pt x="321539" y="801711"/>
                  </a:cubicBezTo>
                  <a:cubicBezTo>
                    <a:pt x="326866" y="797146"/>
                    <a:pt x="315324" y="781551"/>
                    <a:pt x="314816" y="774577"/>
                  </a:cubicBezTo>
                  <a:cubicBezTo>
                    <a:pt x="314816" y="770900"/>
                    <a:pt x="308855" y="763039"/>
                    <a:pt x="310504" y="759743"/>
                  </a:cubicBezTo>
                  <a:cubicBezTo>
                    <a:pt x="310504" y="758855"/>
                    <a:pt x="312280" y="756573"/>
                    <a:pt x="313168" y="756953"/>
                  </a:cubicBezTo>
                  <a:cubicBezTo>
                    <a:pt x="318259" y="760321"/>
                    <a:pt x="322337" y="765011"/>
                    <a:pt x="324964" y="770520"/>
                  </a:cubicBezTo>
                  <a:cubicBezTo>
                    <a:pt x="325398" y="775712"/>
                    <a:pt x="326774" y="780782"/>
                    <a:pt x="329023" y="785482"/>
                  </a:cubicBezTo>
                  <a:cubicBezTo>
                    <a:pt x="330925" y="788271"/>
                    <a:pt x="336506" y="793723"/>
                    <a:pt x="339931" y="793596"/>
                  </a:cubicBezTo>
                  <a:cubicBezTo>
                    <a:pt x="343355" y="793470"/>
                    <a:pt x="337394" y="785862"/>
                    <a:pt x="338789" y="781931"/>
                  </a:cubicBezTo>
                  <a:cubicBezTo>
                    <a:pt x="339237" y="776908"/>
                    <a:pt x="338807" y="771846"/>
                    <a:pt x="337521" y="766970"/>
                  </a:cubicBezTo>
                  <a:cubicBezTo>
                    <a:pt x="337521" y="766970"/>
                    <a:pt x="339804" y="755305"/>
                    <a:pt x="342975" y="753403"/>
                  </a:cubicBezTo>
                  <a:cubicBezTo>
                    <a:pt x="346146" y="751501"/>
                    <a:pt x="354264" y="753403"/>
                    <a:pt x="357815" y="754798"/>
                  </a:cubicBezTo>
                  <a:cubicBezTo>
                    <a:pt x="361367" y="756192"/>
                    <a:pt x="369104" y="761898"/>
                    <a:pt x="372782" y="760250"/>
                  </a:cubicBezTo>
                  <a:cubicBezTo>
                    <a:pt x="376461" y="758602"/>
                    <a:pt x="366948" y="747570"/>
                    <a:pt x="368723" y="744781"/>
                  </a:cubicBezTo>
                  <a:cubicBezTo>
                    <a:pt x="370499" y="741992"/>
                    <a:pt x="379251" y="733496"/>
                    <a:pt x="379505" y="728552"/>
                  </a:cubicBezTo>
                  <a:cubicBezTo>
                    <a:pt x="379759" y="723607"/>
                    <a:pt x="372782" y="714985"/>
                    <a:pt x="372782" y="714985"/>
                  </a:cubicBezTo>
                  <a:cubicBezTo>
                    <a:pt x="373948" y="710094"/>
                    <a:pt x="374837" y="705141"/>
                    <a:pt x="375446" y="700150"/>
                  </a:cubicBezTo>
                  <a:cubicBezTo>
                    <a:pt x="375446" y="696346"/>
                    <a:pt x="373797" y="688992"/>
                    <a:pt x="374178" y="685188"/>
                  </a:cubicBezTo>
                  <a:cubicBezTo>
                    <a:pt x="374558" y="681385"/>
                    <a:pt x="377602" y="675172"/>
                    <a:pt x="378236" y="671748"/>
                  </a:cubicBezTo>
                  <a:cubicBezTo>
                    <a:pt x="379412" y="666854"/>
                    <a:pt x="379840" y="661809"/>
                    <a:pt x="379504" y="656787"/>
                  </a:cubicBezTo>
                  <a:cubicBezTo>
                    <a:pt x="378617" y="652983"/>
                    <a:pt x="359210" y="647151"/>
                    <a:pt x="360098" y="643220"/>
                  </a:cubicBezTo>
                  <a:cubicBezTo>
                    <a:pt x="360986" y="639289"/>
                    <a:pt x="377475" y="636120"/>
                    <a:pt x="380393" y="630541"/>
                  </a:cubicBezTo>
                  <a:cubicBezTo>
                    <a:pt x="383310" y="624962"/>
                    <a:pt x="371007" y="610000"/>
                    <a:pt x="376334" y="607591"/>
                  </a:cubicBezTo>
                  <a:cubicBezTo>
                    <a:pt x="381661" y="605182"/>
                    <a:pt x="397516" y="616847"/>
                    <a:pt x="398531" y="621158"/>
                  </a:cubicBezTo>
                  <a:cubicBezTo>
                    <a:pt x="399546" y="625469"/>
                    <a:pt x="393330" y="632189"/>
                    <a:pt x="395740" y="634598"/>
                  </a:cubicBezTo>
                  <a:cubicBezTo>
                    <a:pt x="398150" y="637007"/>
                    <a:pt x="406395" y="630034"/>
                    <a:pt x="409312" y="631936"/>
                  </a:cubicBezTo>
                  <a:cubicBezTo>
                    <a:pt x="412230" y="633837"/>
                    <a:pt x="409312" y="643347"/>
                    <a:pt x="407917" y="646897"/>
                  </a:cubicBezTo>
                  <a:cubicBezTo>
                    <a:pt x="406522" y="650447"/>
                    <a:pt x="399926" y="653744"/>
                    <a:pt x="401195" y="656280"/>
                  </a:cubicBezTo>
                  <a:cubicBezTo>
                    <a:pt x="404492" y="662619"/>
                    <a:pt x="422757" y="655012"/>
                    <a:pt x="429607" y="656280"/>
                  </a:cubicBezTo>
                  <a:cubicBezTo>
                    <a:pt x="436456" y="657548"/>
                    <a:pt x="446349" y="668959"/>
                    <a:pt x="450028" y="664394"/>
                  </a:cubicBezTo>
                  <a:cubicBezTo>
                    <a:pt x="453706" y="659830"/>
                    <a:pt x="443305" y="653490"/>
                    <a:pt x="441910" y="649560"/>
                  </a:cubicBezTo>
                  <a:cubicBezTo>
                    <a:pt x="440750" y="645088"/>
                    <a:pt x="439819" y="640560"/>
                    <a:pt x="439120" y="635993"/>
                  </a:cubicBezTo>
                  <a:cubicBezTo>
                    <a:pt x="440849" y="631159"/>
                    <a:pt x="442206" y="626199"/>
                    <a:pt x="443178" y="621158"/>
                  </a:cubicBezTo>
                  <a:cubicBezTo>
                    <a:pt x="443178" y="617735"/>
                    <a:pt x="438739" y="608479"/>
                    <a:pt x="441910" y="607591"/>
                  </a:cubicBezTo>
                  <a:cubicBezTo>
                    <a:pt x="445081" y="606704"/>
                    <a:pt x="449520" y="620270"/>
                    <a:pt x="454594" y="621158"/>
                  </a:cubicBezTo>
                  <a:cubicBezTo>
                    <a:pt x="460991" y="619533"/>
                    <a:pt x="466111" y="614749"/>
                    <a:pt x="468166" y="608479"/>
                  </a:cubicBezTo>
                  <a:cubicBezTo>
                    <a:pt x="468166" y="604929"/>
                    <a:pt x="462838" y="597194"/>
                    <a:pt x="465375" y="594912"/>
                  </a:cubicBezTo>
                  <a:cubicBezTo>
                    <a:pt x="472225" y="588319"/>
                    <a:pt x="501905" y="604295"/>
                    <a:pt x="501905" y="604295"/>
                  </a:cubicBezTo>
                  <a:cubicBezTo>
                    <a:pt x="501905" y="604295"/>
                    <a:pt x="506979" y="619637"/>
                    <a:pt x="511418" y="619256"/>
                  </a:cubicBezTo>
                  <a:cubicBezTo>
                    <a:pt x="515857" y="618876"/>
                    <a:pt x="516872" y="609366"/>
                    <a:pt x="516872" y="605689"/>
                  </a:cubicBezTo>
                  <a:cubicBezTo>
                    <a:pt x="516872" y="602012"/>
                    <a:pt x="510784" y="595673"/>
                    <a:pt x="511418" y="592123"/>
                  </a:cubicBezTo>
                  <a:cubicBezTo>
                    <a:pt x="512052" y="588572"/>
                    <a:pt x="517126" y="584388"/>
                    <a:pt x="519536" y="585402"/>
                  </a:cubicBezTo>
                  <a:cubicBezTo>
                    <a:pt x="521946" y="586417"/>
                    <a:pt x="525117" y="599476"/>
                    <a:pt x="528668" y="598969"/>
                  </a:cubicBezTo>
                  <a:cubicBezTo>
                    <a:pt x="528668" y="598969"/>
                    <a:pt x="533108" y="599730"/>
                    <a:pt x="534122" y="598969"/>
                  </a:cubicBezTo>
                  <a:cubicBezTo>
                    <a:pt x="537166" y="596560"/>
                    <a:pt x="537040" y="587812"/>
                    <a:pt x="536913" y="584008"/>
                  </a:cubicBezTo>
                  <a:cubicBezTo>
                    <a:pt x="536786" y="580204"/>
                    <a:pt x="529810" y="574245"/>
                    <a:pt x="529049" y="570441"/>
                  </a:cubicBezTo>
                  <a:cubicBezTo>
                    <a:pt x="528288" y="566637"/>
                    <a:pt x="532727" y="554719"/>
                    <a:pt x="537166" y="554211"/>
                  </a:cubicBezTo>
                  <a:cubicBezTo>
                    <a:pt x="541606" y="553704"/>
                    <a:pt x="545284" y="566891"/>
                    <a:pt x="549850" y="569173"/>
                  </a:cubicBezTo>
                  <a:cubicBezTo>
                    <a:pt x="551372" y="570061"/>
                    <a:pt x="555178" y="571455"/>
                    <a:pt x="556700" y="570441"/>
                  </a:cubicBezTo>
                  <a:cubicBezTo>
                    <a:pt x="558222" y="569427"/>
                    <a:pt x="556700" y="559156"/>
                    <a:pt x="559363" y="557001"/>
                  </a:cubicBezTo>
                  <a:cubicBezTo>
                    <a:pt x="562027" y="554845"/>
                    <a:pt x="570525" y="559283"/>
                    <a:pt x="572935" y="557001"/>
                  </a:cubicBezTo>
                  <a:cubicBezTo>
                    <a:pt x="575345" y="554719"/>
                    <a:pt x="571159" y="546350"/>
                    <a:pt x="572935" y="543434"/>
                  </a:cubicBezTo>
                  <a:cubicBezTo>
                    <a:pt x="576412" y="539974"/>
                    <a:pt x="580818" y="537595"/>
                    <a:pt x="585619" y="536587"/>
                  </a:cubicBezTo>
                  <a:cubicBezTo>
                    <a:pt x="585619" y="536587"/>
                    <a:pt x="586761" y="536587"/>
                    <a:pt x="587014" y="536587"/>
                  </a:cubicBezTo>
                  <a:cubicBezTo>
                    <a:pt x="587268" y="536587"/>
                    <a:pt x="585112" y="528726"/>
                    <a:pt x="587014" y="527205"/>
                  </a:cubicBezTo>
                  <a:cubicBezTo>
                    <a:pt x="588917" y="525683"/>
                    <a:pt x="598303" y="532530"/>
                    <a:pt x="600459" y="529867"/>
                  </a:cubicBezTo>
                  <a:cubicBezTo>
                    <a:pt x="603740" y="524789"/>
                    <a:pt x="608063" y="520467"/>
                    <a:pt x="613143" y="517188"/>
                  </a:cubicBezTo>
                  <a:cubicBezTo>
                    <a:pt x="618108" y="514698"/>
                    <a:pt x="622680" y="511494"/>
                    <a:pt x="626715" y="507678"/>
                  </a:cubicBezTo>
                  <a:cubicBezTo>
                    <a:pt x="632473" y="499146"/>
                    <a:pt x="637440" y="490106"/>
                    <a:pt x="641555" y="480672"/>
                  </a:cubicBezTo>
                  <a:cubicBezTo>
                    <a:pt x="642834" y="476270"/>
                    <a:pt x="643307" y="471674"/>
                    <a:pt x="642950" y="467105"/>
                  </a:cubicBezTo>
                  <a:cubicBezTo>
                    <a:pt x="640709" y="463202"/>
                    <a:pt x="636662" y="460679"/>
                    <a:pt x="632169" y="460385"/>
                  </a:cubicBezTo>
                  <a:cubicBezTo>
                    <a:pt x="627857" y="460385"/>
                    <a:pt x="625700" y="473064"/>
                    <a:pt x="621388" y="473825"/>
                  </a:cubicBezTo>
                  <a:cubicBezTo>
                    <a:pt x="614891" y="472385"/>
                    <a:pt x="609692" y="467528"/>
                    <a:pt x="607816" y="461146"/>
                  </a:cubicBezTo>
                  <a:cubicBezTo>
                    <a:pt x="607055" y="453918"/>
                    <a:pt x="625827" y="445423"/>
                    <a:pt x="625447" y="438196"/>
                  </a:cubicBezTo>
                  <a:cubicBezTo>
                    <a:pt x="625447" y="428813"/>
                    <a:pt x="606167" y="417656"/>
                    <a:pt x="600079" y="411062"/>
                  </a:cubicBezTo>
                  <a:lnTo>
                    <a:pt x="598683" y="409668"/>
                  </a:lnTo>
                  <a:cubicBezTo>
                    <a:pt x="598683" y="409668"/>
                    <a:pt x="594244" y="409921"/>
                    <a:pt x="594244" y="409921"/>
                  </a:cubicBezTo>
                  <a:cubicBezTo>
                    <a:pt x="591269" y="408537"/>
                    <a:pt x="588107" y="407597"/>
                    <a:pt x="584858" y="407132"/>
                  </a:cubicBezTo>
                  <a:cubicBezTo>
                    <a:pt x="581256" y="406434"/>
                    <a:pt x="577553" y="406434"/>
                    <a:pt x="573950" y="407132"/>
                  </a:cubicBezTo>
                  <a:cubicBezTo>
                    <a:pt x="570271" y="408907"/>
                    <a:pt x="567100" y="419050"/>
                    <a:pt x="563042" y="419811"/>
                  </a:cubicBezTo>
                  <a:cubicBezTo>
                    <a:pt x="558983" y="420572"/>
                    <a:pt x="548201" y="407132"/>
                    <a:pt x="548201" y="407132"/>
                  </a:cubicBezTo>
                  <a:cubicBezTo>
                    <a:pt x="545072" y="402431"/>
                    <a:pt x="542356" y="397467"/>
                    <a:pt x="540084" y="392297"/>
                  </a:cubicBezTo>
                  <a:cubicBezTo>
                    <a:pt x="539196" y="388620"/>
                    <a:pt x="541352" y="380886"/>
                    <a:pt x="540084" y="377335"/>
                  </a:cubicBezTo>
                  <a:cubicBezTo>
                    <a:pt x="538815" y="373785"/>
                    <a:pt x="531332" y="367699"/>
                    <a:pt x="529302" y="363769"/>
                  </a:cubicBezTo>
                  <a:cubicBezTo>
                    <a:pt x="527127" y="359579"/>
                    <a:pt x="525751" y="355022"/>
                    <a:pt x="525244" y="350329"/>
                  </a:cubicBezTo>
                  <a:cubicBezTo>
                    <a:pt x="525244" y="346398"/>
                    <a:pt x="530571" y="339044"/>
                    <a:pt x="529302" y="335367"/>
                  </a:cubicBezTo>
                  <a:cubicBezTo>
                    <a:pt x="527099" y="332002"/>
                    <a:pt x="523698" y="329599"/>
                    <a:pt x="519789" y="328647"/>
                  </a:cubicBezTo>
                  <a:cubicBezTo>
                    <a:pt x="516238" y="328647"/>
                    <a:pt x="509769" y="333338"/>
                    <a:pt x="506218" y="334099"/>
                  </a:cubicBezTo>
                  <a:cubicBezTo>
                    <a:pt x="501305" y="334924"/>
                    <a:pt x="496290" y="334924"/>
                    <a:pt x="491377" y="334099"/>
                  </a:cubicBezTo>
                  <a:cubicBezTo>
                    <a:pt x="487065" y="332831"/>
                    <a:pt x="480723" y="325604"/>
                    <a:pt x="476410" y="324590"/>
                  </a:cubicBezTo>
                  <a:cubicBezTo>
                    <a:pt x="472098" y="323575"/>
                    <a:pt x="465756" y="327633"/>
                    <a:pt x="462965" y="325858"/>
                  </a:cubicBezTo>
                  <a:cubicBezTo>
                    <a:pt x="460175" y="324083"/>
                    <a:pt x="459160" y="315841"/>
                    <a:pt x="458780" y="312418"/>
                  </a:cubicBezTo>
                  <a:cubicBezTo>
                    <a:pt x="458399" y="308994"/>
                    <a:pt x="460809" y="303162"/>
                    <a:pt x="460175" y="299738"/>
                  </a:cubicBezTo>
                  <a:cubicBezTo>
                    <a:pt x="459541" y="296315"/>
                    <a:pt x="453072" y="289975"/>
                    <a:pt x="452057" y="286171"/>
                  </a:cubicBezTo>
                  <a:cubicBezTo>
                    <a:pt x="451042" y="282368"/>
                    <a:pt x="452057" y="275901"/>
                    <a:pt x="452057" y="272605"/>
                  </a:cubicBezTo>
                  <a:cubicBezTo>
                    <a:pt x="447249" y="256421"/>
                    <a:pt x="441359" y="240578"/>
                    <a:pt x="434426" y="225184"/>
                  </a:cubicBezTo>
                  <a:lnTo>
                    <a:pt x="373543" y="39686"/>
                  </a:lnTo>
                  <a:cubicBezTo>
                    <a:pt x="369248" y="39151"/>
                    <a:pt x="365006" y="38261"/>
                    <a:pt x="360859" y="37024"/>
                  </a:cubicBezTo>
                  <a:cubicBezTo>
                    <a:pt x="352868" y="33347"/>
                    <a:pt x="339931" y="20921"/>
                    <a:pt x="332320" y="16737"/>
                  </a:cubicBezTo>
                  <a:cubicBezTo>
                    <a:pt x="323153" y="11861"/>
                    <a:pt x="313659" y="7624"/>
                    <a:pt x="303908" y="4057"/>
                  </a:cubicBezTo>
                  <a:cubicBezTo>
                    <a:pt x="299127" y="2029"/>
                    <a:pt x="294091" y="664"/>
                    <a:pt x="288941" y="0"/>
                  </a:cubicBezTo>
                  <a:cubicBezTo>
                    <a:pt x="283079" y="943"/>
                    <a:pt x="277519" y="3245"/>
                    <a:pt x="272705" y="6720"/>
                  </a:cubicBezTo>
                  <a:cubicBezTo>
                    <a:pt x="269154" y="9636"/>
                    <a:pt x="265476" y="18639"/>
                    <a:pt x="261924" y="21682"/>
                  </a:cubicBezTo>
                  <a:cubicBezTo>
                    <a:pt x="258373" y="24725"/>
                    <a:pt x="251396" y="25993"/>
                    <a:pt x="248352" y="28402"/>
                  </a:cubicBezTo>
                  <a:cubicBezTo>
                    <a:pt x="245308" y="30811"/>
                    <a:pt x="239981" y="41081"/>
                    <a:pt x="235668" y="43236"/>
                  </a:cubicBezTo>
                  <a:cubicBezTo>
                    <a:pt x="231356" y="45392"/>
                    <a:pt x="225267" y="46660"/>
                    <a:pt x="222096" y="48688"/>
                  </a:cubicBezTo>
                  <a:cubicBezTo>
                    <a:pt x="218925" y="50717"/>
                    <a:pt x="213218" y="61368"/>
                    <a:pt x="208525" y="62255"/>
                  </a:cubicBezTo>
                  <a:cubicBezTo>
                    <a:pt x="202855" y="62315"/>
                    <a:pt x="197264" y="60918"/>
                    <a:pt x="192289" y="58198"/>
                  </a:cubicBezTo>
                  <a:cubicBezTo>
                    <a:pt x="186099" y="55073"/>
                    <a:pt x="180583" y="50766"/>
                    <a:pt x="176053" y="45519"/>
                  </a:cubicBezTo>
                  <a:cubicBezTo>
                    <a:pt x="171868" y="39433"/>
                    <a:pt x="173644" y="21808"/>
                    <a:pt x="167936" y="17117"/>
                  </a:cubicBezTo>
                  <a:cubicBezTo>
                    <a:pt x="165272" y="14835"/>
                    <a:pt x="154364" y="15722"/>
                    <a:pt x="154364" y="15722"/>
                  </a:cubicBezTo>
                  <a:lnTo>
                    <a:pt x="140919" y="18385"/>
                  </a:lnTo>
                  <a:lnTo>
                    <a:pt x="75850" y="210730"/>
                  </a:lnTo>
                  <a:lnTo>
                    <a:pt x="85363" y="268928"/>
                  </a:lnTo>
                  <a:cubicBezTo>
                    <a:pt x="80634" y="275363"/>
                    <a:pt x="76393" y="282145"/>
                    <a:pt x="72679" y="289214"/>
                  </a:cubicBezTo>
                  <a:cubicBezTo>
                    <a:pt x="67607" y="302604"/>
                    <a:pt x="65278" y="316876"/>
                    <a:pt x="65830" y="331183"/>
                  </a:cubicBezTo>
                  <a:cubicBezTo>
                    <a:pt x="66591" y="335113"/>
                    <a:pt x="72933" y="340946"/>
                    <a:pt x="73947" y="344750"/>
                  </a:cubicBezTo>
                  <a:cubicBezTo>
                    <a:pt x="75850" y="351597"/>
                    <a:pt x="71411" y="366558"/>
                    <a:pt x="73947" y="373151"/>
                  </a:cubicBezTo>
                  <a:cubicBezTo>
                    <a:pt x="75596" y="377335"/>
                    <a:pt x="85617" y="382154"/>
                    <a:pt x="86631" y="386718"/>
                  </a:cubicBezTo>
                  <a:cubicBezTo>
                    <a:pt x="87646" y="395086"/>
                    <a:pt x="70142" y="408019"/>
                    <a:pt x="70396" y="416514"/>
                  </a:cubicBezTo>
                  <a:cubicBezTo>
                    <a:pt x="70396" y="419684"/>
                    <a:pt x="77372" y="424122"/>
                    <a:pt x="77245" y="427292"/>
                  </a:cubicBezTo>
                  <a:cubicBezTo>
                    <a:pt x="77245" y="436421"/>
                    <a:pt x="59361" y="448213"/>
                    <a:pt x="54160" y="455693"/>
                  </a:cubicBezTo>
                  <a:cubicBezTo>
                    <a:pt x="51049" y="459961"/>
                    <a:pt x="48332" y="464502"/>
                    <a:pt x="46042" y="469260"/>
                  </a:cubicBezTo>
                  <a:cubicBezTo>
                    <a:pt x="44774" y="472810"/>
                    <a:pt x="45028" y="480798"/>
                    <a:pt x="43379" y="484222"/>
                  </a:cubicBezTo>
                  <a:cubicBezTo>
                    <a:pt x="43379" y="484983"/>
                    <a:pt x="40715" y="485997"/>
                    <a:pt x="40588" y="486884"/>
                  </a:cubicBezTo>
                  <a:cubicBezTo>
                    <a:pt x="39447" y="494872"/>
                    <a:pt x="60883" y="509327"/>
                    <a:pt x="55556" y="515286"/>
                  </a:cubicBezTo>
                  <a:cubicBezTo>
                    <a:pt x="53146" y="518075"/>
                    <a:pt x="45662" y="510088"/>
                    <a:pt x="41984" y="509834"/>
                  </a:cubicBezTo>
                  <a:cubicBezTo>
                    <a:pt x="40528" y="509914"/>
                    <a:pt x="39123" y="510397"/>
                    <a:pt x="37925" y="511229"/>
                  </a:cubicBezTo>
                  <a:cubicBezTo>
                    <a:pt x="35869" y="515441"/>
                    <a:pt x="34951" y="520118"/>
                    <a:pt x="35261" y="524796"/>
                  </a:cubicBezTo>
                  <a:cubicBezTo>
                    <a:pt x="35813" y="529377"/>
                    <a:pt x="36703" y="533912"/>
                    <a:pt x="37925" y="538362"/>
                  </a:cubicBezTo>
                  <a:lnTo>
                    <a:pt x="24353" y="543688"/>
                  </a:lnTo>
                  <a:lnTo>
                    <a:pt x="10781" y="536968"/>
                  </a:lnTo>
                  <a:lnTo>
                    <a:pt x="0" y="550534"/>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2" name="US_State">
              <a:extLst>
                <a:ext uri="{FF2B5EF4-FFF2-40B4-BE49-F238E27FC236}">
                  <a16:creationId xmlns:a16="http://schemas.microsoft.com/office/drawing/2014/main" id="{24DAD9AC-E09A-15A9-85F3-610D119A4E07}"/>
                </a:ext>
              </a:extLst>
            </p:cNvPr>
            <p:cNvSpPr/>
            <p:nvPr/>
          </p:nvSpPr>
          <p:spPr>
            <a:xfrm>
              <a:off x="8745607" y="2355244"/>
              <a:ext cx="266803" cy="598194"/>
            </a:xfrm>
            <a:custGeom>
              <a:avLst/>
              <a:gdLst>
                <a:gd name="connsiteX0" fmla="*/ 888 w 266803"/>
                <a:gd name="connsiteY0" fmla="*/ 456640 h 598194"/>
                <a:gd name="connsiteX1" fmla="*/ 5327 w 266803"/>
                <a:gd name="connsiteY1" fmla="*/ 445989 h 598194"/>
                <a:gd name="connsiteX2" fmla="*/ 46423 w 266803"/>
                <a:gd name="connsiteY2" fmla="*/ 386650 h 598194"/>
                <a:gd name="connsiteX3" fmla="*/ 61010 w 266803"/>
                <a:gd name="connsiteY3" fmla="*/ 373971 h 598194"/>
                <a:gd name="connsiteX4" fmla="*/ 63166 w 266803"/>
                <a:gd name="connsiteY4" fmla="*/ 358756 h 598194"/>
                <a:gd name="connsiteX5" fmla="*/ 70776 w 266803"/>
                <a:gd name="connsiteY5" fmla="*/ 342019 h 598194"/>
                <a:gd name="connsiteX6" fmla="*/ 76865 w 266803"/>
                <a:gd name="connsiteY6" fmla="*/ 337455 h 598194"/>
                <a:gd name="connsiteX7" fmla="*/ 89549 w 266803"/>
                <a:gd name="connsiteY7" fmla="*/ 320845 h 598194"/>
                <a:gd name="connsiteX8" fmla="*/ 107814 w 266803"/>
                <a:gd name="connsiteY8" fmla="*/ 304108 h 598194"/>
                <a:gd name="connsiteX9" fmla="*/ 95130 w 266803"/>
                <a:gd name="connsiteY9" fmla="*/ 300558 h 598194"/>
                <a:gd name="connsiteX10" fmla="*/ 66972 w 266803"/>
                <a:gd name="connsiteY10" fmla="*/ 276467 h 598194"/>
                <a:gd name="connsiteX11" fmla="*/ 54288 w 266803"/>
                <a:gd name="connsiteY11" fmla="*/ 262900 h 598194"/>
                <a:gd name="connsiteX12" fmla="*/ 48453 w 266803"/>
                <a:gd name="connsiteY12" fmla="*/ 246798 h 598194"/>
                <a:gd name="connsiteX13" fmla="*/ 31330 w 266803"/>
                <a:gd name="connsiteY13" fmla="*/ 234118 h 598194"/>
                <a:gd name="connsiteX14" fmla="*/ 18646 w 266803"/>
                <a:gd name="connsiteY14" fmla="*/ 222454 h 598194"/>
                <a:gd name="connsiteX15" fmla="*/ 21309 w 266803"/>
                <a:gd name="connsiteY15" fmla="*/ 211930 h 598194"/>
                <a:gd name="connsiteX16" fmla="*/ 7610 w 266803"/>
                <a:gd name="connsiteY16" fmla="*/ 195320 h 598194"/>
                <a:gd name="connsiteX17" fmla="*/ 3171 w 266803"/>
                <a:gd name="connsiteY17" fmla="*/ 169961 h 598194"/>
                <a:gd name="connsiteX18" fmla="*/ 15221 w 266803"/>
                <a:gd name="connsiteY18" fmla="*/ 154746 h 598194"/>
                <a:gd name="connsiteX19" fmla="*/ 19787 w 266803"/>
                <a:gd name="connsiteY19" fmla="*/ 139531 h 598194"/>
                <a:gd name="connsiteX20" fmla="*/ 12177 w 266803"/>
                <a:gd name="connsiteY20" fmla="*/ 124316 h 598194"/>
                <a:gd name="connsiteX21" fmla="*/ 6088 w 266803"/>
                <a:gd name="connsiteY21" fmla="*/ 121273 h 598194"/>
                <a:gd name="connsiteX22" fmla="*/ 0 w 266803"/>
                <a:gd name="connsiteY22" fmla="*/ 108594 h 598194"/>
                <a:gd name="connsiteX23" fmla="*/ 15221 w 266803"/>
                <a:gd name="connsiteY23" fmla="*/ 93378 h 598194"/>
                <a:gd name="connsiteX24" fmla="*/ 33486 w 266803"/>
                <a:gd name="connsiteY24" fmla="*/ 52424 h 598194"/>
                <a:gd name="connsiteX25" fmla="*/ 33486 w 266803"/>
                <a:gd name="connsiteY25" fmla="*/ 37209 h 598194"/>
                <a:gd name="connsiteX26" fmla="*/ 39574 w 266803"/>
                <a:gd name="connsiteY26" fmla="*/ 21994 h 598194"/>
                <a:gd name="connsiteX27" fmla="*/ 56317 w 266803"/>
                <a:gd name="connsiteY27" fmla="*/ 2214 h 598194"/>
                <a:gd name="connsiteX28" fmla="*/ 221209 w 266803"/>
                <a:gd name="connsiteY28" fmla="*/ 55467 h 598194"/>
                <a:gd name="connsiteX29" fmla="*/ 222731 w 266803"/>
                <a:gd name="connsiteY29" fmla="*/ 72077 h 598194"/>
                <a:gd name="connsiteX30" fmla="*/ 221209 w 266803"/>
                <a:gd name="connsiteY30" fmla="*/ 88941 h 598194"/>
                <a:gd name="connsiteX31" fmla="*/ 215121 w 266803"/>
                <a:gd name="connsiteY31" fmla="*/ 111637 h 598194"/>
                <a:gd name="connsiteX32" fmla="*/ 216643 w 266803"/>
                <a:gd name="connsiteY32" fmla="*/ 122287 h 598194"/>
                <a:gd name="connsiteX33" fmla="*/ 201422 w 266803"/>
                <a:gd name="connsiteY33" fmla="*/ 137502 h 598194"/>
                <a:gd name="connsiteX34" fmla="*/ 196856 w 266803"/>
                <a:gd name="connsiteY34" fmla="*/ 135981 h 598194"/>
                <a:gd name="connsiteX35" fmla="*/ 187723 w 266803"/>
                <a:gd name="connsiteY35" fmla="*/ 154239 h 598194"/>
                <a:gd name="connsiteX36" fmla="*/ 187723 w 266803"/>
                <a:gd name="connsiteY36" fmla="*/ 198363 h 598194"/>
                <a:gd name="connsiteX37" fmla="*/ 200407 w 266803"/>
                <a:gd name="connsiteY37" fmla="*/ 201279 h 598194"/>
                <a:gd name="connsiteX38" fmla="*/ 215628 w 266803"/>
                <a:gd name="connsiteY38" fmla="*/ 196841 h 598194"/>
                <a:gd name="connsiteX39" fmla="*/ 247592 w 266803"/>
                <a:gd name="connsiteY39" fmla="*/ 201279 h 598194"/>
                <a:gd name="connsiteX40" fmla="*/ 252158 w 266803"/>
                <a:gd name="connsiteY40" fmla="*/ 221059 h 598194"/>
                <a:gd name="connsiteX41" fmla="*/ 252158 w 266803"/>
                <a:gd name="connsiteY41" fmla="*/ 269747 h 598194"/>
                <a:gd name="connsiteX42" fmla="*/ 263066 w 266803"/>
                <a:gd name="connsiteY42" fmla="*/ 284962 h 598194"/>
                <a:gd name="connsiteX43" fmla="*/ 265983 w 266803"/>
                <a:gd name="connsiteY43" fmla="*/ 332129 h 598194"/>
                <a:gd name="connsiteX44" fmla="*/ 258119 w 266803"/>
                <a:gd name="connsiteY44" fmla="*/ 348739 h 598194"/>
                <a:gd name="connsiteX45" fmla="*/ 247338 w 266803"/>
                <a:gd name="connsiteY45" fmla="*/ 316914 h 598194"/>
                <a:gd name="connsiteX46" fmla="*/ 244548 w 266803"/>
                <a:gd name="connsiteY46" fmla="*/ 301699 h 598194"/>
                <a:gd name="connsiteX47" fmla="*/ 236430 w 266803"/>
                <a:gd name="connsiteY47" fmla="*/ 288005 h 598194"/>
                <a:gd name="connsiteX48" fmla="*/ 227044 w 266803"/>
                <a:gd name="connsiteY48" fmla="*/ 303220 h 598194"/>
                <a:gd name="connsiteX49" fmla="*/ 225141 w 266803"/>
                <a:gd name="connsiteY49" fmla="*/ 306264 h 598194"/>
                <a:gd name="connsiteX50" fmla="*/ 231229 w 266803"/>
                <a:gd name="connsiteY50" fmla="*/ 321479 h 598194"/>
                <a:gd name="connsiteX51" fmla="*/ 234273 w 266803"/>
                <a:gd name="connsiteY51" fmla="*/ 345696 h 598194"/>
                <a:gd name="connsiteX52" fmla="*/ 238205 w 266803"/>
                <a:gd name="connsiteY52" fmla="*/ 360911 h 598194"/>
                <a:gd name="connsiteX53" fmla="*/ 252158 w 266803"/>
                <a:gd name="connsiteY53" fmla="*/ 376126 h 598194"/>
                <a:gd name="connsiteX54" fmla="*/ 246070 w 266803"/>
                <a:gd name="connsiteY54" fmla="*/ 391341 h 598194"/>
                <a:gd name="connsiteX55" fmla="*/ 235289 w 266803"/>
                <a:gd name="connsiteY55" fmla="*/ 408078 h 598194"/>
                <a:gd name="connsiteX56" fmla="*/ 232371 w 266803"/>
                <a:gd name="connsiteY56" fmla="*/ 426336 h 598194"/>
                <a:gd name="connsiteX57" fmla="*/ 217150 w 266803"/>
                <a:gd name="connsiteY57" fmla="*/ 432422 h 598194"/>
                <a:gd name="connsiteX58" fmla="*/ 212584 w 266803"/>
                <a:gd name="connsiteY58" fmla="*/ 462726 h 598194"/>
                <a:gd name="connsiteX59" fmla="*/ 220194 w 266803"/>
                <a:gd name="connsiteY59" fmla="*/ 476420 h 598194"/>
                <a:gd name="connsiteX60" fmla="*/ 204973 w 266803"/>
                <a:gd name="connsiteY60" fmla="*/ 477941 h 598194"/>
                <a:gd name="connsiteX61" fmla="*/ 192289 w 266803"/>
                <a:gd name="connsiteY61" fmla="*/ 493156 h 598194"/>
                <a:gd name="connsiteX62" fmla="*/ 190767 w 266803"/>
                <a:gd name="connsiteY62" fmla="*/ 500764 h 598194"/>
                <a:gd name="connsiteX63" fmla="*/ 198378 w 266803"/>
                <a:gd name="connsiteY63" fmla="*/ 503807 h 598194"/>
                <a:gd name="connsiteX64" fmla="*/ 190767 w 266803"/>
                <a:gd name="connsiteY64" fmla="*/ 519022 h 598194"/>
                <a:gd name="connsiteX65" fmla="*/ 184679 w 266803"/>
                <a:gd name="connsiteY65" fmla="*/ 550974 h 598194"/>
                <a:gd name="connsiteX66" fmla="*/ 174024 w 266803"/>
                <a:gd name="connsiteY66" fmla="*/ 567710 h 598194"/>
                <a:gd name="connsiteX67" fmla="*/ 170980 w 266803"/>
                <a:gd name="connsiteY67" fmla="*/ 582799 h 598194"/>
                <a:gd name="connsiteX68" fmla="*/ 161848 w 266803"/>
                <a:gd name="connsiteY68" fmla="*/ 595478 h 598194"/>
                <a:gd name="connsiteX69" fmla="*/ 146627 w 266803"/>
                <a:gd name="connsiteY69" fmla="*/ 597126 h 598194"/>
                <a:gd name="connsiteX70" fmla="*/ 145105 w 266803"/>
                <a:gd name="connsiteY70" fmla="*/ 580390 h 598194"/>
                <a:gd name="connsiteX71" fmla="*/ 151193 w 266803"/>
                <a:gd name="connsiteY71" fmla="*/ 555031 h 598194"/>
                <a:gd name="connsiteX72" fmla="*/ 145105 w 266803"/>
                <a:gd name="connsiteY72" fmla="*/ 538295 h 598194"/>
                <a:gd name="connsiteX73" fmla="*/ 113268 w 266803"/>
                <a:gd name="connsiteY73" fmla="*/ 538295 h 598194"/>
                <a:gd name="connsiteX74" fmla="*/ 98047 w 266803"/>
                <a:gd name="connsiteY74" fmla="*/ 545902 h 598194"/>
                <a:gd name="connsiteX75" fmla="*/ 70650 w 266803"/>
                <a:gd name="connsiteY75" fmla="*/ 524601 h 598194"/>
                <a:gd name="connsiteX76" fmla="*/ 55429 w 266803"/>
                <a:gd name="connsiteY76" fmla="*/ 516993 h 598194"/>
                <a:gd name="connsiteX77" fmla="*/ 38686 w 266803"/>
                <a:gd name="connsiteY77" fmla="*/ 512429 h 598194"/>
                <a:gd name="connsiteX78" fmla="*/ 8245 w 266803"/>
                <a:gd name="connsiteY78" fmla="*/ 487070 h 598194"/>
                <a:gd name="connsiteX79" fmla="*/ 11289 w 266803"/>
                <a:gd name="connsiteY79" fmla="*/ 479463 h 598194"/>
                <a:gd name="connsiteX80" fmla="*/ 9894 w 266803"/>
                <a:gd name="connsiteY80" fmla="*/ 477941 h 598194"/>
                <a:gd name="connsiteX81" fmla="*/ 635 w 266803"/>
                <a:gd name="connsiteY81" fmla="*/ 462726 h 598194"/>
                <a:gd name="connsiteX82" fmla="*/ 2283 w 266803"/>
                <a:gd name="connsiteY82" fmla="*/ 458288 h 59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6803" h="598194">
                  <a:moveTo>
                    <a:pt x="888" y="456640"/>
                  </a:moveTo>
                  <a:cubicBezTo>
                    <a:pt x="888" y="453724"/>
                    <a:pt x="4693" y="448779"/>
                    <a:pt x="5327" y="445989"/>
                  </a:cubicBezTo>
                  <a:cubicBezTo>
                    <a:pt x="13065" y="411882"/>
                    <a:pt x="18011" y="401992"/>
                    <a:pt x="46423" y="386650"/>
                  </a:cubicBezTo>
                  <a:cubicBezTo>
                    <a:pt x="52253" y="383685"/>
                    <a:pt x="57263" y="379331"/>
                    <a:pt x="61010" y="373971"/>
                  </a:cubicBezTo>
                  <a:cubicBezTo>
                    <a:pt x="62251" y="368987"/>
                    <a:pt x="62974" y="363888"/>
                    <a:pt x="63166" y="358756"/>
                  </a:cubicBezTo>
                  <a:cubicBezTo>
                    <a:pt x="64698" y="352773"/>
                    <a:pt x="67275" y="347107"/>
                    <a:pt x="70776" y="342019"/>
                  </a:cubicBezTo>
                  <a:cubicBezTo>
                    <a:pt x="71918" y="340624"/>
                    <a:pt x="75470" y="338849"/>
                    <a:pt x="76865" y="337455"/>
                  </a:cubicBezTo>
                  <a:cubicBezTo>
                    <a:pt x="80543" y="333904"/>
                    <a:pt x="85617" y="324775"/>
                    <a:pt x="89549" y="320845"/>
                  </a:cubicBezTo>
                  <a:cubicBezTo>
                    <a:pt x="93481" y="316914"/>
                    <a:pt x="103882" y="308926"/>
                    <a:pt x="107814" y="304108"/>
                  </a:cubicBezTo>
                  <a:cubicBezTo>
                    <a:pt x="111746" y="299290"/>
                    <a:pt x="95130" y="304869"/>
                    <a:pt x="95130" y="300558"/>
                  </a:cubicBezTo>
                  <a:cubicBezTo>
                    <a:pt x="92720" y="289400"/>
                    <a:pt x="75216" y="284202"/>
                    <a:pt x="66972" y="276467"/>
                  </a:cubicBezTo>
                  <a:cubicBezTo>
                    <a:pt x="63136" y="271594"/>
                    <a:pt x="58893" y="267056"/>
                    <a:pt x="54288" y="262900"/>
                  </a:cubicBezTo>
                  <a:cubicBezTo>
                    <a:pt x="52258" y="261632"/>
                    <a:pt x="50609" y="247939"/>
                    <a:pt x="48453" y="246798"/>
                  </a:cubicBezTo>
                  <a:cubicBezTo>
                    <a:pt x="42071" y="243567"/>
                    <a:pt x="36281" y="239280"/>
                    <a:pt x="31330" y="234118"/>
                  </a:cubicBezTo>
                  <a:cubicBezTo>
                    <a:pt x="27324" y="229996"/>
                    <a:pt x="23089" y="226101"/>
                    <a:pt x="18646" y="222454"/>
                  </a:cubicBezTo>
                  <a:cubicBezTo>
                    <a:pt x="15601" y="219157"/>
                    <a:pt x="24987" y="214592"/>
                    <a:pt x="21309" y="211930"/>
                  </a:cubicBezTo>
                  <a:cubicBezTo>
                    <a:pt x="15707" y="207335"/>
                    <a:pt x="11054" y="201693"/>
                    <a:pt x="7610" y="195320"/>
                  </a:cubicBezTo>
                  <a:cubicBezTo>
                    <a:pt x="4117" y="187345"/>
                    <a:pt x="2594" y="178648"/>
                    <a:pt x="3171" y="169961"/>
                  </a:cubicBezTo>
                  <a:cubicBezTo>
                    <a:pt x="4313" y="165270"/>
                    <a:pt x="13065" y="159057"/>
                    <a:pt x="15221" y="154746"/>
                  </a:cubicBezTo>
                  <a:cubicBezTo>
                    <a:pt x="17826" y="150064"/>
                    <a:pt x="19384" y="144873"/>
                    <a:pt x="19787" y="139531"/>
                  </a:cubicBezTo>
                  <a:cubicBezTo>
                    <a:pt x="18614" y="133885"/>
                    <a:pt x="15991" y="128641"/>
                    <a:pt x="12177" y="124316"/>
                  </a:cubicBezTo>
                  <a:cubicBezTo>
                    <a:pt x="11035" y="123048"/>
                    <a:pt x="7357" y="122541"/>
                    <a:pt x="6088" y="121273"/>
                  </a:cubicBezTo>
                  <a:cubicBezTo>
                    <a:pt x="2638" y="117888"/>
                    <a:pt x="484" y="113402"/>
                    <a:pt x="0" y="108594"/>
                  </a:cubicBezTo>
                  <a:cubicBezTo>
                    <a:pt x="888" y="103395"/>
                    <a:pt x="12684" y="97816"/>
                    <a:pt x="15221" y="93378"/>
                  </a:cubicBezTo>
                  <a:cubicBezTo>
                    <a:pt x="23327" y="80719"/>
                    <a:pt x="29485" y="66913"/>
                    <a:pt x="33486" y="52424"/>
                  </a:cubicBezTo>
                  <a:cubicBezTo>
                    <a:pt x="34247" y="48747"/>
                    <a:pt x="32852" y="40886"/>
                    <a:pt x="33486" y="37209"/>
                  </a:cubicBezTo>
                  <a:cubicBezTo>
                    <a:pt x="34795" y="31878"/>
                    <a:pt x="36845" y="26757"/>
                    <a:pt x="39574" y="21994"/>
                  </a:cubicBezTo>
                  <a:cubicBezTo>
                    <a:pt x="42872" y="16415"/>
                    <a:pt x="50102" y="3863"/>
                    <a:pt x="56317" y="2214"/>
                  </a:cubicBezTo>
                  <a:cubicBezTo>
                    <a:pt x="98174" y="-8563"/>
                    <a:pt x="193558" y="21740"/>
                    <a:pt x="221209" y="55467"/>
                  </a:cubicBezTo>
                  <a:cubicBezTo>
                    <a:pt x="223873" y="58637"/>
                    <a:pt x="222731" y="68147"/>
                    <a:pt x="222731" y="72077"/>
                  </a:cubicBezTo>
                  <a:cubicBezTo>
                    <a:pt x="222670" y="77730"/>
                    <a:pt x="222161" y="83369"/>
                    <a:pt x="221209" y="88941"/>
                  </a:cubicBezTo>
                  <a:cubicBezTo>
                    <a:pt x="218676" y="96362"/>
                    <a:pt x="216643" y="103944"/>
                    <a:pt x="215121" y="111637"/>
                  </a:cubicBezTo>
                  <a:cubicBezTo>
                    <a:pt x="215121" y="114299"/>
                    <a:pt x="217277" y="119625"/>
                    <a:pt x="216643" y="122287"/>
                  </a:cubicBezTo>
                  <a:cubicBezTo>
                    <a:pt x="213762" y="129158"/>
                    <a:pt x="208296" y="134622"/>
                    <a:pt x="201422" y="137502"/>
                  </a:cubicBezTo>
                  <a:cubicBezTo>
                    <a:pt x="200280" y="137502"/>
                    <a:pt x="197997" y="135474"/>
                    <a:pt x="196856" y="135981"/>
                  </a:cubicBezTo>
                  <a:cubicBezTo>
                    <a:pt x="192163" y="137883"/>
                    <a:pt x="188992" y="149294"/>
                    <a:pt x="187723" y="154239"/>
                  </a:cubicBezTo>
                  <a:cubicBezTo>
                    <a:pt x="185186" y="164889"/>
                    <a:pt x="180620" y="189868"/>
                    <a:pt x="187723" y="198363"/>
                  </a:cubicBezTo>
                  <a:cubicBezTo>
                    <a:pt x="191497" y="200746"/>
                    <a:pt x="195970" y="201775"/>
                    <a:pt x="200407" y="201279"/>
                  </a:cubicBezTo>
                  <a:cubicBezTo>
                    <a:pt x="204339" y="201279"/>
                    <a:pt x="211696" y="197095"/>
                    <a:pt x="215628" y="196841"/>
                  </a:cubicBezTo>
                  <a:cubicBezTo>
                    <a:pt x="226488" y="195224"/>
                    <a:pt x="237584" y="196764"/>
                    <a:pt x="247592" y="201279"/>
                  </a:cubicBezTo>
                  <a:cubicBezTo>
                    <a:pt x="251270" y="204702"/>
                    <a:pt x="251524" y="216114"/>
                    <a:pt x="252158" y="221059"/>
                  </a:cubicBezTo>
                  <a:cubicBezTo>
                    <a:pt x="253426" y="233738"/>
                    <a:pt x="248099" y="258209"/>
                    <a:pt x="252158" y="269747"/>
                  </a:cubicBezTo>
                  <a:cubicBezTo>
                    <a:pt x="253680" y="274185"/>
                    <a:pt x="261417" y="280525"/>
                    <a:pt x="263066" y="284962"/>
                  </a:cubicBezTo>
                  <a:cubicBezTo>
                    <a:pt x="266715" y="300404"/>
                    <a:pt x="267701" y="316355"/>
                    <a:pt x="265983" y="332129"/>
                  </a:cubicBezTo>
                  <a:cubicBezTo>
                    <a:pt x="265983" y="336694"/>
                    <a:pt x="262686" y="349500"/>
                    <a:pt x="258119" y="348739"/>
                  </a:cubicBezTo>
                  <a:cubicBezTo>
                    <a:pt x="250255" y="347598"/>
                    <a:pt x="247465" y="324902"/>
                    <a:pt x="247338" y="316914"/>
                  </a:cubicBezTo>
                  <a:cubicBezTo>
                    <a:pt x="246912" y="311763"/>
                    <a:pt x="245977" y="306666"/>
                    <a:pt x="244548" y="301699"/>
                  </a:cubicBezTo>
                  <a:cubicBezTo>
                    <a:pt x="243533" y="297895"/>
                    <a:pt x="240108" y="289020"/>
                    <a:pt x="236430" y="288005"/>
                  </a:cubicBezTo>
                  <a:cubicBezTo>
                    <a:pt x="232751" y="286991"/>
                    <a:pt x="229327" y="300051"/>
                    <a:pt x="227044" y="303220"/>
                  </a:cubicBezTo>
                  <a:cubicBezTo>
                    <a:pt x="226155" y="304052"/>
                    <a:pt x="225499" y="305101"/>
                    <a:pt x="225141" y="306264"/>
                  </a:cubicBezTo>
                  <a:cubicBezTo>
                    <a:pt x="223746" y="310067"/>
                    <a:pt x="230215" y="317421"/>
                    <a:pt x="231229" y="321479"/>
                  </a:cubicBezTo>
                  <a:cubicBezTo>
                    <a:pt x="233246" y="329393"/>
                    <a:pt x="234269" y="337529"/>
                    <a:pt x="234273" y="345696"/>
                  </a:cubicBezTo>
                  <a:cubicBezTo>
                    <a:pt x="235225" y="350854"/>
                    <a:pt x="236539" y="355938"/>
                    <a:pt x="238205" y="360911"/>
                  </a:cubicBezTo>
                  <a:cubicBezTo>
                    <a:pt x="238206" y="365222"/>
                    <a:pt x="251904" y="371942"/>
                    <a:pt x="252158" y="376126"/>
                  </a:cubicBezTo>
                  <a:cubicBezTo>
                    <a:pt x="251258" y="381580"/>
                    <a:pt x="249180" y="386772"/>
                    <a:pt x="246070" y="391341"/>
                  </a:cubicBezTo>
                  <a:cubicBezTo>
                    <a:pt x="242052" y="396636"/>
                    <a:pt x="238447" y="402231"/>
                    <a:pt x="235289" y="408078"/>
                  </a:cubicBezTo>
                  <a:cubicBezTo>
                    <a:pt x="233639" y="412389"/>
                    <a:pt x="235288" y="422659"/>
                    <a:pt x="232371" y="426336"/>
                  </a:cubicBezTo>
                  <a:cubicBezTo>
                    <a:pt x="229454" y="430013"/>
                    <a:pt x="219687" y="428745"/>
                    <a:pt x="217150" y="432422"/>
                  </a:cubicBezTo>
                  <a:cubicBezTo>
                    <a:pt x="213472" y="439142"/>
                    <a:pt x="204466" y="449666"/>
                    <a:pt x="212584" y="462726"/>
                  </a:cubicBezTo>
                  <a:cubicBezTo>
                    <a:pt x="214613" y="466149"/>
                    <a:pt x="221970" y="472996"/>
                    <a:pt x="220194" y="476420"/>
                  </a:cubicBezTo>
                  <a:cubicBezTo>
                    <a:pt x="218418" y="479843"/>
                    <a:pt x="208271" y="476420"/>
                    <a:pt x="204973" y="477941"/>
                  </a:cubicBezTo>
                  <a:cubicBezTo>
                    <a:pt x="199621" y="481960"/>
                    <a:pt x="195278" y="487169"/>
                    <a:pt x="192289" y="493156"/>
                  </a:cubicBezTo>
                  <a:cubicBezTo>
                    <a:pt x="191528" y="494931"/>
                    <a:pt x="189879" y="499115"/>
                    <a:pt x="190767" y="500764"/>
                  </a:cubicBezTo>
                  <a:cubicBezTo>
                    <a:pt x="191655" y="502412"/>
                    <a:pt x="197617" y="501905"/>
                    <a:pt x="198378" y="503807"/>
                  </a:cubicBezTo>
                  <a:cubicBezTo>
                    <a:pt x="199900" y="507737"/>
                    <a:pt x="192036" y="514964"/>
                    <a:pt x="190767" y="519022"/>
                  </a:cubicBezTo>
                  <a:cubicBezTo>
                    <a:pt x="188357" y="526756"/>
                    <a:pt x="187723" y="543366"/>
                    <a:pt x="184679" y="550974"/>
                  </a:cubicBezTo>
                  <a:cubicBezTo>
                    <a:pt x="182903" y="555538"/>
                    <a:pt x="175927" y="563653"/>
                    <a:pt x="174024" y="567710"/>
                  </a:cubicBezTo>
                  <a:cubicBezTo>
                    <a:pt x="172122" y="571768"/>
                    <a:pt x="172629" y="579249"/>
                    <a:pt x="170980" y="582799"/>
                  </a:cubicBezTo>
                  <a:cubicBezTo>
                    <a:pt x="169047" y="587723"/>
                    <a:pt x="165906" y="592083"/>
                    <a:pt x="161848" y="595478"/>
                  </a:cubicBezTo>
                  <a:cubicBezTo>
                    <a:pt x="158550" y="597380"/>
                    <a:pt x="149164" y="599535"/>
                    <a:pt x="146627" y="597126"/>
                  </a:cubicBezTo>
                  <a:cubicBezTo>
                    <a:pt x="144090" y="594717"/>
                    <a:pt x="144851" y="584447"/>
                    <a:pt x="145105" y="580390"/>
                  </a:cubicBezTo>
                  <a:cubicBezTo>
                    <a:pt x="147582" y="572050"/>
                    <a:pt x="149614" y="563586"/>
                    <a:pt x="151193" y="555031"/>
                  </a:cubicBezTo>
                  <a:cubicBezTo>
                    <a:pt x="151193" y="550593"/>
                    <a:pt x="148910" y="540703"/>
                    <a:pt x="145105" y="538295"/>
                  </a:cubicBezTo>
                  <a:cubicBezTo>
                    <a:pt x="134720" y="535190"/>
                    <a:pt x="123653" y="535190"/>
                    <a:pt x="113268" y="538295"/>
                  </a:cubicBezTo>
                  <a:cubicBezTo>
                    <a:pt x="109082" y="539309"/>
                    <a:pt x="102233" y="546282"/>
                    <a:pt x="98047" y="545902"/>
                  </a:cubicBezTo>
                  <a:cubicBezTo>
                    <a:pt x="89422" y="545015"/>
                    <a:pt x="77499" y="529926"/>
                    <a:pt x="70650" y="524601"/>
                  </a:cubicBezTo>
                  <a:cubicBezTo>
                    <a:pt x="65885" y="521490"/>
                    <a:pt x="60778" y="518937"/>
                    <a:pt x="55429" y="516993"/>
                  </a:cubicBezTo>
                  <a:cubicBezTo>
                    <a:pt x="51370" y="515472"/>
                    <a:pt x="42745" y="514457"/>
                    <a:pt x="38686" y="512429"/>
                  </a:cubicBezTo>
                  <a:cubicBezTo>
                    <a:pt x="29934" y="507864"/>
                    <a:pt x="10781" y="496326"/>
                    <a:pt x="8245" y="487070"/>
                  </a:cubicBezTo>
                  <a:cubicBezTo>
                    <a:pt x="8245" y="485168"/>
                    <a:pt x="11669" y="481491"/>
                    <a:pt x="11289" y="479463"/>
                  </a:cubicBezTo>
                  <a:cubicBezTo>
                    <a:pt x="10908" y="477434"/>
                    <a:pt x="10147" y="478448"/>
                    <a:pt x="9894" y="477941"/>
                  </a:cubicBezTo>
                  <a:cubicBezTo>
                    <a:pt x="5781" y="473569"/>
                    <a:pt x="2628" y="468386"/>
                    <a:pt x="635" y="462726"/>
                  </a:cubicBezTo>
                  <a:cubicBezTo>
                    <a:pt x="634" y="461585"/>
                    <a:pt x="2283" y="459429"/>
                    <a:pt x="2283" y="458288"/>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3" name="US_State">
              <a:extLst>
                <a:ext uri="{FF2B5EF4-FFF2-40B4-BE49-F238E27FC236}">
                  <a16:creationId xmlns:a16="http://schemas.microsoft.com/office/drawing/2014/main" id="{2EC95106-BBEF-B70E-FE9F-41CE0D7EF7BF}"/>
                </a:ext>
              </a:extLst>
            </p:cNvPr>
            <p:cNvSpPr/>
            <p:nvPr/>
          </p:nvSpPr>
          <p:spPr>
            <a:xfrm>
              <a:off x="8732014" y="2770267"/>
              <a:ext cx="184066" cy="308896"/>
            </a:xfrm>
            <a:custGeom>
              <a:avLst/>
              <a:gdLst>
                <a:gd name="connsiteX0" fmla="*/ 174680 w 184066"/>
                <a:gd name="connsiteY0" fmla="*/ 256151 h 308896"/>
                <a:gd name="connsiteX1" fmla="*/ 184066 w 184066"/>
                <a:gd name="connsiteY1" fmla="*/ 284552 h 308896"/>
                <a:gd name="connsiteX2" fmla="*/ 180007 w 184066"/>
                <a:gd name="connsiteY2" fmla="*/ 284552 h 308896"/>
                <a:gd name="connsiteX3" fmla="*/ 175948 w 184066"/>
                <a:gd name="connsiteY3" fmla="*/ 285947 h 308896"/>
                <a:gd name="connsiteX4" fmla="*/ 75745 w 184066"/>
                <a:gd name="connsiteY4" fmla="*/ 308897 h 308896"/>
                <a:gd name="connsiteX5" fmla="*/ 67627 w 184066"/>
                <a:gd name="connsiteY5" fmla="*/ 294062 h 308896"/>
                <a:gd name="connsiteX6" fmla="*/ 44542 w 184066"/>
                <a:gd name="connsiteY6" fmla="*/ 197953 h 308896"/>
                <a:gd name="connsiteX7" fmla="*/ 909 w 184066"/>
                <a:gd name="connsiteY7" fmla="*/ 44407 h 308896"/>
                <a:gd name="connsiteX8" fmla="*/ 909 w 184066"/>
                <a:gd name="connsiteY8" fmla="*/ 31727 h 308896"/>
                <a:gd name="connsiteX9" fmla="*/ 3065 w 184066"/>
                <a:gd name="connsiteY9" fmla="*/ 24373 h 308896"/>
                <a:gd name="connsiteX10" fmla="*/ 11310 w 184066"/>
                <a:gd name="connsiteY10" fmla="*/ 10806 h 308896"/>
                <a:gd name="connsiteX11" fmla="*/ 38327 w 184066"/>
                <a:gd name="connsiteY11" fmla="*/ 29 h 308896"/>
                <a:gd name="connsiteX12" fmla="*/ 49235 w 184066"/>
                <a:gd name="connsiteY12" fmla="*/ 1297 h 308896"/>
                <a:gd name="connsiteX13" fmla="*/ 54562 w 184066"/>
                <a:gd name="connsiteY13" fmla="*/ 5354 h 308896"/>
                <a:gd name="connsiteX14" fmla="*/ 47840 w 184066"/>
                <a:gd name="connsiteY14" fmla="*/ 12201 h 308896"/>
                <a:gd name="connsiteX15" fmla="*/ 46445 w 184066"/>
                <a:gd name="connsiteY15" fmla="*/ 25641 h 308896"/>
                <a:gd name="connsiteX16" fmla="*/ 41117 w 184066"/>
                <a:gd name="connsiteY16" fmla="*/ 40603 h 308896"/>
                <a:gd name="connsiteX17" fmla="*/ 34268 w 184066"/>
                <a:gd name="connsiteY17" fmla="*/ 50112 h 308896"/>
                <a:gd name="connsiteX18" fmla="*/ 45049 w 184066"/>
                <a:gd name="connsiteY18" fmla="*/ 63552 h 308896"/>
                <a:gd name="connsiteX19" fmla="*/ 43781 w 184066"/>
                <a:gd name="connsiteY19" fmla="*/ 77119 h 308896"/>
                <a:gd name="connsiteX20" fmla="*/ 51899 w 184066"/>
                <a:gd name="connsiteY20" fmla="*/ 90686 h 308896"/>
                <a:gd name="connsiteX21" fmla="*/ 64583 w 184066"/>
                <a:gd name="connsiteY21" fmla="*/ 104253 h 308896"/>
                <a:gd name="connsiteX22" fmla="*/ 78155 w 184066"/>
                <a:gd name="connsiteY22" fmla="*/ 115030 h 308896"/>
                <a:gd name="connsiteX23" fmla="*/ 87668 w 184066"/>
                <a:gd name="connsiteY23" fmla="*/ 128597 h 308896"/>
                <a:gd name="connsiteX24" fmla="*/ 88936 w 184066"/>
                <a:gd name="connsiteY24" fmla="*/ 143432 h 308896"/>
                <a:gd name="connsiteX25" fmla="*/ 97054 w 184066"/>
                <a:gd name="connsiteY25" fmla="*/ 165114 h 308896"/>
                <a:gd name="connsiteX26" fmla="*/ 112021 w 184066"/>
                <a:gd name="connsiteY26" fmla="*/ 177793 h 308896"/>
                <a:gd name="connsiteX27" fmla="*/ 117475 w 184066"/>
                <a:gd name="connsiteY27" fmla="*/ 191360 h 308896"/>
                <a:gd name="connsiteX28" fmla="*/ 144492 w 184066"/>
                <a:gd name="connsiteY28" fmla="*/ 213041 h 308896"/>
                <a:gd name="connsiteX29" fmla="*/ 159332 w 184066"/>
                <a:gd name="connsiteY29" fmla="*/ 211646 h 308896"/>
                <a:gd name="connsiteX30" fmla="*/ 164786 w 184066"/>
                <a:gd name="connsiteY30" fmla="*/ 219888 h 308896"/>
                <a:gd name="connsiteX31" fmla="*/ 159332 w 184066"/>
                <a:gd name="connsiteY31" fmla="*/ 233328 h 308896"/>
                <a:gd name="connsiteX32" fmla="*/ 159332 w 184066"/>
                <a:gd name="connsiteY32" fmla="*/ 246895 h 308896"/>
                <a:gd name="connsiteX33" fmla="*/ 149946 w 184066"/>
                <a:gd name="connsiteY33" fmla="*/ 258053 h 308896"/>
                <a:gd name="connsiteX34" fmla="*/ 174680 w 184066"/>
                <a:gd name="connsiteY34" fmla="*/ 256151 h 30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066" h="308896">
                  <a:moveTo>
                    <a:pt x="174680" y="256151"/>
                  </a:moveTo>
                  <a:cubicBezTo>
                    <a:pt x="179642" y="264910"/>
                    <a:pt x="182832" y="274561"/>
                    <a:pt x="184066" y="284552"/>
                  </a:cubicBezTo>
                  <a:cubicBezTo>
                    <a:pt x="184066" y="285567"/>
                    <a:pt x="180007" y="284552"/>
                    <a:pt x="180007" y="284552"/>
                  </a:cubicBezTo>
                  <a:lnTo>
                    <a:pt x="175948" y="285947"/>
                  </a:lnTo>
                  <a:lnTo>
                    <a:pt x="75745" y="308897"/>
                  </a:lnTo>
                  <a:lnTo>
                    <a:pt x="67627" y="294062"/>
                  </a:lnTo>
                  <a:lnTo>
                    <a:pt x="44542" y="197953"/>
                  </a:lnTo>
                  <a:lnTo>
                    <a:pt x="909" y="44407"/>
                  </a:lnTo>
                  <a:cubicBezTo>
                    <a:pt x="-303" y="40267"/>
                    <a:pt x="-303" y="35867"/>
                    <a:pt x="909" y="31727"/>
                  </a:cubicBezTo>
                  <a:cubicBezTo>
                    <a:pt x="909" y="29825"/>
                    <a:pt x="3065" y="24373"/>
                    <a:pt x="3065" y="24373"/>
                  </a:cubicBezTo>
                  <a:cubicBezTo>
                    <a:pt x="5394" y="19609"/>
                    <a:pt x="8154" y="15068"/>
                    <a:pt x="11310" y="10806"/>
                  </a:cubicBezTo>
                  <a:cubicBezTo>
                    <a:pt x="18767" y="4149"/>
                    <a:pt x="28333" y="332"/>
                    <a:pt x="38327" y="29"/>
                  </a:cubicBezTo>
                  <a:cubicBezTo>
                    <a:pt x="42007" y="-120"/>
                    <a:pt x="45688" y="307"/>
                    <a:pt x="49235" y="1297"/>
                  </a:cubicBezTo>
                  <a:cubicBezTo>
                    <a:pt x="50757" y="1297"/>
                    <a:pt x="54435" y="3706"/>
                    <a:pt x="54562" y="5354"/>
                  </a:cubicBezTo>
                  <a:cubicBezTo>
                    <a:pt x="54689" y="7003"/>
                    <a:pt x="49108" y="10046"/>
                    <a:pt x="47840" y="12201"/>
                  </a:cubicBezTo>
                  <a:cubicBezTo>
                    <a:pt x="46622" y="16571"/>
                    <a:pt x="46150" y="21115"/>
                    <a:pt x="46445" y="25641"/>
                  </a:cubicBezTo>
                  <a:cubicBezTo>
                    <a:pt x="46445" y="25641"/>
                    <a:pt x="42893" y="37053"/>
                    <a:pt x="41117" y="40603"/>
                  </a:cubicBezTo>
                  <a:cubicBezTo>
                    <a:pt x="39342" y="44153"/>
                    <a:pt x="34141" y="47196"/>
                    <a:pt x="34268" y="50112"/>
                  </a:cubicBezTo>
                  <a:cubicBezTo>
                    <a:pt x="34395" y="53029"/>
                    <a:pt x="43908" y="59495"/>
                    <a:pt x="45049" y="63552"/>
                  </a:cubicBezTo>
                  <a:cubicBezTo>
                    <a:pt x="46191" y="67610"/>
                    <a:pt x="43020" y="73823"/>
                    <a:pt x="43781" y="77119"/>
                  </a:cubicBezTo>
                  <a:cubicBezTo>
                    <a:pt x="45742" y="82048"/>
                    <a:pt x="48483" y="86628"/>
                    <a:pt x="51899" y="90686"/>
                  </a:cubicBezTo>
                  <a:cubicBezTo>
                    <a:pt x="55815" y="95490"/>
                    <a:pt x="60053" y="100023"/>
                    <a:pt x="64583" y="104253"/>
                  </a:cubicBezTo>
                  <a:cubicBezTo>
                    <a:pt x="67754" y="107169"/>
                    <a:pt x="75110" y="111860"/>
                    <a:pt x="78155" y="115030"/>
                  </a:cubicBezTo>
                  <a:cubicBezTo>
                    <a:pt x="81986" y="119053"/>
                    <a:pt x="85191" y="123626"/>
                    <a:pt x="87668" y="128597"/>
                  </a:cubicBezTo>
                  <a:cubicBezTo>
                    <a:pt x="88809" y="132147"/>
                    <a:pt x="87668" y="139882"/>
                    <a:pt x="88936" y="143432"/>
                  </a:cubicBezTo>
                  <a:cubicBezTo>
                    <a:pt x="90435" y="151055"/>
                    <a:pt x="93178" y="158380"/>
                    <a:pt x="97054" y="165114"/>
                  </a:cubicBezTo>
                  <a:cubicBezTo>
                    <a:pt x="100098" y="168917"/>
                    <a:pt x="109738" y="173482"/>
                    <a:pt x="112021" y="177793"/>
                  </a:cubicBezTo>
                  <a:cubicBezTo>
                    <a:pt x="114304" y="182104"/>
                    <a:pt x="115192" y="188443"/>
                    <a:pt x="117475" y="191360"/>
                  </a:cubicBezTo>
                  <a:cubicBezTo>
                    <a:pt x="124650" y="200610"/>
                    <a:pt x="133906" y="208038"/>
                    <a:pt x="144492" y="213041"/>
                  </a:cubicBezTo>
                  <a:cubicBezTo>
                    <a:pt x="148043" y="214182"/>
                    <a:pt x="156034" y="210125"/>
                    <a:pt x="159332" y="211646"/>
                  </a:cubicBezTo>
                  <a:cubicBezTo>
                    <a:pt x="162113" y="213619"/>
                    <a:pt x="164058" y="216558"/>
                    <a:pt x="164786" y="219888"/>
                  </a:cubicBezTo>
                  <a:cubicBezTo>
                    <a:pt x="164786" y="223438"/>
                    <a:pt x="160093" y="229778"/>
                    <a:pt x="159332" y="233328"/>
                  </a:cubicBezTo>
                  <a:cubicBezTo>
                    <a:pt x="158762" y="237832"/>
                    <a:pt x="158762" y="242390"/>
                    <a:pt x="159332" y="246895"/>
                  </a:cubicBezTo>
                  <a:cubicBezTo>
                    <a:pt x="160093" y="250572"/>
                    <a:pt x="153498" y="250825"/>
                    <a:pt x="149946" y="258053"/>
                  </a:cubicBezTo>
                  <a:cubicBezTo>
                    <a:pt x="146394" y="265280"/>
                    <a:pt x="152356" y="275804"/>
                    <a:pt x="174680" y="256151"/>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4" name="US_State">
              <a:extLst>
                <a:ext uri="{FF2B5EF4-FFF2-40B4-BE49-F238E27FC236}">
                  <a16:creationId xmlns:a16="http://schemas.microsoft.com/office/drawing/2014/main" id="{1B0EA03B-D562-4CC7-2CEB-A812D90AD39F}"/>
                </a:ext>
              </a:extLst>
            </p:cNvPr>
            <p:cNvSpPr/>
            <p:nvPr/>
          </p:nvSpPr>
          <p:spPr>
            <a:xfrm>
              <a:off x="8976202" y="1932209"/>
              <a:ext cx="581941" cy="316972"/>
            </a:xfrm>
            <a:custGeom>
              <a:avLst/>
              <a:gdLst>
                <a:gd name="connsiteX0" fmla="*/ 385593 w 581941"/>
                <a:gd name="connsiteY0" fmla="*/ 273605 h 316972"/>
                <a:gd name="connsiteX1" fmla="*/ 392316 w 581941"/>
                <a:gd name="connsiteY1" fmla="*/ 302133 h 316972"/>
                <a:gd name="connsiteX2" fmla="*/ 399038 w 581941"/>
                <a:gd name="connsiteY2" fmla="*/ 316968 h 316972"/>
                <a:gd name="connsiteX3" fmla="*/ 405888 w 581941"/>
                <a:gd name="connsiteY3" fmla="*/ 306191 h 316972"/>
                <a:gd name="connsiteX4" fmla="*/ 415401 w 581941"/>
                <a:gd name="connsiteY4" fmla="*/ 291229 h 316972"/>
                <a:gd name="connsiteX5" fmla="*/ 428846 w 581941"/>
                <a:gd name="connsiteY5" fmla="*/ 292624 h 316972"/>
                <a:gd name="connsiteX6" fmla="*/ 437090 w 581941"/>
                <a:gd name="connsiteY6" fmla="*/ 269547 h 316972"/>
                <a:gd name="connsiteX7" fmla="*/ 450535 w 581941"/>
                <a:gd name="connsiteY7" fmla="*/ 258770 h 316972"/>
                <a:gd name="connsiteX8" fmla="*/ 457384 w 581941"/>
                <a:gd name="connsiteY8" fmla="*/ 245203 h 316972"/>
                <a:gd name="connsiteX9" fmla="*/ 470956 w 581941"/>
                <a:gd name="connsiteY9" fmla="*/ 235694 h 316972"/>
                <a:gd name="connsiteX10" fmla="*/ 470956 w 581941"/>
                <a:gd name="connsiteY10" fmla="*/ 249261 h 316972"/>
                <a:gd name="connsiteX11" fmla="*/ 477679 w 581941"/>
                <a:gd name="connsiteY11" fmla="*/ 277789 h 316972"/>
                <a:gd name="connsiteX12" fmla="*/ 492519 w 581941"/>
                <a:gd name="connsiteY12" fmla="*/ 272337 h 316972"/>
                <a:gd name="connsiteX13" fmla="*/ 506091 w 581941"/>
                <a:gd name="connsiteY13" fmla="*/ 262827 h 316972"/>
                <a:gd name="connsiteX14" fmla="*/ 510150 w 581941"/>
                <a:gd name="connsiteY14" fmla="*/ 247993 h 316972"/>
                <a:gd name="connsiteX15" fmla="*/ 521185 w 581941"/>
                <a:gd name="connsiteY15" fmla="*/ 246852 h 316972"/>
                <a:gd name="connsiteX16" fmla="*/ 557588 w 581941"/>
                <a:gd name="connsiteY16" fmla="*/ 227579 h 316972"/>
                <a:gd name="connsiteX17" fmla="*/ 573823 w 581941"/>
                <a:gd name="connsiteY17" fmla="*/ 222254 h 316972"/>
                <a:gd name="connsiteX18" fmla="*/ 581941 w 581941"/>
                <a:gd name="connsiteY18" fmla="*/ 207292 h 316972"/>
                <a:gd name="connsiteX19" fmla="*/ 573823 w 581941"/>
                <a:gd name="connsiteY19" fmla="*/ 180285 h 316972"/>
                <a:gd name="connsiteX20" fmla="*/ 554924 w 581941"/>
                <a:gd name="connsiteY20" fmla="*/ 154927 h 316972"/>
                <a:gd name="connsiteX21" fmla="*/ 539957 w 581941"/>
                <a:gd name="connsiteY21" fmla="*/ 144023 h 316972"/>
                <a:gd name="connsiteX22" fmla="*/ 526385 w 581941"/>
                <a:gd name="connsiteY22" fmla="*/ 139965 h 316972"/>
                <a:gd name="connsiteX23" fmla="*/ 511545 w 581941"/>
                <a:gd name="connsiteY23" fmla="*/ 142755 h 316972"/>
                <a:gd name="connsiteX24" fmla="*/ 516999 w 581941"/>
                <a:gd name="connsiteY24" fmla="*/ 150996 h 316972"/>
                <a:gd name="connsiteX25" fmla="*/ 531966 w 581941"/>
                <a:gd name="connsiteY25" fmla="*/ 160506 h 316972"/>
                <a:gd name="connsiteX26" fmla="*/ 537293 w 581941"/>
                <a:gd name="connsiteY26" fmla="*/ 175467 h 316972"/>
                <a:gd name="connsiteX27" fmla="*/ 549977 w 581941"/>
                <a:gd name="connsiteY27" fmla="*/ 174072 h 316972"/>
                <a:gd name="connsiteX28" fmla="*/ 556827 w 581941"/>
                <a:gd name="connsiteY28" fmla="*/ 197022 h 316972"/>
                <a:gd name="connsiteX29" fmla="*/ 554036 w 581941"/>
                <a:gd name="connsiteY29" fmla="*/ 205010 h 316972"/>
                <a:gd name="connsiteX30" fmla="*/ 525624 w 581941"/>
                <a:gd name="connsiteY30" fmla="*/ 226692 h 316972"/>
                <a:gd name="connsiteX31" fmla="*/ 512052 w 581941"/>
                <a:gd name="connsiteY31" fmla="*/ 222634 h 316972"/>
                <a:gd name="connsiteX32" fmla="*/ 497085 w 581941"/>
                <a:gd name="connsiteY32" fmla="*/ 223902 h 316972"/>
                <a:gd name="connsiteX33" fmla="*/ 488967 w 581941"/>
                <a:gd name="connsiteY33" fmla="*/ 218577 h 316972"/>
                <a:gd name="connsiteX34" fmla="*/ 475396 w 581941"/>
                <a:gd name="connsiteY34" fmla="*/ 191443 h 316972"/>
                <a:gd name="connsiteX35" fmla="*/ 461951 w 581941"/>
                <a:gd name="connsiteY35" fmla="*/ 188780 h 316972"/>
                <a:gd name="connsiteX36" fmla="*/ 448379 w 581941"/>
                <a:gd name="connsiteY36" fmla="*/ 181934 h 316972"/>
                <a:gd name="connsiteX37" fmla="*/ 448379 w 581941"/>
                <a:gd name="connsiteY37" fmla="*/ 168367 h 316972"/>
                <a:gd name="connsiteX38" fmla="*/ 461951 w 581941"/>
                <a:gd name="connsiteY38" fmla="*/ 175214 h 316972"/>
                <a:gd name="connsiteX39" fmla="*/ 449267 w 581941"/>
                <a:gd name="connsiteY39" fmla="*/ 160379 h 316972"/>
                <a:gd name="connsiteX40" fmla="*/ 422123 w 581941"/>
                <a:gd name="connsiteY40" fmla="*/ 135020 h 316972"/>
                <a:gd name="connsiteX41" fmla="*/ 407283 w 581941"/>
                <a:gd name="connsiteY41" fmla="*/ 132357 h 316972"/>
                <a:gd name="connsiteX42" fmla="*/ 392316 w 581941"/>
                <a:gd name="connsiteY42" fmla="*/ 140472 h 316972"/>
                <a:gd name="connsiteX43" fmla="*/ 378871 w 581941"/>
                <a:gd name="connsiteY43" fmla="*/ 132358 h 316972"/>
                <a:gd name="connsiteX44" fmla="*/ 369231 w 581941"/>
                <a:gd name="connsiteY44" fmla="*/ 118791 h 316972"/>
                <a:gd name="connsiteX45" fmla="*/ 384198 w 581941"/>
                <a:gd name="connsiteY45" fmla="*/ 118791 h 316972"/>
                <a:gd name="connsiteX46" fmla="*/ 377476 w 581941"/>
                <a:gd name="connsiteY46" fmla="*/ 105351 h 316972"/>
                <a:gd name="connsiteX47" fmla="*/ 390160 w 581941"/>
                <a:gd name="connsiteY47" fmla="*/ 90389 h 316972"/>
                <a:gd name="connsiteX48" fmla="*/ 387369 w 581941"/>
                <a:gd name="connsiteY48" fmla="*/ 84937 h 316972"/>
                <a:gd name="connsiteX49" fmla="*/ 394218 w 581941"/>
                <a:gd name="connsiteY49" fmla="*/ 71497 h 316972"/>
                <a:gd name="connsiteX50" fmla="*/ 421235 w 581941"/>
                <a:gd name="connsiteY50" fmla="*/ 52478 h 316972"/>
                <a:gd name="connsiteX51" fmla="*/ 424026 w 581941"/>
                <a:gd name="connsiteY51" fmla="*/ 37643 h 316972"/>
                <a:gd name="connsiteX52" fmla="*/ 410454 w 581941"/>
                <a:gd name="connsiteY52" fmla="*/ 40306 h 316972"/>
                <a:gd name="connsiteX53" fmla="*/ 413117 w 581941"/>
                <a:gd name="connsiteY53" fmla="*/ 42969 h 316972"/>
                <a:gd name="connsiteX54" fmla="*/ 399546 w 581941"/>
                <a:gd name="connsiteY54" fmla="*/ 45758 h 316972"/>
                <a:gd name="connsiteX55" fmla="*/ 386101 w 581941"/>
                <a:gd name="connsiteY55" fmla="*/ 34854 h 316972"/>
                <a:gd name="connsiteX56" fmla="*/ 383310 w 581941"/>
                <a:gd name="connsiteY56" fmla="*/ 21414 h 316972"/>
                <a:gd name="connsiteX57" fmla="*/ 372529 w 581941"/>
                <a:gd name="connsiteY57" fmla="*/ 14567 h 316972"/>
                <a:gd name="connsiteX58" fmla="*/ 375193 w 581941"/>
                <a:gd name="connsiteY58" fmla="*/ 1127 h 316972"/>
                <a:gd name="connsiteX59" fmla="*/ 368470 w 581941"/>
                <a:gd name="connsiteY59" fmla="*/ 1127 h 316972"/>
                <a:gd name="connsiteX60" fmla="*/ 361621 w 581941"/>
                <a:gd name="connsiteY60" fmla="*/ 2395 h 316972"/>
                <a:gd name="connsiteX61" fmla="*/ 346781 w 581941"/>
                <a:gd name="connsiteY61" fmla="*/ 11904 h 316972"/>
                <a:gd name="connsiteX62" fmla="*/ 337268 w 581941"/>
                <a:gd name="connsiteY62" fmla="*/ 26739 h 316972"/>
                <a:gd name="connsiteX63" fmla="*/ 333209 w 581941"/>
                <a:gd name="connsiteY63" fmla="*/ 25471 h 316972"/>
                <a:gd name="connsiteX64" fmla="*/ 325091 w 581941"/>
                <a:gd name="connsiteY64" fmla="*/ 40306 h 316972"/>
                <a:gd name="connsiteX65" fmla="*/ 307460 w 581941"/>
                <a:gd name="connsiteY65" fmla="*/ 60593 h 316972"/>
                <a:gd name="connsiteX66" fmla="*/ 127347 w 581941"/>
                <a:gd name="connsiteY66" fmla="*/ 102561 h 316972"/>
                <a:gd name="connsiteX67" fmla="*/ 4059 w 581941"/>
                <a:gd name="connsiteY67" fmla="*/ 127920 h 316972"/>
                <a:gd name="connsiteX68" fmla="*/ 1395 w 581941"/>
                <a:gd name="connsiteY68" fmla="*/ 142882 h 316972"/>
                <a:gd name="connsiteX69" fmla="*/ 0 w 581941"/>
                <a:gd name="connsiteY69" fmla="*/ 278296 h 316972"/>
                <a:gd name="connsiteX70" fmla="*/ 5454 w 581941"/>
                <a:gd name="connsiteY70" fmla="*/ 286411 h 316972"/>
                <a:gd name="connsiteX71" fmla="*/ 98935 w 581941"/>
                <a:gd name="connsiteY71" fmla="*/ 265997 h 316972"/>
                <a:gd name="connsiteX72" fmla="*/ 272326 w 581941"/>
                <a:gd name="connsiteY72" fmla="*/ 227959 h 316972"/>
                <a:gd name="connsiteX73" fmla="*/ 326486 w 581941"/>
                <a:gd name="connsiteY73" fmla="*/ 217436 h 316972"/>
                <a:gd name="connsiteX74" fmla="*/ 339931 w 581941"/>
                <a:gd name="connsiteY74" fmla="*/ 221239 h 316972"/>
                <a:gd name="connsiteX75" fmla="*/ 345385 w 581941"/>
                <a:gd name="connsiteY75" fmla="*/ 234806 h 316972"/>
                <a:gd name="connsiteX76" fmla="*/ 353630 w 581941"/>
                <a:gd name="connsiteY76" fmla="*/ 238864 h 316972"/>
                <a:gd name="connsiteX77" fmla="*/ 354898 w 581941"/>
                <a:gd name="connsiteY77" fmla="*/ 249641 h 316972"/>
                <a:gd name="connsiteX78" fmla="*/ 365806 w 581941"/>
                <a:gd name="connsiteY78" fmla="*/ 260545 h 316972"/>
                <a:gd name="connsiteX79" fmla="*/ 376588 w 581941"/>
                <a:gd name="connsiteY79" fmla="*/ 267265 h 316972"/>
                <a:gd name="connsiteX80" fmla="*/ 385593 w 581941"/>
                <a:gd name="connsiteY80" fmla="*/ 273605 h 31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81941" h="316972">
                  <a:moveTo>
                    <a:pt x="385593" y="273605"/>
                  </a:moveTo>
                  <a:cubicBezTo>
                    <a:pt x="386238" y="283421"/>
                    <a:pt x="388509" y="293062"/>
                    <a:pt x="392316" y="302133"/>
                  </a:cubicBezTo>
                  <a:cubicBezTo>
                    <a:pt x="392316" y="302133"/>
                    <a:pt x="394979" y="316714"/>
                    <a:pt x="399038" y="316968"/>
                  </a:cubicBezTo>
                  <a:cubicBezTo>
                    <a:pt x="403097" y="317222"/>
                    <a:pt x="405888" y="306191"/>
                    <a:pt x="405888" y="306191"/>
                  </a:cubicBezTo>
                  <a:cubicBezTo>
                    <a:pt x="405888" y="306191"/>
                    <a:pt x="411215" y="292751"/>
                    <a:pt x="415401" y="291229"/>
                  </a:cubicBezTo>
                  <a:cubicBezTo>
                    <a:pt x="419586" y="289708"/>
                    <a:pt x="426055" y="294399"/>
                    <a:pt x="428846" y="292624"/>
                  </a:cubicBezTo>
                  <a:cubicBezTo>
                    <a:pt x="434046" y="289327"/>
                    <a:pt x="433285" y="274492"/>
                    <a:pt x="437090" y="269547"/>
                  </a:cubicBezTo>
                  <a:cubicBezTo>
                    <a:pt x="440895" y="264603"/>
                    <a:pt x="447871" y="262194"/>
                    <a:pt x="450535" y="258770"/>
                  </a:cubicBezTo>
                  <a:cubicBezTo>
                    <a:pt x="453199" y="255347"/>
                    <a:pt x="454848" y="248120"/>
                    <a:pt x="457384" y="245203"/>
                  </a:cubicBezTo>
                  <a:cubicBezTo>
                    <a:pt x="459921" y="242287"/>
                    <a:pt x="467151" y="233792"/>
                    <a:pt x="470956" y="235694"/>
                  </a:cubicBezTo>
                  <a:cubicBezTo>
                    <a:pt x="474761" y="237596"/>
                    <a:pt x="470956" y="245964"/>
                    <a:pt x="470956" y="249261"/>
                  </a:cubicBezTo>
                  <a:cubicBezTo>
                    <a:pt x="471717" y="256615"/>
                    <a:pt x="470956" y="274619"/>
                    <a:pt x="477679" y="277789"/>
                  </a:cubicBezTo>
                  <a:cubicBezTo>
                    <a:pt x="481230" y="279691"/>
                    <a:pt x="489094" y="274112"/>
                    <a:pt x="492519" y="272337"/>
                  </a:cubicBezTo>
                  <a:cubicBezTo>
                    <a:pt x="497592" y="270031"/>
                    <a:pt x="502193" y="266807"/>
                    <a:pt x="506091" y="262827"/>
                  </a:cubicBezTo>
                  <a:cubicBezTo>
                    <a:pt x="508374" y="259658"/>
                    <a:pt x="506091" y="249514"/>
                    <a:pt x="510150" y="247993"/>
                  </a:cubicBezTo>
                  <a:cubicBezTo>
                    <a:pt x="513797" y="247355"/>
                    <a:pt x="517485" y="246974"/>
                    <a:pt x="521185" y="246852"/>
                  </a:cubicBezTo>
                  <a:cubicBezTo>
                    <a:pt x="533869" y="246852"/>
                    <a:pt x="546553" y="233158"/>
                    <a:pt x="557588" y="227579"/>
                  </a:cubicBezTo>
                  <a:cubicBezTo>
                    <a:pt x="561393" y="225677"/>
                    <a:pt x="570272" y="224916"/>
                    <a:pt x="573823" y="222254"/>
                  </a:cubicBezTo>
                  <a:cubicBezTo>
                    <a:pt x="577848" y="218103"/>
                    <a:pt x="580656" y="212928"/>
                    <a:pt x="581941" y="207292"/>
                  </a:cubicBezTo>
                  <a:cubicBezTo>
                    <a:pt x="581158" y="197821"/>
                    <a:pt x="578393" y="188620"/>
                    <a:pt x="573823" y="180285"/>
                  </a:cubicBezTo>
                  <a:cubicBezTo>
                    <a:pt x="568616" y="171071"/>
                    <a:pt x="562266" y="162551"/>
                    <a:pt x="554924" y="154927"/>
                  </a:cubicBezTo>
                  <a:cubicBezTo>
                    <a:pt x="550410" y="150681"/>
                    <a:pt x="545382" y="147018"/>
                    <a:pt x="539957" y="144023"/>
                  </a:cubicBezTo>
                  <a:cubicBezTo>
                    <a:pt x="535645" y="142042"/>
                    <a:pt x="531077" y="140677"/>
                    <a:pt x="526385" y="139965"/>
                  </a:cubicBezTo>
                  <a:cubicBezTo>
                    <a:pt x="522707" y="139965"/>
                    <a:pt x="511545" y="138951"/>
                    <a:pt x="511545" y="142755"/>
                  </a:cubicBezTo>
                  <a:cubicBezTo>
                    <a:pt x="511332" y="146408"/>
                    <a:pt x="513553" y="149764"/>
                    <a:pt x="516999" y="150996"/>
                  </a:cubicBezTo>
                  <a:cubicBezTo>
                    <a:pt x="522530" y="153221"/>
                    <a:pt x="527603" y="156445"/>
                    <a:pt x="531966" y="160506"/>
                  </a:cubicBezTo>
                  <a:cubicBezTo>
                    <a:pt x="534376" y="163549"/>
                    <a:pt x="533996" y="173185"/>
                    <a:pt x="537293" y="175467"/>
                  </a:cubicBezTo>
                  <a:cubicBezTo>
                    <a:pt x="540591" y="177750"/>
                    <a:pt x="546933" y="172297"/>
                    <a:pt x="549977" y="174072"/>
                  </a:cubicBezTo>
                  <a:cubicBezTo>
                    <a:pt x="555051" y="177369"/>
                    <a:pt x="556827" y="197022"/>
                    <a:pt x="556827" y="197022"/>
                  </a:cubicBezTo>
                  <a:lnTo>
                    <a:pt x="554036" y="205010"/>
                  </a:lnTo>
                  <a:cubicBezTo>
                    <a:pt x="554036" y="205010"/>
                    <a:pt x="534376" y="225297"/>
                    <a:pt x="525624" y="226692"/>
                  </a:cubicBezTo>
                  <a:cubicBezTo>
                    <a:pt x="522073" y="226692"/>
                    <a:pt x="515604" y="223014"/>
                    <a:pt x="512052" y="222634"/>
                  </a:cubicBezTo>
                  <a:cubicBezTo>
                    <a:pt x="508501" y="222254"/>
                    <a:pt x="500763" y="224916"/>
                    <a:pt x="497085" y="223902"/>
                  </a:cubicBezTo>
                  <a:cubicBezTo>
                    <a:pt x="493969" y="222848"/>
                    <a:pt x="491175" y="221015"/>
                    <a:pt x="488967" y="218577"/>
                  </a:cubicBezTo>
                  <a:cubicBezTo>
                    <a:pt x="484782" y="212237"/>
                    <a:pt x="481484" y="196134"/>
                    <a:pt x="475396" y="191443"/>
                  </a:cubicBezTo>
                  <a:cubicBezTo>
                    <a:pt x="472732" y="189288"/>
                    <a:pt x="465122" y="189922"/>
                    <a:pt x="461951" y="188780"/>
                  </a:cubicBezTo>
                  <a:cubicBezTo>
                    <a:pt x="458780" y="187639"/>
                    <a:pt x="450408" y="185230"/>
                    <a:pt x="448379" y="181934"/>
                  </a:cubicBezTo>
                  <a:cubicBezTo>
                    <a:pt x="446349" y="178637"/>
                    <a:pt x="445462" y="170269"/>
                    <a:pt x="448379" y="168367"/>
                  </a:cubicBezTo>
                  <a:cubicBezTo>
                    <a:pt x="451296" y="166465"/>
                    <a:pt x="459541" y="178130"/>
                    <a:pt x="461951" y="175214"/>
                  </a:cubicBezTo>
                  <a:cubicBezTo>
                    <a:pt x="464361" y="172297"/>
                    <a:pt x="452818" y="164056"/>
                    <a:pt x="449267" y="160379"/>
                  </a:cubicBezTo>
                  <a:cubicBezTo>
                    <a:pt x="441502" y="150650"/>
                    <a:pt x="432358" y="142107"/>
                    <a:pt x="422123" y="135020"/>
                  </a:cubicBezTo>
                  <a:cubicBezTo>
                    <a:pt x="417443" y="133016"/>
                    <a:pt x="412367" y="132106"/>
                    <a:pt x="407283" y="132357"/>
                  </a:cubicBezTo>
                  <a:cubicBezTo>
                    <a:pt x="403097" y="132992"/>
                    <a:pt x="396628" y="140599"/>
                    <a:pt x="392316" y="140472"/>
                  </a:cubicBezTo>
                  <a:cubicBezTo>
                    <a:pt x="388003" y="140346"/>
                    <a:pt x="378871" y="132358"/>
                    <a:pt x="378871" y="132358"/>
                  </a:cubicBezTo>
                  <a:cubicBezTo>
                    <a:pt x="378871" y="132358"/>
                    <a:pt x="367328" y="122468"/>
                    <a:pt x="369231" y="118791"/>
                  </a:cubicBezTo>
                  <a:cubicBezTo>
                    <a:pt x="371134" y="115114"/>
                    <a:pt x="381915" y="121961"/>
                    <a:pt x="384198" y="118791"/>
                  </a:cubicBezTo>
                  <a:cubicBezTo>
                    <a:pt x="386481" y="115621"/>
                    <a:pt x="377095" y="109028"/>
                    <a:pt x="377476" y="105351"/>
                  </a:cubicBezTo>
                  <a:cubicBezTo>
                    <a:pt x="377856" y="101674"/>
                    <a:pt x="389018" y="95207"/>
                    <a:pt x="390160" y="90389"/>
                  </a:cubicBezTo>
                  <a:cubicBezTo>
                    <a:pt x="390160" y="88868"/>
                    <a:pt x="387496" y="86459"/>
                    <a:pt x="387369" y="84937"/>
                  </a:cubicBezTo>
                  <a:cubicBezTo>
                    <a:pt x="388428" y="79932"/>
                    <a:pt x="390790" y="75296"/>
                    <a:pt x="394218" y="71497"/>
                  </a:cubicBezTo>
                  <a:cubicBezTo>
                    <a:pt x="399546" y="65284"/>
                    <a:pt x="416796" y="58818"/>
                    <a:pt x="421235" y="52478"/>
                  </a:cubicBezTo>
                  <a:cubicBezTo>
                    <a:pt x="423265" y="49308"/>
                    <a:pt x="426689" y="39799"/>
                    <a:pt x="424026" y="37643"/>
                  </a:cubicBezTo>
                  <a:cubicBezTo>
                    <a:pt x="421362" y="35488"/>
                    <a:pt x="411342" y="37643"/>
                    <a:pt x="410454" y="40306"/>
                  </a:cubicBezTo>
                  <a:cubicBezTo>
                    <a:pt x="410454" y="41194"/>
                    <a:pt x="413498" y="42081"/>
                    <a:pt x="413117" y="42969"/>
                  </a:cubicBezTo>
                  <a:cubicBezTo>
                    <a:pt x="412230" y="46392"/>
                    <a:pt x="402970" y="46519"/>
                    <a:pt x="399546" y="45758"/>
                  </a:cubicBezTo>
                  <a:cubicBezTo>
                    <a:pt x="394102" y="43501"/>
                    <a:pt x="389432" y="39713"/>
                    <a:pt x="386101" y="34854"/>
                  </a:cubicBezTo>
                  <a:cubicBezTo>
                    <a:pt x="384325" y="31938"/>
                    <a:pt x="385340" y="24203"/>
                    <a:pt x="383310" y="21414"/>
                  </a:cubicBezTo>
                  <a:cubicBezTo>
                    <a:pt x="381281" y="18625"/>
                    <a:pt x="373924" y="17483"/>
                    <a:pt x="372529" y="14567"/>
                  </a:cubicBezTo>
                  <a:cubicBezTo>
                    <a:pt x="371134" y="11651"/>
                    <a:pt x="377349" y="3663"/>
                    <a:pt x="375193" y="1127"/>
                  </a:cubicBezTo>
                  <a:cubicBezTo>
                    <a:pt x="373036" y="-1409"/>
                    <a:pt x="368470" y="1127"/>
                    <a:pt x="368470" y="1127"/>
                  </a:cubicBezTo>
                  <a:lnTo>
                    <a:pt x="361621" y="2395"/>
                  </a:lnTo>
                  <a:cubicBezTo>
                    <a:pt x="356308" y="4954"/>
                    <a:pt x="351325" y="8147"/>
                    <a:pt x="346781" y="11904"/>
                  </a:cubicBezTo>
                  <a:cubicBezTo>
                    <a:pt x="343990" y="15328"/>
                    <a:pt x="341453" y="25218"/>
                    <a:pt x="337268" y="26739"/>
                  </a:cubicBezTo>
                  <a:cubicBezTo>
                    <a:pt x="336253" y="26739"/>
                    <a:pt x="334223" y="24964"/>
                    <a:pt x="333209" y="25471"/>
                  </a:cubicBezTo>
                  <a:cubicBezTo>
                    <a:pt x="329277" y="26993"/>
                    <a:pt x="325091" y="40306"/>
                    <a:pt x="325091" y="40306"/>
                  </a:cubicBezTo>
                  <a:lnTo>
                    <a:pt x="307460" y="60593"/>
                  </a:lnTo>
                  <a:lnTo>
                    <a:pt x="127347" y="102561"/>
                  </a:lnTo>
                  <a:lnTo>
                    <a:pt x="4059" y="127920"/>
                  </a:lnTo>
                  <a:lnTo>
                    <a:pt x="1395" y="142882"/>
                  </a:lnTo>
                  <a:lnTo>
                    <a:pt x="0" y="278296"/>
                  </a:lnTo>
                  <a:lnTo>
                    <a:pt x="5454" y="286411"/>
                  </a:lnTo>
                  <a:lnTo>
                    <a:pt x="98935" y="265997"/>
                  </a:lnTo>
                  <a:cubicBezTo>
                    <a:pt x="156774" y="261179"/>
                    <a:pt x="210935" y="232270"/>
                    <a:pt x="272326" y="227959"/>
                  </a:cubicBezTo>
                  <a:cubicBezTo>
                    <a:pt x="272326" y="227959"/>
                    <a:pt x="312534" y="215280"/>
                    <a:pt x="326486" y="217436"/>
                  </a:cubicBezTo>
                  <a:cubicBezTo>
                    <a:pt x="330545" y="218070"/>
                    <a:pt x="337394" y="217436"/>
                    <a:pt x="339931" y="221239"/>
                  </a:cubicBezTo>
                  <a:cubicBezTo>
                    <a:pt x="342468" y="225043"/>
                    <a:pt x="342975" y="232144"/>
                    <a:pt x="345385" y="234806"/>
                  </a:cubicBezTo>
                  <a:cubicBezTo>
                    <a:pt x="347795" y="237469"/>
                    <a:pt x="352235" y="236962"/>
                    <a:pt x="353630" y="238864"/>
                  </a:cubicBezTo>
                  <a:cubicBezTo>
                    <a:pt x="355025" y="240766"/>
                    <a:pt x="353630" y="247232"/>
                    <a:pt x="354898" y="249641"/>
                  </a:cubicBezTo>
                  <a:cubicBezTo>
                    <a:pt x="358026" y="253750"/>
                    <a:pt x="361695" y="257418"/>
                    <a:pt x="365806" y="260545"/>
                  </a:cubicBezTo>
                  <a:cubicBezTo>
                    <a:pt x="365806" y="260545"/>
                    <a:pt x="373417" y="267772"/>
                    <a:pt x="376588" y="267265"/>
                  </a:cubicBezTo>
                  <a:cubicBezTo>
                    <a:pt x="379759" y="266758"/>
                    <a:pt x="390921" y="246345"/>
                    <a:pt x="385593" y="273605"/>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 name="US_State">
              <a:extLst>
                <a:ext uri="{FF2B5EF4-FFF2-40B4-BE49-F238E27FC236}">
                  <a16:creationId xmlns:a16="http://schemas.microsoft.com/office/drawing/2014/main" id="{5735998C-B09F-6809-7E52-DE8ACD2B5A3B}"/>
                </a:ext>
              </a:extLst>
            </p:cNvPr>
            <p:cNvSpPr/>
            <p:nvPr/>
          </p:nvSpPr>
          <p:spPr>
            <a:xfrm>
              <a:off x="9248461" y="2143559"/>
              <a:ext cx="93583" cy="165211"/>
            </a:xfrm>
            <a:custGeom>
              <a:avLst/>
              <a:gdLst>
                <a:gd name="connsiteX0" fmla="*/ 4506 w 93583"/>
                <a:gd name="connsiteY0" fmla="*/ 14962 h 165211"/>
                <a:gd name="connsiteX1" fmla="*/ 54227 w 93583"/>
                <a:gd name="connsiteY1" fmla="*/ 0 h 165211"/>
                <a:gd name="connsiteX2" fmla="*/ 67672 w 93583"/>
                <a:gd name="connsiteY2" fmla="*/ 9509 h 165211"/>
                <a:gd name="connsiteX3" fmla="*/ 73126 w 93583"/>
                <a:gd name="connsiteY3" fmla="*/ 23076 h 165211"/>
                <a:gd name="connsiteX4" fmla="*/ 81371 w 93583"/>
                <a:gd name="connsiteY4" fmla="*/ 27134 h 165211"/>
                <a:gd name="connsiteX5" fmla="*/ 82639 w 93583"/>
                <a:gd name="connsiteY5" fmla="*/ 37911 h 165211"/>
                <a:gd name="connsiteX6" fmla="*/ 93548 w 93583"/>
                <a:gd name="connsiteY6" fmla="*/ 48815 h 165211"/>
                <a:gd name="connsiteX7" fmla="*/ 86698 w 93583"/>
                <a:gd name="connsiteY7" fmla="*/ 55535 h 165211"/>
                <a:gd name="connsiteX8" fmla="*/ 64628 w 93583"/>
                <a:gd name="connsiteY8" fmla="*/ 46279 h 165211"/>
                <a:gd name="connsiteX9" fmla="*/ 68687 w 93583"/>
                <a:gd name="connsiteY9" fmla="*/ 61114 h 165211"/>
                <a:gd name="connsiteX10" fmla="*/ 63233 w 93583"/>
                <a:gd name="connsiteY10" fmla="*/ 74681 h 165211"/>
                <a:gd name="connsiteX11" fmla="*/ 82639 w 93583"/>
                <a:gd name="connsiteY11" fmla="*/ 83937 h 165211"/>
                <a:gd name="connsiteX12" fmla="*/ 84035 w 93583"/>
                <a:gd name="connsiteY12" fmla="*/ 97504 h 165211"/>
                <a:gd name="connsiteX13" fmla="*/ 89362 w 93583"/>
                <a:gd name="connsiteY13" fmla="*/ 116523 h 165211"/>
                <a:gd name="connsiteX14" fmla="*/ 86698 w 93583"/>
                <a:gd name="connsiteY14" fmla="*/ 131357 h 165211"/>
                <a:gd name="connsiteX15" fmla="*/ 46110 w 93583"/>
                <a:gd name="connsiteY15" fmla="*/ 158491 h 165211"/>
                <a:gd name="connsiteX16" fmla="*/ 32538 w 93583"/>
                <a:gd name="connsiteY16" fmla="*/ 165211 h 165211"/>
                <a:gd name="connsiteX17" fmla="*/ 31269 w 93583"/>
                <a:gd name="connsiteY17" fmla="*/ 158491 h 165211"/>
                <a:gd name="connsiteX18" fmla="*/ 29874 w 93583"/>
                <a:gd name="connsiteY18" fmla="*/ 153039 h 165211"/>
                <a:gd name="connsiteX19" fmla="*/ 33933 w 93583"/>
                <a:gd name="connsiteY19" fmla="*/ 142135 h 165211"/>
                <a:gd name="connsiteX20" fmla="*/ 31269 w 93583"/>
                <a:gd name="connsiteY20" fmla="*/ 127300 h 165211"/>
                <a:gd name="connsiteX21" fmla="*/ 1462 w 93583"/>
                <a:gd name="connsiteY21" fmla="*/ 21555 h 165211"/>
                <a:gd name="connsiteX22" fmla="*/ 4506 w 93583"/>
                <a:gd name="connsiteY22" fmla="*/ 14962 h 16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583" h="165211">
                  <a:moveTo>
                    <a:pt x="4506" y="14962"/>
                  </a:moveTo>
                  <a:lnTo>
                    <a:pt x="54227" y="0"/>
                  </a:lnTo>
                  <a:cubicBezTo>
                    <a:pt x="59060" y="2642"/>
                    <a:pt x="63571" y="5833"/>
                    <a:pt x="67672" y="9509"/>
                  </a:cubicBezTo>
                  <a:cubicBezTo>
                    <a:pt x="69955" y="12299"/>
                    <a:pt x="70716" y="20414"/>
                    <a:pt x="73126" y="23076"/>
                  </a:cubicBezTo>
                  <a:cubicBezTo>
                    <a:pt x="75536" y="25739"/>
                    <a:pt x="79976" y="25232"/>
                    <a:pt x="81371" y="27134"/>
                  </a:cubicBezTo>
                  <a:cubicBezTo>
                    <a:pt x="82766" y="29036"/>
                    <a:pt x="81371" y="35502"/>
                    <a:pt x="82639" y="37911"/>
                  </a:cubicBezTo>
                  <a:cubicBezTo>
                    <a:pt x="83908" y="40320"/>
                    <a:pt x="93040" y="45011"/>
                    <a:pt x="93548" y="48815"/>
                  </a:cubicBezTo>
                  <a:cubicBezTo>
                    <a:pt x="94055" y="52619"/>
                    <a:pt x="89108" y="55789"/>
                    <a:pt x="86698" y="55535"/>
                  </a:cubicBezTo>
                  <a:cubicBezTo>
                    <a:pt x="82132" y="55535"/>
                    <a:pt x="68814" y="44504"/>
                    <a:pt x="64628" y="46279"/>
                  </a:cubicBezTo>
                  <a:cubicBezTo>
                    <a:pt x="60442" y="48055"/>
                    <a:pt x="69194" y="57310"/>
                    <a:pt x="68687" y="61114"/>
                  </a:cubicBezTo>
                  <a:cubicBezTo>
                    <a:pt x="68180" y="64918"/>
                    <a:pt x="62979" y="71004"/>
                    <a:pt x="63233" y="74681"/>
                  </a:cubicBezTo>
                  <a:cubicBezTo>
                    <a:pt x="63487" y="78358"/>
                    <a:pt x="81371" y="79880"/>
                    <a:pt x="82639" y="83937"/>
                  </a:cubicBezTo>
                  <a:cubicBezTo>
                    <a:pt x="83908" y="87994"/>
                    <a:pt x="83400" y="94207"/>
                    <a:pt x="84035" y="97504"/>
                  </a:cubicBezTo>
                  <a:cubicBezTo>
                    <a:pt x="84669" y="100800"/>
                    <a:pt x="89108" y="111578"/>
                    <a:pt x="89362" y="116523"/>
                  </a:cubicBezTo>
                  <a:cubicBezTo>
                    <a:pt x="89700" y="121611"/>
                    <a:pt x="88786" y="126704"/>
                    <a:pt x="86698" y="131357"/>
                  </a:cubicBezTo>
                  <a:cubicBezTo>
                    <a:pt x="80103" y="141501"/>
                    <a:pt x="46110" y="158491"/>
                    <a:pt x="46110" y="158491"/>
                  </a:cubicBezTo>
                  <a:lnTo>
                    <a:pt x="32538" y="165211"/>
                  </a:lnTo>
                  <a:lnTo>
                    <a:pt x="31269" y="158491"/>
                  </a:lnTo>
                  <a:cubicBezTo>
                    <a:pt x="30571" y="156741"/>
                    <a:pt x="30103" y="154909"/>
                    <a:pt x="29874" y="153039"/>
                  </a:cubicBezTo>
                  <a:cubicBezTo>
                    <a:pt x="29874" y="150123"/>
                    <a:pt x="33679" y="145051"/>
                    <a:pt x="33933" y="142135"/>
                  </a:cubicBezTo>
                  <a:cubicBezTo>
                    <a:pt x="33504" y="137119"/>
                    <a:pt x="32612" y="132153"/>
                    <a:pt x="31269" y="127300"/>
                  </a:cubicBezTo>
                  <a:lnTo>
                    <a:pt x="1462" y="21555"/>
                  </a:lnTo>
                  <a:cubicBezTo>
                    <a:pt x="1462" y="21555"/>
                    <a:pt x="-3358" y="14201"/>
                    <a:pt x="4506" y="14962"/>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6" name="US_State">
              <a:extLst>
                <a:ext uri="{FF2B5EF4-FFF2-40B4-BE49-F238E27FC236}">
                  <a16:creationId xmlns:a16="http://schemas.microsoft.com/office/drawing/2014/main" id="{4F099CD8-EBF6-D6DB-25E5-DF7119072143}"/>
                </a:ext>
              </a:extLst>
            </p:cNvPr>
            <p:cNvSpPr/>
            <p:nvPr/>
          </p:nvSpPr>
          <p:spPr>
            <a:xfrm>
              <a:off x="2896768" y="1875519"/>
              <a:ext cx="1212208" cy="997859"/>
            </a:xfrm>
            <a:custGeom>
              <a:avLst/>
              <a:gdLst>
                <a:gd name="connsiteX0" fmla="*/ 32471 w 1212208"/>
                <a:gd name="connsiteY0" fmla="*/ 652603 h 997859"/>
                <a:gd name="connsiteX1" fmla="*/ 112380 w 1212208"/>
                <a:gd name="connsiteY1" fmla="*/ 107013 h 997859"/>
                <a:gd name="connsiteX2" fmla="*/ 127347 w 1212208"/>
                <a:gd name="connsiteY2" fmla="*/ 9383 h 997859"/>
                <a:gd name="connsiteX3" fmla="*/ 140792 w 1212208"/>
                <a:gd name="connsiteY3" fmla="*/ 0 h 997859"/>
                <a:gd name="connsiteX4" fmla="*/ 423899 w 1212208"/>
                <a:gd name="connsiteY4" fmla="*/ 39179 h 997859"/>
                <a:gd name="connsiteX5" fmla="*/ 698888 w 1212208"/>
                <a:gd name="connsiteY5" fmla="*/ 71765 h 997859"/>
                <a:gd name="connsiteX6" fmla="*/ 1003684 w 1212208"/>
                <a:gd name="connsiteY6" fmla="*/ 101561 h 997859"/>
                <a:gd name="connsiteX7" fmla="*/ 1212209 w 1212208"/>
                <a:gd name="connsiteY7" fmla="*/ 117791 h 997859"/>
                <a:gd name="connsiteX8" fmla="*/ 1181133 w 1212208"/>
                <a:gd name="connsiteY8" fmla="*/ 556494 h 997859"/>
                <a:gd name="connsiteX9" fmla="*/ 1151325 w 1212208"/>
                <a:gd name="connsiteY9" fmla="*/ 997860 h 997859"/>
                <a:gd name="connsiteX10" fmla="*/ 893967 w 1212208"/>
                <a:gd name="connsiteY10" fmla="*/ 977573 h 997859"/>
                <a:gd name="connsiteX11" fmla="*/ 751653 w 1212208"/>
                <a:gd name="connsiteY11" fmla="*/ 964006 h 997859"/>
                <a:gd name="connsiteX12" fmla="*/ 484909 w 1212208"/>
                <a:gd name="connsiteY12" fmla="*/ 935604 h 997859"/>
                <a:gd name="connsiteX13" fmla="*/ 327754 w 1212208"/>
                <a:gd name="connsiteY13" fmla="*/ 916585 h 997859"/>
                <a:gd name="connsiteX14" fmla="*/ 0 w 1212208"/>
                <a:gd name="connsiteY14" fmla="*/ 871954 h 997859"/>
                <a:gd name="connsiteX15" fmla="*/ 32471 w 1212208"/>
                <a:gd name="connsiteY15" fmla="*/ 652603 h 997859"/>
                <a:gd name="connsiteX16" fmla="*/ 32471 w 1212208"/>
                <a:gd name="connsiteY16" fmla="*/ 652603 h 9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2208" h="997859">
                  <a:moveTo>
                    <a:pt x="32471" y="652603"/>
                  </a:moveTo>
                  <a:lnTo>
                    <a:pt x="112380" y="107013"/>
                  </a:lnTo>
                  <a:lnTo>
                    <a:pt x="127347" y="9383"/>
                  </a:lnTo>
                  <a:lnTo>
                    <a:pt x="140792" y="0"/>
                  </a:lnTo>
                  <a:lnTo>
                    <a:pt x="423899" y="39179"/>
                  </a:lnTo>
                  <a:lnTo>
                    <a:pt x="698888" y="71765"/>
                  </a:lnTo>
                  <a:lnTo>
                    <a:pt x="1003684" y="101561"/>
                  </a:lnTo>
                  <a:lnTo>
                    <a:pt x="1212209" y="117791"/>
                  </a:lnTo>
                  <a:lnTo>
                    <a:pt x="1181133" y="556494"/>
                  </a:lnTo>
                  <a:lnTo>
                    <a:pt x="1151325" y="997860"/>
                  </a:lnTo>
                  <a:lnTo>
                    <a:pt x="893967" y="977573"/>
                  </a:lnTo>
                  <a:lnTo>
                    <a:pt x="751653" y="964006"/>
                  </a:lnTo>
                  <a:lnTo>
                    <a:pt x="484909" y="935604"/>
                  </a:lnTo>
                  <a:lnTo>
                    <a:pt x="327754" y="916585"/>
                  </a:lnTo>
                  <a:lnTo>
                    <a:pt x="0" y="871954"/>
                  </a:lnTo>
                  <a:lnTo>
                    <a:pt x="32471" y="652603"/>
                  </a:lnTo>
                  <a:lnTo>
                    <a:pt x="32471" y="652603"/>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7" name="US_State">
              <a:extLst>
                <a:ext uri="{FF2B5EF4-FFF2-40B4-BE49-F238E27FC236}">
                  <a16:creationId xmlns:a16="http://schemas.microsoft.com/office/drawing/2014/main" id="{4023892F-0EA3-B497-E143-1BB5984FE84B}"/>
                </a:ext>
              </a:extLst>
            </p:cNvPr>
            <p:cNvSpPr/>
            <p:nvPr/>
          </p:nvSpPr>
          <p:spPr>
            <a:xfrm>
              <a:off x="3113918" y="2791851"/>
              <a:ext cx="1260534" cy="987082"/>
            </a:xfrm>
            <a:custGeom>
              <a:avLst/>
              <a:gdLst>
                <a:gd name="connsiteX0" fmla="*/ 5835 w 1260534"/>
                <a:gd name="connsiteY0" fmla="*/ 879815 h 987082"/>
                <a:gd name="connsiteX1" fmla="*/ 286658 w 1260534"/>
                <a:gd name="connsiteY1" fmla="*/ 912908 h 987082"/>
                <a:gd name="connsiteX2" fmla="*/ 542748 w 1260534"/>
                <a:gd name="connsiteY2" fmla="*/ 938267 h 987082"/>
                <a:gd name="connsiteX3" fmla="*/ 851603 w 1260534"/>
                <a:gd name="connsiteY3" fmla="*/ 963625 h 987082"/>
                <a:gd name="connsiteX4" fmla="*/ 1046556 w 1260534"/>
                <a:gd name="connsiteY4" fmla="*/ 976305 h 987082"/>
                <a:gd name="connsiteX5" fmla="*/ 1217282 w 1260534"/>
                <a:gd name="connsiteY5" fmla="*/ 987082 h 987082"/>
                <a:gd name="connsiteX6" fmla="*/ 1249753 w 1260534"/>
                <a:gd name="connsiteY6" fmla="*/ 322307 h 987082"/>
                <a:gd name="connsiteX7" fmla="*/ 1260535 w 1260534"/>
                <a:gd name="connsiteY7" fmla="*/ 108408 h 987082"/>
                <a:gd name="connsiteX8" fmla="*/ 1245694 w 1260534"/>
                <a:gd name="connsiteY8" fmla="*/ 100293 h 987082"/>
                <a:gd name="connsiteX9" fmla="*/ 267759 w 1260534"/>
                <a:gd name="connsiteY9" fmla="*/ 19019 h 987082"/>
                <a:gd name="connsiteX10" fmla="*/ 110604 w 1260534"/>
                <a:gd name="connsiteY10" fmla="*/ 0 h 987082"/>
                <a:gd name="connsiteX11" fmla="*/ 0 w 1260534"/>
                <a:gd name="connsiteY11" fmla="*/ 872588 h 987082"/>
                <a:gd name="connsiteX12" fmla="*/ 0 w 1260534"/>
                <a:gd name="connsiteY12" fmla="*/ 878801 h 98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534" h="987082">
                  <a:moveTo>
                    <a:pt x="5835" y="879815"/>
                  </a:moveTo>
                  <a:lnTo>
                    <a:pt x="286658" y="912908"/>
                  </a:lnTo>
                  <a:lnTo>
                    <a:pt x="542748" y="938267"/>
                  </a:lnTo>
                  <a:lnTo>
                    <a:pt x="851603" y="963625"/>
                  </a:lnTo>
                  <a:lnTo>
                    <a:pt x="1046556" y="976305"/>
                  </a:lnTo>
                  <a:lnTo>
                    <a:pt x="1217282" y="987082"/>
                  </a:lnTo>
                  <a:lnTo>
                    <a:pt x="1249753" y="322307"/>
                  </a:lnTo>
                  <a:lnTo>
                    <a:pt x="1260535" y="108408"/>
                  </a:lnTo>
                  <a:lnTo>
                    <a:pt x="1245694" y="100293"/>
                  </a:lnTo>
                  <a:cubicBezTo>
                    <a:pt x="919716" y="85205"/>
                    <a:pt x="591962" y="55789"/>
                    <a:pt x="267759" y="19019"/>
                  </a:cubicBezTo>
                  <a:lnTo>
                    <a:pt x="110604" y="0"/>
                  </a:lnTo>
                  <a:lnTo>
                    <a:pt x="0" y="872588"/>
                  </a:lnTo>
                  <a:lnTo>
                    <a:pt x="0" y="878801"/>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8" name="US_State">
              <a:extLst>
                <a:ext uri="{FF2B5EF4-FFF2-40B4-BE49-F238E27FC236}">
                  <a16:creationId xmlns:a16="http://schemas.microsoft.com/office/drawing/2014/main" id="{49A2DF7B-E94E-0B37-EDB4-28F0C23DC583}"/>
                </a:ext>
              </a:extLst>
            </p:cNvPr>
            <p:cNvSpPr/>
            <p:nvPr/>
          </p:nvSpPr>
          <p:spPr>
            <a:xfrm>
              <a:off x="3413894" y="3879353"/>
              <a:ext cx="2439554" cy="2377735"/>
            </a:xfrm>
            <a:custGeom>
              <a:avLst/>
              <a:gdLst>
                <a:gd name="connsiteX0" fmla="*/ 1782734 w 2439554"/>
                <a:gd name="connsiteY0" fmla="*/ 1865883 h 2377735"/>
                <a:gd name="connsiteX1" fmla="*/ 1803916 w 2439554"/>
                <a:gd name="connsiteY1" fmla="*/ 1863094 h 2377735"/>
                <a:gd name="connsiteX2" fmla="*/ 1800365 w 2439554"/>
                <a:gd name="connsiteY2" fmla="*/ 1876661 h 2377735"/>
                <a:gd name="connsiteX3" fmla="*/ 1813937 w 2439554"/>
                <a:gd name="connsiteY3" fmla="*/ 1869941 h 2377735"/>
                <a:gd name="connsiteX4" fmla="*/ 1830172 w 2439554"/>
                <a:gd name="connsiteY4" fmla="*/ 1850922 h 2377735"/>
                <a:gd name="connsiteX5" fmla="*/ 1830172 w 2439554"/>
                <a:gd name="connsiteY5" fmla="*/ 1836087 h 2377735"/>
                <a:gd name="connsiteX6" fmla="*/ 1823450 w 2439554"/>
                <a:gd name="connsiteY6" fmla="*/ 1822520 h 2377735"/>
                <a:gd name="connsiteX7" fmla="*/ 1830172 w 2439554"/>
                <a:gd name="connsiteY7" fmla="*/ 1807559 h 2377735"/>
                <a:gd name="connsiteX8" fmla="*/ 1827509 w 2439554"/>
                <a:gd name="connsiteY8" fmla="*/ 1802107 h 2377735"/>
                <a:gd name="connsiteX9" fmla="*/ 1846408 w 2439554"/>
                <a:gd name="connsiteY9" fmla="*/ 1829240 h 2377735"/>
                <a:gd name="connsiteX10" fmla="*/ 1859980 w 2439554"/>
                <a:gd name="connsiteY10" fmla="*/ 1834692 h 2377735"/>
                <a:gd name="connsiteX11" fmla="*/ 1901964 w 2439554"/>
                <a:gd name="connsiteY11" fmla="*/ 1811743 h 2377735"/>
                <a:gd name="connsiteX12" fmla="*/ 1904627 w 2439554"/>
                <a:gd name="connsiteY12" fmla="*/ 1806291 h 2377735"/>
                <a:gd name="connsiteX13" fmla="*/ 1891182 w 2439554"/>
                <a:gd name="connsiteY13" fmla="*/ 1798176 h 2377735"/>
                <a:gd name="connsiteX14" fmla="*/ 1876215 w 2439554"/>
                <a:gd name="connsiteY14" fmla="*/ 1802107 h 2377735"/>
                <a:gd name="connsiteX15" fmla="*/ 1884333 w 2439554"/>
                <a:gd name="connsiteY15" fmla="*/ 1788666 h 2377735"/>
                <a:gd name="connsiteX16" fmla="*/ 1870888 w 2439554"/>
                <a:gd name="connsiteY16" fmla="*/ 1779157 h 2377735"/>
                <a:gd name="connsiteX17" fmla="*/ 1855921 w 2439554"/>
                <a:gd name="connsiteY17" fmla="*/ 1750756 h 2377735"/>
                <a:gd name="connsiteX18" fmla="*/ 1870888 w 2439554"/>
                <a:gd name="connsiteY18" fmla="*/ 1749361 h 2377735"/>
                <a:gd name="connsiteX19" fmla="*/ 1873551 w 2439554"/>
                <a:gd name="connsiteY19" fmla="*/ 1758870 h 2377735"/>
                <a:gd name="connsiteX20" fmla="*/ 1895241 w 2439554"/>
                <a:gd name="connsiteY20" fmla="*/ 1776494 h 2377735"/>
                <a:gd name="connsiteX21" fmla="*/ 1908813 w 2439554"/>
                <a:gd name="connsiteY21" fmla="*/ 1771042 h 2377735"/>
                <a:gd name="connsiteX22" fmla="*/ 1896129 w 2439554"/>
                <a:gd name="connsiteY22" fmla="*/ 1744036 h 2377735"/>
                <a:gd name="connsiteX23" fmla="*/ 1898920 w 2439554"/>
                <a:gd name="connsiteY23" fmla="*/ 1742641 h 2377735"/>
                <a:gd name="connsiteX24" fmla="*/ 1907037 w 2439554"/>
                <a:gd name="connsiteY24" fmla="*/ 1757476 h 2377735"/>
                <a:gd name="connsiteX25" fmla="*/ 1920609 w 2439554"/>
                <a:gd name="connsiteY25" fmla="*/ 1764322 h 2377735"/>
                <a:gd name="connsiteX26" fmla="*/ 1935449 w 2439554"/>
                <a:gd name="connsiteY26" fmla="*/ 1754813 h 2377735"/>
                <a:gd name="connsiteX27" fmla="*/ 1940904 w 2439554"/>
                <a:gd name="connsiteY27" fmla="*/ 1768380 h 2377735"/>
                <a:gd name="connsiteX28" fmla="*/ 1954475 w 2439554"/>
                <a:gd name="connsiteY28" fmla="*/ 1766985 h 2377735"/>
                <a:gd name="connsiteX29" fmla="*/ 1941791 w 2439554"/>
                <a:gd name="connsiteY29" fmla="*/ 1794118 h 2377735"/>
                <a:gd name="connsiteX30" fmla="*/ 1940523 w 2439554"/>
                <a:gd name="connsiteY30" fmla="*/ 1798176 h 2377735"/>
                <a:gd name="connsiteX31" fmla="*/ 1982507 w 2439554"/>
                <a:gd name="connsiteY31" fmla="*/ 1793865 h 2377735"/>
                <a:gd name="connsiteX32" fmla="*/ 2010919 w 2439554"/>
                <a:gd name="connsiteY32" fmla="*/ 1782961 h 2377735"/>
                <a:gd name="connsiteX33" fmla="*/ 2027155 w 2439554"/>
                <a:gd name="connsiteY33" fmla="*/ 1753418 h 2377735"/>
                <a:gd name="connsiteX34" fmla="*/ 2012314 w 2439554"/>
                <a:gd name="connsiteY34" fmla="*/ 1756208 h 2377735"/>
                <a:gd name="connsiteX35" fmla="*/ 1998743 w 2439554"/>
                <a:gd name="connsiteY35" fmla="*/ 1765717 h 2377735"/>
                <a:gd name="connsiteX36" fmla="*/ 1996079 w 2439554"/>
                <a:gd name="connsiteY36" fmla="*/ 1752150 h 2377735"/>
                <a:gd name="connsiteX37" fmla="*/ 2024491 w 2439554"/>
                <a:gd name="connsiteY37" fmla="*/ 1742641 h 2377735"/>
                <a:gd name="connsiteX38" fmla="*/ 2051635 w 2439554"/>
                <a:gd name="connsiteY38" fmla="*/ 1739978 h 2377735"/>
                <a:gd name="connsiteX39" fmla="*/ 2078652 w 2439554"/>
                <a:gd name="connsiteY39" fmla="*/ 1720959 h 2377735"/>
                <a:gd name="connsiteX40" fmla="*/ 2098946 w 2439554"/>
                <a:gd name="connsiteY40" fmla="*/ 1711450 h 2377735"/>
                <a:gd name="connsiteX41" fmla="*/ 2112518 w 2439554"/>
                <a:gd name="connsiteY41" fmla="*/ 1700672 h 2377735"/>
                <a:gd name="connsiteX42" fmla="*/ 2139662 w 2439554"/>
                <a:gd name="connsiteY42" fmla="*/ 1675314 h 2377735"/>
                <a:gd name="connsiteX43" fmla="*/ 2142325 w 2439554"/>
                <a:gd name="connsiteY43" fmla="*/ 1650970 h 2377735"/>
                <a:gd name="connsiteX44" fmla="*/ 2165410 w 2439554"/>
                <a:gd name="connsiteY44" fmla="*/ 1634740 h 2377735"/>
                <a:gd name="connsiteX45" fmla="*/ 2174796 w 2439554"/>
                <a:gd name="connsiteY45" fmla="*/ 1621173 h 2377735"/>
                <a:gd name="connsiteX46" fmla="*/ 2188368 w 2439554"/>
                <a:gd name="connsiteY46" fmla="*/ 1614326 h 2377735"/>
                <a:gd name="connsiteX47" fmla="*/ 2195217 w 2439554"/>
                <a:gd name="connsiteY47" fmla="*/ 1596829 h 2377735"/>
                <a:gd name="connsiteX48" fmla="*/ 2180250 w 2439554"/>
                <a:gd name="connsiteY48" fmla="*/ 1591377 h 2377735"/>
                <a:gd name="connsiteX49" fmla="*/ 2180250 w 2439554"/>
                <a:gd name="connsiteY49" fmla="*/ 1571090 h 2377735"/>
                <a:gd name="connsiteX50" fmla="*/ 2166679 w 2439554"/>
                <a:gd name="connsiteY50" fmla="*/ 1560186 h 2377735"/>
                <a:gd name="connsiteX51" fmla="*/ 2168074 w 2439554"/>
                <a:gd name="connsiteY51" fmla="*/ 1546746 h 2377735"/>
                <a:gd name="connsiteX52" fmla="*/ 2161224 w 2439554"/>
                <a:gd name="connsiteY52" fmla="*/ 1531784 h 2377735"/>
                <a:gd name="connsiteX53" fmla="*/ 2168074 w 2439554"/>
                <a:gd name="connsiteY53" fmla="*/ 1526332 h 2377735"/>
                <a:gd name="connsiteX54" fmla="*/ 2188368 w 2439554"/>
                <a:gd name="connsiteY54" fmla="*/ 1539011 h 2377735"/>
                <a:gd name="connsiteX55" fmla="*/ 2196486 w 2439554"/>
                <a:gd name="connsiteY55" fmla="*/ 1524177 h 2377735"/>
                <a:gd name="connsiteX56" fmla="*/ 2210058 w 2439554"/>
                <a:gd name="connsiteY56" fmla="*/ 1513399 h 2377735"/>
                <a:gd name="connsiteX57" fmla="*/ 2224137 w 2439554"/>
                <a:gd name="connsiteY57" fmla="*/ 1515682 h 2377735"/>
                <a:gd name="connsiteX58" fmla="*/ 2224137 w 2439554"/>
                <a:gd name="connsiteY58" fmla="*/ 1531150 h 2377735"/>
                <a:gd name="connsiteX59" fmla="*/ 2213229 w 2439554"/>
                <a:gd name="connsiteY59" fmla="*/ 1559552 h 2377735"/>
                <a:gd name="connsiteX60" fmla="*/ 2243036 w 2439554"/>
                <a:gd name="connsiteY60" fmla="*/ 1551564 h 2377735"/>
                <a:gd name="connsiteX61" fmla="*/ 2252549 w 2439554"/>
                <a:gd name="connsiteY61" fmla="*/ 1565765 h 2377735"/>
                <a:gd name="connsiteX62" fmla="*/ 2221346 w 2439554"/>
                <a:gd name="connsiteY62" fmla="*/ 1587446 h 2377735"/>
                <a:gd name="connsiteX63" fmla="*/ 2213229 w 2439554"/>
                <a:gd name="connsiteY63" fmla="*/ 1602281 h 2377735"/>
                <a:gd name="connsiteX64" fmla="*/ 2217287 w 2439554"/>
                <a:gd name="connsiteY64" fmla="*/ 1602281 h 2377735"/>
                <a:gd name="connsiteX65" fmla="*/ 2346030 w 2439554"/>
                <a:gd name="connsiteY65" fmla="*/ 1531911 h 2377735"/>
                <a:gd name="connsiteX66" fmla="*/ 2374823 w 2439554"/>
                <a:gd name="connsiteY66" fmla="*/ 1527854 h 2377735"/>
                <a:gd name="connsiteX67" fmla="*/ 2367720 w 2439554"/>
                <a:gd name="connsiteY67" fmla="*/ 1498057 h 2377735"/>
                <a:gd name="connsiteX68" fmla="*/ 2383955 w 2439554"/>
                <a:gd name="connsiteY68" fmla="*/ 1469656 h 2377735"/>
                <a:gd name="connsiteX69" fmla="*/ 2408308 w 2439554"/>
                <a:gd name="connsiteY69" fmla="*/ 1392439 h 2377735"/>
                <a:gd name="connsiteX70" fmla="*/ 2401586 w 2439554"/>
                <a:gd name="connsiteY70" fmla="*/ 1374815 h 2377735"/>
                <a:gd name="connsiteX71" fmla="*/ 2410972 w 2439554"/>
                <a:gd name="connsiteY71" fmla="*/ 1359980 h 2377735"/>
                <a:gd name="connsiteX72" fmla="*/ 2406913 w 2439554"/>
                <a:gd name="connsiteY72" fmla="*/ 1332846 h 2377735"/>
                <a:gd name="connsiteX73" fmla="*/ 2413763 w 2439554"/>
                <a:gd name="connsiteY73" fmla="*/ 1318011 h 2377735"/>
                <a:gd name="connsiteX74" fmla="*/ 2424544 w 2439554"/>
                <a:gd name="connsiteY74" fmla="*/ 1304445 h 2377735"/>
                <a:gd name="connsiteX75" fmla="*/ 2427334 w 2439554"/>
                <a:gd name="connsiteY75" fmla="*/ 1289610 h 2377735"/>
                <a:gd name="connsiteX76" fmla="*/ 2435452 w 2439554"/>
                <a:gd name="connsiteY76" fmla="*/ 1276043 h 2377735"/>
                <a:gd name="connsiteX77" fmla="*/ 2432662 w 2439554"/>
                <a:gd name="connsiteY77" fmla="*/ 1261082 h 2377735"/>
                <a:gd name="connsiteX78" fmla="*/ 2438116 w 2439554"/>
                <a:gd name="connsiteY78" fmla="*/ 1247515 h 2377735"/>
                <a:gd name="connsiteX79" fmla="*/ 2432662 w 2439554"/>
                <a:gd name="connsiteY79" fmla="*/ 1234075 h 2377735"/>
                <a:gd name="connsiteX80" fmla="*/ 2439511 w 2439554"/>
                <a:gd name="connsiteY80" fmla="*/ 1223170 h 2377735"/>
                <a:gd name="connsiteX81" fmla="*/ 2435452 w 2439554"/>
                <a:gd name="connsiteY81" fmla="*/ 1208336 h 2377735"/>
                <a:gd name="connsiteX82" fmla="*/ 2436721 w 2439554"/>
                <a:gd name="connsiteY82" fmla="*/ 1194769 h 2377735"/>
                <a:gd name="connsiteX83" fmla="*/ 2431393 w 2439554"/>
                <a:gd name="connsiteY83" fmla="*/ 1193374 h 2377735"/>
                <a:gd name="connsiteX84" fmla="*/ 2408308 w 2439554"/>
                <a:gd name="connsiteY84" fmla="*/ 1164973 h 2377735"/>
                <a:gd name="connsiteX85" fmla="*/ 2408308 w 2439554"/>
                <a:gd name="connsiteY85" fmla="*/ 1150138 h 2377735"/>
                <a:gd name="connsiteX86" fmla="*/ 2401586 w 2439554"/>
                <a:gd name="connsiteY86" fmla="*/ 1136571 h 2377735"/>
                <a:gd name="connsiteX87" fmla="*/ 2396132 w 2439554"/>
                <a:gd name="connsiteY87" fmla="*/ 1133782 h 2377735"/>
                <a:gd name="connsiteX88" fmla="*/ 2389409 w 2439554"/>
                <a:gd name="connsiteY88" fmla="*/ 1118947 h 2377735"/>
                <a:gd name="connsiteX89" fmla="*/ 2378501 w 2439554"/>
                <a:gd name="connsiteY89" fmla="*/ 1105380 h 2377735"/>
                <a:gd name="connsiteX90" fmla="*/ 2381165 w 2439554"/>
                <a:gd name="connsiteY90" fmla="*/ 1083698 h 2377735"/>
                <a:gd name="connsiteX91" fmla="*/ 2370383 w 2439554"/>
                <a:gd name="connsiteY91" fmla="*/ 1055297 h 2377735"/>
                <a:gd name="connsiteX92" fmla="*/ 2360870 w 2439554"/>
                <a:gd name="connsiteY92" fmla="*/ 1041730 h 2377735"/>
                <a:gd name="connsiteX93" fmla="*/ 2336517 w 2439554"/>
                <a:gd name="connsiteY93" fmla="*/ 1020048 h 2377735"/>
                <a:gd name="connsiteX94" fmla="*/ 2329794 w 2439554"/>
                <a:gd name="connsiteY94" fmla="*/ 796640 h 2377735"/>
                <a:gd name="connsiteX95" fmla="*/ 2325736 w 2439554"/>
                <a:gd name="connsiteY95" fmla="*/ 677581 h 2377735"/>
                <a:gd name="connsiteX96" fmla="*/ 2280961 w 2439554"/>
                <a:gd name="connsiteY96" fmla="*/ 669466 h 2377735"/>
                <a:gd name="connsiteX97" fmla="*/ 2266121 w 2439554"/>
                <a:gd name="connsiteY97" fmla="*/ 678849 h 2377735"/>
                <a:gd name="connsiteX98" fmla="*/ 2252549 w 2439554"/>
                <a:gd name="connsiteY98" fmla="*/ 668071 h 2377735"/>
                <a:gd name="connsiteX99" fmla="*/ 2251154 w 2439554"/>
                <a:gd name="connsiteY99" fmla="*/ 662619 h 2377735"/>
                <a:gd name="connsiteX100" fmla="*/ 2245826 w 2439554"/>
                <a:gd name="connsiteY100" fmla="*/ 658562 h 2377735"/>
                <a:gd name="connsiteX101" fmla="*/ 2206506 w 2439554"/>
                <a:gd name="connsiteY101" fmla="*/ 650447 h 2377735"/>
                <a:gd name="connsiteX102" fmla="*/ 2191539 w 2439554"/>
                <a:gd name="connsiteY102" fmla="*/ 641065 h 2377735"/>
                <a:gd name="connsiteX103" fmla="*/ 2178094 w 2439554"/>
                <a:gd name="connsiteY103" fmla="*/ 636881 h 2377735"/>
                <a:gd name="connsiteX104" fmla="*/ 2150950 w 2439554"/>
                <a:gd name="connsiteY104" fmla="*/ 615199 h 2377735"/>
                <a:gd name="connsiteX105" fmla="*/ 2118480 w 2439554"/>
                <a:gd name="connsiteY105" fmla="*/ 594912 h 2377735"/>
                <a:gd name="connsiteX106" fmla="*/ 2104908 w 2439554"/>
                <a:gd name="connsiteY106" fmla="*/ 594912 h 2377735"/>
                <a:gd name="connsiteX107" fmla="*/ 2096790 w 2439554"/>
                <a:gd name="connsiteY107" fmla="*/ 608479 h 2377735"/>
                <a:gd name="connsiteX108" fmla="*/ 2087277 w 2439554"/>
                <a:gd name="connsiteY108" fmla="*/ 613931 h 2377735"/>
                <a:gd name="connsiteX109" fmla="*/ 2072436 w 2439554"/>
                <a:gd name="connsiteY109" fmla="*/ 613931 h 2377735"/>
                <a:gd name="connsiteX110" fmla="*/ 2062923 w 2439554"/>
                <a:gd name="connsiteY110" fmla="*/ 611269 h 2377735"/>
                <a:gd name="connsiteX111" fmla="*/ 2048083 w 2439554"/>
                <a:gd name="connsiteY111" fmla="*/ 597702 h 2377735"/>
                <a:gd name="connsiteX112" fmla="*/ 2020940 w 2439554"/>
                <a:gd name="connsiteY112" fmla="*/ 608479 h 2377735"/>
                <a:gd name="connsiteX113" fmla="*/ 2008256 w 2439554"/>
                <a:gd name="connsiteY113" fmla="*/ 617989 h 2377735"/>
                <a:gd name="connsiteX114" fmla="*/ 1993289 w 2439554"/>
                <a:gd name="connsiteY114" fmla="*/ 617989 h 2377735"/>
                <a:gd name="connsiteX115" fmla="*/ 1979843 w 2439554"/>
                <a:gd name="connsiteY115" fmla="*/ 608479 h 2377735"/>
                <a:gd name="connsiteX116" fmla="*/ 1966272 w 2439554"/>
                <a:gd name="connsiteY116" fmla="*/ 619256 h 2377735"/>
                <a:gd name="connsiteX117" fmla="*/ 1951304 w 2439554"/>
                <a:gd name="connsiteY117" fmla="*/ 620651 h 2377735"/>
                <a:gd name="connsiteX118" fmla="*/ 1935069 w 2439554"/>
                <a:gd name="connsiteY118" fmla="*/ 638275 h 2377735"/>
                <a:gd name="connsiteX119" fmla="*/ 1920229 w 2439554"/>
                <a:gd name="connsiteY119" fmla="*/ 638275 h 2377735"/>
                <a:gd name="connsiteX120" fmla="*/ 1913379 w 2439554"/>
                <a:gd name="connsiteY120" fmla="*/ 651715 h 2377735"/>
                <a:gd name="connsiteX121" fmla="*/ 1899934 w 2439554"/>
                <a:gd name="connsiteY121" fmla="*/ 639670 h 2377735"/>
                <a:gd name="connsiteX122" fmla="*/ 1884967 w 2439554"/>
                <a:gd name="connsiteY122" fmla="*/ 634218 h 2377735"/>
                <a:gd name="connsiteX123" fmla="*/ 1871395 w 2439554"/>
                <a:gd name="connsiteY123" fmla="*/ 626103 h 2377735"/>
                <a:gd name="connsiteX124" fmla="*/ 1862009 w 2439554"/>
                <a:gd name="connsiteY124" fmla="*/ 611269 h 2377735"/>
                <a:gd name="connsiteX125" fmla="*/ 1848437 w 2439554"/>
                <a:gd name="connsiteY125" fmla="*/ 609874 h 2377735"/>
                <a:gd name="connsiteX126" fmla="*/ 1834865 w 2439554"/>
                <a:gd name="connsiteY126" fmla="*/ 620651 h 2377735"/>
                <a:gd name="connsiteX127" fmla="*/ 1821293 w 2439554"/>
                <a:gd name="connsiteY127" fmla="*/ 615199 h 2377735"/>
                <a:gd name="connsiteX128" fmla="*/ 1808609 w 2439554"/>
                <a:gd name="connsiteY128" fmla="*/ 601759 h 2377735"/>
                <a:gd name="connsiteX129" fmla="*/ 1795037 w 2439554"/>
                <a:gd name="connsiteY129" fmla="*/ 596307 h 2377735"/>
                <a:gd name="connsiteX130" fmla="*/ 1790978 w 2439554"/>
                <a:gd name="connsiteY130" fmla="*/ 598970 h 2377735"/>
                <a:gd name="connsiteX131" fmla="*/ 1789710 w 2439554"/>
                <a:gd name="connsiteY131" fmla="*/ 608479 h 2377735"/>
                <a:gd name="connsiteX132" fmla="*/ 1774743 w 2439554"/>
                <a:gd name="connsiteY132" fmla="*/ 617989 h 2377735"/>
                <a:gd name="connsiteX133" fmla="*/ 1769289 w 2439554"/>
                <a:gd name="connsiteY133" fmla="*/ 644995 h 2377735"/>
                <a:gd name="connsiteX134" fmla="*/ 1759903 w 2439554"/>
                <a:gd name="connsiteY134" fmla="*/ 646390 h 2377735"/>
                <a:gd name="connsiteX135" fmla="*/ 1755844 w 2439554"/>
                <a:gd name="connsiteY135" fmla="*/ 643727 h 2377735"/>
                <a:gd name="connsiteX136" fmla="*/ 1750390 w 2439554"/>
                <a:gd name="connsiteY136" fmla="*/ 628766 h 2377735"/>
                <a:gd name="connsiteX137" fmla="*/ 1755844 w 2439554"/>
                <a:gd name="connsiteY137" fmla="*/ 615199 h 2377735"/>
                <a:gd name="connsiteX138" fmla="*/ 1742272 w 2439554"/>
                <a:gd name="connsiteY138" fmla="*/ 613931 h 2377735"/>
                <a:gd name="connsiteX139" fmla="*/ 1719187 w 2439554"/>
                <a:gd name="connsiteY139" fmla="*/ 624709 h 2377735"/>
                <a:gd name="connsiteX140" fmla="*/ 1705616 w 2439554"/>
                <a:gd name="connsiteY140" fmla="*/ 622046 h 2377735"/>
                <a:gd name="connsiteX141" fmla="*/ 1700288 w 2439554"/>
                <a:gd name="connsiteY141" fmla="*/ 608479 h 2377735"/>
                <a:gd name="connsiteX142" fmla="*/ 1686717 w 2439554"/>
                <a:gd name="connsiteY142" fmla="*/ 608479 h 2377735"/>
                <a:gd name="connsiteX143" fmla="*/ 1681262 w 2439554"/>
                <a:gd name="connsiteY143" fmla="*/ 594912 h 2377735"/>
                <a:gd name="connsiteX144" fmla="*/ 1666422 w 2439554"/>
                <a:gd name="connsiteY144" fmla="*/ 589460 h 2377735"/>
                <a:gd name="connsiteX145" fmla="*/ 1644733 w 2439554"/>
                <a:gd name="connsiteY145" fmla="*/ 611269 h 2377735"/>
                <a:gd name="connsiteX146" fmla="*/ 1631161 w 2439554"/>
                <a:gd name="connsiteY146" fmla="*/ 616594 h 2377735"/>
                <a:gd name="connsiteX147" fmla="*/ 1617589 w 2439554"/>
                <a:gd name="connsiteY147" fmla="*/ 613931 h 2377735"/>
                <a:gd name="connsiteX148" fmla="*/ 1616320 w 2439554"/>
                <a:gd name="connsiteY148" fmla="*/ 594912 h 2377735"/>
                <a:gd name="connsiteX149" fmla="*/ 1613530 w 2439554"/>
                <a:gd name="connsiteY149" fmla="*/ 586797 h 2377735"/>
                <a:gd name="connsiteX150" fmla="*/ 1598690 w 2439554"/>
                <a:gd name="connsiteY150" fmla="*/ 584135 h 2377735"/>
                <a:gd name="connsiteX151" fmla="*/ 1590572 w 2439554"/>
                <a:gd name="connsiteY151" fmla="*/ 570568 h 2377735"/>
                <a:gd name="connsiteX152" fmla="*/ 1591840 w 2439554"/>
                <a:gd name="connsiteY152" fmla="*/ 555733 h 2377735"/>
                <a:gd name="connsiteX153" fmla="*/ 1577000 w 2439554"/>
                <a:gd name="connsiteY153" fmla="*/ 557001 h 2377735"/>
                <a:gd name="connsiteX154" fmla="*/ 1548588 w 2439554"/>
                <a:gd name="connsiteY154" fmla="*/ 554339 h 2377735"/>
                <a:gd name="connsiteX155" fmla="*/ 1535016 w 2439554"/>
                <a:gd name="connsiteY155" fmla="*/ 565116 h 2377735"/>
                <a:gd name="connsiteX156" fmla="*/ 1520049 w 2439554"/>
                <a:gd name="connsiteY156" fmla="*/ 569173 h 2377735"/>
                <a:gd name="connsiteX157" fmla="*/ 1509268 w 2439554"/>
                <a:gd name="connsiteY157" fmla="*/ 559664 h 2377735"/>
                <a:gd name="connsiteX158" fmla="*/ 1502545 w 2439554"/>
                <a:gd name="connsiteY158" fmla="*/ 550281 h 2377735"/>
                <a:gd name="connsiteX159" fmla="*/ 1487578 w 2439554"/>
                <a:gd name="connsiteY159" fmla="*/ 550281 h 2377735"/>
                <a:gd name="connsiteX160" fmla="*/ 1475782 w 2439554"/>
                <a:gd name="connsiteY160" fmla="*/ 552056 h 2377735"/>
                <a:gd name="connsiteX161" fmla="*/ 1447370 w 2439554"/>
                <a:gd name="connsiteY161" fmla="*/ 542547 h 2377735"/>
                <a:gd name="connsiteX162" fmla="*/ 1432529 w 2439554"/>
                <a:gd name="connsiteY162" fmla="*/ 533164 h 2377735"/>
                <a:gd name="connsiteX163" fmla="*/ 1418957 w 2439554"/>
                <a:gd name="connsiteY163" fmla="*/ 537221 h 2377735"/>
                <a:gd name="connsiteX164" fmla="*/ 1412235 w 2439554"/>
                <a:gd name="connsiteY164" fmla="*/ 534432 h 2377735"/>
                <a:gd name="connsiteX165" fmla="*/ 1397268 w 2439554"/>
                <a:gd name="connsiteY165" fmla="*/ 534432 h 2377735"/>
                <a:gd name="connsiteX166" fmla="*/ 1393209 w 2439554"/>
                <a:gd name="connsiteY166" fmla="*/ 519597 h 2377735"/>
                <a:gd name="connsiteX167" fmla="*/ 1393209 w 2439554"/>
                <a:gd name="connsiteY167" fmla="*/ 506030 h 2377735"/>
                <a:gd name="connsiteX168" fmla="*/ 1383696 w 2439554"/>
                <a:gd name="connsiteY168" fmla="*/ 492463 h 2377735"/>
                <a:gd name="connsiteX169" fmla="*/ 1370251 w 2439554"/>
                <a:gd name="connsiteY169" fmla="*/ 485743 h 2377735"/>
                <a:gd name="connsiteX170" fmla="*/ 1366065 w 2439554"/>
                <a:gd name="connsiteY170" fmla="*/ 477629 h 2377735"/>
                <a:gd name="connsiteX171" fmla="*/ 1359343 w 2439554"/>
                <a:gd name="connsiteY171" fmla="*/ 492463 h 2377735"/>
                <a:gd name="connsiteX172" fmla="*/ 1345771 w 2439554"/>
                <a:gd name="connsiteY172" fmla="*/ 493858 h 2377735"/>
                <a:gd name="connsiteX173" fmla="*/ 1330931 w 2439554"/>
                <a:gd name="connsiteY173" fmla="*/ 488406 h 2377735"/>
                <a:gd name="connsiteX174" fmla="*/ 1315963 w 2439554"/>
                <a:gd name="connsiteY174" fmla="*/ 495253 h 2377735"/>
                <a:gd name="connsiteX175" fmla="*/ 1303280 w 2439554"/>
                <a:gd name="connsiteY175" fmla="*/ 488406 h 2377735"/>
                <a:gd name="connsiteX176" fmla="*/ 1278926 w 2439554"/>
                <a:gd name="connsiteY176" fmla="*/ 461399 h 2377735"/>
                <a:gd name="connsiteX177" fmla="*/ 1263959 w 2439554"/>
                <a:gd name="connsiteY177" fmla="*/ 450622 h 2377735"/>
                <a:gd name="connsiteX178" fmla="*/ 1250514 w 2439554"/>
                <a:gd name="connsiteY178" fmla="*/ 449354 h 2377735"/>
                <a:gd name="connsiteX179" fmla="*/ 1251783 w 2439554"/>
                <a:gd name="connsiteY179" fmla="*/ 425010 h 2377735"/>
                <a:gd name="connsiteX180" fmla="*/ 1264467 w 2439554"/>
                <a:gd name="connsiteY180" fmla="*/ 31952 h 2377735"/>
                <a:gd name="connsiteX181" fmla="*/ 1248231 w 2439554"/>
                <a:gd name="connsiteY181" fmla="*/ 23837 h 2377735"/>
                <a:gd name="connsiteX182" fmla="*/ 1233391 w 2439554"/>
                <a:gd name="connsiteY182" fmla="*/ 22443 h 2377735"/>
                <a:gd name="connsiteX183" fmla="*/ 1160204 w 2439554"/>
                <a:gd name="connsiteY183" fmla="*/ 21048 h 2377735"/>
                <a:gd name="connsiteX184" fmla="*/ 980092 w 2439554"/>
                <a:gd name="connsiteY184" fmla="*/ 12933 h 2377735"/>
                <a:gd name="connsiteX185" fmla="*/ 740111 w 2439554"/>
                <a:gd name="connsiteY185" fmla="*/ 0 h 2377735"/>
                <a:gd name="connsiteX186" fmla="*/ 731993 w 2439554"/>
                <a:gd name="connsiteY186" fmla="*/ 2789 h 2377735"/>
                <a:gd name="connsiteX187" fmla="*/ 730598 w 2439554"/>
                <a:gd name="connsiteY187" fmla="*/ 17624 h 2377735"/>
                <a:gd name="connsiteX188" fmla="*/ 698127 w 2439554"/>
                <a:gd name="connsiteY188" fmla="*/ 548379 h 2377735"/>
                <a:gd name="connsiteX189" fmla="*/ 680496 w 2439554"/>
                <a:gd name="connsiteY189" fmla="*/ 748838 h 2377735"/>
                <a:gd name="connsiteX190" fmla="*/ 665529 w 2439554"/>
                <a:gd name="connsiteY190" fmla="*/ 977065 h 2377735"/>
                <a:gd name="connsiteX191" fmla="*/ 652845 w 2439554"/>
                <a:gd name="connsiteY191" fmla="*/ 990632 h 2377735"/>
                <a:gd name="connsiteX192" fmla="*/ 646122 w 2439554"/>
                <a:gd name="connsiteY192" fmla="*/ 990632 h 2377735"/>
                <a:gd name="connsiteX193" fmla="*/ 483513 w 2439554"/>
                <a:gd name="connsiteY193" fmla="*/ 979855 h 2377735"/>
                <a:gd name="connsiteX194" fmla="*/ 322427 w 2439554"/>
                <a:gd name="connsiteY194" fmla="*/ 966288 h 2377735"/>
                <a:gd name="connsiteX195" fmla="*/ 140919 w 2439554"/>
                <a:gd name="connsiteY195" fmla="*/ 951327 h 2377735"/>
                <a:gd name="connsiteX196" fmla="*/ 0 w 2439554"/>
                <a:gd name="connsiteY196" fmla="*/ 936492 h 2377735"/>
                <a:gd name="connsiteX197" fmla="*/ 0 w 2439554"/>
                <a:gd name="connsiteY197" fmla="*/ 943212 h 2377735"/>
                <a:gd name="connsiteX198" fmla="*/ 8118 w 2439554"/>
                <a:gd name="connsiteY198" fmla="*/ 970345 h 2377735"/>
                <a:gd name="connsiteX199" fmla="*/ 16235 w 2439554"/>
                <a:gd name="connsiteY199" fmla="*/ 981123 h 2377735"/>
                <a:gd name="connsiteX200" fmla="*/ 29807 w 2439554"/>
                <a:gd name="connsiteY200" fmla="*/ 995831 h 2377735"/>
                <a:gd name="connsiteX201" fmla="*/ 36657 w 2439554"/>
                <a:gd name="connsiteY201" fmla="*/ 997226 h 2377735"/>
                <a:gd name="connsiteX202" fmla="*/ 50102 w 2439554"/>
                <a:gd name="connsiteY202" fmla="*/ 1008003 h 2377735"/>
                <a:gd name="connsiteX203" fmla="*/ 58220 w 2439554"/>
                <a:gd name="connsiteY203" fmla="*/ 1021570 h 2377735"/>
                <a:gd name="connsiteX204" fmla="*/ 61010 w 2439554"/>
                <a:gd name="connsiteY204" fmla="*/ 1035137 h 2377735"/>
                <a:gd name="connsiteX205" fmla="*/ 73694 w 2439554"/>
                <a:gd name="connsiteY205" fmla="*/ 1062144 h 2377735"/>
                <a:gd name="connsiteX206" fmla="*/ 87266 w 2439554"/>
                <a:gd name="connsiteY206" fmla="*/ 1073048 h 2377735"/>
                <a:gd name="connsiteX207" fmla="*/ 114283 w 2439554"/>
                <a:gd name="connsiteY207" fmla="*/ 1088009 h 2377735"/>
                <a:gd name="connsiteX208" fmla="*/ 127855 w 2439554"/>
                <a:gd name="connsiteY208" fmla="*/ 1101449 h 2377735"/>
                <a:gd name="connsiteX209" fmla="*/ 154871 w 2439554"/>
                <a:gd name="connsiteY209" fmla="*/ 1138093 h 2377735"/>
                <a:gd name="connsiteX210" fmla="*/ 182015 w 2439554"/>
                <a:gd name="connsiteY210" fmla="*/ 1165099 h 2377735"/>
                <a:gd name="connsiteX211" fmla="*/ 188865 w 2439554"/>
                <a:gd name="connsiteY211" fmla="*/ 1180061 h 2377735"/>
                <a:gd name="connsiteX212" fmla="*/ 213218 w 2439554"/>
                <a:gd name="connsiteY212" fmla="*/ 1208462 h 2377735"/>
                <a:gd name="connsiteX213" fmla="*/ 228059 w 2439554"/>
                <a:gd name="connsiteY213" fmla="*/ 1219240 h 2377735"/>
                <a:gd name="connsiteX214" fmla="*/ 241630 w 2439554"/>
                <a:gd name="connsiteY214" fmla="*/ 1224692 h 2377735"/>
                <a:gd name="connsiteX215" fmla="*/ 270042 w 2439554"/>
                <a:gd name="connsiteY215" fmla="*/ 1250050 h 2377735"/>
                <a:gd name="connsiteX216" fmla="*/ 283614 w 2439554"/>
                <a:gd name="connsiteY216" fmla="*/ 1256770 h 2377735"/>
                <a:gd name="connsiteX217" fmla="*/ 286278 w 2439554"/>
                <a:gd name="connsiteY217" fmla="*/ 1270337 h 2377735"/>
                <a:gd name="connsiteX218" fmla="*/ 297186 w 2439554"/>
                <a:gd name="connsiteY218" fmla="*/ 1277057 h 2377735"/>
                <a:gd name="connsiteX219" fmla="*/ 302640 w 2439554"/>
                <a:gd name="connsiteY219" fmla="*/ 1290624 h 2377735"/>
                <a:gd name="connsiteX220" fmla="*/ 306699 w 2439554"/>
                <a:gd name="connsiteY220" fmla="*/ 1319153 h 2377735"/>
                <a:gd name="connsiteX221" fmla="*/ 313421 w 2439554"/>
                <a:gd name="connsiteY221" fmla="*/ 1324478 h 2377735"/>
                <a:gd name="connsiteX222" fmla="*/ 326105 w 2439554"/>
                <a:gd name="connsiteY222" fmla="*/ 1352880 h 2377735"/>
                <a:gd name="connsiteX223" fmla="*/ 334223 w 2439554"/>
                <a:gd name="connsiteY223" fmla="*/ 1366447 h 2377735"/>
                <a:gd name="connsiteX224" fmla="*/ 334223 w 2439554"/>
                <a:gd name="connsiteY224" fmla="*/ 1380013 h 2377735"/>
                <a:gd name="connsiteX225" fmla="*/ 330164 w 2439554"/>
                <a:gd name="connsiteY225" fmla="*/ 1394848 h 2377735"/>
                <a:gd name="connsiteX226" fmla="*/ 331559 w 2439554"/>
                <a:gd name="connsiteY226" fmla="*/ 1421982 h 2377735"/>
                <a:gd name="connsiteX227" fmla="*/ 361367 w 2439554"/>
                <a:gd name="connsiteY227" fmla="*/ 1492352 h 2377735"/>
                <a:gd name="connsiteX228" fmla="*/ 380266 w 2439554"/>
                <a:gd name="connsiteY228" fmla="*/ 1511371 h 2377735"/>
                <a:gd name="connsiteX229" fmla="*/ 393838 w 2439554"/>
                <a:gd name="connsiteY229" fmla="*/ 1516823 h 2377735"/>
                <a:gd name="connsiteX230" fmla="*/ 407410 w 2439554"/>
                <a:gd name="connsiteY230" fmla="*/ 1526205 h 2377735"/>
                <a:gd name="connsiteX231" fmla="*/ 416796 w 2439554"/>
                <a:gd name="connsiteY231" fmla="*/ 1539772 h 2377735"/>
                <a:gd name="connsiteX232" fmla="*/ 449394 w 2439554"/>
                <a:gd name="connsiteY232" fmla="*/ 1569569 h 2377735"/>
                <a:gd name="connsiteX233" fmla="*/ 462966 w 2439554"/>
                <a:gd name="connsiteY233" fmla="*/ 1575021 h 2377735"/>
                <a:gd name="connsiteX234" fmla="*/ 491378 w 2439554"/>
                <a:gd name="connsiteY234" fmla="*/ 1581741 h 2377735"/>
                <a:gd name="connsiteX235" fmla="*/ 498100 w 2439554"/>
                <a:gd name="connsiteY235" fmla="*/ 1596702 h 2377735"/>
                <a:gd name="connsiteX236" fmla="*/ 536152 w 2439554"/>
                <a:gd name="connsiteY236" fmla="*/ 1614199 h 2377735"/>
                <a:gd name="connsiteX237" fmla="*/ 549724 w 2439554"/>
                <a:gd name="connsiteY237" fmla="*/ 1629161 h 2377735"/>
                <a:gd name="connsiteX238" fmla="*/ 563296 w 2439554"/>
                <a:gd name="connsiteY238" fmla="*/ 1639939 h 2377735"/>
                <a:gd name="connsiteX239" fmla="*/ 576868 w 2439554"/>
                <a:gd name="connsiteY239" fmla="*/ 1641333 h 2377735"/>
                <a:gd name="connsiteX240" fmla="*/ 578136 w 2439554"/>
                <a:gd name="connsiteY240" fmla="*/ 1646785 h 2377735"/>
                <a:gd name="connsiteX241" fmla="*/ 591708 w 2439554"/>
                <a:gd name="connsiteY241" fmla="*/ 1649448 h 2377735"/>
                <a:gd name="connsiteX242" fmla="*/ 614793 w 2439554"/>
                <a:gd name="connsiteY242" fmla="*/ 1649448 h 2377735"/>
                <a:gd name="connsiteX243" fmla="*/ 618852 w 2439554"/>
                <a:gd name="connsiteY243" fmla="*/ 1636769 h 2377735"/>
                <a:gd name="connsiteX244" fmla="*/ 633692 w 2439554"/>
                <a:gd name="connsiteY244" fmla="*/ 1627259 h 2377735"/>
                <a:gd name="connsiteX245" fmla="*/ 641810 w 2439554"/>
                <a:gd name="connsiteY245" fmla="*/ 1613693 h 2377735"/>
                <a:gd name="connsiteX246" fmla="*/ 655382 w 2439554"/>
                <a:gd name="connsiteY246" fmla="*/ 1608240 h 2377735"/>
                <a:gd name="connsiteX247" fmla="*/ 660836 w 2439554"/>
                <a:gd name="connsiteY247" fmla="*/ 1594800 h 2377735"/>
                <a:gd name="connsiteX248" fmla="*/ 663499 w 2439554"/>
                <a:gd name="connsiteY248" fmla="*/ 1579839 h 2377735"/>
                <a:gd name="connsiteX249" fmla="*/ 671617 w 2439554"/>
                <a:gd name="connsiteY249" fmla="*/ 1574514 h 2377735"/>
                <a:gd name="connsiteX250" fmla="*/ 694702 w 2439554"/>
                <a:gd name="connsiteY250" fmla="*/ 1517583 h 2377735"/>
                <a:gd name="connsiteX251" fmla="*/ 707386 w 2439554"/>
                <a:gd name="connsiteY251" fmla="*/ 1499959 h 2377735"/>
                <a:gd name="connsiteX252" fmla="*/ 714109 w 2439554"/>
                <a:gd name="connsiteY252" fmla="*/ 1493239 h 2377735"/>
                <a:gd name="connsiteX253" fmla="*/ 727681 w 2439554"/>
                <a:gd name="connsiteY253" fmla="*/ 1491844 h 2377735"/>
                <a:gd name="connsiteX254" fmla="*/ 742648 w 2439554"/>
                <a:gd name="connsiteY254" fmla="*/ 1485124 h 2377735"/>
                <a:gd name="connsiteX255" fmla="*/ 756093 w 2439554"/>
                <a:gd name="connsiteY255" fmla="*/ 1486519 h 2377735"/>
                <a:gd name="connsiteX256" fmla="*/ 769665 w 2439554"/>
                <a:gd name="connsiteY256" fmla="*/ 1482462 h 2377735"/>
                <a:gd name="connsiteX257" fmla="*/ 777782 w 2439554"/>
                <a:gd name="connsiteY257" fmla="*/ 1468895 h 2377735"/>
                <a:gd name="connsiteX258" fmla="*/ 791354 w 2439554"/>
                <a:gd name="connsiteY258" fmla="*/ 1468895 h 2377735"/>
                <a:gd name="connsiteX259" fmla="*/ 815707 w 2439554"/>
                <a:gd name="connsiteY259" fmla="*/ 1482462 h 2377735"/>
                <a:gd name="connsiteX260" fmla="*/ 829279 w 2439554"/>
                <a:gd name="connsiteY260" fmla="*/ 1486519 h 2377735"/>
                <a:gd name="connsiteX261" fmla="*/ 844119 w 2439554"/>
                <a:gd name="connsiteY261" fmla="*/ 1483730 h 2377735"/>
                <a:gd name="connsiteX262" fmla="*/ 857691 w 2439554"/>
                <a:gd name="connsiteY262" fmla="*/ 1486519 h 2377735"/>
                <a:gd name="connsiteX263" fmla="*/ 872531 w 2439554"/>
                <a:gd name="connsiteY263" fmla="*/ 1486519 h 2377735"/>
                <a:gd name="connsiteX264" fmla="*/ 910583 w 2439554"/>
                <a:gd name="connsiteY264" fmla="*/ 1497296 h 2377735"/>
                <a:gd name="connsiteX265" fmla="*/ 925423 w 2439554"/>
                <a:gd name="connsiteY265" fmla="*/ 1487787 h 2377735"/>
                <a:gd name="connsiteX266" fmla="*/ 938995 w 2439554"/>
                <a:gd name="connsiteY266" fmla="*/ 1493239 h 2377735"/>
                <a:gd name="connsiteX267" fmla="*/ 952567 w 2439554"/>
                <a:gd name="connsiteY267" fmla="*/ 1504016 h 2377735"/>
                <a:gd name="connsiteX268" fmla="*/ 957895 w 2439554"/>
                <a:gd name="connsiteY268" fmla="*/ 1517583 h 2377735"/>
                <a:gd name="connsiteX269" fmla="*/ 968803 w 2439554"/>
                <a:gd name="connsiteY269" fmla="*/ 1530263 h 2377735"/>
                <a:gd name="connsiteX270" fmla="*/ 971466 w 2439554"/>
                <a:gd name="connsiteY270" fmla="*/ 1541167 h 2377735"/>
                <a:gd name="connsiteX271" fmla="*/ 985038 w 2439554"/>
                <a:gd name="connsiteY271" fmla="*/ 1538378 h 2377735"/>
                <a:gd name="connsiteX272" fmla="*/ 990492 w 2439554"/>
                <a:gd name="connsiteY272" fmla="*/ 1551944 h 2377735"/>
                <a:gd name="connsiteX273" fmla="*/ 1005333 w 2439554"/>
                <a:gd name="connsiteY273" fmla="*/ 1564623 h 2377735"/>
                <a:gd name="connsiteX274" fmla="*/ 1018905 w 2439554"/>
                <a:gd name="connsiteY274" fmla="*/ 1571470 h 2377735"/>
                <a:gd name="connsiteX275" fmla="*/ 1020173 w 2439554"/>
                <a:gd name="connsiteY275" fmla="*/ 1584150 h 2377735"/>
                <a:gd name="connsiteX276" fmla="*/ 1060889 w 2439554"/>
                <a:gd name="connsiteY276" fmla="*/ 1615214 h 2377735"/>
                <a:gd name="connsiteX277" fmla="*/ 1077124 w 2439554"/>
                <a:gd name="connsiteY277" fmla="*/ 1643742 h 2377735"/>
                <a:gd name="connsiteX278" fmla="*/ 1088032 w 2439554"/>
                <a:gd name="connsiteY278" fmla="*/ 1657182 h 2377735"/>
                <a:gd name="connsiteX279" fmla="*/ 1096150 w 2439554"/>
                <a:gd name="connsiteY279" fmla="*/ 1693825 h 2377735"/>
                <a:gd name="connsiteX280" fmla="*/ 1112386 w 2439554"/>
                <a:gd name="connsiteY280" fmla="*/ 1723622 h 2377735"/>
                <a:gd name="connsiteX281" fmla="*/ 1117840 w 2439554"/>
                <a:gd name="connsiteY281" fmla="*/ 1737189 h 2377735"/>
                <a:gd name="connsiteX282" fmla="*/ 1117840 w 2439554"/>
                <a:gd name="connsiteY282" fmla="*/ 1742514 h 2377735"/>
                <a:gd name="connsiteX283" fmla="*/ 1127226 w 2439554"/>
                <a:gd name="connsiteY283" fmla="*/ 1755193 h 2377735"/>
                <a:gd name="connsiteX284" fmla="*/ 1134075 w 2439554"/>
                <a:gd name="connsiteY284" fmla="*/ 1768760 h 2377735"/>
                <a:gd name="connsiteX285" fmla="*/ 1146759 w 2439554"/>
                <a:gd name="connsiteY285" fmla="*/ 1783722 h 2377735"/>
                <a:gd name="connsiteX286" fmla="*/ 1142700 w 2439554"/>
                <a:gd name="connsiteY286" fmla="*/ 1787652 h 2377735"/>
                <a:gd name="connsiteX287" fmla="*/ 1149423 w 2439554"/>
                <a:gd name="connsiteY287" fmla="*/ 1816181 h 2377735"/>
                <a:gd name="connsiteX288" fmla="*/ 1162995 w 2439554"/>
                <a:gd name="connsiteY288" fmla="*/ 1844582 h 2377735"/>
                <a:gd name="connsiteX289" fmla="*/ 1177835 w 2439554"/>
                <a:gd name="connsiteY289" fmla="*/ 1857261 h 2377735"/>
                <a:gd name="connsiteX290" fmla="*/ 1191407 w 2439554"/>
                <a:gd name="connsiteY290" fmla="*/ 1862713 h 2377735"/>
                <a:gd name="connsiteX291" fmla="*/ 1204091 w 2439554"/>
                <a:gd name="connsiteY291" fmla="*/ 1883000 h 2377735"/>
                <a:gd name="connsiteX292" fmla="*/ 1208150 w 2439554"/>
                <a:gd name="connsiteY292" fmla="*/ 1896567 h 2377735"/>
                <a:gd name="connsiteX293" fmla="*/ 1220834 w 2439554"/>
                <a:gd name="connsiteY293" fmla="*/ 1906077 h 2377735"/>
                <a:gd name="connsiteX294" fmla="*/ 1231742 w 2439554"/>
                <a:gd name="connsiteY294" fmla="*/ 1920912 h 2377735"/>
                <a:gd name="connsiteX295" fmla="*/ 1234406 w 2439554"/>
                <a:gd name="connsiteY295" fmla="*/ 1934478 h 2377735"/>
                <a:gd name="connsiteX296" fmla="*/ 1261549 w 2439554"/>
                <a:gd name="connsiteY296" fmla="*/ 1972516 h 2377735"/>
                <a:gd name="connsiteX297" fmla="*/ 1284507 w 2439554"/>
                <a:gd name="connsiteY297" fmla="*/ 1979236 h 2377735"/>
                <a:gd name="connsiteX298" fmla="*/ 1298079 w 2439554"/>
                <a:gd name="connsiteY298" fmla="*/ 1990140 h 2377735"/>
                <a:gd name="connsiteX299" fmla="*/ 1302138 w 2439554"/>
                <a:gd name="connsiteY299" fmla="*/ 1996860 h 2377735"/>
                <a:gd name="connsiteX300" fmla="*/ 1300743 w 2439554"/>
                <a:gd name="connsiteY300" fmla="*/ 2010427 h 2377735"/>
                <a:gd name="connsiteX301" fmla="*/ 1306197 w 2439554"/>
                <a:gd name="connsiteY301" fmla="*/ 2023994 h 2377735"/>
                <a:gd name="connsiteX302" fmla="*/ 1304928 w 2439554"/>
                <a:gd name="connsiteY302" fmla="*/ 2038829 h 2377735"/>
                <a:gd name="connsiteX303" fmla="*/ 1298079 w 2439554"/>
                <a:gd name="connsiteY303" fmla="*/ 2053790 h 2377735"/>
                <a:gd name="connsiteX304" fmla="*/ 1313046 w 2439554"/>
                <a:gd name="connsiteY304" fmla="*/ 2064568 h 2377735"/>
                <a:gd name="connsiteX305" fmla="*/ 1313046 w 2439554"/>
                <a:gd name="connsiteY305" fmla="*/ 2079403 h 2377735"/>
                <a:gd name="connsiteX306" fmla="*/ 1310256 w 2439554"/>
                <a:gd name="connsiteY306" fmla="*/ 2092969 h 2377735"/>
                <a:gd name="connsiteX307" fmla="*/ 1311651 w 2439554"/>
                <a:gd name="connsiteY307" fmla="*/ 2106536 h 2377735"/>
                <a:gd name="connsiteX308" fmla="*/ 1322432 w 2439554"/>
                <a:gd name="connsiteY308" fmla="*/ 2120103 h 2377735"/>
                <a:gd name="connsiteX309" fmla="*/ 1337399 w 2439554"/>
                <a:gd name="connsiteY309" fmla="*/ 2147110 h 2377735"/>
                <a:gd name="connsiteX310" fmla="*/ 1348181 w 2439554"/>
                <a:gd name="connsiteY310" fmla="*/ 2162072 h 2377735"/>
                <a:gd name="connsiteX311" fmla="*/ 1359089 w 2439554"/>
                <a:gd name="connsiteY311" fmla="*/ 2191868 h 2377735"/>
                <a:gd name="connsiteX312" fmla="*/ 1363148 w 2439554"/>
                <a:gd name="connsiteY312" fmla="*/ 2221664 h 2377735"/>
                <a:gd name="connsiteX313" fmla="*/ 1377988 w 2439554"/>
                <a:gd name="connsiteY313" fmla="*/ 2235231 h 2377735"/>
                <a:gd name="connsiteX314" fmla="*/ 1375324 w 2439554"/>
                <a:gd name="connsiteY314" fmla="*/ 2248671 h 2377735"/>
                <a:gd name="connsiteX315" fmla="*/ 1383442 w 2439554"/>
                <a:gd name="connsiteY315" fmla="*/ 2252728 h 2377735"/>
                <a:gd name="connsiteX316" fmla="*/ 1411854 w 2439554"/>
                <a:gd name="connsiteY316" fmla="*/ 2255518 h 2377735"/>
                <a:gd name="connsiteX317" fmla="*/ 1425426 w 2439554"/>
                <a:gd name="connsiteY317" fmla="*/ 2262238 h 2377735"/>
                <a:gd name="connsiteX318" fmla="*/ 1433544 w 2439554"/>
                <a:gd name="connsiteY318" fmla="*/ 2260843 h 2377735"/>
                <a:gd name="connsiteX319" fmla="*/ 1447116 w 2439554"/>
                <a:gd name="connsiteY319" fmla="*/ 2270352 h 2377735"/>
                <a:gd name="connsiteX320" fmla="*/ 1456502 w 2439554"/>
                <a:gd name="connsiteY320" fmla="*/ 2283919 h 2377735"/>
                <a:gd name="connsiteX321" fmla="*/ 1464747 w 2439554"/>
                <a:gd name="connsiteY321" fmla="*/ 2289371 h 2377735"/>
                <a:gd name="connsiteX322" fmla="*/ 1479587 w 2439554"/>
                <a:gd name="connsiteY322" fmla="*/ 2286582 h 2377735"/>
                <a:gd name="connsiteX323" fmla="*/ 1493159 w 2439554"/>
                <a:gd name="connsiteY323" fmla="*/ 2293429 h 2377735"/>
                <a:gd name="connsiteX324" fmla="*/ 1507999 w 2439554"/>
                <a:gd name="connsiteY324" fmla="*/ 2294824 h 2377735"/>
                <a:gd name="connsiteX325" fmla="*/ 1535143 w 2439554"/>
                <a:gd name="connsiteY325" fmla="*/ 2320182 h 2377735"/>
                <a:gd name="connsiteX326" fmla="*/ 1547827 w 2439554"/>
                <a:gd name="connsiteY326" fmla="*/ 2325634 h 2377735"/>
                <a:gd name="connsiteX327" fmla="*/ 1604778 w 2439554"/>
                <a:gd name="connsiteY327" fmla="*/ 2331086 h 2377735"/>
                <a:gd name="connsiteX328" fmla="*/ 1637249 w 2439554"/>
                <a:gd name="connsiteY328" fmla="*/ 2329692 h 2377735"/>
                <a:gd name="connsiteX329" fmla="*/ 1650821 w 2439554"/>
                <a:gd name="connsiteY329" fmla="*/ 2336412 h 2377735"/>
                <a:gd name="connsiteX330" fmla="*/ 1664266 w 2439554"/>
                <a:gd name="connsiteY330" fmla="*/ 2339201 h 2377735"/>
                <a:gd name="connsiteX331" fmla="*/ 1694073 w 2439554"/>
                <a:gd name="connsiteY331" fmla="*/ 2366208 h 2377735"/>
                <a:gd name="connsiteX332" fmla="*/ 1709040 w 2439554"/>
                <a:gd name="connsiteY332" fmla="*/ 2377112 h 2377735"/>
                <a:gd name="connsiteX333" fmla="*/ 1722612 w 2439554"/>
                <a:gd name="connsiteY333" fmla="*/ 2375717 h 2377735"/>
                <a:gd name="connsiteX334" fmla="*/ 1722612 w 2439554"/>
                <a:gd name="connsiteY334" fmla="*/ 2362151 h 2377735"/>
                <a:gd name="connsiteX335" fmla="*/ 1757747 w 2439554"/>
                <a:gd name="connsiteY335" fmla="*/ 2352641 h 2377735"/>
                <a:gd name="connsiteX336" fmla="*/ 1764596 w 2439554"/>
                <a:gd name="connsiteY336" fmla="*/ 2351373 h 2377735"/>
                <a:gd name="connsiteX337" fmla="*/ 1761805 w 2439554"/>
                <a:gd name="connsiteY337" fmla="*/ 2335144 h 2377735"/>
                <a:gd name="connsiteX338" fmla="*/ 1742906 w 2439554"/>
                <a:gd name="connsiteY338" fmla="*/ 2329692 h 2377735"/>
                <a:gd name="connsiteX339" fmla="*/ 1733393 w 2439554"/>
                <a:gd name="connsiteY339" fmla="*/ 2316125 h 2377735"/>
                <a:gd name="connsiteX340" fmla="*/ 1729335 w 2439554"/>
                <a:gd name="connsiteY340" fmla="*/ 2287723 h 2377735"/>
                <a:gd name="connsiteX341" fmla="*/ 1706250 w 2439554"/>
                <a:gd name="connsiteY341" fmla="*/ 2240303 h 2377735"/>
                <a:gd name="connsiteX342" fmla="*/ 1707645 w 2439554"/>
                <a:gd name="connsiteY342" fmla="*/ 2225468 h 2377735"/>
                <a:gd name="connsiteX343" fmla="*/ 1696864 w 2439554"/>
                <a:gd name="connsiteY343" fmla="*/ 2176653 h 2377735"/>
                <a:gd name="connsiteX344" fmla="*/ 1683292 w 2439554"/>
                <a:gd name="connsiteY344" fmla="*/ 2163086 h 2377735"/>
                <a:gd name="connsiteX345" fmla="*/ 1683292 w 2439554"/>
                <a:gd name="connsiteY345" fmla="*/ 2149646 h 2377735"/>
                <a:gd name="connsiteX346" fmla="*/ 1696864 w 2439554"/>
                <a:gd name="connsiteY346" fmla="*/ 2155098 h 2377735"/>
                <a:gd name="connsiteX347" fmla="*/ 1681897 w 2439554"/>
                <a:gd name="connsiteY347" fmla="*/ 2137474 h 2377735"/>
                <a:gd name="connsiteX348" fmla="*/ 1683292 w 2439554"/>
                <a:gd name="connsiteY348" fmla="*/ 2123907 h 2377735"/>
                <a:gd name="connsiteX349" fmla="*/ 1696864 w 2439554"/>
                <a:gd name="connsiteY349" fmla="*/ 2123907 h 2377735"/>
                <a:gd name="connsiteX350" fmla="*/ 1698132 w 2439554"/>
                <a:gd name="connsiteY350" fmla="*/ 2108945 h 2377735"/>
                <a:gd name="connsiteX351" fmla="*/ 1704981 w 2439554"/>
                <a:gd name="connsiteY351" fmla="*/ 2095505 h 2377735"/>
                <a:gd name="connsiteX352" fmla="*/ 1704981 w 2439554"/>
                <a:gd name="connsiteY352" fmla="*/ 2080543 h 2377735"/>
                <a:gd name="connsiteX353" fmla="*/ 1709040 w 2439554"/>
                <a:gd name="connsiteY353" fmla="*/ 2066977 h 2377735"/>
                <a:gd name="connsiteX354" fmla="*/ 1681897 w 2439554"/>
                <a:gd name="connsiteY354" fmla="*/ 2073823 h 2377735"/>
                <a:gd name="connsiteX355" fmla="*/ 1687731 w 2439554"/>
                <a:gd name="connsiteY355" fmla="*/ 2045422 h 2377735"/>
                <a:gd name="connsiteX356" fmla="*/ 1709040 w 2439554"/>
                <a:gd name="connsiteY356" fmla="*/ 2041618 h 2377735"/>
                <a:gd name="connsiteX357" fmla="*/ 1737452 w 2439554"/>
                <a:gd name="connsiteY357" fmla="*/ 1984435 h 2377735"/>
                <a:gd name="connsiteX358" fmla="*/ 1733393 w 2439554"/>
                <a:gd name="connsiteY358" fmla="*/ 1970868 h 2377735"/>
                <a:gd name="connsiteX359" fmla="*/ 1726671 w 2439554"/>
                <a:gd name="connsiteY359" fmla="*/ 1966810 h 2377735"/>
                <a:gd name="connsiteX360" fmla="*/ 1715763 w 2439554"/>
                <a:gd name="connsiteY360" fmla="*/ 1953370 h 2377735"/>
                <a:gd name="connsiteX361" fmla="*/ 1694073 w 2439554"/>
                <a:gd name="connsiteY361" fmla="*/ 1940691 h 2377735"/>
                <a:gd name="connsiteX362" fmla="*/ 1709040 w 2439554"/>
                <a:gd name="connsiteY362" fmla="*/ 1936634 h 2377735"/>
                <a:gd name="connsiteX363" fmla="*/ 1738848 w 2439554"/>
                <a:gd name="connsiteY363" fmla="*/ 1933971 h 2377735"/>
                <a:gd name="connsiteX364" fmla="*/ 1758000 w 2439554"/>
                <a:gd name="connsiteY364" fmla="*/ 1949313 h 2377735"/>
                <a:gd name="connsiteX365" fmla="*/ 1785144 w 2439554"/>
                <a:gd name="connsiteY365" fmla="*/ 1911275 h 2377735"/>
                <a:gd name="connsiteX366" fmla="*/ 1773982 w 2439554"/>
                <a:gd name="connsiteY366" fmla="*/ 1891876 h 2377735"/>
                <a:gd name="connsiteX367" fmla="*/ 1767260 w 2439554"/>
                <a:gd name="connsiteY367" fmla="*/ 1905443 h 2377735"/>
                <a:gd name="connsiteX368" fmla="*/ 1757112 w 2439554"/>
                <a:gd name="connsiteY368" fmla="*/ 1890988 h 2377735"/>
                <a:gd name="connsiteX369" fmla="*/ 1782734 w 2439554"/>
                <a:gd name="connsiteY369" fmla="*/ 1865883 h 237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2439554" h="2377735">
                  <a:moveTo>
                    <a:pt x="1782734" y="1865883"/>
                  </a:moveTo>
                  <a:cubicBezTo>
                    <a:pt x="1787173" y="1861953"/>
                    <a:pt x="1801126" y="1844329"/>
                    <a:pt x="1803916" y="1863094"/>
                  </a:cubicBezTo>
                  <a:cubicBezTo>
                    <a:pt x="1803916" y="1866771"/>
                    <a:pt x="1797701" y="1874252"/>
                    <a:pt x="1800365" y="1876661"/>
                  </a:cubicBezTo>
                  <a:cubicBezTo>
                    <a:pt x="1803028" y="1879070"/>
                    <a:pt x="1811019" y="1872223"/>
                    <a:pt x="1813937" y="1869941"/>
                  </a:cubicBezTo>
                  <a:cubicBezTo>
                    <a:pt x="1820558" y="1864741"/>
                    <a:pt x="1826077" y="1858276"/>
                    <a:pt x="1830172" y="1850922"/>
                  </a:cubicBezTo>
                  <a:cubicBezTo>
                    <a:pt x="1831313" y="1846042"/>
                    <a:pt x="1831313" y="1840966"/>
                    <a:pt x="1830172" y="1836087"/>
                  </a:cubicBezTo>
                  <a:cubicBezTo>
                    <a:pt x="1829284" y="1832283"/>
                    <a:pt x="1823450" y="1826324"/>
                    <a:pt x="1823450" y="1822520"/>
                  </a:cubicBezTo>
                  <a:cubicBezTo>
                    <a:pt x="1823450" y="1818716"/>
                    <a:pt x="1830299" y="1811743"/>
                    <a:pt x="1830172" y="1807559"/>
                  </a:cubicBezTo>
                  <a:cubicBezTo>
                    <a:pt x="1830172" y="1806037"/>
                    <a:pt x="1826240" y="1802994"/>
                    <a:pt x="1827509" y="1802107"/>
                  </a:cubicBezTo>
                  <a:cubicBezTo>
                    <a:pt x="1834612" y="1797923"/>
                    <a:pt x="1840193" y="1824168"/>
                    <a:pt x="1846408" y="1829240"/>
                  </a:cubicBezTo>
                  <a:cubicBezTo>
                    <a:pt x="1850369" y="1832226"/>
                    <a:pt x="1855053" y="1834108"/>
                    <a:pt x="1859980" y="1834692"/>
                  </a:cubicBezTo>
                  <a:cubicBezTo>
                    <a:pt x="1875928" y="1831338"/>
                    <a:pt x="1890533" y="1823355"/>
                    <a:pt x="1901964" y="1811743"/>
                  </a:cubicBezTo>
                  <a:cubicBezTo>
                    <a:pt x="1902978" y="1810475"/>
                    <a:pt x="1905008" y="1807685"/>
                    <a:pt x="1904627" y="1806291"/>
                  </a:cubicBezTo>
                  <a:cubicBezTo>
                    <a:pt x="1903866" y="1802360"/>
                    <a:pt x="1895114" y="1798683"/>
                    <a:pt x="1891182" y="1798176"/>
                  </a:cubicBezTo>
                  <a:cubicBezTo>
                    <a:pt x="1887250" y="1797669"/>
                    <a:pt x="1878498" y="1805276"/>
                    <a:pt x="1876215" y="1802107"/>
                  </a:cubicBezTo>
                  <a:cubicBezTo>
                    <a:pt x="1873932" y="1798937"/>
                    <a:pt x="1885221" y="1792470"/>
                    <a:pt x="1884333" y="1788666"/>
                  </a:cubicBezTo>
                  <a:cubicBezTo>
                    <a:pt x="1883445" y="1784863"/>
                    <a:pt x="1873551" y="1782327"/>
                    <a:pt x="1870888" y="1779157"/>
                  </a:cubicBezTo>
                  <a:cubicBezTo>
                    <a:pt x="1865561" y="1773198"/>
                    <a:pt x="1851862" y="1757602"/>
                    <a:pt x="1855921" y="1750756"/>
                  </a:cubicBezTo>
                  <a:cubicBezTo>
                    <a:pt x="1857823" y="1747586"/>
                    <a:pt x="1867717" y="1747332"/>
                    <a:pt x="1870888" y="1749361"/>
                  </a:cubicBezTo>
                  <a:cubicBezTo>
                    <a:pt x="1874059" y="1751389"/>
                    <a:pt x="1872410" y="1756715"/>
                    <a:pt x="1873551" y="1758870"/>
                  </a:cubicBezTo>
                  <a:cubicBezTo>
                    <a:pt x="1878674" y="1766945"/>
                    <a:pt x="1886288" y="1773132"/>
                    <a:pt x="1895241" y="1776494"/>
                  </a:cubicBezTo>
                  <a:cubicBezTo>
                    <a:pt x="1898793" y="1776494"/>
                    <a:pt x="1907925" y="1774593"/>
                    <a:pt x="1908813" y="1771042"/>
                  </a:cubicBezTo>
                  <a:cubicBezTo>
                    <a:pt x="1910969" y="1763942"/>
                    <a:pt x="1894100" y="1750882"/>
                    <a:pt x="1896129" y="1744036"/>
                  </a:cubicBezTo>
                  <a:cubicBezTo>
                    <a:pt x="1896750" y="1743114"/>
                    <a:pt x="1897809" y="1742585"/>
                    <a:pt x="1898920" y="1742641"/>
                  </a:cubicBezTo>
                  <a:cubicBezTo>
                    <a:pt x="1902978" y="1743909"/>
                    <a:pt x="1903993" y="1754559"/>
                    <a:pt x="1907037" y="1757476"/>
                  </a:cubicBezTo>
                  <a:cubicBezTo>
                    <a:pt x="1910800" y="1761027"/>
                    <a:pt x="1915516" y="1763407"/>
                    <a:pt x="1920609" y="1764322"/>
                  </a:cubicBezTo>
                  <a:cubicBezTo>
                    <a:pt x="1924922" y="1764322"/>
                    <a:pt x="1931264" y="1753418"/>
                    <a:pt x="1935449" y="1754813"/>
                  </a:cubicBezTo>
                  <a:cubicBezTo>
                    <a:pt x="1939635" y="1756208"/>
                    <a:pt x="1937859" y="1766478"/>
                    <a:pt x="1940904" y="1768380"/>
                  </a:cubicBezTo>
                  <a:cubicBezTo>
                    <a:pt x="1943948" y="1770281"/>
                    <a:pt x="1951178" y="1765970"/>
                    <a:pt x="1954475" y="1766985"/>
                  </a:cubicBezTo>
                  <a:cubicBezTo>
                    <a:pt x="1967159" y="1770789"/>
                    <a:pt x="1941791" y="1794118"/>
                    <a:pt x="1941791" y="1794118"/>
                  </a:cubicBezTo>
                  <a:cubicBezTo>
                    <a:pt x="1941791" y="1794118"/>
                    <a:pt x="1939762" y="1797415"/>
                    <a:pt x="1940523" y="1798176"/>
                  </a:cubicBezTo>
                  <a:cubicBezTo>
                    <a:pt x="1949782" y="1805784"/>
                    <a:pt x="1972360" y="1800205"/>
                    <a:pt x="1982507" y="1793865"/>
                  </a:cubicBezTo>
                  <a:cubicBezTo>
                    <a:pt x="1988976" y="1789808"/>
                    <a:pt x="2004197" y="1786511"/>
                    <a:pt x="2010919" y="1782961"/>
                  </a:cubicBezTo>
                  <a:cubicBezTo>
                    <a:pt x="2015359" y="1780805"/>
                    <a:pt x="2029057" y="1757602"/>
                    <a:pt x="2027155" y="1753418"/>
                  </a:cubicBezTo>
                  <a:cubicBezTo>
                    <a:pt x="2025252" y="1749234"/>
                    <a:pt x="2015739" y="1754686"/>
                    <a:pt x="2012314" y="1756208"/>
                  </a:cubicBezTo>
                  <a:cubicBezTo>
                    <a:pt x="2008890" y="1757729"/>
                    <a:pt x="2002548" y="1767112"/>
                    <a:pt x="1998743" y="1765717"/>
                  </a:cubicBezTo>
                  <a:cubicBezTo>
                    <a:pt x="1994937" y="1764322"/>
                    <a:pt x="1994303" y="1755066"/>
                    <a:pt x="1996079" y="1752150"/>
                  </a:cubicBezTo>
                  <a:cubicBezTo>
                    <a:pt x="1999757" y="1745684"/>
                    <a:pt x="2017134" y="1744162"/>
                    <a:pt x="2024491" y="1742641"/>
                  </a:cubicBezTo>
                  <a:cubicBezTo>
                    <a:pt x="2031848" y="1741119"/>
                    <a:pt x="2045166" y="1742641"/>
                    <a:pt x="2051635" y="1739978"/>
                  </a:cubicBezTo>
                  <a:cubicBezTo>
                    <a:pt x="2061035" y="1734218"/>
                    <a:pt x="2070059" y="1727866"/>
                    <a:pt x="2078652" y="1720959"/>
                  </a:cubicBezTo>
                  <a:cubicBezTo>
                    <a:pt x="2083599" y="1718170"/>
                    <a:pt x="2098946" y="1711450"/>
                    <a:pt x="2098946" y="1711450"/>
                  </a:cubicBezTo>
                  <a:lnTo>
                    <a:pt x="2112518" y="1700672"/>
                  </a:lnTo>
                  <a:cubicBezTo>
                    <a:pt x="2122805" y="1693651"/>
                    <a:pt x="2131959" y="1685099"/>
                    <a:pt x="2139662" y="1675314"/>
                  </a:cubicBezTo>
                  <a:cubicBezTo>
                    <a:pt x="2141945" y="1669608"/>
                    <a:pt x="2139662" y="1656168"/>
                    <a:pt x="2142325" y="1650970"/>
                  </a:cubicBezTo>
                  <a:cubicBezTo>
                    <a:pt x="2144989" y="1645771"/>
                    <a:pt x="2160337" y="1639685"/>
                    <a:pt x="2165410" y="1634740"/>
                  </a:cubicBezTo>
                  <a:cubicBezTo>
                    <a:pt x="2168201" y="1631697"/>
                    <a:pt x="2171752" y="1623836"/>
                    <a:pt x="2174796" y="1621173"/>
                  </a:cubicBezTo>
                  <a:cubicBezTo>
                    <a:pt x="2177840" y="1618510"/>
                    <a:pt x="2185831" y="1617116"/>
                    <a:pt x="2188368" y="1614326"/>
                  </a:cubicBezTo>
                  <a:cubicBezTo>
                    <a:pt x="2190905" y="1611537"/>
                    <a:pt x="2197120" y="1601013"/>
                    <a:pt x="2195217" y="1596829"/>
                  </a:cubicBezTo>
                  <a:cubicBezTo>
                    <a:pt x="2193315" y="1592645"/>
                    <a:pt x="2182533" y="1594547"/>
                    <a:pt x="2180250" y="1591377"/>
                  </a:cubicBezTo>
                  <a:cubicBezTo>
                    <a:pt x="2177967" y="1588207"/>
                    <a:pt x="2182533" y="1575655"/>
                    <a:pt x="2180250" y="1571090"/>
                  </a:cubicBezTo>
                  <a:cubicBezTo>
                    <a:pt x="2177967" y="1566526"/>
                    <a:pt x="2168327" y="1564243"/>
                    <a:pt x="2166679" y="1560186"/>
                  </a:cubicBezTo>
                  <a:cubicBezTo>
                    <a:pt x="2165030" y="1556129"/>
                    <a:pt x="2168581" y="1550042"/>
                    <a:pt x="2168074" y="1546746"/>
                  </a:cubicBezTo>
                  <a:cubicBezTo>
                    <a:pt x="2167566" y="1543449"/>
                    <a:pt x="2160337" y="1535715"/>
                    <a:pt x="2161224" y="1531784"/>
                  </a:cubicBezTo>
                  <a:cubicBezTo>
                    <a:pt x="2162608" y="1529059"/>
                    <a:pt x="2165107" y="1527069"/>
                    <a:pt x="2168074" y="1526332"/>
                  </a:cubicBezTo>
                  <a:cubicBezTo>
                    <a:pt x="2174035" y="1526332"/>
                    <a:pt x="2182660" y="1540152"/>
                    <a:pt x="2188368" y="1539011"/>
                  </a:cubicBezTo>
                  <a:cubicBezTo>
                    <a:pt x="2194076" y="1537870"/>
                    <a:pt x="2193822" y="1527347"/>
                    <a:pt x="2196486" y="1524177"/>
                  </a:cubicBezTo>
                  <a:cubicBezTo>
                    <a:pt x="2200120" y="1519589"/>
                    <a:pt x="2204765" y="1515901"/>
                    <a:pt x="2210058" y="1513399"/>
                  </a:cubicBezTo>
                  <a:cubicBezTo>
                    <a:pt x="2214864" y="1512160"/>
                    <a:pt x="2219969" y="1512987"/>
                    <a:pt x="2224137" y="1515682"/>
                  </a:cubicBezTo>
                  <a:cubicBezTo>
                    <a:pt x="2227688" y="1520119"/>
                    <a:pt x="2225151" y="1525571"/>
                    <a:pt x="2224137" y="1531150"/>
                  </a:cubicBezTo>
                  <a:cubicBezTo>
                    <a:pt x="2223122" y="1536729"/>
                    <a:pt x="2208155" y="1553973"/>
                    <a:pt x="2213229" y="1559552"/>
                  </a:cubicBezTo>
                  <a:cubicBezTo>
                    <a:pt x="2218302" y="1565131"/>
                    <a:pt x="2236821" y="1556002"/>
                    <a:pt x="2243036" y="1551564"/>
                  </a:cubicBezTo>
                  <a:cubicBezTo>
                    <a:pt x="2265867" y="1534827"/>
                    <a:pt x="2255720" y="1562722"/>
                    <a:pt x="2252549" y="1565765"/>
                  </a:cubicBezTo>
                  <a:cubicBezTo>
                    <a:pt x="2245826" y="1572485"/>
                    <a:pt x="2227181" y="1580346"/>
                    <a:pt x="2221346" y="1587446"/>
                  </a:cubicBezTo>
                  <a:cubicBezTo>
                    <a:pt x="2218556" y="1590616"/>
                    <a:pt x="2211072" y="1598604"/>
                    <a:pt x="2213229" y="1602281"/>
                  </a:cubicBezTo>
                  <a:cubicBezTo>
                    <a:pt x="2213229" y="1603169"/>
                    <a:pt x="2216400" y="1602281"/>
                    <a:pt x="2217287" y="1602281"/>
                  </a:cubicBezTo>
                  <a:cubicBezTo>
                    <a:pt x="2262442" y="1583389"/>
                    <a:pt x="2299987" y="1546366"/>
                    <a:pt x="2346030" y="1531911"/>
                  </a:cubicBezTo>
                  <a:cubicBezTo>
                    <a:pt x="2356050" y="1528741"/>
                    <a:pt x="2370003" y="1537237"/>
                    <a:pt x="2374823" y="1527854"/>
                  </a:cubicBezTo>
                  <a:cubicBezTo>
                    <a:pt x="2379643" y="1518471"/>
                    <a:pt x="2367466" y="1505665"/>
                    <a:pt x="2367720" y="1498057"/>
                  </a:cubicBezTo>
                  <a:cubicBezTo>
                    <a:pt x="2370485" y="1487306"/>
                    <a:pt x="2376093" y="1477496"/>
                    <a:pt x="2383955" y="1469656"/>
                  </a:cubicBezTo>
                  <a:cubicBezTo>
                    <a:pt x="2412114" y="1439479"/>
                    <a:pt x="2422007" y="1441000"/>
                    <a:pt x="2408308" y="1392439"/>
                  </a:cubicBezTo>
                  <a:cubicBezTo>
                    <a:pt x="2405053" y="1387003"/>
                    <a:pt x="2402778" y="1381037"/>
                    <a:pt x="2401586" y="1374815"/>
                  </a:cubicBezTo>
                  <a:cubicBezTo>
                    <a:pt x="2401586" y="1370504"/>
                    <a:pt x="2410084" y="1364291"/>
                    <a:pt x="2410972" y="1359980"/>
                  </a:cubicBezTo>
                  <a:cubicBezTo>
                    <a:pt x="2412494" y="1353260"/>
                    <a:pt x="2406025" y="1339566"/>
                    <a:pt x="2406913" y="1332846"/>
                  </a:cubicBezTo>
                  <a:cubicBezTo>
                    <a:pt x="2408436" y="1327585"/>
                    <a:pt x="2410745" y="1322583"/>
                    <a:pt x="2413763" y="1318011"/>
                  </a:cubicBezTo>
                  <a:cubicBezTo>
                    <a:pt x="2416046" y="1314335"/>
                    <a:pt x="2422768" y="1308375"/>
                    <a:pt x="2424544" y="1304445"/>
                  </a:cubicBezTo>
                  <a:cubicBezTo>
                    <a:pt x="2426320" y="1300514"/>
                    <a:pt x="2425939" y="1293033"/>
                    <a:pt x="2427334" y="1289610"/>
                  </a:cubicBezTo>
                  <a:cubicBezTo>
                    <a:pt x="2428730" y="1286186"/>
                    <a:pt x="2434691" y="1279847"/>
                    <a:pt x="2435452" y="1276043"/>
                  </a:cubicBezTo>
                  <a:cubicBezTo>
                    <a:pt x="2436213" y="1272239"/>
                    <a:pt x="2432281" y="1264885"/>
                    <a:pt x="2432662" y="1261082"/>
                  </a:cubicBezTo>
                  <a:cubicBezTo>
                    <a:pt x="2433042" y="1257278"/>
                    <a:pt x="2438116" y="1251192"/>
                    <a:pt x="2438116" y="1247515"/>
                  </a:cubicBezTo>
                  <a:cubicBezTo>
                    <a:pt x="2438116" y="1243838"/>
                    <a:pt x="2432408" y="1237625"/>
                    <a:pt x="2432662" y="1234075"/>
                  </a:cubicBezTo>
                  <a:cubicBezTo>
                    <a:pt x="2432915" y="1230525"/>
                    <a:pt x="2439004" y="1226340"/>
                    <a:pt x="2439511" y="1223170"/>
                  </a:cubicBezTo>
                  <a:cubicBezTo>
                    <a:pt x="2440018" y="1220001"/>
                    <a:pt x="2435960" y="1212140"/>
                    <a:pt x="2435452" y="1208336"/>
                  </a:cubicBezTo>
                  <a:cubicBezTo>
                    <a:pt x="2434945" y="1204532"/>
                    <a:pt x="2438750" y="1197558"/>
                    <a:pt x="2436721" y="1194769"/>
                  </a:cubicBezTo>
                  <a:cubicBezTo>
                    <a:pt x="2434691" y="1191980"/>
                    <a:pt x="2431393" y="1193374"/>
                    <a:pt x="2431393" y="1193374"/>
                  </a:cubicBezTo>
                  <a:cubicBezTo>
                    <a:pt x="2422499" y="1184948"/>
                    <a:pt x="2414739" y="1175400"/>
                    <a:pt x="2408308" y="1164973"/>
                  </a:cubicBezTo>
                  <a:cubicBezTo>
                    <a:pt x="2407040" y="1161422"/>
                    <a:pt x="2409196" y="1153688"/>
                    <a:pt x="2408308" y="1150138"/>
                  </a:cubicBezTo>
                  <a:cubicBezTo>
                    <a:pt x="2407033" y="1145199"/>
                    <a:pt x="2404744" y="1140578"/>
                    <a:pt x="2401586" y="1136571"/>
                  </a:cubicBezTo>
                  <a:cubicBezTo>
                    <a:pt x="2400444" y="1135430"/>
                    <a:pt x="2397147" y="1134923"/>
                    <a:pt x="2396132" y="1133782"/>
                  </a:cubicBezTo>
                  <a:cubicBezTo>
                    <a:pt x="2393484" y="1129032"/>
                    <a:pt x="2391235" y="1124069"/>
                    <a:pt x="2389409" y="1118947"/>
                  </a:cubicBezTo>
                  <a:cubicBezTo>
                    <a:pt x="2387126" y="1115270"/>
                    <a:pt x="2379769" y="1109564"/>
                    <a:pt x="2378501" y="1105380"/>
                  </a:cubicBezTo>
                  <a:cubicBezTo>
                    <a:pt x="2377233" y="1101196"/>
                    <a:pt x="2381926" y="1089150"/>
                    <a:pt x="2381165" y="1083698"/>
                  </a:cubicBezTo>
                  <a:cubicBezTo>
                    <a:pt x="2378461" y="1073917"/>
                    <a:pt x="2374851" y="1064409"/>
                    <a:pt x="2370383" y="1055297"/>
                  </a:cubicBezTo>
                  <a:lnTo>
                    <a:pt x="2360870" y="1041730"/>
                  </a:lnTo>
                  <a:lnTo>
                    <a:pt x="2336517" y="1020048"/>
                  </a:lnTo>
                  <a:lnTo>
                    <a:pt x="2329794" y="796640"/>
                  </a:lnTo>
                  <a:lnTo>
                    <a:pt x="2325736" y="677581"/>
                  </a:lnTo>
                  <a:cubicBezTo>
                    <a:pt x="2325736" y="677581"/>
                    <a:pt x="2291869" y="666297"/>
                    <a:pt x="2280961" y="669466"/>
                  </a:cubicBezTo>
                  <a:cubicBezTo>
                    <a:pt x="2276775" y="670607"/>
                    <a:pt x="2270433" y="679102"/>
                    <a:pt x="2266121" y="678849"/>
                  </a:cubicBezTo>
                  <a:cubicBezTo>
                    <a:pt x="2261808" y="678595"/>
                    <a:pt x="2254959" y="671749"/>
                    <a:pt x="2252549" y="668071"/>
                  </a:cubicBezTo>
                  <a:cubicBezTo>
                    <a:pt x="2251788" y="666930"/>
                    <a:pt x="2251915" y="663887"/>
                    <a:pt x="2251154" y="662619"/>
                  </a:cubicBezTo>
                  <a:cubicBezTo>
                    <a:pt x="2249665" y="660927"/>
                    <a:pt x="2247854" y="659548"/>
                    <a:pt x="2245826" y="658562"/>
                  </a:cubicBezTo>
                  <a:cubicBezTo>
                    <a:pt x="2236694" y="654505"/>
                    <a:pt x="2215892" y="653871"/>
                    <a:pt x="2206506" y="650447"/>
                  </a:cubicBezTo>
                  <a:cubicBezTo>
                    <a:pt x="2202320" y="648926"/>
                    <a:pt x="2195598" y="642840"/>
                    <a:pt x="2191539" y="641065"/>
                  </a:cubicBezTo>
                  <a:cubicBezTo>
                    <a:pt x="2187480" y="639290"/>
                    <a:pt x="2181138" y="638529"/>
                    <a:pt x="2178094" y="636881"/>
                  </a:cubicBezTo>
                  <a:cubicBezTo>
                    <a:pt x="2170484" y="632823"/>
                    <a:pt x="2158053" y="620271"/>
                    <a:pt x="2150950" y="615199"/>
                  </a:cubicBezTo>
                  <a:cubicBezTo>
                    <a:pt x="2140990" y="607145"/>
                    <a:pt x="2130086" y="600333"/>
                    <a:pt x="2118480" y="594912"/>
                  </a:cubicBezTo>
                  <a:cubicBezTo>
                    <a:pt x="2114045" y="593640"/>
                    <a:pt x="2109342" y="593640"/>
                    <a:pt x="2104908" y="594912"/>
                  </a:cubicBezTo>
                  <a:cubicBezTo>
                    <a:pt x="2101483" y="596941"/>
                    <a:pt x="2099580" y="605690"/>
                    <a:pt x="2096790" y="608479"/>
                  </a:cubicBezTo>
                  <a:cubicBezTo>
                    <a:pt x="2093968" y="610848"/>
                    <a:pt x="2090747" y="612694"/>
                    <a:pt x="2087277" y="613931"/>
                  </a:cubicBezTo>
                  <a:cubicBezTo>
                    <a:pt x="2082354" y="614628"/>
                    <a:pt x="2077358" y="614628"/>
                    <a:pt x="2072436" y="613931"/>
                  </a:cubicBezTo>
                  <a:cubicBezTo>
                    <a:pt x="2069169" y="613433"/>
                    <a:pt x="2065974" y="612538"/>
                    <a:pt x="2062923" y="611269"/>
                  </a:cubicBezTo>
                  <a:cubicBezTo>
                    <a:pt x="2058484" y="608732"/>
                    <a:pt x="2052903" y="598589"/>
                    <a:pt x="2048083" y="597702"/>
                  </a:cubicBezTo>
                  <a:cubicBezTo>
                    <a:pt x="2040853" y="596434"/>
                    <a:pt x="2027282" y="604929"/>
                    <a:pt x="2020940" y="608479"/>
                  </a:cubicBezTo>
                  <a:cubicBezTo>
                    <a:pt x="2017515" y="610381"/>
                    <a:pt x="2012441" y="616721"/>
                    <a:pt x="2008256" y="617989"/>
                  </a:cubicBezTo>
                  <a:cubicBezTo>
                    <a:pt x="2003332" y="619131"/>
                    <a:pt x="1998212" y="619131"/>
                    <a:pt x="1993289" y="617989"/>
                  </a:cubicBezTo>
                  <a:cubicBezTo>
                    <a:pt x="1989356" y="616721"/>
                    <a:pt x="1983902" y="608352"/>
                    <a:pt x="1979843" y="608479"/>
                  </a:cubicBezTo>
                  <a:cubicBezTo>
                    <a:pt x="1975785" y="608606"/>
                    <a:pt x="1970330" y="617735"/>
                    <a:pt x="1966272" y="619256"/>
                  </a:cubicBezTo>
                  <a:cubicBezTo>
                    <a:pt x="1962213" y="620778"/>
                    <a:pt x="1954729" y="619256"/>
                    <a:pt x="1951304" y="620651"/>
                  </a:cubicBezTo>
                  <a:cubicBezTo>
                    <a:pt x="1945977" y="623314"/>
                    <a:pt x="1940650" y="635866"/>
                    <a:pt x="1935069" y="638275"/>
                  </a:cubicBezTo>
                  <a:cubicBezTo>
                    <a:pt x="1931644" y="639797"/>
                    <a:pt x="1923400" y="636247"/>
                    <a:pt x="1920229" y="638275"/>
                  </a:cubicBezTo>
                  <a:cubicBezTo>
                    <a:pt x="1917058" y="640304"/>
                    <a:pt x="1917184" y="650954"/>
                    <a:pt x="1913379" y="651715"/>
                  </a:cubicBezTo>
                  <a:cubicBezTo>
                    <a:pt x="1909574" y="652476"/>
                    <a:pt x="1903739" y="641952"/>
                    <a:pt x="1899934" y="639670"/>
                  </a:cubicBezTo>
                  <a:cubicBezTo>
                    <a:pt x="1896129" y="637388"/>
                    <a:pt x="1888519" y="635866"/>
                    <a:pt x="1884967" y="634218"/>
                  </a:cubicBezTo>
                  <a:cubicBezTo>
                    <a:pt x="1880136" y="632064"/>
                    <a:pt x="1875579" y="629339"/>
                    <a:pt x="1871395" y="626103"/>
                  </a:cubicBezTo>
                  <a:cubicBezTo>
                    <a:pt x="1868224" y="623060"/>
                    <a:pt x="1865687" y="613424"/>
                    <a:pt x="1862009" y="611269"/>
                  </a:cubicBezTo>
                  <a:cubicBezTo>
                    <a:pt x="1857753" y="609356"/>
                    <a:pt x="1852994" y="608867"/>
                    <a:pt x="1848437" y="609874"/>
                  </a:cubicBezTo>
                  <a:cubicBezTo>
                    <a:pt x="1844251" y="611142"/>
                    <a:pt x="1839178" y="620017"/>
                    <a:pt x="1834865" y="620651"/>
                  </a:cubicBezTo>
                  <a:cubicBezTo>
                    <a:pt x="1829915" y="620162"/>
                    <a:pt x="1825206" y="618271"/>
                    <a:pt x="1821293" y="615199"/>
                  </a:cubicBezTo>
                  <a:cubicBezTo>
                    <a:pt x="1817615" y="612663"/>
                    <a:pt x="1812922" y="604295"/>
                    <a:pt x="1808609" y="601759"/>
                  </a:cubicBezTo>
                  <a:cubicBezTo>
                    <a:pt x="1804648" y="598773"/>
                    <a:pt x="1799965" y="596892"/>
                    <a:pt x="1795037" y="596307"/>
                  </a:cubicBezTo>
                  <a:cubicBezTo>
                    <a:pt x="1793437" y="596744"/>
                    <a:pt x="1792017" y="597676"/>
                    <a:pt x="1790978" y="598970"/>
                  </a:cubicBezTo>
                  <a:cubicBezTo>
                    <a:pt x="1789710" y="600998"/>
                    <a:pt x="1790979" y="606450"/>
                    <a:pt x="1789710" y="608479"/>
                  </a:cubicBezTo>
                  <a:cubicBezTo>
                    <a:pt x="1788442" y="610507"/>
                    <a:pt x="1777026" y="614311"/>
                    <a:pt x="1774743" y="617989"/>
                  </a:cubicBezTo>
                  <a:cubicBezTo>
                    <a:pt x="1770811" y="623694"/>
                    <a:pt x="1774743" y="640304"/>
                    <a:pt x="1769289" y="644995"/>
                  </a:cubicBezTo>
                  <a:cubicBezTo>
                    <a:pt x="1766420" y="646542"/>
                    <a:pt x="1763099" y="647035"/>
                    <a:pt x="1759903" y="646390"/>
                  </a:cubicBezTo>
                  <a:cubicBezTo>
                    <a:pt x="1758350" y="645853"/>
                    <a:pt x="1756955" y="644938"/>
                    <a:pt x="1755844" y="643727"/>
                  </a:cubicBezTo>
                  <a:cubicBezTo>
                    <a:pt x="1752792" y="639280"/>
                    <a:pt x="1750916" y="634133"/>
                    <a:pt x="1750390" y="628766"/>
                  </a:cubicBezTo>
                  <a:cubicBezTo>
                    <a:pt x="1750390" y="625215"/>
                    <a:pt x="1757620" y="618369"/>
                    <a:pt x="1755844" y="615199"/>
                  </a:cubicBezTo>
                  <a:cubicBezTo>
                    <a:pt x="1754068" y="612029"/>
                    <a:pt x="1745570" y="613297"/>
                    <a:pt x="1742272" y="613931"/>
                  </a:cubicBezTo>
                  <a:cubicBezTo>
                    <a:pt x="1735930" y="614945"/>
                    <a:pt x="1725529" y="623948"/>
                    <a:pt x="1719187" y="624709"/>
                  </a:cubicBezTo>
                  <a:cubicBezTo>
                    <a:pt x="1714499" y="625196"/>
                    <a:pt x="1709772" y="624269"/>
                    <a:pt x="1705616" y="622046"/>
                  </a:cubicBezTo>
                  <a:cubicBezTo>
                    <a:pt x="1702952" y="619636"/>
                    <a:pt x="1703332" y="610507"/>
                    <a:pt x="1700288" y="608479"/>
                  </a:cubicBezTo>
                  <a:cubicBezTo>
                    <a:pt x="1697244" y="606450"/>
                    <a:pt x="1689507" y="610381"/>
                    <a:pt x="1686717" y="608479"/>
                  </a:cubicBezTo>
                  <a:cubicBezTo>
                    <a:pt x="1683926" y="606577"/>
                    <a:pt x="1683926" y="597448"/>
                    <a:pt x="1681262" y="594912"/>
                  </a:cubicBezTo>
                  <a:cubicBezTo>
                    <a:pt x="1677101" y="591424"/>
                    <a:pt x="1671853" y="589496"/>
                    <a:pt x="1666422" y="589460"/>
                  </a:cubicBezTo>
                  <a:cubicBezTo>
                    <a:pt x="1658939" y="591488"/>
                    <a:pt x="1651075" y="606957"/>
                    <a:pt x="1644733" y="611269"/>
                  </a:cubicBezTo>
                  <a:cubicBezTo>
                    <a:pt x="1640543" y="613798"/>
                    <a:pt x="1635953" y="615599"/>
                    <a:pt x="1631161" y="616594"/>
                  </a:cubicBezTo>
                  <a:cubicBezTo>
                    <a:pt x="1626466" y="617249"/>
                    <a:pt x="1621687" y="616312"/>
                    <a:pt x="1617589" y="613931"/>
                  </a:cubicBezTo>
                  <a:cubicBezTo>
                    <a:pt x="1614545" y="610381"/>
                    <a:pt x="1617589" y="599603"/>
                    <a:pt x="1616320" y="594912"/>
                  </a:cubicBezTo>
                  <a:cubicBezTo>
                    <a:pt x="1616320" y="592883"/>
                    <a:pt x="1615179" y="588192"/>
                    <a:pt x="1613530" y="586797"/>
                  </a:cubicBezTo>
                  <a:cubicBezTo>
                    <a:pt x="1611881" y="585403"/>
                    <a:pt x="1601734" y="586797"/>
                    <a:pt x="1598690" y="584135"/>
                  </a:cubicBezTo>
                  <a:cubicBezTo>
                    <a:pt x="1594811" y="580425"/>
                    <a:pt x="1592007" y="575738"/>
                    <a:pt x="1590572" y="570568"/>
                  </a:cubicBezTo>
                  <a:cubicBezTo>
                    <a:pt x="1589684" y="566891"/>
                    <a:pt x="1594504" y="557888"/>
                    <a:pt x="1591840" y="555733"/>
                  </a:cubicBezTo>
                  <a:cubicBezTo>
                    <a:pt x="1589177" y="553578"/>
                    <a:pt x="1580678" y="557001"/>
                    <a:pt x="1577000" y="557001"/>
                  </a:cubicBezTo>
                  <a:cubicBezTo>
                    <a:pt x="1567649" y="555123"/>
                    <a:pt x="1558126" y="554230"/>
                    <a:pt x="1548588" y="554339"/>
                  </a:cubicBezTo>
                  <a:cubicBezTo>
                    <a:pt x="1544402" y="555606"/>
                    <a:pt x="1538821" y="563214"/>
                    <a:pt x="1535016" y="565116"/>
                  </a:cubicBezTo>
                  <a:cubicBezTo>
                    <a:pt x="1530459" y="567732"/>
                    <a:pt x="1525304" y="569129"/>
                    <a:pt x="1520049" y="569173"/>
                  </a:cubicBezTo>
                  <a:cubicBezTo>
                    <a:pt x="1516624" y="568412"/>
                    <a:pt x="1511677" y="562453"/>
                    <a:pt x="1509268" y="559664"/>
                  </a:cubicBezTo>
                  <a:cubicBezTo>
                    <a:pt x="1506858" y="556874"/>
                    <a:pt x="1505082" y="551549"/>
                    <a:pt x="1502545" y="550281"/>
                  </a:cubicBezTo>
                  <a:cubicBezTo>
                    <a:pt x="1497608" y="549266"/>
                    <a:pt x="1492515" y="549266"/>
                    <a:pt x="1487578" y="550281"/>
                  </a:cubicBezTo>
                  <a:cubicBezTo>
                    <a:pt x="1483685" y="551110"/>
                    <a:pt x="1479746" y="551702"/>
                    <a:pt x="1475782" y="552056"/>
                  </a:cubicBezTo>
                  <a:cubicBezTo>
                    <a:pt x="1465893" y="550309"/>
                    <a:pt x="1456318" y="547104"/>
                    <a:pt x="1447370" y="542547"/>
                  </a:cubicBezTo>
                  <a:cubicBezTo>
                    <a:pt x="1443438" y="540771"/>
                    <a:pt x="1436842" y="533798"/>
                    <a:pt x="1432529" y="533164"/>
                  </a:cubicBezTo>
                  <a:cubicBezTo>
                    <a:pt x="1428217" y="532530"/>
                    <a:pt x="1422509" y="537348"/>
                    <a:pt x="1418957" y="537221"/>
                  </a:cubicBezTo>
                  <a:cubicBezTo>
                    <a:pt x="1415406" y="537095"/>
                    <a:pt x="1414011" y="534812"/>
                    <a:pt x="1412235" y="534432"/>
                  </a:cubicBezTo>
                  <a:cubicBezTo>
                    <a:pt x="1410459" y="534051"/>
                    <a:pt x="1400185" y="536714"/>
                    <a:pt x="1397268" y="534432"/>
                  </a:cubicBezTo>
                  <a:cubicBezTo>
                    <a:pt x="1394350" y="532150"/>
                    <a:pt x="1393716" y="523401"/>
                    <a:pt x="1393209" y="519597"/>
                  </a:cubicBezTo>
                  <a:cubicBezTo>
                    <a:pt x="1393462" y="515078"/>
                    <a:pt x="1393462" y="510549"/>
                    <a:pt x="1393209" y="506030"/>
                  </a:cubicBezTo>
                  <a:cubicBezTo>
                    <a:pt x="1390977" y="500918"/>
                    <a:pt x="1387743" y="496304"/>
                    <a:pt x="1383696" y="492463"/>
                  </a:cubicBezTo>
                  <a:cubicBezTo>
                    <a:pt x="1380905" y="490054"/>
                    <a:pt x="1372915" y="488406"/>
                    <a:pt x="1370251" y="485743"/>
                  </a:cubicBezTo>
                  <a:cubicBezTo>
                    <a:pt x="1367587" y="483081"/>
                    <a:pt x="1368348" y="477629"/>
                    <a:pt x="1366065" y="477629"/>
                  </a:cubicBezTo>
                  <a:cubicBezTo>
                    <a:pt x="1363782" y="477629"/>
                    <a:pt x="1362640" y="490308"/>
                    <a:pt x="1359343" y="492463"/>
                  </a:cubicBezTo>
                  <a:cubicBezTo>
                    <a:pt x="1355031" y="494158"/>
                    <a:pt x="1350337" y="494641"/>
                    <a:pt x="1345771" y="493858"/>
                  </a:cubicBezTo>
                  <a:cubicBezTo>
                    <a:pt x="1341839" y="493858"/>
                    <a:pt x="1334863" y="488279"/>
                    <a:pt x="1330931" y="488406"/>
                  </a:cubicBezTo>
                  <a:cubicBezTo>
                    <a:pt x="1326998" y="488533"/>
                    <a:pt x="1320022" y="495380"/>
                    <a:pt x="1315963" y="495253"/>
                  </a:cubicBezTo>
                  <a:cubicBezTo>
                    <a:pt x="1311362" y="493743"/>
                    <a:pt x="1307066" y="491424"/>
                    <a:pt x="1303280" y="488406"/>
                  </a:cubicBezTo>
                  <a:lnTo>
                    <a:pt x="1278926" y="461399"/>
                  </a:lnTo>
                  <a:lnTo>
                    <a:pt x="1263959" y="450622"/>
                  </a:lnTo>
                  <a:lnTo>
                    <a:pt x="1250514" y="449354"/>
                  </a:lnTo>
                  <a:lnTo>
                    <a:pt x="1251783" y="425010"/>
                  </a:lnTo>
                  <a:lnTo>
                    <a:pt x="1264467" y="31952"/>
                  </a:lnTo>
                  <a:lnTo>
                    <a:pt x="1248231" y="23837"/>
                  </a:lnTo>
                  <a:lnTo>
                    <a:pt x="1233391" y="22443"/>
                  </a:lnTo>
                  <a:lnTo>
                    <a:pt x="1160204" y="21048"/>
                  </a:lnTo>
                  <a:lnTo>
                    <a:pt x="980092" y="12933"/>
                  </a:lnTo>
                  <a:lnTo>
                    <a:pt x="740111" y="0"/>
                  </a:lnTo>
                  <a:lnTo>
                    <a:pt x="731993" y="2789"/>
                  </a:lnTo>
                  <a:lnTo>
                    <a:pt x="730598" y="17624"/>
                  </a:lnTo>
                  <a:lnTo>
                    <a:pt x="698127" y="548379"/>
                  </a:lnTo>
                  <a:lnTo>
                    <a:pt x="680496" y="748838"/>
                  </a:lnTo>
                  <a:lnTo>
                    <a:pt x="665529" y="977065"/>
                  </a:lnTo>
                  <a:lnTo>
                    <a:pt x="652845" y="990632"/>
                  </a:lnTo>
                  <a:lnTo>
                    <a:pt x="646122" y="990632"/>
                  </a:lnTo>
                  <a:lnTo>
                    <a:pt x="483513" y="979855"/>
                  </a:lnTo>
                  <a:lnTo>
                    <a:pt x="322427" y="966288"/>
                  </a:lnTo>
                  <a:lnTo>
                    <a:pt x="140919" y="951327"/>
                  </a:lnTo>
                  <a:lnTo>
                    <a:pt x="0" y="936492"/>
                  </a:lnTo>
                  <a:lnTo>
                    <a:pt x="0" y="943212"/>
                  </a:lnTo>
                  <a:lnTo>
                    <a:pt x="8118" y="970345"/>
                  </a:lnTo>
                  <a:lnTo>
                    <a:pt x="16235" y="981123"/>
                  </a:lnTo>
                  <a:cubicBezTo>
                    <a:pt x="20425" y="986323"/>
                    <a:pt x="24960" y="991237"/>
                    <a:pt x="29807" y="995831"/>
                  </a:cubicBezTo>
                  <a:cubicBezTo>
                    <a:pt x="32128" y="996085"/>
                    <a:pt x="34421" y="996552"/>
                    <a:pt x="36657" y="997226"/>
                  </a:cubicBezTo>
                  <a:cubicBezTo>
                    <a:pt x="41674" y="1000094"/>
                    <a:pt x="46211" y="1003730"/>
                    <a:pt x="50102" y="1008003"/>
                  </a:cubicBezTo>
                  <a:cubicBezTo>
                    <a:pt x="53402" y="1012142"/>
                    <a:pt x="56133" y="1016705"/>
                    <a:pt x="58220" y="1021570"/>
                  </a:cubicBezTo>
                  <a:cubicBezTo>
                    <a:pt x="59455" y="1026024"/>
                    <a:pt x="60387" y="1030557"/>
                    <a:pt x="61010" y="1035137"/>
                  </a:cubicBezTo>
                  <a:cubicBezTo>
                    <a:pt x="64391" y="1044513"/>
                    <a:pt x="68637" y="1053554"/>
                    <a:pt x="73694" y="1062144"/>
                  </a:cubicBezTo>
                  <a:cubicBezTo>
                    <a:pt x="77755" y="1066320"/>
                    <a:pt x="82313" y="1069982"/>
                    <a:pt x="87266" y="1073048"/>
                  </a:cubicBezTo>
                  <a:cubicBezTo>
                    <a:pt x="93608" y="1077359"/>
                    <a:pt x="108068" y="1083318"/>
                    <a:pt x="114283" y="1088009"/>
                  </a:cubicBezTo>
                  <a:cubicBezTo>
                    <a:pt x="119178" y="1092099"/>
                    <a:pt x="123718" y="1096595"/>
                    <a:pt x="127855" y="1101449"/>
                  </a:cubicBezTo>
                  <a:cubicBezTo>
                    <a:pt x="135211" y="1110071"/>
                    <a:pt x="147515" y="1129471"/>
                    <a:pt x="154871" y="1138093"/>
                  </a:cubicBezTo>
                  <a:cubicBezTo>
                    <a:pt x="162228" y="1146714"/>
                    <a:pt x="176561" y="1157238"/>
                    <a:pt x="182015" y="1165099"/>
                  </a:cubicBezTo>
                  <a:cubicBezTo>
                    <a:pt x="184425" y="1168523"/>
                    <a:pt x="186581" y="1176511"/>
                    <a:pt x="188865" y="1180061"/>
                  </a:cubicBezTo>
                  <a:cubicBezTo>
                    <a:pt x="196000" y="1190327"/>
                    <a:pt x="204160" y="1199843"/>
                    <a:pt x="213218" y="1208462"/>
                  </a:cubicBezTo>
                  <a:cubicBezTo>
                    <a:pt x="217811" y="1212518"/>
                    <a:pt x="222780" y="1216127"/>
                    <a:pt x="228059" y="1219240"/>
                  </a:cubicBezTo>
                  <a:cubicBezTo>
                    <a:pt x="231229" y="1221015"/>
                    <a:pt x="238586" y="1222790"/>
                    <a:pt x="241630" y="1224692"/>
                  </a:cubicBezTo>
                  <a:cubicBezTo>
                    <a:pt x="249748" y="1229764"/>
                    <a:pt x="262178" y="1244979"/>
                    <a:pt x="270042" y="1250050"/>
                  </a:cubicBezTo>
                  <a:cubicBezTo>
                    <a:pt x="273213" y="1252206"/>
                    <a:pt x="281331" y="1253854"/>
                    <a:pt x="283614" y="1256770"/>
                  </a:cubicBezTo>
                  <a:cubicBezTo>
                    <a:pt x="285897" y="1259687"/>
                    <a:pt x="284375" y="1267548"/>
                    <a:pt x="286278" y="1270337"/>
                  </a:cubicBezTo>
                  <a:cubicBezTo>
                    <a:pt x="288180" y="1273127"/>
                    <a:pt x="295157" y="1274648"/>
                    <a:pt x="297186" y="1277057"/>
                  </a:cubicBezTo>
                  <a:cubicBezTo>
                    <a:pt x="299650" y="1281292"/>
                    <a:pt x="301487" y="1285862"/>
                    <a:pt x="302640" y="1290624"/>
                  </a:cubicBezTo>
                  <a:cubicBezTo>
                    <a:pt x="303013" y="1300248"/>
                    <a:pt x="304373" y="1309807"/>
                    <a:pt x="306699" y="1319153"/>
                  </a:cubicBezTo>
                  <a:cubicBezTo>
                    <a:pt x="307714" y="1320928"/>
                    <a:pt x="312153" y="1322703"/>
                    <a:pt x="313421" y="1324478"/>
                  </a:cubicBezTo>
                  <a:cubicBezTo>
                    <a:pt x="318246" y="1333668"/>
                    <a:pt x="322482" y="1343154"/>
                    <a:pt x="326105" y="1352880"/>
                  </a:cubicBezTo>
                  <a:cubicBezTo>
                    <a:pt x="329143" y="1357195"/>
                    <a:pt x="331857" y="1361729"/>
                    <a:pt x="334223" y="1366447"/>
                  </a:cubicBezTo>
                  <a:cubicBezTo>
                    <a:pt x="334921" y="1370942"/>
                    <a:pt x="334921" y="1375518"/>
                    <a:pt x="334223" y="1380013"/>
                  </a:cubicBezTo>
                  <a:cubicBezTo>
                    <a:pt x="334223" y="1383817"/>
                    <a:pt x="330545" y="1391044"/>
                    <a:pt x="330164" y="1394848"/>
                  </a:cubicBezTo>
                  <a:cubicBezTo>
                    <a:pt x="329482" y="1403915"/>
                    <a:pt x="329951" y="1413032"/>
                    <a:pt x="331559" y="1421982"/>
                  </a:cubicBezTo>
                  <a:cubicBezTo>
                    <a:pt x="339855" y="1446100"/>
                    <a:pt x="349815" y="1469612"/>
                    <a:pt x="361367" y="1492352"/>
                  </a:cubicBezTo>
                  <a:cubicBezTo>
                    <a:pt x="367155" y="1499180"/>
                    <a:pt x="373474" y="1505539"/>
                    <a:pt x="380266" y="1511371"/>
                  </a:cubicBezTo>
                  <a:cubicBezTo>
                    <a:pt x="383310" y="1513399"/>
                    <a:pt x="390667" y="1515048"/>
                    <a:pt x="393838" y="1516823"/>
                  </a:cubicBezTo>
                  <a:cubicBezTo>
                    <a:pt x="398708" y="1519418"/>
                    <a:pt x="403262" y="1522567"/>
                    <a:pt x="407410" y="1526205"/>
                  </a:cubicBezTo>
                  <a:cubicBezTo>
                    <a:pt x="410327" y="1529122"/>
                    <a:pt x="414132" y="1536602"/>
                    <a:pt x="416796" y="1539772"/>
                  </a:cubicBezTo>
                  <a:cubicBezTo>
                    <a:pt x="426568" y="1550837"/>
                    <a:pt x="437496" y="1560826"/>
                    <a:pt x="449394" y="1569569"/>
                  </a:cubicBezTo>
                  <a:cubicBezTo>
                    <a:pt x="453741" y="1571797"/>
                    <a:pt x="458284" y="1573622"/>
                    <a:pt x="462966" y="1575021"/>
                  </a:cubicBezTo>
                  <a:cubicBezTo>
                    <a:pt x="469942" y="1577176"/>
                    <a:pt x="485670" y="1577049"/>
                    <a:pt x="491378" y="1581741"/>
                  </a:cubicBezTo>
                  <a:cubicBezTo>
                    <a:pt x="494549" y="1584403"/>
                    <a:pt x="495183" y="1593786"/>
                    <a:pt x="498100" y="1596702"/>
                  </a:cubicBezTo>
                  <a:cubicBezTo>
                    <a:pt x="505457" y="1604056"/>
                    <a:pt x="527654" y="1607987"/>
                    <a:pt x="536152" y="1614199"/>
                  </a:cubicBezTo>
                  <a:cubicBezTo>
                    <a:pt x="540211" y="1617243"/>
                    <a:pt x="546046" y="1625738"/>
                    <a:pt x="549724" y="1629161"/>
                  </a:cubicBezTo>
                  <a:cubicBezTo>
                    <a:pt x="553747" y="1633343"/>
                    <a:pt x="558311" y="1636967"/>
                    <a:pt x="563296" y="1639939"/>
                  </a:cubicBezTo>
                  <a:cubicBezTo>
                    <a:pt x="566467" y="1641206"/>
                    <a:pt x="574204" y="1639051"/>
                    <a:pt x="576868" y="1641333"/>
                  </a:cubicBezTo>
                  <a:cubicBezTo>
                    <a:pt x="579531" y="1643615"/>
                    <a:pt x="576868" y="1645771"/>
                    <a:pt x="578136" y="1646785"/>
                  </a:cubicBezTo>
                  <a:cubicBezTo>
                    <a:pt x="582444" y="1648547"/>
                    <a:pt x="587054" y="1649451"/>
                    <a:pt x="591708" y="1649448"/>
                  </a:cubicBezTo>
                  <a:cubicBezTo>
                    <a:pt x="591708" y="1649448"/>
                    <a:pt x="610100" y="1652745"/>
                    <a:pt x="614793" y="1649448"/>
                  </a:cubicBezTo>
                  <a:cubicBezTo>
                    <a:pt x="617330" y="1647546"/>
                    <a:pt x="616822" y="1639812"/>
                    <a:pt x="618852" y="1636769"/>
                  </a:cubicBezTo>
                  <a:cubicBezTo>
                    <a:pt x="620881" y="1633726"/>
                    <a:pt x="630648" y="1630429"/>
                    <a:pt x="633692" y="1627259"/>
                  </a:cubicBezTo>
                  <a:cubicBezTo>
                    <a:pt x="636736" y="1624089"/>
                    <a:pt x="638892" y="1616355"/>
                    <a:pt x="641810" y="1613693"/>
                  </a:cubicBezTo>
                  <a:cubicBezTo>
                    <a:pt x="644727" y="1611030"/>
                    <a:pt x="652845" y="1610903"/>
                    <a:pt x="655382" y="1608240"/>
                  </a:cubicBezTo>
                  <a:cubicBezTo>
                    <a:pt x="658015" y="1604136"/>
                    <a:pt x="659865" y="1599579"/>
                    <a:pt x="660836" y="1594800"/>
                  </a:cubicBezTo>
                  <a:cubicBezTo>
                    <a:pt x="661186" y="1589732"/>
                    <a:pt x="662079" y="1584716"/>
                    <a:pt x="663499" y="1579839"/>
                  </a:cubicBezTo>
                  <a:cubicBezTo>
                    <a:pt x="664895" y="1577810"/>
                    <a:pt x="670095" y="1576415"/>
                    <a:pt x="671617" y="1574514"/>
                  </a:cubicBezTo>
                  <a:cubicBezTo>
                    <a:pt x="681384" y="1562595"/>
                    <a:pt x="687345" y="1531150"/>
                    <a:pt x="694702" y="1517583"/>
                  </a:cubicBezTo>
                  <a:cubicBezTo>
                    <a:pt x="698500" y="1511411"/>
                    <a:pt x="702739" y="1505521"/>
                    <a:pt x="707386" y="1499959"/>
                  </a:cubicBezTo>
                  <a:cubicBezTo>
                    <a:pt x="709264" y="1497384"/>
                    <a:pt x="711532" y="1495116"/>
                    <a:pt x="714109" y="1493239"/>
                  </a:cubicBezTo>
                  <a:cubicBezTo>
                    <a:pt x="718602" y="1492511"/>
                    <a:pt x="723133" y="1492045"/>
                    <a:pt x="727681" y="1491844"/>
                  </a:cubicBezTo>
                  <a:cubicBezTo>
                    <a:pt x="731612" y="1490830"/>
                    <a:pt x="738589" y="1485885"/>
                    <a:pt x="742648" y="1485124"/>
                  </a:cubicBezTo>
                  <a:cubicBezTo>
                    <a:pt x="746706" y="1484364"/>
                    <a:pt x="752795" y="1486773"/>
                    <a:pt x="756093" y="1486519"/>
                  </a:cubicBezTo>
                  <a:cubicBezTo>
                    <a:pt x="760831" y="1486028"/>
                    <a:pt x="765434" y="1484652"/>
                    <a:pt x="769665" y="1482462"/>
                  </a:cubicBezTo>
                  <a:cubicBezTo>
                    <a:pt x="772835" y="1479926"/>
                    <a:pt x="774358" y="1470797"/>
                    <a:pt x="777782" y="1468895"/>
                  </a:cubicBezTo>
                  <a:cubicBezTo>
                    <a:pt x="782217" y="1467623"/>
                    <a:pt x="786920" y="1467623"/>
                    <a:pt x="791354" y="1468895"/>
                  </a:cubicBezTo>
                  <a:cubicBezTo>
                    <a:pt x="799737" y="1472924"/>
                    <a:pt x="807870" y="1477454"/>
                    <a:pt x="815707" y="1482462"/>
                  </a:cubicBezTo>
                  <a:cubicBezTo>
                    <a:pt x="820068" y="1484311"/>
                    <a:pt x="824619" y="1485672"/>
                    <a:pt x="829279" y="1486519"/>
                  </a:cubicBezTo>
                  <a:cubicBezTo>
                    <a:pt x="833084" y="1486519"/>
                    <a:pt x="840441" y="1483730"/>
                    <a:pt x="844119" y="1483730"/>
                  </a:cubicBezTo>
                  <a:cubicBezTo>
                    <a:pt x="847798" y="1483730"/>
                    <a:pt x="854266" y="1486139"/>
                    <a:pt x="857691" y="1486519"/>
                  </a:cubicBezTo>
                  <a:cubicBezTo>
                    <a:pt x="861116" y="1486900"/>
                    <a:pt x="868853" y="1485885"/>
                    <a:pt x="872531" y="1486519"/>
                  </a:cubicBezTo>
                  <a:cubicBezTo>
                    <a:pt x="882425" y="1487787"/>
                    <a:pt x="900817" y="1499199"/>
                    <a:pt x="910583" y="1497296"/>
                  </a:cubicBezTo>
                  <a:cubicBezTo>
                    <a:pt x="914896" y="1496663"/>
                    <a:pt x="920984" y="1488167"/>
                    <a:pt x="925423" y="1487787"/>
                  </a:cubicBezTo>
                  <a:cubicBezTo>
                    <a:pt x="930299" y="1488566"/>
                    <a:pt x="934937" y="1490429"/>
                    <a:pt x="938995" y="1493239"/>
                  </a:cubicBezTo>
                  <a:cubicBezTo>
                    <a:pt x="944024" y="1496145"/>
                    <a:pt x="948598" y="1499777"/>
                    <a:pt x="952567" y="1504016"/>
                  </a:cubicBezTo>
                  <a:cubicBezTo>
                    <a:pt x="954724" y="1506933"/>
                    <a:pt x="955992" y="1514540"/>
                    <a:pt x="957895" y="1517583"/>
                  </a:cubicBezTo>
                  <a:cubicBezTo>
                    <a:pt x="959797" y="1520627"/>
                    <a:pt x="966900" y="1526205"/>
                    <a:pt x="968803" y="1530263"/>
                  </a:cubicBezTo>
                  <a:cubicBezTo>
                    <a:pt x="970705" y="1534320"/>
                    <a:pt x="968803" y="1539646"/>
                    <a:pt x="971466" y="1541167"/>
                  </a:cubicBezTo>
                  <a:cubicBezTo>
                    <a:pt x="974130" y="1542689"/>
                    <a:pt x="981867" y="1537110"/>
                    <a:pt x="985038" y="1538378"/>
                  </a:cubicBezTo>
                  <a:cubicBezTo>
                    <a:pt x="988209" y="1539646"/>
                    <a:pt x="990492" y="1551944"/>
                    <a:pt x="990492" y="1551944"/>
                  </a:cubicBezTo>
                  <a:lnTo>
                    <a:pt x="1005333" y="1564623"/>
                  </a:lnTo>
                  <a:cubicBezTo>
                    <a:pt x="1005333" y="1564623"/>
                    <a:pt x="1016748" y="1568301"/>
                    <a:pt x="1018905" y="1571470"/>
                  </a:cubicBezTo>
                  <a:cubicBezTo>
                    <a:pt x="1021061" y="1574640"/>
                    <a:pt x="1018905" y="1580853"/>
                    <a:pt x="1020173" y="1584150"/>
                  </a:cubicBezTo>
                  <a:cubicBezTo>
                    <a:pt x="1025627" y="1595688"/>
                    <a:pt x="1051756" y="1606212"/>
                    <a:pt x="1060889" y="1615214"/>
                  </a:cubicBezTo>
                  <a:cubicBezTo>
                    <a:pt x="1066991" y="1624314"/>
                    <a:pt x="1072417" y="1633849"/>
                    <a:pt x="1077124" y="1643742"/>
                  </a:cubicBezTo>
                  <a:cubicBezTo>
                    <a:pt x="1081004" y="1648020"/>
                    <a:pt x="1084645" y="1652506"/>
                    <a:pt x="1088032" y="1657182"/>
                  </a:cubicBezTo>
                  <a:cubicBezTo>
                    <a:pt x="1091838" y="1665804"/>
                    <a:pt x="1092852" y="1685077"/>
                    <a:pt x="1096150" y="1693825"/>
                  </a:cubicBezTo>
                  <a:cubicBezTo>
                    <a:pt x="1099448" y="1702574"/>
                    <a:pt x="1108834" y="1715888"/>
                    <a:pt x="1112386" y="1723622"/>
                  </a:cubicBezTo>
                  <a:cubicBezTo>
                    <a:pt x="1114594" y="1727978"/>
                    <a:pt x="1116419" y="1732517"/>
                    <a:pt x="1117840" y="1737189"/>
                  </a:cubicBezTo>
                  <a:cubicBezTo>
                    <a:pt x="1117840" y="1738457"/>
                    <a:pt x="1117840" y="1741246"/>
                    <a:pt x="1117840" y="1742514"/>
                  </a:cubicBezTo>
                  <a:cubicBezTo>
                    <a:pt x="1118981" y="1746191"/>
                    <a:pt x="1125196" y="1751389"/>
                    <a:pt x="1127226" y="1755193"/>
                  </a:cubicBezTo>
                  <a:cubicBezTo>
                    <a:pt x="1129255" y="1758997"/>
                    <a:pt x="1131919" y="1765590"/>
                    <a:pt x="1134075" y="1768760"/>
                  </a:cubicBezTo>
                  <a:cubicBezTo>
                    <a:pt x="1136232" y="1771930"/>
                    <a:pt x="1146759" y="1778904"/>
                    <a:pt x="1146759" y="1783722"/>
                  </a:cubicBezTo>
                  <a:cubicBezTo>
                    <a:pt x="1146759" y="1785116"/>
                    <a:pt x="1143081" y="1786384"/>
                    <a:pt x="1142700" y="1787652"/>
                  </a:cubicBezTo>
                  <a:cubicBezTo>
                    <a:pt x="1142780" y="1797544"/>
                    <a:pt x="1145077" y="1807293"/>
                    <a:pt x="1149423" y="1816181"/>
                  </a:cubicBezTo>
                  <a:cubicBezTo>
                    <a:pt x="1152806" y="1826151"/>
                    <a:pt x="1157362" y="1835686"/>
                    <a:pt x="1162995" y="1844582"/>
                  </a:cubicBezTo>
                  <a:cubicBezTo>
                    <a:pt x="1167310" y="1849495"/>
                    <a:pt x="1172308" y="1853765"/>
                    <a:pt x="1177835" y="1857261"/>
                  </a:cubicBezTo>
                  <a:cubicBezTo>
                    <a:pt x="1181006" y="1859163"/>
                    <a:pt x="1188616" y="1860304"/>
                    <a:pt x="1191407" y="1862713"/>
                  </a:cubicBezTo>
                  <a:cubicBezTo>
                    <a:pt x="1196772" y="1868695"/>
                    <a:pt x="1201063" y="1875558"/>
                    <a:pt x="1204091" y="1883000"/>
                  </a:cubicBezTo>
                  <a:cubicBezTo>
                    <a:pt x="1205157" y="1887603"/>
                    <a:pt x="1206513" y="1892135"/>
                    <a:pt x="1208150" y="1896567"/>
                  </a:cubicBezTo>
                  <a:cubicBezTo>
                    <a:pt x="1210306" y="1899737"/>
                    <a:pt x="1217663" y="1903287"/>
                    <a:pt x="1220834" y="1906077"/>
                  </a:cubicBezTo>
                  <a:cubicBezTo>
                    <a:pt x="1225118" y="1910511"/>
                    <a:pt x="1228787" y="1915501"/>
                    <a:pt x="1231742" y="1920912"/>
                  </a:cubicBezTo>
                  <a:cubicBezTo>
                    <a:pt x="1233137" y="1924081"/>
                    <a:pt x="1233010" y="1931308"/>
                    <a:pt x="1234406" y="1934478"/>
                  </a:cubicBezTo>
                  <a:cubicBezTo>
                    <a:pt x="1240825" y="1948840"/>
                    <a:pt x="1250054" y="1961773"/>
                    <a:pt x="1261549" y="1972516"/>
                  </a:cubicBezTo>
                  <a:cubicBezTo>
                    <a:pt x="1266369" y="1975939"/>
                    <a:pt x="1279180" y="1976447"/>
                    <a:pt x="1284507" y="1979236"/>
                  </a:cubicBezTo>
                  <a:cubicBezTo>
                    <a:pt x="1289518" y="1982220"/>
                    <a:pt x="1294086" y="1985891"/>
                    <a:pt x="1298079" y="1990140"/>
                  </a:cubicBezTo>
                  <a:cubicBezTo>
                    <a:pt x="1299857" y="1992095"/>
                    <a:pt x="1301236" y="1994377"/>
                    <a:pt x="1302138" y="1996860"/>
                  </a:cubicBezTo>
                  <a:cubicBezTo>
                    <a:pt x="1302899" y="2000157"/>
                    <a:pt x="1300362" y="2007004"/>
                    <a:pt x="1300743" y="2010427"/>
                  </a:cubicBezTo>
                  <a:cubicBezTo>
                    <a:pt x="1301123" y="2013851"/>
                    <a:pt x="1305689" y="2020317"/>
                    <a:pt x="1306197" y="2023994"/>
                  </a:cubicBezTo>
                  <a:cubicBezTo>
                    <a:pt x="1306475" y="2028974"/>
                    <a:pt x="1306048" y="2033968"/>
                    <a:pt x="1304928" y="2038829"/>
                  </a:cubicBezTo>
                  <a:cubicBezTo>
                    <a:pt x="1303787" y="2042759"/>
                    <a:pt x="1297064" y="2049733"/>
                    <a:pt x="1298079" y="2053790"/>
                  </a:cubicBezTo>
                  <a:cubicBezTo>
                    <a:pt x="1299094" y="2057848"/>
                    <a:pt x="1310763" y="2060510"/>
                    <a:pt x="1313046" y="2064568"/>
                  </a:cubicBezTo>
                  <a:cubicBezTo>
                    <a:pt x="1313998" y="2069467"/>
                    <a:pt x="1313998" y="2074503"/>
                    <a:pt x="1313046" y="2079403"/>
                  </a:cubicBezTo>
                  <a:cubicBezTo>
                    <a:pt x="1313046" y="2082826"/>
                    <a:pt x="1310509" y="2089546"/>
                    <a:pt x="1310256" y="2092969"/>
                  </a:cubicBezTo>
                  <a:cubicBezTo>
                    <a:pt x="1310015" y="2097536"/>
                    <a:pt x="1310485" y="2102114"/>
                    <a:pt x="1311651" y="2106536"/>
                  </a:cubicBezTo>
                  <a:cubicBezTo>
                    <a:pt x="1314914" y="2111311"/>
                    <a:pt x="1318517" y="2115846"/>
                    <a:pt x="1322432" y="2120103"/>
                  </a:cubicBezTo>
                  <a:cubicBezTo>
                    <a:pt x="1326745" y="2126569"/>
                    <a:pt x="1337399" y="2147110"/>
                    <a:pt x="1337399" y="2147110"/>
                  </a:cubicBezTo>
                  <a:lnTo>
                    <a:pt x="1348181" y="2162072"/>
                  </a:lnTo>
                  <a:lnTo>
                    <a:pt x="1359089" y="2191868"/>
                  </a:lnTo>
                  <a:cubicBezTo>
                    <a:pt x="1359100" y="2201937"/>
                    <a:pt x="1360465" y="2211958"/>
                    <a:pt x="1363148" y="2221664"/>
                  </a:cubicBezTo>
                  <a:cubicBezTo>
                    <a:pt x="1365431" y="2226102"/>
                    <a:pt x="1376466" y="2230413"/>
                    <a:pt x="1377988" y="2235231"/>
                  </a:cubicBezTo>
                  <a:cubicBezTo>
                    <a:pt x="1379510" y="2240049"/>
                    <a:pt x="1373802" y="2245628"/>
                    <a:pt x="1375324" y="2248671"/>
                  </a:cubicBezTo>
                  <a:cubicBezTo>
                    <a:pt x="1376847" y="2251714"/>
                    <a:pt x="1381286" y="2252094"/>
                    <a:pt x="1383442" y="2252728"/>
                  </a:cubicBezTo>
                  <a:cubicBezTo>
                    <a:pt x="1390292" y="2254757"/>
                    <a:pt x="1405005" y="2253489"/>
                    <a:pt x="1411854" y="2255518"/>
                  </a:cubicBezTo>
                  <a:cubicBezTo>
                    <a:pt x="1415533" y="2256532"/>
                    <a:pt x="1421621" y="2261604"/>
                    <a:pt x="1425426" y="2262238"/>
                  </a:cubicBezTo>
                  <a:cubicBezTo>
                    <a:pt x="1429231" y="2262872"/>
                    <a:pt x="1431515" y="2260463"/>
                    <a:pt x="1433544" y="2260843"/>
                  </a:cubicBezTo>
                  <a:cubicBezTo>
                    <a:pt x="1438659" y="2263074"/>
                    <a:pt x="1443274" y="2266307"/>
                    <a:pt x="1447116" y="2270352"/>
                  </a:cubicBezTo>
                  <a:cubicBezTo>
                    <a:pt x="1450033" y="2273269"/>
                    <a:pt x="1453585" y="2281003"/>
                    <a:pt x="1456502" y="2283919"/>
                  </a:cubicBezTo>
                  <a:cubicBezTo>
                    <a:pt x="1458866" y="2286260"/>
                    <a:pt x="1461668" y="2288112"/>
                    <a:pt x="1464747" y="2289371"/>
                  </a:cubicBezTo>
                  <a:cubicBezTo>
                    <a:pt x="1468425" y="2290132"/>
                    <a:pt x="1475909" y="2286075"/>
                    <a:pt x="1479587" y="2286582"/>
                  </a:cubicBezTo>
                  <a:cubicBezTo>
                    <a:pt x="1483265" y="2287089"/>
                    <a:pt x="1489480" y="2292288"/>
                    <a:pt x="1493159" y="2293429"/>
                  </a:cubicBezTo>
                  <a:cubicBezTo>
                    <a:pt x="1496837" y="2294570"/>
                    <a:pt x="1504701" y="2293429"/>
                    <a:pt x="1507999" y="2294824"/>
                  </a:cubicBezTo>
                  <a:cubicBezTo>
                    <a:pt x="1516497" y="2298627"/>
                    <a:pt x="1527406" y="2315237"/>
                    <a:pt x="1535143" y="2320182"/>
                  </a:cubicBezTo>
                  <a:cubicBezTo>
                    <a:pt x="1539112" y="2322550"/>
                    <a:pt x="1543377" y="2324383"/>
                    <a:pt x="1547827" y="2325634"/>
                  </a:cubicBezTo>
                  <a:cubicBezTo>
                    <a:pt x="1566615" y="2329105"/>
                    <a:pt x="1585672" y="2330930"/>
                    <a:pt x="1604778" y="2331086"/>
                  </a:cubicBezTo>
                  <a:cubicBezTo>
                    <a:pt x="1615556" y="2329865"/>
                    <a:pt x="1626406" y="2329399"/>
                    <a:pt x="1637249" y="2329692"/>
                  </a:cubicBezTo>
                  <a:cubicBezTo>
                    <a:pt x="1641980" y="2331486"/>
                    <a:pt x="1646525" y="2333737"/>
                    <a:pt x="1650821" y="2336412"/>
                  </a:cubicBezTo>
                  <a:cubicBezTo>
                    <a:pt x="1655394" y="2336823"/>
                    <a:pt x="1659906" y="2337759"/>
                    <a:pt x="1664266" y="2339201"/>
                  </a:cubicBezTo>
                  <a:cubicBezTo>
                    <a:pt x="1664266" y="2339201"/>
                    <a:pt x="1685194" y="2358981"/>
                    <a:pt x="1694073" y="2366208"/>
                  </a:cubicBezTo>
                  <a:cubicBezTo>
                    <a:pt x="1698478" y="2370582"/>
                    <a:pt x="1703525" y="2374260"/>
                    <a:pt x="1709040" y="2377112"/>
                  </a:cubicBezTo>
                  <a:cubicBezTo>
                    <a:pt x="1712338" y="2378000"/>
                    <a:pt x="1720329" y="2378253"/>
                    <a:pt x="1722612" y="2375717"/>
                  </a:cubicBezTo>
                  <a:cubicBezTo>
                    <a:pt x="1724895" y="2373182"/>
                    <a:pt x="1720583" y="2364813"/>
                    <a:pt x="1722612" y="2362151"/>
                  </a:cubicBezTo>
                  <a:cubicBezTo>
                    <a:pt x="1728066" y="2354923"/>
                    <a:pt x="1748868" y="2354796"/>
                    <a:pt x="1757747" y="2352641"/>
                  </a:cubicBezTo>
                  <a:cubicBezTo>
                    <a:pt x="1759522" y="2352641"/>
                    <a:pt x="1763581" y="2352641"/>
                    <a:pt x="1764596" y="2351373"/>
                  </a:cubicBezTo>
                  <a:cubicBezTo>
                    <a:pt x="1766879" y="2347950"/>
                    <a:pt x="1765737" y="2336538"/>
                    <a:pt x="1761805" y="2335144"/>
                  </a:cubicBezTo>
                  <a:cubicBezTo>
                    <a:pt x="1761805" y="2335144"/>
                    <a:pt x="1731364" y="2342878"/>
                    <a:pt x="1742906" y="2329692"/>
                  </a:cubicBezTo>
                  <a:cubicBezTo>
                    <a:pt x="1745570" y="2326522"/>
                    <a:pt x="1735296" y="2319802"/>
                    <a:pt x="1733393" y="2316125"/>
                  </a:cubicBezTo>
                  <a:cubicBezTo>
                    <a:pt x="1731385" y="2306763"/>
                    <a:pt x="1730029" y="2297273"/>
                    <a:pt x="1729335" y="2287723"/>
                  </a:cubicBezTo>
                  <a:cubicBezTo>
                    <a:pt x="1725529" y="2275044"/>
                    <a:pt x="1708660" y="2253236"/>
                    <a:pt x="1706250" y="2240303"/>
                  </a:cubicBezTo>
                  <a:cubicBezTo>
                    <a:pt x="1706250" y="2236625"/>
                    <a:pt x="1707899" y="2229145"/>
                    <a:pt x="1707645" y="2225468"/>
                  </a:cubicBezTo>
                  <a:cubicBezTo>
                    <a:pt x="1706714" y="2208721"/>
                    <a:pt x="1703073" y="2192235"/>
                    <a:pt x="1696864" y="2176653"/>
                  </a:cubicBezTo>
                  <a:cubicBezTo>
                    <a:pt x="1694581" y="2172468"/>
                    <a:pt x="1685068" y="2167650"/>
                    <a:pt x="1683292" y="2163086"/>
                  </a:cubicBezTo>
                  <a:cubicBezTo>
                    <a:pt x="1681516" y="2158521"/>
                    <a:pt x="1680501" y="2151548"/>
                    <a:pt x="1683292" y="2149646"/>
                  </a:cubicBezTo>
                  <a:cubicBezTo>
                    <a:pt x="1686082" y="2147744"/>
                    <a:pt x="1694707" y="2158014"/>
                    <a:pt x="1696864" y="2155098"/>
                  </a:cubicBezTo>
                  <a:cubicBezTo>
                    <a:pt x="1699020" y="2152182"/>
                    <a:pt x="1684180" y="2142418"/>
                    <a:pt x="1681897" y="2137474"/>
                  </a:cubicBezTo>
                  <a:cubicBezTo>
                    <a:pt x="1680882" y="2134177"/>
                    <a:pt x="1680755" y="2126189"/>
                    <a:pt x="1683292" y="2123907"/>
                  </a:cubicBezTo>
                  <a:cubicBezTo>
                    <a:pt x="1685829" y="2121625"/>
                    <a:pt x="1694327" y="2126189"/>
                    <a:pt x="1696864" y="2123907"/>
                  </a:cubicBezTo>
                  <a:cubicBezTo>
                    <a:pt x="1699400" y="2121625"/>
                    <a:pt x="1696864" y="2112622"/>
                    <a:pt x="1698132" y="2108945"/>
                  </a:cubicBezTo>
                  <a:cubicBezTo>
                    <a:pt x="1699400" y="2105268"/>
                    <a:pt x="1704094" y="2099182"/>
                    <a:pt x="1704981" y="2095505"/>
                  </a:cubicBezTo>
                  <a:cubicBezTo>
                    <a:pt x="1705869" y="2091828"/>
                    <a:pt x="1704981" y="2084221"/>
                    <a:pt x="1704981" y="2080543"/>
                  </a:cubicBezTo>
                  <a:cubicBezTo>
                    <a:pt x="1704981" y="2076867"/>
                    <a:pt x="1711450" y="2069639"/>
                    <a:pt x="1709040" y="2066977"/>
                  </a:cubicBezTo>
                  <a:cubicBezTo>
                    <a:pt x="1704220" y="2062032"/>
                    <a:pt x="1688746" y="2072302"/>
                    <a:pt x="1681897" y="2073823"/>
                  </a:cubicBezTo>
                  <a:cubicBezTo>
                    <a:pt x="1641942" y="2082065"/>
                    <a:pt x="1678345" y="2056073"/>
                    <a:pt x="1687731" y="2045422"/>
                  </a:cubicBezTo>
                  <a:cubicBezTo>
                    <a:pt x="1693080" y="2039347"/>
                    <a:pt x="1701918" y="2037769"/>
                    <a:pt x="1709040" y="2041618"/>
                  </a:cubicBezTo>
                  <a:cubicBezTo>
                    <a:pt x="1725106" y="2026611"/>
                    <a:pt x="1735198" y="2006300"/>
                    <a:pt x="1737452" y="1984435"/>
                  </a:cubicBezTo>
                  <a:cubicBezTo>
                    <a:pt x="1737153" y="1979662"/>
                    <a:pt x="1735765" y="1975021"/>
                    <a:pt x="1733393" y="1970868"/>
                  </a:cubicBezTo>
                  <a:cubicBezTo>
                    <a:pt x="1732125" y="1969346"/>
                    <a:pt x="1728066" y="1968078"/>
                    <a:pt x="1726671" y="1966810"/>
                  </a:cubicBezTo>
                  <a:cubicBezTo>
                    <a:pt x="1725276" y="1965543"/>
                    <a:pt x="1719314" y="1955779"/>
                    <a:pt x="1715763" y="1953370"/>
                  </a:cubicBezTo>
                  <a:cubicBezTo>
                    <a:pt x="1712211" y="1950961"/>
                    <a:pt x="1685575" y="1952356"/>
                    <a:pt x="1694073" y="1940691"/>
                  </a:cubicBezTo>
                  <a:cubicBezTo>
                    <a:pt x="1696483" y="1937648"/>
                    <a:pt x="1705235" y="1937395"/>
                    <a:pt x="1709040" y="1936634"/>
                  </a:cubicBezTo>
                  <a:cubicBezTo>
                    <a:pt x="1718720" y="1933878"/>
                    <a:pt x="1728833" y="1932975"/>
                    <a:pt x="1738848" y="1933971"/>
                  </a:cubicBezTo>
                  <a:cubicBezTo>
                    <a:pt x="1743287" y="1935492"/>
                    <a:pt x="1753307" y="1949694"/>
                    <a:pt x="1758000" y="1949313"/>
                  </a:cubicBezTo>
                  <a:cubicBezTo>
                    <a:pt x="1769670" y="1948426"/>
                    <a:pt x="1779309" y="1921546"/>
                    <a:pt x="1785144" y="1911275"/>
                  </a:cubicBezTo>
                  <a:cubicBezTo>
                    <a:pt x="1796433" y="1891749"/>
                    <a:pt x="1773982" y="1891876"/>
                    <a:pt x="1773982" y="1891876"/>
                  </a:cubicBezTo>
                  <a:cubicBezTo>
                    <a:pt x="1771572" y="1894792"/>
                    <a:pt x="1770938" y="1904555"/>
                    <a:pt x="1767260" y="1905443"/>
                  </a:cubicBezTo>
                  <a:cubicBezTo>
                    <a:pt x="1767260" y="1905443"/>
                    <a:pt x="1748868" y="1912163"/>
                    <a:pt x="1757112" y="1890988"/>
                  </a:cubicBezTo>
                  <a:cubicBezTo>
                    <a:pt x="1765357" y="1869814"/>
                    <a:pt x="1768401" y="1878816"/>
                    <a:pt x="1782734" y="1865883"/>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9" name="US_State">
              <a:extLst>
                <a:ext uri="{FF2B5EF4-FFF2-40B4-BE49-F238E27FC236}">
                  <a16:creationId xmlns:a16="http://schemas.microsoft.com/office/drawing/2014/main" id="{55ED5CB4-FDDF-53BA-913C-75ADF267527C}"/>
                </a:ext>
              </a:extLst>
            </p:cNvPr>
            <p:cNvSpPr/>
            <p:nvPr/>
          </p:nvSpPr>
          <p:spPr>
            <a:xfrm>
              <a:off x="2956256" y="3670905"/>
              <a:ext cx="1204217" cy="1259179"/>
            </a:xfrm>
            <a:custGeom>
              <a:avLst/>
              <a:gdLst>
                <a:gd name="connsiteX0" fmla="*/ 0 w 1204217"/>
                <a:gd name="connsiteY0" fmla="*/ 1241556 h 1259179"/>
                <a:gd name="connsiteX1" fmla="*/ 1395 w 1204217"/>
                <a:gd name="connsiteY1" fmla="*/ 1234836 h 1259179"/>
                <a:gd name="connsiteX2" fmla="*/ 157155 w 1204217"/>
                <a:gd name="connsiteY2" fmla="*/ 0 h 1259179"/>
                <a:gd name="connsiteX3" fmla="*/ 444320 w 1204217"/>
                <a:gd name="connsiteY3" fmla="*/ 33854 h 1259179"/>
                <a:gd name="connsiteX4" fmla="*/ 700410 w 1204217"/>
                <a:gd name="connsiteY4" fmla="*/ 59593 h 1259179"/>
                <a:gd name="connsiteX5" fmla="*/ 1009138 w 1204217"/>
                <a:gd name="connsiteY5" fmla="*/ 85332 h 1259179"/>
                <a:gd name="connsiteX6" fmla="*/ 1204218 w 1204217"/>
                <a:gd name="connsiteY6" fmla="*/ 97504 h 1259179"/>
                <a:gd name="connsiteX7" fmla="*/ 1197495 w 1204217"/>
                <a:gd name="connsiteY7" fmla="*/ 208447 h 1259179"/>
                <a:gd name="connsiteX8" fmla="*/ 1189377 w 1204217"/>
                <a:gd name="connsiteY8" fmla="*/ 211237 h 1259179"/>
                <a:gd name="connsiteX9" fmla="*/ 1187982 w 1204217"/>
                <a:gd name="connsiteY9" fmla="*/ 226072 h 1259179"/>
                <a:gd name="connsiteX10" fmla="*/ 1155511 w 1204217"/>
                <a:gd name="connsiteY10" fmla="*/ 756826 h 1259179"/>
                <a:gd name="connsiteX11" fmla="*/ 1137880 w 1204217"/>
                <a:gd name="connsiteY11" fmla="*/ 957286 h 1259179"/>
                <a:gd name="connsiteX12" fmla="*/ 1122913 w 1204217"/>
                <a:gd name="connsiteY12" fmla="*/ 1186020 h 1259179"/>
                <a:gd name="connsiteX13" fmla="*/ 1110737 w 1204217"/>
                <a:gd name="connsiteY13" fmla="*/ 1199587 h 1259179"/>
                <a:gd name="connsiteX14" fmla="*/ 1104014 w 1204217"/>
                <a:gd name="connsiteY14" fmla="*/ 1199587 h 1259179"/>
                <a:gd name="connsiteX15" fmla="*/ 941532 w 1204217"/>
                <a:gd name="connsiteY15" fmla="*/ 1188810 h 1259179"/>
                <a:gd name="connsiteX16" fmla="*/ 780192 w 1204217"/>
                <a:gd name="connsiteY16" fmla="*/ 1175243 h 1259179"/>
                <a:gd name="connsiteX17" fmla="*/ 598811 w 1204217"/>
                <a:gd name="connsiteY17" fmla="*/ 1160408 h 1259179"/>
                <a:gd name="connsiteX18" fmla="*/ 457892 w 1204217"/>
                <a:gd name="connsiteY18" fmla="*/ 1145446 h 1259179"/>
                <a:gd name="connsiteX19" fmla="*/ 457892 w 1204217"/>
                <a:gd name="connsiteY19" fmla="*/ 1152167 h 1259179"/>
                <a:gd name="connsiteX20" fmla="*/ 466009 w 1204217"/>
                <a:gd name="connsiteY20" fmla="*/ 1179300 h 1259179"/>
                <a:gd name="connsiteX21" fmla="*/ 474127 w 1204217"/>
                <a:gd name="connsiteY21" fmla="*/ 1190078 h 1259179"/>
                <a:gd name="connsiteX22" fmla="*/ 474127 w 1204217"/>
                <a:gd name="connsiteY22" fmla="*/ 1195530 h 1259179"/>
                <a:gd name="connsiteX23" fmla="*/ 472859 w 1204217"/>
                <a:gd name="connsiteY23" fmla="*/ 1195530 h 1259179"/>
                <a:gd name="connsiteX24" fmla="*/ 173517 w 1204217"/>
                <a:gd name="connsiteY24" fmla="*/ 1163071 h 1259179"/>
                <a:gd name="connsiteX25" fmla="*/ 165272 w 1204217"/>
                <a:gd name="connsiteY25" fmla="*/ 1180568 h 1259179"/>
                <a:gd name="connsiteX26" fmla="*/ 157155 w 1204217"/>
                <a:gd name="connsiteY26" fmla="*/ 1253728 h 1259179"/>
                <a:gd name="connsiteX27" fmla="*/ 143709 w 1204217"/>
                <a:gd name="connsiteY27" fmla="*/ 1259180 h 1259179"/>
                <a:gd name="connsiteX28" fmla="*/ 0 w 1204217"/>
                <a:gd name="connsiteY28" fmla="*/ 1241556 h 1259179"/>
                <a:gd name="connsiteX29" fmla="*/ 0 w 1204217"/>
                <a:gd name="connsiteY29" fmla="*/ 1241556 h 125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4217" h="1259179">
                  <a:moveTo>
                    <a:pt x="0" y="1241556"/>
                  </a:moveTo>
                  <a:lnTo>
                    <a:pt x="1395" y="1234836"/>
                  </a:lnTo>
                  <a:lnTo>
                    <a:pt x="157155" y="0"/>
                  </a:lnTo>
                  <a:lnTo>
                    <a:pt x="444320" y="33854"/>
                  </a:lnTo>
                  <a:lnTo>
                    <a:pt x="700410" y="59593"/>
                  </a:lnTo>
                  <a:lnTo>
                    <a:pt x="1009138" y="85332"/>
                  </a:lnTo>
                  <a:lnTo>
                    <a:pt x="1204218" y="97504"/>
                  </a:lnTo>
                  <a:lnTo>
                    <a:pt x="1197495" y="208447"/>
                  </a:lnTo>
                  <a:lnTo>
                    <a:pt x="1189377" y="211237"/>
                  </a:lnTo>
                  <a:lnTo>
                    <a:pt x="1187982" y="226072"/>
                  </a:lnTo>
                  <a:lnTo>
                    <a:pt x="1155511" y="756826"/>
                  </a:lnTo>
                  <a:lnTo>
                    <a:pt x="1137880" y="957286"/>
                  </a:lnTo>
                  <a:lnTo>
                    <a:pt x="1122913" y="1186020"/>
                  </a:lnTo>
                  <a:lnTo>
                    <a:pt x="1110737" y="1199587"/>
                  </a:lnTo>
                  <a:lnTo>
                    <a:pt x="1104014" y="1199587"/>
                  </a:lnTo>
                  <a:lnTo>
                    <a:pt x="941532" y="1188810"/>
                  </a:lnTo>
                  <a:lnTo>
                    <a:pt x="780192" y="1175243"/>
                  </a:lnTo>
                  <a:lnTo>
                    <a:pt x="598811" y="1160408"/>
                  </a:lnTo>
                  <a:lnTo>
                    <a:pt x="457892" y="1145446"/>
                  </a:lnTo>
                  <a:lnTo>
                    <a:pt x="457892" y="1152167"/>
                  </a:lnTo>
                  <a:lnTo>
                    <a:pt x="466009" y="1179300"/>
                  </a:lnTo>
                  <a:lnTo>
                    <a:pt x="474127" y="1190078"/>
                  </a:lnTo>
                  <a:lnTo>
                    <a:pt x="474127" y="1195530"/>
                  </a:lnTo>
                  <a:lnTo>
                    <a:pt x="472859" y="1195530"/>
                  </a:lnTo>
                  <a:lnTo>
                    <a:pt x="173517" y="1163071"/>
                  </a:lnTo>
                  <a:lnTo>
                    <a:pt x="165272" y="1180568"/>
                  </a:lnTo>
                  <a:lnTo>
                    <a:pt x="157155" y="1253728"/>
                  </a:lnTo>
                  <a:lnTo>
                    <a:pt x="143709" y="1259180"/>
                  </a:lnTo>
                  <a:lnTo>
                    <a:pt x="0" y="1241556"/>
                  </a:lnTo>
                  <a:lnTo>
                    <a:pt x="0" y="1241556"/>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 name="US_State">
              <a:extLst>
                <a:ext uri="{FF2B5EF4-FFF2-40B4-BE49-F238E27FC236}">
                  <a16:creationId xmlns:a16="http://schemas.microsoft.com/office/drawing/2014/main" id="{45E1391D-6EA7-83ED-A22D-B7FB520623B3}"/>
                </a:ext>
              </a:extLst>
            </p:cNvPr>
            <p:cNvSpPr/>
            <p:nvPr/>
          </p:nvSpPr>
          <p:spPr>
            <a:xfrm>
              <a:off x="4048093" y="2432013"/>
              <a:ext cx="1436334" cy="706869"/>
            </a:xfrm>
            <a:custGeom>
              <a:avLst/>
              <a:gdLst>
                <a:gd name="connsiteX0" fmla="*/ 0 w 1436334"/>
                <a:gd name="connsiteY0" fmla="*/ 441366 h 706869"/>
                <a:gd name="connsiteX1" fmla="*/ 29807 w 1436334"/>
                <a:gd name="connsiteY1" fmla="*/ 0 h 706869"/>
                <a:gd name="connsiteX2" fmla="*/ 194699 w 1436334"/>
                <a:gd name="connsiteY2" fmla="*/ 12679 h 706869"/>
                <a:gd name="connsiteX3" fmla="*/ 470956 w 1436334"/>
                <a:gd name="connsiteY3" fmla="*/ 27514 h 706869"/>
                <a:gd name="connsiteX4" fmla="*/ 737320 w 1436334"/>
                <a:gd name="connsiteY4" fmla="*/ 37023 h 706869"/>
                <a:gd name="connsiteX5" fmla="*/ 914896 w 1436334"/>
                <a:gd name="connsiteY5" fmla="*/ 39686 h 706869"/>
                <a:gd name="connsiteX6" fmla="*/ 932527 w 1436334"/>
                <a:gd name="connsiteY6" fmla="*/ 57310 h 706869"/>
                <a:gd name="connsiteX7" fmla="*/ 992014 w 1436334"/>
                <a:gd name="connsiteY7" fmla="*/ 89896 h 706869"/>
                <a:gd name="connsiteX8" fmla="*/ 1006981 w 1436334"/>
                <a:gd name="connsiteY8" fmla="*/ 84444 h 706869"/>
                <a:gd name="connsiteX9" fmla="*/ 1017763 w 1436334"/>
                <a:gd name="connsiteY9" fmla="*/ 70877 h 706869"/>
                <a:gd name="connsiteX10" fmla="*/ 1046175 w 1436334"/>
                <a:gd name="connsiteY10" fmla="*/ 74935 h 706869"/>
                <a:gd name="connsiteX11" fmla="*/ 1108580 w 1436334"/>
                <a:gd name="connsiteY11" fmla="*/ 68215 h 706869"/>
                <a:gd name="connsiteX12" fmla="*/ 1131538 w 1436334"/>
                <a:gd name="connsiteY12" fmla="*/ 88501 h 706869"/>
                <a:gd name="connsiteX13" fmla="*/ 1145110 w 1436334"/>
                <a:gd name="connsiteY13" fmla="*/ 89896 h 706869"/>
                <a:gd name="connsiteX14" fmla="*/ 1160077 w 1436334"/>
                <a:gd name="connsiteY14" fmla="*/ 96616 h 706869"/>
                <a:gd name="connsiteX15" fmla="*/ 1161346 w 1436334"/>
                <a:gd name="connsiteY15" fmla="*/ 100674 h 706869"/>
                <a:gd name="connsiteX16" fmla="*/ 1174918 w 1436334"/>
                <a:gd name="connsiteY16" fmla="*/ 99279 h 706869"/>
                <a:gd name="connsiteX17" fmla="*/ 1188490 w 1436334"/>
                <a:gd name="connsiteY17" fmla="*/ 112846 h 706869"/>
                <a:gd name="connsiteX18" fmla="*/ 1203330 w 1436334"/>
                <a:gd name="connsiteY18" fmla="*/ 118298 h 706869"/>
                <a:gd name="connsiteX19" fmla="*/ 1210179 w 1436334"/>
                <a:gd name="connsiteY19" fmla="*/ 133132 h 706869"/>
                <a:gd name="connsiteX20" fmla="*/ 1223624 w 1436334"/>
                <a:gd name="connsiteY20" fmla="*/ 145812 h 706869"/>
                <a:gd name="connsiteX21" fmla="*/ 1237196 w 1436334"/>
                <a:gd name="connsiteY21" fmla="*/ 149996 h 706869"/>
                <a:gd name="connsiteX22" fmla="*/ 1250768 w 1436334"/>
                <a:gd name="connsiteY22" fmla="*/ 152659 h 706869"/>
                <a:gd name="connsiteX23" fmla="*/ 1252163 w 1436334"/>
                <a:gd name="connsiteY23" fmla="*/ 168888 h 706869"/>
                <a:gd name="connsiteX24" fmla="*/ 1249373 w 1436334"/>
                <a:gd name="connsiteY24" fmla="*/ 178398 h 706869"/>
                <a:gd name="connsiteX25" fmla="*/ 1257491 w 1436334"/>
                <a:gd name="connsiteY25" fmla="*/ 193232 h 706869"/>
                <a:gd name="connsiteX26" fmla="*/ 1261549 w 1436334"/>
                <a:gd name="connsiteY26" fmla="*/ 206799 h 706869"/>
                <a:gd name="connsiteX27" fmla="*/ 1260281 w 1436334"/>
                <a:gd name="connsiteY27" fmla="*/ 220366 h 706869"/>
                <a:gd name="connsiteX28" fmla="*/ 1272965 w 1436334"/>
                <a:gd name="connsiteY28" fmla="*/ 235201 h 706869"/>
                <a:gd name="connsiteX29" fmla="*/ 1274360 w 1436334"/>
                <a:gd name="connsiteY29" fmla="*/ 248767 h 706869"/>
                <a:gd name="connsiteX30" fmla="*/ 1293259 w 1436334"/>
                <a:gd name="connsiteY30" fmla="*/ 273112 h 706869"/>
                <a:gd name="connsiteX31" fmla="*/ 1293259 w 1436334"/>
                <a:gd name="connsiteY31" fmla="*/ 286679 h 706869"/>
                <a:gd name="connsiteX32" fmla="*/ 1302772 w 1436334"/>
                <a:gd name="connsiteY32" fmla="*/ 301640 h 706869"/>
                <a:gd name="connsiteX33" fmla="*/ 1305436 w 1436334"/>
                <a:gd name="connsiteY33" fmla="*/ 315080 h 706869"/>
                <a:gd name="connsiteX34" fmla="*/ 1302772 w 1436334"/>
                <a:gd name="connsiteY34" fmla="*/ 328647 h 706869"/>
                <a:gd name="connsiteX35" fmla="*/ 1302772 w 1436334"/>
                <a:gd name="connsiteY35" fmla="*/ 343608 h 706869"/>
                <a:gd name="connsiteX36" fmla="*/ 1305436 w 1436334"/>
                <a:gd name="connsiteY36" fmla="*/ 357048 h 706869"/>
                <a:gd name="connsiteX37" fmla="*/ 1304041 w 1436334"/>
                <a:gd name="connsiteY37" fmla="*/ 362501 h 706869"/>
                <a:gd name="connsiteX38" fmla="*/ 1317612 w 1436334"/>
                <a:gd name="connsiteY38" fmla="*/ 362501 h 706869"/>
                <a:gd name="connsiteX39" fmla="*/ 1317612 w 1436334"/>
                <a:gd name="connsiteY39" fmla="*/ 376068 h 706869"/>
                <a:gd name="connsiteX40" fmla="*/ 1331184 w 1436334"/>
                <a:gd name="connsiteY40" fmla="*/ 382788 h 706869"/>
                <a:gd name="connsiteX41" fmla="*/ 1328521 w 1436334"/>
                <a:gd name="connsiteY41" fmla="*/ 399017 h 706869"/>
                <a:gd name="connsiteX42" fmla="*/ 1336638 w 1436334"/>
                <a:gd name="connsiteY42" fmla="*/ 412584 h 706869"/>
                <a:gd name="connsiteX43" fmla="*/ 1332579 w 1436334"/>
                <a:gd name="connsiteY43" fmla="*/ 430208 h 706869"/>
                <a:gd name="connsiteX44" fmla="*/ 1343361 w 1436334"/>
                <a:gd name="connsiteY44" fmla="*/ 443775 h 706869"/>
                <a:gd name="connsiteX45" fmla="*/ 1340697 w 1436334"/>
                <a:gd name="connsiteY45" fmla="*/ 458610 h 706869"/>
                <a:gd name="connsiteX46" fmla="*/ 1340697 w 1436334"/>
                <a:gd name="connsiteY46" fmla="*/ 476234 h 706869"/>
                <a:gd name="connsiteX47" fmla="*/ 1348815 w 1436334"/>
                <a:gd name="connsiteY47" fmla="*/ 506030 h 706869"/>
                <a:gd name="connsiteX48" fmla="*/ 1342092 w 1436334"/>
                <a:gd name="connsiteY48" fmla="*/ 547999 h 706869"/>
                <a:gd name="connsiteX49" fmla="*/ 1355537 w 1436334"/>
                <a:gd name="connsiteY49" fmla="*/ 557508 h 706869"/>
                <a:gd name="connsiteX50" fmla="*/ 1359596 w 1436334"/>
                <a:gd name="connsiteY50" fmla="*/ 571075 h 706869"/>
                <a:gd name="connsiteX51" fmla="*/ 1359596 w 1436334"/>
                <a:gd name="connsiteY51" fmla="*/ 585910 h 706869"/>
                <a:gd name="connsiteX52" fmla="*/ 1372280 w 1436334"/>
                <a:gd name="connsiteY52" fmla="*/ 599476 h 706869"/>
                <a:gd name="connsiteX53" fmla="*/ 1381666 w 1436334"/>
                <a:gd name="connsiteY53" fmla="*/ 626483 h 706869"/>
                <a:gd name="connsiteX54" fmla="*/ 1394350 w 1436334"/>
                <a:gd name="connsiteY54" fmla="*/ 640050 h 706869"/>
                <a:gd name="connsiteX55" fmla="*/ 1407922 w 1436334"/>
                <a:gd name="connsiteY55" fmla="*/ 649560 h 706869"/>
                <a:gd name="connsiteX56" fmla="*/ 1410586 w 1436334"/>
                <a:gd name="connsiteY56" fmla="*/ 664521 h 706869"/>
                <a:gd name="connsiteX57" fmla="*/ 1421494 w 1436334"/>
                <a:gd name="connsiteY57" fmla="*/ 677961 h 706869"/>
                <a:gd name="connsiteX58" fmla="*/ 1420099 w 1436334"/>
                <a:gd name="connsiteY58" fmla="*/ 691528 h 706869"/>
                <a:gd name="connsiteX59" fmla="*/ 1436335 w 1436334"/>
                <a:gd name="connsiteY59" fmla="*/ 704207 h 706869"/>
                <a:gd name="connsiteX60" fmla="*/ 1156019 w 1436334"/>
                <a:gd name="connsiteY60" fmla="*/ 706870 h 706869"/>
                <a:gd name="connsiteX61" fmla="*/ 940391 w 1436334"/>
                <a:gd name="connsiteY61" fmla="*/ 705602 h 706869"/>
                <a:gd name="connsiteX62" fmla="*/ 528288 w 1436334"/>
                <a:gd name="connsiteY62" fmla="*/ 693430 h 706869"/>
                <a:gd name="connsiteX63" fmla="*/ 315578 w 1436334"/>
                <a:gd name="connsiteY63" fmla="*/ 682653 h 706869"/>
                <a:gd name="connsiteX64" fmla="*/ 326359 w 1436334"/>
                <a:gd name="connsiteY64" fmla="*/ 468753 h 706869"/>
                <a:gd name="connsiteX65" fmla="*/ 311519 w 1436334"/>
                <a:gd name="connsiteY65" fmla="*/ 460638 h 706869"/>
                <a:gd name="connsiteX66" fmla="*/ 150305 w 1436334"/>
                <a:gd name="connsiteY66" fmla="*/ 452524 h 706869"/>
                <a:gd name="connsiteX67" fmla="*/ 0 w 1436334"/>
                <a:gd name="connsiteY67" fmla="*/ 441746 h 7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36334" h="706869">
                  <a:moveTo>
                    <a:pt x="0" y="441366"/>
                  </a:moveTo>
                  <a:lnTo>
                    <a:pt x="29807" y="0"/>
                  </a:lnTo>
                  <a:lnTo>
                    <a:pt x="194699" y="12679"/>
                  </a:lnTo>
                  <a:lnTo>
                    <a:pt x="470956" y="27514"/>
                  </a:lnTo>
                  <a:lnTo>
                    <a:pt x="737320" y="37023"/>
                  </a:lnTo>
                  <a:lnTo>
                    <a:pt x="914896" y="39686"/>
                  </a:lnTo>
                  <a:lnTo>
                    <a:pt x="932527" y="57310"/>
                  </a:lnTo>
                  <a:cubicBezTo>
                    <a:pt x="932527" y="57310"/>
                    <a:pt x="975145" y="88628"/>
                    <a:pt x="992014" y="89896"/>
                  </a:cubicBezTo>
                  <a:cubicBezTo>
                    <a:pt x="997384" y="89370"/>
                    <a:pt x="1002533" y="87495"/>
                    <a:pt x="1006981" y="84444"/>
                  </a:cubicBezTo>
                  <a:cubicBezTo>
                    <a:pt x="1010533" y="81908"/>
                    <a:pt x="1013831" y="72652"/>
                    <a:pt x="1017763" y="70877"/>
                  </a:cubicBezTo>
                  <a:cubicBezTo>
                    <a:pt x="1024359" y="67961"/>
                    <a:pt x="1046175" y="74935"/>
                    <a:pt x="1046175" y="74935"/>
                  </a:cubicBezTo>
                  <a:cubicBezTo>
                    <a:pt x="1046175" y="74935"/>
                    <a:pt x="1093613" y="63396"/>
                    <a:pt x="1108580" y="68215"/>
                  </a:cubicBezTo>
                  <a:cubicBezTo>
                    <a:pt x="1115810" y="70497"/>
                    <a:pt x="1124816" y="84951"/>
                    <a:pt x="1131538" y="88501"/>
                  </a:cubicBezTo>
                  <a:cubicBezTo>
                    <a:pt x="1136023" y="89292"/>
                    <a:pt x="1140558" y="89758"/>
                    <a:pt x="1145110" y="89896"/>
                  </a:cubicBezTo>
                  <a:cubicBezTo>
                    <a:pt x="1150519" y="91052"/>
                    <a:pt x="1155620" y="93342"/>
                    <a:pt x="1160077" y="96616"/>
                  </a:cubicBezTo>
                  <a:cubicBezTo>
                    <a:pt x="1160712" y="97377"/>
                    <a:pt x="1160077" y="100040"/>
                    <a:pt x="1161346" y="100674"/>
                  </a:cubicBezTo>
                  <a:cubicBezTo>
                    <a:pt x="1164263" y="102575"/>
                    <a:pt x="1171747" y="98138"/>
                    <a:pt x="1174918" y="99279"/>
                  </a:cubicBezTo>
                  <a:cubicBezTo>
                    <a:pt x="1178089" y="100420"/>
                    <a:pt x="1188490" y="112846"/>
                    <a:pt x="1188490" y="112846"/>
                  </a:cubicBezTo>
                  <a:cubicBezTo>
                    <a:pt x="1193675" y="113931"/>
                    <a:pt x="1198675" y="115768"/>
                    <a:pt x="1203330" y="118298"/>
                  </a:cubicBezTo>
                  <a:cubicBezTo>
                    <a:pt x="1206374" y="121087"/>
                    <a:pt x="1207896" y="129709"/>
                    <a:pt x="1210179" y="133132"/>
                  </a:cubicBezTo>
                  <a:cubicBezTo>
                    <a:pt x="1213783" y="138201"/>
                    <a:pt x="1218352" y="142510"/>
                    <a:pt x="1223624" y="145812"/>
                  </a:cubicBezTo>
                  <a:cubicBezTo>
                    <a:pt x="1228024" y="147581"/>
                    <a:pt x="1232563" y="148981"/>
                    <a:pt x="1237196" y="149996"/>
                  </a:cubicBezTo>
                  <a:cubicBezTo>
                    <a:pt x="1237196" y="149996"/>
                    <a:pt x="1248485" y="149996"/>
                    <a:pt x="1250768" y="152659"/>
                  </a:cubicBezTo>
                  <a:cubicBezTo>
                    <a:pt x="1253051" y="155321"/>
                    <a:pt x="1252163" y="168888"/>
                    <a:pt x="1252163" y="168888"/>
                  </a:cubicBezTo>
                  <a:cubicBezTo>
                    <a:pt x="1250783" y="171908"/>
                    <a:pt x="1249843" y="175111"/>
                    <a:pt x="1249373" y="178398"/>
                  </a:cubicBezTo>
                  <a:cubicBezTo>
                    <a:pt x="1250007" y="182582"/>
                    <a:pt x="1255968" y="189302"/>
                    <a:pt x="1257491" y="193232"/>
                  </a:cubicBezTo>
                  <a:cubicBezTo>
                    <a:pt x="1259397" y="197570"/>
                    <a:pt x="1260760" y="202127"/>
                    <a:pt x="1261549" y="206799"/>
                  </a:cubicBezTo>
                  <a:cubicBezTo>
                    <a:pt x="1261549" y="210223"/>
                    <a:pt x="1259266" y="217069"/>
                    <a:pt x="1260281" y="220366"/>
                  </a:cubicBezTo>
                  <a:cubicBezTo>
                    <a:pt x="1261296" y="223663"/>
                    <a:pt x="1270682" y="230763"/>
                    <a:pt x="1272965" y="235201"/>
                  </a:cubicBezTo>
                  <a:cubicBezTo>
                    <a:pt x="1275248" y="239639"/>
                    <a:pt x="1272965" y="245598"/>
                    <a:pt x="1274360" y="248767"/>
                  </a:cubicBezTo>
                  <a:cubicBezTo>
                    <a:pt x="1277151" y="255995"/>
                    <a:pt x="1290722" y="265758"/>
                    <a:pt x="1293259" y="273112"/>
                  </a:cubicBezTo>
                  <a:cubicBezTo>
                    <a:pt x="1294401" y="276282"/>
                    <a:pt x="1292371" y="283382"/>
                    <a:pt x="1293259" y="286679"/>
                  </a:cubicBezTo>
                  <a:cubicBezTo>
                    <a:pt x="1294147" y="289975"/>
                    <a:pt x="1301123" y="297456"/>
                    <a:pt x="1302772" y="301640"/>
                  </a:cubicBezTo>
                  <a:cubicBezTo>
                    <a:pt x="1304289" y="305972"/>
                    <a:pt x="1305186" y="310497"/>
                    <a:pt x="1305436" y="315080"/>
                  </a:cubicBezTo>
                  <a:cubicBezTo>
                    <a:pt x="1305436" y="318504"/>
                    <a:pt x="1303153" y="325224"/>
                    <a:pt x="1302772" y="328647"/>
                  </a:cubicBezTo>
                  <a:cubicBezTo>
                    <a:pt x="1302392" y="333627"/>
                    <a:pt x="1302392" y="338629"/>
                    <a:pt x="1302772" y="343608"/>
                  </a:cubicBezTo>
                  <a:cubicBezTo>
                    <a:pt x="1303903" y="348037"/>
                    <a:pt x="1304793" y="352523"/>
                    <a:pt x="1305436" y="357048"/>
                  </a:cubicBezTo>
                  <a:cubicBezTo>
                    <a:pt x="1305436" y="358443"/>
                    <a:pt x="1303280" y="361360"/>
                    <a:pt x="1304041" y="362501"/>
                  </a:cubicBezTo>
                  <a:cubicBezTo>
                    <a:pt x="1304802" y="363642"/>
                    <a:pt x="1315202" y="360092"/>
                    <a:pt x="1317612" y="362501"/>
                  </a:cubicBezTo>
                  <a:cubicBezTo>
                    <a:pt x="1320022" y="364910"/>
                    <a:pt x="1316217" y="373024"/>
                    <a:pt x="1317612" y="376068"/>
                  </a:cubicBezTo>
                  <a:cubicBezTo>
                    <a:pt x="1319008" y="379111"/>
                    <a:pt x="1329535" y="379491"/>
                    <a:pt x="1331184" y="382788"/>
                  </a:cubicBezTo>
                  <a:cubicBezTo>
                    <a:pt x="1332833" y="386084"/>
                    <a:pt x="1327760" y="395467"/>
                    <a:pt x="1328521" y="399017"/>
                  </a:cubicBezTo>
                  <a:cubicBezTo>
                    <a:pt x="1329282" y="402567"/>
                    <a:pt x="1336004" y="408653"/>
                    <a:pt x="1336638" y="412584"/>
                  </a:cubicBezTo>
                  <a:cubicBezTo>
                    <a:pt x="1337272" y="416515"/>
                    <a:pt x="1331565" y="425263"/>
                    <a:pt x="1332579" y="430208"/>
                  </a:cubicBezTo>
                  <a:cubicBezTo>
                    <a:pt x="1333594" y="435153"/>
                    <a:pt x="1342346" y="439591"/>
                    <a:pt x="1343361" y="443775"/>
                  </a:cubicBezTo>
                  <a:cubicBezTo>
                    <a:pt x="1344376" y="447959"/>
                    <a:pt x="1341078" y="454933"/>
                    <a:pt x="1340697" y="458610"/>
                  </a:cubicBezTo>
                  <a:cubicBezTo>
                    <a:pt x="1340190" y="464473"/>
                    <a:pt x="1340190" y="470370"/>
                    <a:pt x="1340697" y="476234"/>
                  </a:cubicBezTo>
                  <a:cubicBezTo>
                    <a:pt x="1341712" y="483968"/>
                    <a:pt x="1348434" y="498296"/>
                    <a:pt x="1348815" y="506030"/>
                  </a:cubicBezTo>
                  <a:cubicBezTo>
                    <a:pt x="1348815" y="516681"/>
                    <a:pt x="1338287" y="538109"/>
                    <a:pt x="1342092" y="547999"/>
                  </a:cubicBezTo>
                  <a:cubicBezTo>
                    <a:pt x="1343488" y="551929"/>
                    <a:pt x="1353127" y="554085"/>
                    <a:pt x="1355537" y="557508"/>
                  </a:cubicBezTo>
                  <a:cubicBezTo>
                    <a:pt x="1357728" y="561737"/>
                    <a:pt x="1359105" y="566338"/>
                    <a:pt x="1359596" y="571075"/>
                  </a:cubicBezTo>
                  <a:cubicBezTo>
                    <a:pt x="1359279" y="576015"/>
                    <a:pt x="1359279" y="580970"/>
                    <a:pt x="1359596" y="585910"/>
                  </a:cubicBezTo>
                  <a:cubicBezTo>
                    <a:pt x="1361245" y="590094"/>
                    <a:pt x="1369490" y="595546"/>
                    <a:pt x="1372280" y="599476"/>
                  </a:cubicBezTo>
                  <a:cubicBezTo>
                    <a:pt x="1375959" y="605689"/>
                    <a:pt x="1378115" y="620397"/>
                    <a:pt x="1381666" y="626483"/>
                  </a:cubicBezTo>
                  <a:cubicBezTo>
                    <a:pt x="1385370" y="631469"/>
                    <a:pt x="1389625" y="636020"/>
                    <a:pt x="1394350" y="640050"/>
                  </a:cubicBezTo>
                  <a:cubicBezTo>
                    <a:pt x="1397521" y="642840"/>
                    <a:pt x="1405766" y="646009"/>
                    <a:pt x="1407922" y="649560"/>
                  </a:cubicBezTo>
                  <a:cubicBezTo>
                    <a:pt x="1410079" y="653110"/>
                    <a:pt x="1409064" y="660971"/>
                    <a:pt x="1410586" y="664521"/>
                  </a:cubicBezTo>
                  <a:cubicBezTo>
                    <a:pt x="1412108" y="668071"/>
                    <a:pt x="1420226" y="673777"/>
                    <a:pt x="1421494" y="677961"/>
                  </a:cubicBezTo>
                  <a:cubicBezTo>
                    <a:pt x="1422763" y="682145"/>
                    <a:pt x="1418957" y="688358"/>
                    <a:pt x="1420099" y="691528"/>
                  </a:cubicBezTo>
                  <a:cubicBezTo>
                    <a:pt x="1421241" y="694698"/>
                    <a:pt x="1436335" y="704207"/>
                    <a:pt x="1436335" y="704207"/>
                  </a:cubicBezTo>
                  <a:lnTo>
                    <a:pt x="1156019" y="706870"/>
                  </a:lnTo>
                  <a:lnTo>
                    <a:pt x="940391" y="705602"/>
                  </a:lnTo>
                  <a:lnTo>
                    <a:pt x="528288" y="693430"/>
                  </a:lnTo>
                  <a:lnTo>
                    <a:pt x="315578" y="682653"/>
                  </a:lnTo>
                  <a:lnTo>
                    <a:pt x="326359" y="468753"/>
                  </a:lnTo>
                  <a:lnTo>
                    <a:pt x="311519" y="460638"/>
                  </a:lnTo>
                  <a:lnTo>
                    <a:pt x="150305" y="452524"/>
                  </a:lnTo>
                  <a:lnTo>
                    <a:pt x="0" y="441746"/>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1" name="US_State">
              <a:extLst>
                <a:ext uri="{FF2B5EF4-FFF2-40B4-BE49-F238E27FC236}">
                  <a16:creationId xmlns:a16="http://schemas.microsoft.com/office/drawing/2014/main" id="{51209C0A-4C68-DBD5-F807-ADA8EFB05A8E}"/>
                </a:ext>
              </a:extLst>
            </p:cNvPr>
            <p:cNvSpPr/>
            <p:nvPr/>
          </p:nvSpPr>
          <p:spPr>
            <a:xfrm>
              <a:off x="4331580" y="3114665"/>
              <a:ext cx="1285014" cy="686202"/>
            </a:xfrm>
            <a:custGeom>
              <a:avLst/>
              <a:gdLst>
                <a:gd name="connsiteX0" fmla="*/ 4439 w 1285014"/>
                <a:gd name="connsiteY0" fmla="*/ 664775 h 686202"/>
                <a:gd name="connsiteX1" fmla="*/ 277272 w 1285014"/>
                <a:gd name="connsiteY1" fmla="*/ 676693 h 686202"/>
                <a:gd name="connsiteX2" fmla="*/ 671363 w 1285014"/>
                <a:gd name="connsiteY2" fmla="*/ 686203 h 686202"/>
                <a:gd name="connsiteX3" fmla="*/ 1068245 w 1285014"/>
                <a:gd name="connsiteY3" fmla="*/ 686203 h 686202"/>
                <a:gd name="connsiteX4" fmla="*/ 1285015 w 1285014"/>
                <a:gd name="connsiteY4" fmla="*/ 682146 h 686202"/>
                <a:gd name="connsiteX5" fmla="*/ 1274106 w 1285014"/>
                <a:gd name="connsiteY5" fmla="*/ 212251 h 686202"/>
                <a:gd name="connsiteX6" fmla="*/ 1259266 w 1285014"/>
                <a:gd name="connsiteY6" fmla="*/ 201474 h 686202"/>
                <a:gd name="connsiteX7" fmla="*/ 1246582 w 1285014"/>
                <a:gd name="connsiteY7" fmla="*/ 197417 h 686202"/>
                <a:gd name="connsiteX8" fmla="*/ 1224893 w 1285014"/>
                <a:gd name="connsiteY8" fmla="*/ 170410 h 686202"/>
                <a:gd name="connsiteX9" fmla="*/ 1224893 w 1285014"/>
                <a:gd name="connsiteY9" fmla="*/ 155448 h 686202"/>
                <a:gd name="connsiteX10" fmla="*/ 1208657 w 1285014"/>
                <a:gd name="connsiteY10" fmla="*/ 144671 h 686202"/>
                <a:gd name="connsiteX11" fmla="*/ 1195085 w 1285014"/>
                <a:gd name="connsiteY11" fmla="*/ 127046 h 686202"/>
                <a:gd name="connsiteX12" fmla="*/ 1189631 w 1285014"/>
                <a:gd name="connsiteY12" fmla="*/ 113480 h 686202"/>
                <a:gd name="connsiteX13" fmla="*/ 1205993 w 1285014"/>
                <a:gd name="connsiteY13" fmla="*/ 90403 h 686202"/>
                <a:gd name="connsiteX14" fmla="*/ 1211321 w 1285014"/>
                <a:gd name="connsiteY14" fmla="*/ 76963 h 686202"/>
                <a:gd name="connsiteX15" fmla="*/ 1226288 w 1285014"/>
                <a:gd name="connsiteY15" fmla="*/ 78231 h 686202"/>
                <a:gd name="connsiteX16" fmla="*/ 1227556 w 1285014"/>
                <a:gd name="connsiteY16" fmla="*/ 74174 h 686202"/>
                <a:gd name="connsiteX17" fmla="*/ 1224893 w 1285014"/>
                <a:gd name="connsiteY17" fmla="*/ 59339 h 686202"/>
                <a:gd name="connsiteX18" fmla="*/ 1215380 w 1285014"/>
                <a:gd name="connsiteY18" fmla="*/ 44378 h 686202"/>
                <a:gd name="connsiteX19" fmla="*/ 1204598 w 1285014"/>
                <a:gd name="connsiteY19" fmla="*/ 40320 h 686202"/>
                <a:gd name="connsiteX20" fmla="*/ 1191026 w 1285014"/>
                <a:gd name="connsiteY20" fmla="*/ 49830 h 686202"/>
                <a:gd name="connsiteX21" fmla="*/ 1151706 w 1285014"/>
                <a:gd name="connsiteY21" fmla="*/ 20033 h 686202"/>
                <a:gd name="connsiteX22" fmla="*/ 871390 w 1285014"/>
                <a:gd name="connsiteY22" fmla="*/ 22696 h 686202"/>
                <a:gd name="connsiteX23" fmla="*/ 655762 w 1285014"/>
                <a:gd name="connsiteY23" fmla="*/ 21428 h 686202"/>
                <a:gd name="connsiteX24" fmla="*/ 244801 w 1285014"/>
                <a:gd name="connsiteY24" fmla="*/ 10777 h 686202"/>
                <a:gd name="connsiteX25" fmla="*/ 32090 w 1285014"/>
                <a:gd name="connsiteY25" fmla="*/ 0 h 686202"/>
                <a:gd name="connsiteX26" fmla="*/ 0 w 1285014"/>
                <a:gd name="connsiteY26" fmla="*/ 657421 h 686202"/>
                <a:gd name="connsiteX27" fmla="*/ 0 w 1285014"/>
                <a:gd name="connsiteY27" fmla="*/ 664394 h 68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5014" h="686202">
                  <a:moveTo>
                    <a:pt x="4439" y="664775"/>
                  </a:moveTo>
                  <a:lnTo>
                    <a:pt x="277272" y="676693"/>
                  </a:lnTo>
                  <a:lnTo>
                    <a:pt x="671363" y="686203"/>
                  </a:lnTo>
                  <a:lnTo>
                    <a:pt x="1068245" y="686203"/>
                  </a:lnTo>
                  <a:lnTo>
                    <a:pt x="1285015" y="682146"/>
                  </a:lnTo>
                  <a:lnTo>
                    <a:pt x="1274106" y="212251"/>
                  </a:lnTo>
                  <a:cubicBezTo>
                    <a:pt x="1269359" y="208393"/>
                    <a:pt x="1264405" y="204795"/>
                    <a:pt x="1259266" y="201474"/>
                  </a:cubicBezTo>
                  <a:cubicBezTo>
                    <a:pt x="1254951" y="200411"/>
                    <a:pt x="1250713" y="199055"/>
                    <a:pt x="1246582" y="197417"/>
                  </a:cubicBezTo>
                  <a:cubicBezTo>
                    <a:pt x="1237400" y="190172"/>
                    <a:pt x="1229984" y="180937"/>
                    <a:pt x="1224893" y="170410"/>
                  </a:cubicBezTo>
                  <a:cubicBezTo>
                    <a:pt x="1223624" y="166859"/>
                    <a:pt x="1226668" y="158745"/>
                    <a:pt x="1224893" y="155448"/>
                  </a:cubicBezTo>
                  <a:cubicBezTo>
                    <a:pt x="1223117" y="152151"/>
                    <a:pt x="1212209" y="147967"/>
                    <a:pt x="1208657" y="144671"/>
                  </a:cubicBezTo>
                  <a:cubicBezTo>
                    <a:pt x="1203769" y="139085"/>
                    <a:pt x="1199236" y="133199"/>
                    <a:pt x="1195085" y="127046"/>
                  </a:cubicBezTo>
                  <a:lnTo>
                    <a:pt x="1189631" y="113480"/>
                  </a:lnTo>
                  <a:cubicBezTo>
                    <a:pt x="1189631" y="113480"/>
                    <a:pt x="1202315" y="96616"/>
                    <a:pt x="1205993" y="90403"/>
                  </a:cubicBezTo>
                  <a:cubicBezTo>
                    <a:pt x="1207642" y="87234"/>
                    <a:pt x="1208277" y="78865"/>
                    <a:pt x="1211321" y="76963"/>
                  </a:cubicBezTo>
                  <a:cubicBezTo>
                    <a:pt x="1214365" y="75062"/>
                    <a:pt x="1223117" y="80387"/>
                    <a:pt x="1226288" y="78231"/>
                  </a:cubicBezTo>
                  <a:cubicBezTo>
                    <a:pt x="1227176" y="78231"/>
                    <a:pt x="1227556" y="75315"/>
                    <a:pt x="1227556" y="74174"/>
                  </a:cubicBezTo>
                  <a:cubicBezTo>
                    <a:pt x="1227568" y="69109"/>
                    <a:pt x="1226666" y="64084"/>
                    <a:pt x="1224893" y="59339"/>
                  </a:cubicBezTo>
                  <a:cubicBezTo>
                    <a:pt x="1222699" y="53794"/>
                    <a:pt x="1219471" y="48717"/>
                    <a:pt x="1215380" y="44378"/>
                  </a:cubicBezTo>
                  <a:cubicBezTo>
                    <a:pt x="1212257" y="42006"/>
                    <a:pt x="1208510" y="40596"/>
                    <a:pt x="1204598" y="40320"/>
                  </a:cubicBezTo>
                  <a:cubicBezTo>
                    <a:pt x="1200539" y="40320"/>
                    <a:pt x="1195212" y="49956"/>
                    <a:pt x="1191026" y="49830"/>
                  </a:cubicBezTo>
                  <a:cubicBezTo>
                    <a:pt x="1178342" y="49830"/>
                    <a:pt x="1151706" y="20033"/>
                    <a:pt x="1151706" y="20033"/>
                  </a:cubicBezTo>
                  <a:lnTo>
                    <a:pt x="871390" y="22696"/>
                  </a:lnTo>
                  <a:lnTo>
                    <a:pt x="655762" y="21428"/>
                  </a:lnTo>
                  <a:lnTo>
                    <a:pt x="244801" y="10777"/>
                  </a:lnTo>
                  <a:lnTo>
                    <a:pt x="32090" y="0"/>
                  </a:lnTo>
                  <a:lnTo>
                    <a:pt x="0" y="657421"/>
                  </a:lnTo>
                  <a:lnTo>
                    <a:pt x="0" y="664394"/>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2" name="US_State">
              <a:extLst>
                <a:ext uri="{FF2B5EF4-FFF2-40B4-BE49-F238E27FC236}">
                  <a16:creationId xmlns:a16="http://schemas.microsoft.com/office/drawing/2014/main" id="{FD100E59-907E-518A-D416-DEE14385E589}"/>
                </a:ext>
              </a:extLst>
            </p:cNvPr>
            <p:cNvSpPr/>
            <p:nvPr/>
          </p:nvSpPr>
          <p:spPr>
            <a:xfrm>
              <a:off x="4154258" y="3767522"/>
              <a:ext cx="1507238" cy="769505"/>
            </a:xfrm>
            <a:custGeom>
              <a:avLst/>
              <a:gdLst>
                <a:gd name="connsiteX0" fmla="*/ 5708 w 1507238"/>
                <a:gd name="connsiteY0" fmla="*/ 112211 h 769505"/>
                <a:gd name="connsiteX1" fmla="*/ 239220 w 1507238"/>
                <a:gd name="connsiteY1" fmla="*/ 124891 h 769505"/>
                <a:gd name="connsiteX2" fmla="*/ 419333 w 1507238"/>
                <a:gd name="connsiteY2" fmla="*/ 133006 h 769505"/>
                <a:gd name="connsiteX3" fmla="*/ 492519 w 1507238"/>
                <a:gd name="connsiteY3" fmla="*/ 134400 h 769505"/>
                <a:gd name="connsiteX4" fmla="*/ 507359 w 1507238"/>
                <a:gd name="connsiteY4" fmla="*/ 135795 h 769505"/>
                <a:gd name="connsiteX5" fmla="*/ 523595 w 1507238"/>
                <a:gd name="connsiteY5" fmla="*/ 143910 h 769505"/>
                <a:gd name="connsiteX6" fmla="*/ 510911 w 1507238"/>
                <a:gd name="connsiteY6" fmla="*/ 536967 h 769505"/>
                <a:gd name="connsiteX7" fmla="*/ 509643 w 1507238"/>
                <a:gd name="connsiteY7" fmla="*/ 561312 h 769505"/>
                <a:gd name="connsiteX8" fmla="*/ 523088 w 1507238"/>
                <a:gd name="connsiteY8" fmla="*/ 564482 h 769505"/>
                <a:gd name="connsiteX9" fmla="*/ 538055 w 1507238"/>
                <a:gd name="connsiteY9" fmla="*/ 573484 h 769505"/>
                <a:gd name="connsiteX10" fmla="*/ 562408 w 1507238"/>
                <a:gd name="connsiteY10" fmla="*/ 600491 h 769505"/>
                <a:gd name="connsiteX11" fmla="*/ 575092 w 1507238"/>
                <a:gd name="connsiteY11" fmla="*/ 607338 h 769505"/>
                <a:gd name="connsiteX12" fmla="*/ 590059 w 1507238"/>
                <a:gd name="connsiteY12" fmla="*/ 600491 h 769505"/>
                <a:gd name="connsiteX13" fmla="*/ 604899 w 1507238"/>
                <a:gd name="connsiteY13" fmla="*/ 605943 h 769505"/>
                <a:gd name="connsiteX14" fmla="*/ 618471 w 1507238"/>
                <a:gd name="connsiteY14" fmla="*/ 604548 h 769505"/>
                <a:gd name="connsiteX15" fmla="*/ 625194 w 1507238"/>
                <a:gd name="connsiteY15" fmla="*/ 589713 h 769505"/>
                <a:gd name="connsiteX16" fmla="*/ 629380 w 1507238"/>
                <a:gd name="connsiteY16" fmla="*/ 597828 h 769505"/>
                <a:gd name="connsiteX17" fmla="*/ 642825 w 1507238"/>
                <a:gd name="connsiteY17" fmla="*/ 604548 h 769505"/>
                <a:gd name="connsiteX18" fmla="*/ 652338 w 1507238"/>
                <a:gd name="connsiteY18" fmla="*/ 618115 h 769505"/>
                <a:gd name="connsiteX19" fmla="*/ 652338 w 1507238"/>
                <a:gd name="connsiteY19" fmla="*/ 631682 h 769505"/>
                <a:gd name="connsiteX20" fmla="*/ 656396 w 1507238"/>
                <a:gd name="connsiteY20" fmla="*/ 646517 h 769505"/>
                <a:gd name="connsiteX21" fmla="*/ 671364 w 1507238"/>
                <a:gd name="connsiteY21" fmla="*/ 646517 h 769505"/>
                <a:gd name="connsiteX22" fmla="*/ 678086 w 1507238"/>
                <a:gd name="connsiteY22" fmla="*/ 649306 h 769505"/>
                <a:gd name="connsiteX23" fmla="*/ 691658 w 1507238"/>
                <a:gd name="connsiteY23" fmla="*/ 645249 h 769505"/>
                <a:gd name="connsiteX24" fmla="*/ 706498 w 1507238"/>
                <a:gd name="connsiteY24" fmla="*/ 654631 h 769505"/>
                <a:gd name="connsiteX25" fmla="*/ 735418 w 1507238"/>
                <a:gd name="connsiteY25" fmla="*/ 663887 h 769505"/>
                <a:gd name="connsiteX26" fmla="*/ 748990 w 1507238"/>
                <a:gd name="connsiteY26" fmla="*/ 661225 h 769505"/>
                <a:gd name="connsiteX27" fmla="*/ 763957 w 1507238"/>
                <a:gd name="connsiteY27" fmla="*/ 661225 h 769505"/>
                <a:gd name="connsiteX28" fmla="*/ 770679 w 1507238"/>
                <a:gd name="connsiteY28" fmla="*/ 670607 h 769505"/>
                <a:gd name="connsiteX29" fmla="*/ 781461 w 1507238"/>
                <a:gd name="connsiteY29" fmla="*/ 680117 h 769505"/>
                <a:gd name="connsiteX30" fmla="*/ 796428 w 1507238"/>
                <a:gd name="connsiteY30" fmla="*/ 676059 h 769505"/>
                <a:gd name="connsiteX31" fmla="*/ 810000 w 1507238"/>
                <a:gd name="connsiteY31" fmla="*/ 665282 h 769505"/>
                <a:gd name="connsiteX32" fmla="*/ 838412 w 1507238"/>
                <a:gd name="connsiteY32" fmla="*/ 667944 h 769505"/>
                <a:gd name="connsiteX33" fmla="*/ 853252 w 1507238"/>
                <a:gd name="connsiteY33" fmla="*/ 666677 h 769505"/>
                <a:gd name="connsiteX34" fmla="*/ 851983 w 1507238"/>
                <a:gd name="connsiteY34" fmla="*/ 681511 h 769505"/>
                <a:gd name="connsiteX35" fmla="*/ 860101 w 1507238"/>
                <a:gd name="connsiteY35" fmla="*/ 695078 h 769505"/>
                <a:gd name="connsiteX36" fmla="*/ 874941 w 1507238"/>
                <a:gd name="connsiteY36" fmla="*/ 697741 h 769505"/>
                <a:gd name="connsiteX37" fmla="*/ 877732 w 1507238"/>
                <a:gd name="connsiteY37" fmla="*/ 705855 h 769505"/>
                <a:gd name="connsiteX38" fmla="*/ 879000 w 1507238"/>
                <a:gd name="connsiteY38" fmla="*/ 724874 h 769505"/>
                <a:gd name="connsiteX39" fmla="*/ 892572 w 1507238"/>
                <a:gd name="connsiteY39" fmla="*/ 727537 h 769505"/>
                <a:gd name="connsiteX40" fmla="*/ 906144 w 1507238"/>
                <a:gd name="connsiteY40" fmla="*/ 722211 h 769505"/>
                <a:gd name="connsiteX41" fmla="*/ 927834 w 1507238"/>
                <a:gd name="connsiteY41" fmla="*/ 700403 h 769505"/>
                <a:gd name="connsiteX42" fmla="*/ 942674 w 1507238"/>
                <a:gd name="connsiteY42" fmla="*/ 705855 h 769505"/>
                <a:gd name="connsiteX43" fmla="*/ 948128 w 1507238"/>
                <a:gd name="connsiteY43" fmla="*/ 719422 h 769505"/>
                <a:gd name="connsiteX44" fmla="*/ 961700 w 1507238"/>
                <a:gd name="connsiteY44" fmla="*/ 719422 h 769505"/>
                <a:gd name="connsiteX45" fmla="*/ 967027 w 1507238"/>
                <a:gd name="connsiteY45" fmla="*/ 732989 h 769505"/>
                <a:gd name="connsiteX46" fmla="*/ 980599 w 1507238"/>
                <a:gd name="connsiteY46" fmla="*/ 735652 h 769505"/>
                <a:gd name="connsiteX47" fmla="*/ 1003684 w 1507238"/>
                <a:gd name="connsiteY47" fmla="*/ 724874 h 769505"/>
                <a:gd name="connsiteX48" fmla="*/ 1017256 w 1507238"/>
                <a:gd name="connsiteY48" fmla="*/ 726142 h 769505"/>
                <a:gd name="connsiteX49" fmla="*/ 1011802 w 1507238"/>
                <a:gd name="connsiteY49" fmla="*/ 739709 h 769505"/>
                <a:gd name="connsiteX50" fmla="*/ 1017256 w 1507238"/>
                <a:gd name="connsiteY50" fmla="*/ 754671 h 769505"/>
                <a:gd name="connsiteX51" fmla="*/ 1021315 w 1507238"/>
                <a:gd name="connsiteY51" fmla="*/ 757333 h 769505"/>
                <a:gd name="connsiteX52" fmla="*/ 1030701 w 1507238"/>
                <a:gd name="connsiteY52" fmla="*/ 755939 h 769505"/>
                <a:gd name="connsiteX53" fmla="*/ 1036155 w 1507238"/>
                <a:gd name="connsiteY53" fmla="*/ 728932 h 769505"/>
                <a:gd name="connsiteX54" fmla="*/ 1051122 w 1507238"/>
                <a:gd name="connsiteY54" fmla="*/ 719422 h 769505"/>
                <a:gd name="connsiteX55" fmla="*/ 1052390 w 1507238"/>
                <a:gd name="connsiteY55" fmla="*/ 709913 h 769505"/>
                <a:gd name="connsiteX56" fmla="*/ 1056449 w 1507238"/>
                <a:gd name="connsiteY56" fmla="*/ 707250 h 769505"/>
                <a:gd name="connsiteX57" fmla="*/ 1070021 w 1507238"/>
                <a:gd name="connsiteY57" fmla="*/ 712702 h 769505"/>
                <a:gd name="connsiteX58" fmla="*/ 1082705 w 1507238"/>
                <a:gd name="connsiteY58" fmla="*/ 726142 h 769505"/>
                <a:gd name="connsiteX59" fmla="*/ 1096277 w 1507238"/>
                <a:gd name="connsiteY59" fmla="*/ 731594 h 769505"/>
                <a:gd name="connsiteX60" fmla="*/ 1109849 w 1507238"/>
                <a:gd name="connsiteY60" fmla="*/ 720817 h 769505"/>
                <a:gd name="connsiteX61" fmla="*/ 1123421 w 1507238"/>
                <a:gd name="connsiteY61" fmla="*/ 722211 h 769505"/>
                <a:gd name="connsiteX62" fmla="*/ 1132807 w 1507238"/>
                <a:gd name="connsiteY62" fmla="*/ 737046 h 769505"/>
                <a:gd name="connsiteX63" fmla="*/ 1146379 w 1507238"/>
                <a:gd name="connsiteY63" fmla="*/ 745161 h 769505"/>
                <a:gd name="connsiteX64" fmla="*/ 1161346 w 1507238"/>
                <a:gd name="connsiteY64" fmla="*/ 750613 h 769505"/>
                <a:gd name="connsiteX65" fmla="*/ 1174791 w 1507238"/>
                <a:gd name="connsiteY65" fmla="*/ 762659 h 769505"/>
                <a:gd name="connsiteX66" fmla="*/ 1181640 w 1507238"/>
                <a:gd name="connsiteY66" fmla="*/ 749219 h 769505"/>
                <a:gd name="connsiteX67" fmla="*/ 1196481 w 1507238"/>
                <a:gd name="connsiteY67" fmla="*/ 749219 h 769505"/>
                <a:gd name="connsiteX68" fmla="*/ 1212716 w 1507238"/>
                <a:gd name="connsiteY68" fmla="*/ 731594 h 769505"/>
                <a:gd name="connsiteX69" fmla="*/ 1227683 w 1507238"/>
                <a:gd name="connsiteY69" fmla="*/ 730200 h 769505"/>
                <a:gd name="connsiteX70" fmla="*/ 1241255 w 1507238"/>
                <a:gd name="connsiteY70" fmla="*/ 719422 h 769505"/>
                <a:gd name="connsiteX71" fmla="*/ 1254700 w 1507238"/>
                <a:gd name="connsiteY71" fmla="*/ 728932 h 769505"/>
                <a:gd name="connsiteX72" fmla="*/ 1269667 w 1507238"/>
                <a:gd name="connsiteY72" fmla="*/ 728932 h 769505"/>
                <a:gd name="connsiteX73" fmla="*/ 1282351 w 1507238"/>
                <a:gd name="connsiteY73" fmla="*/ 719422 h 769505"/>
                <a:gd name="connsiteX74" fmla="*/ 1309495 w 1507238"/>
                <a:gd name="connsiteY74" fmla="*/ 708645 h 769505"/>
                <a:gd name="connsiteX75" fmla="*/ 1324335 w 1507238"/>
                <a:gd name="connsiteY75" fmla="*/ 722212 h 769505"/>
                <a:gd name="connsiteX76" fmla="*/ 1333848 w 1507238"/>
                <a:gd name="connsiteY76" fmla="*/ 724874 h 769505"/>
                <a:gd name="connsiteX77" fmla="*/ 1348688 w 1507238"/>
                <a:gd name="connsiteY77" fmla="*/ 724874 h 769505"/>
                <a:gd name="connsiteX78" fmla="*/ 1358201 w 1507238"/>
                <a:gd name="connsiteY78" fmla="*/ 719422 h 769505"/>
                <a:gd name="connsiteX79" fmla="*/ 1366319 w 1507238"/>
                <a:gd name="connsiteY79" fmla="*/ 705855 h 769505"/>
                <a:gd name="connsiteX80" fmla="*/ 1379891 w 1507238"/>
                <a:gd name="connsiteY80" fmla="*/ 705855 h 769505"/>
                <a:gd name="connsiteX81" fmla="*/ 1412362 w 1507238"/>
                <a:gd name="connsiteY81" fmla="*/ 726142 h 769505"/>
                <a:gd name="connsiteX82" fmla="*/ 1439506 w 1507238"/>
                <a:gd name="connsiteY82" fmla="*/ 747824 h 769505"/>
                <a:gd name="connsiteX83" fmla="*/ 1452951 w 1507238"/>
                <a:gd name="connsiteY83" fmla="*/ 752008 h 769505"/>
                <a:gd name="connsiteX84" fmla="*/ 1467918 w 1507238"/>
                <a:gd name="connsiteY84" fmla="*/ 761391 h 769505"/>
                <a:gd name="connsiteX85" fmla="*/ 1507238 w 1507238"/>
                <a:gd name="connsiteY85" fmla="*/ 769506 h 769505"/>
                <a:gd name="connsiteX86" fmla="*/ 1502926 w 1507238"/>
                <a:gd name="connsiteY86" fmla="*/ 384943 h 769505"/>
                <a:gd name="connsiteX87" fmla="*/ 1496203 w 1507238"/>
                <a:gd name="connsiteY87" fmla="*/ 324082 h 769505"/>
                <a:gd name="connsiteX88" fmla="*/ 1465000 w 1507238"/>
                <a:gd name="connsiteY88" fmla="*/ 138584 h 769505"/>
                <a:gd name="connsiteX89" fmla="*/ 1462337 w 1507238"/>
                <a:gd name="connsiteY89" fmla="*/ 28909 h 769505"/>
                <a:gd name="connsiteX90" fmla="*/ 1245568 w 1507238"/>
                <a:gd name="connsiteY90" fmla="*/ 32966 h 769505"/>
                <a:gd name="connsiteX91" fmla="*/ 848686 w 1507238"/>
                <a:gd name="connsiteY91" fmla="*/ 32966 h 769505"/>
                <a:gd name="connsiteX92" fmla="*/ 454594 w 1507238"/>
                <a:gd name="connsiteY92" fmla="*/ 23456 h 769505"/>
                <a:gd name="connsiteX93" fmla="*/ 176942 w 1507238"/>
                <a:gd name="connsiteY93" fmla="*/ 10777 h 769505"/>
                <a:gd name="connsiteX94" fmla="*/ 6215 w 1507238"/>
                <a:gd name="connsiteY94" fmla="*/ 0 h 769505"/>
                <a:gd name="connsiteX95" fmla="*/ 0 w 1507238"/>
                <a:gd name="connsiteY95" fmla="*/ 102068 h 769505"/>
                <a:gd name="connsiteX96" fmla="*/ 0 w 1507238"/>
                <a:gd name="connsiteY96" fmla="*/ 109929 h 769505"/>
                <a:gd name="connsiteX97" fmla="*/ 5708 w 1507238"/>
                <a:gd name="connsiteY97" fmla="*/ 112211 h 7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507238" h="769505">
                  <a:moveTo>
                    <a:pt x="5708" y="112211"/>
                  </a:moveTo>
                  <a:cubicBezTo>
                    <a:pt x="61010" y="118678"/>
                    <a:pt x="239220" y="124891"/>
                    <a:pt x="239220" y="124891"/>
                  </a:cubicBezTo>
                  <a:lnTo>
                    <a:pt x="419333" y="133006"/>
                  </a:lnTo>
                  <a:lnTo>
                    <a:pt x="492519" y="134400"/>
                  </a:lnTo>
                  <a:lnTo>
                    <a:pt x="507359" y="135795"/>
                  </a:lnTo>
                  <a:lnTo>
                    <a:pt x="523595" y="143910"/>
                  </a:lnTo>
                  <a:lnTo>
                    <a:pt x="510911" y="536967"/>
                  </a:lnTo>
                  <a:lnTo>
                    <a:pt x="509643" y="561312"/>
                  </a:lnTo>
                  <a:cubicBezTo>
                    <a:pt x="509643" y="561312"/>
                    <a:pt x="519917" y="563340"/>
                    <a:pt x="523088" y="564482"/>
                  </a:cubicBezTo>
                  <a:cubicBezTo>
                    <a:pt x="528507" y="566701"/>
                    <a:pt x="533555" y="569737"/>
                    <a:pt x="538055" y="573484"/>
                  </a:cubicBezTo>
                  <a:cubicBezTo>
                    <a:pt x="544777" y="579570"/>
                    <a:pt x="555305" y="594912"/>
                    <a:pt x="562408" y="600491"/>
                  </a:cubicBezTo>
                  <a:cubicBezTo>
                    <a:pt x="566018" y="603768"/>
                    <a:pt x="570371" y="606117"/>
                    <a:pt x="575092" y="607338"/>
                  </a:cubicBezTo>
                  <a:cubicBezTo>
                    <a:pt x="579151" y="607338"/>
                    <a:pt x="585873" y="600744"/>
                    <a:pt x="590059" y="600491"/>
                  </a:cubicBezTo>
                  <a:cubicBezTo>
                    <a:pt x="594245" y="600237"/>
                    <a:pt x="600967" y="605436"/>
                    <a:pt x="604899" y="605943"/>
                  </a:cubicBezTo>
                  <a:cubicBezTo>
                    <a:pt x="609466" y="606725"/>
                    <a:pt x="614160" y="606243"/>
                    <a:pt x="618471" y="604548"/>
                  </a:cubicBezTo>
                  <a:cubicBezTo>
                    <a:pt x="621769" y="602266"/>
                    <a:pt x="621135" y="590094"/>
                    <a:pt x="625194" y="589713"/>
                  </a:cubicBezTo>
                  <a:cubicBezTo>
                    <a:pt x="629253" y="589333"/>
                    <a:pt x="627857" y="596053"/>
                    <a:pt x="629380" y="597828"/>
                  </a:cubicBezTo>
                  <a:cubicBezTo>
                    <a:pt x="630902" y="599603"/>
                    <a:pt x="640034" y="602139"/>
                    <a:pt x="642825" y="604548"/>
                  </a:cubicBezTo>
                  <a:cubicBezTo>
                    <a:pt x="646871" y="608389"/>
                    <a:pt x="650106" y="613002"/>
                    <a:pt x="652338" y="618115"/>
                  </a:cubicBezTo>
                  <a:cubicBezTo>
                    <a:pt x="652591" y="622634"/>
                    <a:pt x="652591" y="627163"/>
                    <a:pt x="652338" y="631682"/>
                  </a:cubicBezTo>
                  <a:cubicBezTo>
                    <a:pt x="652338" y="635486"/>
                    <a:pt x="653352" y="644361"/>
                    <a:pt x="656396" y="646517"/>
                  </a:cubicBezTo>
                  <a:cubicBezTo>
                    <a:pt x="659441" y="648672"/>
                    <a:pt x="667685" y="645882"/>
                    <a:pt x="671364" y="646517"/>
                  </a:cubicBezTo>
                  <a:cubicBezTo>
                    <a:pt x="675042" y="647150"/>
                    <a:pt x="676183" y="649306"/>
                    <a:pt x="678086" y="649306"/>
                  </a:cubicBezTo>
                  <a:cubicBezTo>
                    <a:pt x="679989" y="649306"/>
                    <a:pt x="688106" y="644741"/>
                    <a:pt x="691658" y="645249"/>
                  </a:cubicBezTo>
                  <a:cubicBezTo>
                    <a:pt x="695209" y="645756"/>
                    <a:pt x="702566" y="652856"/>
                    <a:pt x="706498" y="654631"/>
                  </a:cubicBezTo>
                  <a:cubicBezTo>
                    <a:pt x="715619" y="659149"/>
                    <a:pt x="725368" y="662269"/>
                    <a:pt x="735418" y="663887"/>
                  </a:cubicBezTo>
                  <a:cubicBezTo>
                    <a:pt x="739998" y="663318"/>
                    <a:pt x="744533" y="662428"/>
                    <a:pt x="748990" y="661225"/>
                  </a:cubicBezTo>
                  <a:cubicBezTo>
                    <a:pt x="753920" y="660146"/>
                    <a:pt x="759026" y="660146"/>
                    <a:pt x="763957" y="661225"/>
                  </a:cubicBezTo>
                  <a:cubicBezTo>
                    <a:pt x="766494" y="662619"/>
                    <a:pt x="768777" y="668578"/>
                    <a:pt x="770679" y="670607"/>
                  </a:cubicBezTo>
                  <a:cubicBezTo>
                    <a:pt x="772582" y="672636"/>
                    <a:pt x="778036" y="679356"/>
                    <a:pt x="781461" y="680117"/>
                  </a:cubicBezTo>
                  <a:cubicBezTo>
                    <a:pt x="786716" y="680073"/>
                    <a:pt x="791870" y="678675"/>
                    <a:pt x="796428" y="676059"/>
                  </a:cubicBezTo>
                  <a:cubicBezTo>
                    <a:pt x="800233" y="674157"/>
                    <a:pt x="805814" y="666550"/>
                    <a:pt x="810000" y="665282"/>
                  </a:cubicBezTo>
                  <a:cubicBezTo>
                    <a:pt x="819549" y="664799"/>
                    <a:pt x="829118" y="665696"/>
                    <a:pt x="838412" y="667944"/>
                  </a:cubicBezTo>
                  <a:cubicBezTo>
                    <a:pt x="838412" y="667945"/>
                    <a:pt x="851095" y="664014"/>
                    <a:pt x="853252" y="666677"/>
                  </a:cubicBezTo>
                  <a:cubicBezTo>
                    <a:pt x="855408" y="669339"/>
                    <a:pt x="851095" y="677834"/>
                    <a:pt x="851983" y="681511"/>
                  </a:cubicBezTo>
                  <a:cubicBezTo>
                    <a:pt x="853418" y="686682"/>
                    <a:pt x="856223" y="691369"/>
                    <a:pt x="860101" y="695078"/>
                  </a:cubicBezTo>
                  <a:cubicBezTo>
                    <a:pt x="863145" y="697234"/>
                    <a:pt x="872151" y="695078"/>
                    <a:pt x="874941" y="697741"/>
                  </a:cubicBezTo>
                  <a:cubicBezTo>
                    <a:pt x="877732" y="700403"/>
                    <a:pt x="877224" y="703827"/>
                    <a:pt x="877732" y="705855"/>
                  </a:cubicBezTo>
                  <a:cubicBezTo>
                    <a:pt x="878620" y="710547"/>
                    <a:pt x="875956" y="721324"/>
                    <a:pt x="879000" y="724874"/>
                  </a:cubicBezTo>
                  <a:cubicBezTo>
                    <a:pt x="883099" y="727255"/>
                    <a:pt x="887878" y="728192"/>
                    <a:pt x="892572" y="727537"/>
                  </a:cubicBezTo>
                  <a:cubicBezTo>
                    <a:pt x="897365" y="726542"/>
                    <a:pt x="901954" y="724742"/>
                    <a:pt x="906144" y="722211"/>
                  </a:cubicBezTo>
                  <a:cubicBezTo>
                    <a:pt x="912486" y="717901"/>
                    <a:pt x="920477" y="702813"/>
                    <a:pt x="927834" y="700403"/>
                  </a:cubicBezTo>
                  <a:cubicBezTo>
                    <a:pt x="933282" y="700338"/>
                    <a:pt x="938565" y="702279"/>
                    <a:pt x="942674" y="705855"/>
                  </a:cubicBezTo>
                  <a:cubicBezTo>
                    <a:pt x="945337" y="708391"/>
                    <a:pt x="945084" y="717394"/>
                    <a:pt x="948128" y="719422"/>
                  </a:cubicBezTo>
                  <a:cubicBezTo>
                    <a:pt x="951172" y="721451"/>
                    <a:pt x="958909" y="717521"/>
                    <a:pt x="961700" y="719422"/>
                  </a:cubicBezTo>
                  <a:cubicBezTo>
                    <a:pt x="964490" y="721324"/>
                    <a:pt x="964363" y="730580"/>
                    <a:pt x="967027" y="732989"/>
                  </a:cubicBezTo>
                  <a:cubicBezTo>
                    <a:pt x="971183" y="735212"/>
                    <a:pt x="975911" y="736140"/>
                    <a:pt x="980599" y="735652"/>
                  </a:cubicBezTo>
                  <a:cubicBezTo>
                    <a:pt x="986941" y="734891"/>
                    <a:pt x="997342" y="725889"/>
                    <a:pt x="1003684" y="724874"/>
                  </a:cubicBezTo>
                  <a:cubicBezTo>
                    <a:pt x="1006982" y="724874"/>
                    <a:pt x="1015480" y="723353"/>
                    <a:pt x="1017256" y="726142"/>
                  </a:cubicBezTo>
                  <a:cubicBezTo>
                    <a:pt x="1019031" y="728932"/>
                    <a:pt x="1011802" y="736159"/>
                    <a:pt x="1011802" y="739709"/>
                  </a:cubicBezTo>
                  <a:cubicBezTo>
                    <a:pt x="1012327" y="745077"/>
                    <a:pt x="1014204" y="750224"/>
                    <a:pt x="1017256" y="754671"/>
                  </a:cubicBezTo>
                  <a:cubicBezTo>
                    <a:pt x="1018366" y="755882"/>
                    <a:pt x="1019761" y="756797"/>
                    <a:pt x="1021315" y="757333"/>
                  </a:cubicBezTo>
                  <a:cubicBezTo>
                    <a:pt x="1024511" y="757979"/>
                    <a:pt x="1027831" y="757485"/>
                    <a:pt x="1030701" y="755939"/>
                  </a:cubicBezTo>
                  <a:cubicBezTo>
                    <a:pt x="1035774" y="751248"/>
                    <a:pt x="1032350" y="734637"/>
                    <a:pt x="1036155" y="728932"/>
                  </a:cubicBezTo>
                  <a:cubicBezTo>
                    <a:pt x="1038565" y="725255"/>
                    <a:pt x="1048839" y="723099"/>
                    <a:pt x="1051122" y="719422"/>
                  </a:cubicBezTo>
                  <a:cubicBezTo>
                    <a:pt x="1053405" y="715745"/>
                    <a:pt x="1051122" y="711942"/>
                    <a:pt x="1052390" y="709913"/>
                  </a:cubicBezTo>
                  <a:cubicBezTo>
                    <a:pt x="1053428" y="708620"/>
                    <a:pt x="1054849" y="707688"/>
                    <a:pt x="1056449" y="707250"/>
                  </a:cubicBezTo>
                  <a:cubicBezTo>
                    <a:pt x="1061376" y="707835"/>
                    <a:pt x="1066059" y="709716"/>
                    <a:pt x="1070021" y="712702"/>
                  </a:cubicBezTo>
                  <a:cubicBezTo>
                    <a:pt x="1073826" y="715238"/>
                    <a:pt x="1078519" y="723606"/>
                    <a:pt x="1082705" y="726142"/>
                  </a:cubicBezTo>
                  <a:cubicBezTo>
                    <a:pt x="1086618" y="729214"/>
                    <a:pt x="1091326" y="731106"/>
                    <a:pt x="1096277" y="731594"/>
                  </a:cubicBezTo>
                  <a:cubicBezTo>
                    <a:pt x="1100590" y="730961"/>
                    <a:pt x="1105663" y="722085"/>
                    <a:pt x="1109849" y="720817"/>
                  </a:cubicBezTo>
                  <a:cubicBezTo>
                    <a:pt x="1114405" y="719810"/>
                    <a:pt x="1119165" y="720300"/>
                    <a:pt x="1123421" y="722211"/>
                  </a:cubicBezTo>
                  <a:cubicBezTo>
                    <a:pt x="1127099" y="724494"/>
                    <a:pt x="1129636" y="734003"/>
                    <a:pt x="1132807" y="737046"/>
                  </a:cubicBezTo>
                  <a:cubicBezTo>
                    <a:pt x="1136991" y="740283"/>
                    <a:pt x="1141547" y="743007"/>
                    <a:pt x="1146379" y="745161"/>
                  </a:cubicBezTo>
                  <a:cubicBezTo>
                    <a:pt x="1149930" y="746810"/>
                    <a:pt x="1157921" y="748585"/>
                    <a:pt x="1161346" y="750613"/>
                  </a:cubicBezTo>
                  <a:cubicBezTo>
                    <a:pt x="1164771" y="752642"/>
                    <a:pt x="1170352" y="763293"/>
                    <a:pt x="1174791" y="762659"/>
                  </a:cubicBezTo>
                  <a:cubicBezTo>
                    <a:pt x="1179230" y="762025"/>
                    <a:pt x="1178596" y="751501"/>
                    <a:pt x="1181640" y="749219"/>
                  </a:cubicBezTo>
                  <a:cubicBezTo>
                    <a:pt x="1184685" y="746936"/>
                    <a:pt x="1193183" y="750867"/>
                    <a:pt x="1196481" y="749219"/>
                  </a:cubicBezTo>
                  <a:cubicBezTo>
                    <a:pt x="1201808" y="746556"/>
                    <a:pt x="1207389" y="734257"/>
                    <a:pt x="1212716" y="731594"/>
                  </a:cubicBezTo>
                  <a:cubicBezTo>
                    <a:pt x="1216141" y="729946"/>
                    <a:pt x="1224132" y="731594"/>
                    <a:pt x="1227683" y="730200"/>
                  </a:cubicBezTo>
                  <a:cubicBezTo>
                    <a:pt x="1231235" y="728805"/>
                    <a:pt x="1236943" y="719549"/>
                    <a:pt x="1241255" y="719422"/>
                  </a:cubicBezTo>
                  <a:cubicBezTo>
                    <a:pt x="1245568" y="719295"/>
                    <a:pt x="1250768" y="727664"/>
                    <a:pt x="1254700" y="728932"/>
                  </a:cubicBezTo>
                  <a:cubicBezTo>
                    <a:pt x="1259624" y="730074"/>
                    <a:pt x="1264743" y="730074"/>
                    <a:pt x="1269667" y="728932"/>
                  </a:cubicBezTo>
                  <a:cubicBezTo>
                    <a:pt x="1273345" y="727664"/>
                    <a:pt x="1278419" y="721324"/>
                    <a:pt x="1282351" y="719422"/>
                  </a:cubicBezTo>
                  <a:cubicBezTo>
                    <a:pt x="1288693" y="715872"/>
                    <a:pt x="1302265" y="706743"/>
                    <a:pt x="1309495" y="708645"/>
                  </a:cubicBezTo>
                  <a:cubicBezTo>
                    <a:pt x="1314315" y="709533"/>
                    <a:pt x="1319895" y="719676"/>
                    <a:pt x="1324335" y="722212"/>
                  </a:cubicBezTo>
                  <a:cubicBezTo>
                    <a:pt x="1327386" y="723482"/>
                    <a:pt x="1330581" y="724376"/>
                    <a:pt x="1333848" y="724874"/>
                  </a:cubicBezTo>
                  <a:cubicBezTo>
                    <a:pt x="1338770" y="725572"/>
                    <a:pt x="1343766" y="725572"/>
                    <a:pt x="1348688" y="724874"/>
                  </a:cubicBezTo>
                  <a:cubicBezTo>
                    <a:pt x="1352159" y="723638"/>
                    <a:pt x="1355380" y="721791"/>
                    <a:pt x="1358201" y="719422"/>
                  </a:cubicBezTo>
                  <a:cubicBezTo>
                    <a:pt x="1360992" y="716633"/>
                    <a:pt x="1362894" y="707884"/>
                    <a:pt x="1366319" y="705855"/>
                  </a:cubicBezTo>
                  <a:cubicBezTo>
                    <a:pt x="1370753" y="704584"/>
                    <a:pt x="1375456" y="704584"/>
                    <a:pt x="1379891" y="705855"/>
                  </a:cubicBezTo>
                  <a:cubicBezTo>
                    <a:pt x="1391606" y="711075"/>
                    <a:pt x="1402535" y="717903"/>
                    <a:pt x="1412362" y="726142"/>
                  </a:cubicBezTo>
                  <a:cubicBezTo>
                    <a:pt x="1420853" y="734040"/>
                    <a:pt x="1429926" y="741288"/>
                    <a:pt x="1439506" y="747824"/>
                  </a:cubicBezTo>
                  <a:cubicBezTo>
                    <a:pt x="1442550" y="749472"/>
                    <a:pt x="1449780" y="750486"/>
                    <a:pt x="1452951" y="752008"/>
                  </a:cubicBezTo>
                  <a:cubicBezTo>
                    <a:pt x="1456122" y="753530"/>
                    <a:pt x="1463859" y="759742"/>
                    <a:pt x="1467918" y="761391"/>
                  </a:cubicBezTo>
                  <a:cubicBezTo>
                    <a:pt x="1480813" y="765032"/>
                    <a:pt x="1493954" y="767744"/>
                    <a:pt x="1507238" y="769506"/>
                  </a:cubicBezTo>
                  <a:lnTo>
                    <a:pt x="1502926" y="384943"/>
                  </a:lnTo>
                  <a:lnTo>
                    <a:pt x="1496203" y="324082"/>
                  </a:lnTo>
                  <a:lnTo>
                    <a:pt x="1465000" y="138584"/>
                  </a:lnTo>
                  <a:lnTo>
                    <a:pt x="1462337" y="28909"/>
                  </a:lnTo>
                  <a:lnTo>
                    <a:pt x="1245568" y="32966"/>
                  </a:lnTo>
                  <a:lnTo>
                    <a:pt x="848686" y="32966"/>
                  </a:lnTo>
                  <a:lnTo>
                    <a:pt x="454594" y="23456"/>
                  </a:lnTo>
                  <a:lnTo>
                    <a:pt x="176942" y="10777"/>
                  </a:lnTo>
                  <a:lnTo>
                    <a:pt x="6215" y="0"/>
                  </a:lnTo>
                  <a:lnTo>
                    <a:pt x="0" y="102068"/>
                  </a:lnTo>
                  <a:lnTo>
                    <a:pt x="0" y="109929"/>
                  </a:lnTo>
                  <a:cubicBezTo>
                    <a:pt x="1849" y="110817"/>
                    <a:pt x="3756" y="111579"/>
                    <a:pt x="5708" y="112211"/>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3" name="US_State">
              <a:extLst>
                <a:ext uri="{FF2B5EF4-FFF2-40B4-BE49-F238E27FC236}">
                  <a16:creationId xmlns:a16="http://schemas.microsoft.com/office/drawing/2014/main" id="{10FCEDFB-5AFD-8D49-A9FE-4A5DA9E6B16B}"/>
                </a:ext>
              </a:extLst>
            </p:cNvPr>
            <p:cNvSpPr/>
            <p:nvPr/>
          </p:nvSpPr>
          <p:spPr>
            <a:xfrm>
              <a:off x="5168343" y="1075329"/>
              <a:ext cx="1138072" cy="1289356"/>
            </a:xfrm>
            <a:custGeom>
              <a:avLst/>
              <a:gdLst>
                <a:gd name="connsiteX0" fmla="*/ 2664 w 1138072"/>
                <a:gd name="connsiteY0" fmla="*/ 83937 h 1289356"/>
                <a:gd name="connsiteX1" fmla="*/ 190640 w 1138072"/>
                <a:gd name="connsiteY1" fmla="*/ 83937 h 1289356"/>
                <a:gd name="connsiteX2" fmla="*/ 301752 w 1138072"/>
                <a:gd name="connsiteY2" fmla="*/ 81147 h 1289356"/>
                <a:gd name="connsiteX3" fmla="*/ 304416 w 1138072"/>
                <a:gd name="connsiteY3" fmla="*/ 67581 h 1289356"/>
                <a:gd name="connsiteX4" fmla="*/ 303020 w 1138072"/>
                <a:gd name="connsiteY4" fmla="*/ 0 h 1289356"/>
                <a:gd name="connsiteX5" fmla="*/ 312533 w 1138072"/>
                <a:gd name="connsiteY5" fmla="*/ 4057 h 1289356"/>
                <a:gd name="connsiteX6" fmla="*/ 339677 w 1138072"/>
                <a:gd name="connsiteY6" fmla="*/ 6720 h 1289356"/>
                <a:gd name="connsiteX7" fmla="*/ 352361 w 1138072"/>
                <a:gd name="connsiteY7" fmla="*/ 20287 h 1289356"/>
                <a:gd name="connsiteX8" fmla="*/ 360479 w 1138072"/>
                <a:gd name="connsiteY8" fmla="*/ 63650 h 1289356"/>
                <a:gd name="connsiteX9" fmla="*/ 373163 w 1138072"/>
                <a:gd name="connsiteY9" fmla="*/ 104224 h 1289356"/>
                <a:gd name="connsiteX10" fmla="*/ 371768 w 1138072"/>
                <a:gd name="connsiteY10" fmla="*/ 124511 h 1289356"/>
                <a:gd name="connsiteX11" fmla="*/ 384452 w 1138072"/>
                <a:gd name="connsiteY11" fmla="*/ 138077 h 1289356"/>
                <a:gd name="connsiteX12" fmla="*/ 398024 w 1138072"/>
                <a:gd name="connsiteY12" fmla="*/ 143529 h 1289356"/>
                <a:gd name="connsiteX13" fmla="*/ 426436 w 1138072"/>
                <a:gd name="connsiteY13" fmla="*/ 143529 h 1289356"/>
                <a:gd name="connsiteX14" fmla="*/ 440007 w 1138072"/>
                <a:gd name="connsiteY14" fmla="*/ 152912 h 1289356"/>
                <a:gd name="connsiteX15" fmla="*/ 501017 w 1138072"/>
                <a:gd name="connsiteY15" fmla="*/ 159759 h 1289356"/>
                <a:gd name="connsiteX16" fmla="*/ 505076 w 1138072"/>
                <a:gd name="connsiteY16" fmla="*/ 173326 h 1289356"/>
                <a:gd name="connsiteX17" fmla="*/ 519917 w 1138072"/>
                <a:gd name="connsiteY17" fmla="*/ 181441 h 1289356"/>
                <a:gd name="connsiteX18" fmla="*/ 555178 w 1138072"/>
                <a:gd name="connsiteY18" fmla="*/ 173326 h 1289356"/>
                <a:gd name="connsiteX19" fmla="*/ 563296 w 1138072"/>
                <a:gd name="connsiteY19" fmla="*/ 159759 h 1289356"/>
                <a:gd name="connsiteX20" fmla="*/ 572809 w 1138072"/>
                <a:gd name="connsiteY20" fmla="*/ 158364 h 1289356"/>
                <a:gd name="connsiteX21" fmla="*/ 576868 w 1138072"/>
                <a:gd name="connsiteY21" fmla="*/ 155702 h 1289356"/>
                <a:gd name="connsiteX22" fmla="*/ 580927 w 1138072"/>
                <a:gd name="connsiteY22" fmla="*/ 154307 h 1289356"/>
                <a:gd name="connsiteX23" fmla="*/ 594371 w 1138072"/>
                <a:gd name="connsiteY23" fmla="*/ 152912 h 1289356"/>
                <a:gd name="connsiteX24" fmla="*/ 625574 w 1138072"/>
                <a:gd name="connsiteY24" fmla="*/ 152912 h 1289356"/>
                <a:gd name="connsiteX25" fmla="*/ 682525 w 1138072"/>
                <a:gd name="connsiteY25" fmla="*/ 175989 h 1289356"/>
                <a:gd name="connsiteX26" fmla="*/ 678466 w 1138072"/>
                <a:gd name="connsiteY26" fmla="*/ 190950 h 1289356"/>
                <a:gd name="connsiteX27" fmla="*/ 693307 w 1138072"/>
                <a:gd name="connsiteY27" fmla="*/ 189555 h 1289356"/>
                <a:gd name="connsiteX28" fmla="*/ 706879 w 1138072"/>
                <a:gd name="connsiteY28" fmla="*/ 202235 h 1289356"/>
                <a:gd name="connsiteX29" fmla="*/ 708147 w 1138072"/>
                <a:gd name="connsiteY29" fmla="*/ 215801 h 1289356"/>
                <a:gd name="connsiteX30" fmla="*/ 716391 w 1138072"/>
                <a:gd name="connsiteY30" fmla="*/ 225184 h 1289356"/>
                <a:gd name="connsiteX31" fmla="*/ 731232 w 1138072"/>
                <a:gd name="connsiteY31" fmla="*/ 232031 h 1289356"/>
                <a:gd name="connsiteX32" fmla="*/ 735291 w 1138072"/>
                <a:gd name="connsiteY32" fmla="*/ 210349 h 1289356"/>
                <a:gd name="connsiteX33" fmla="*/ 756980 w 1138072"/>
                <a:gd name="connsiteY33" fmla="*/ 207560 h 1289356"/>
                <a:gd name="connsiteX34" fmla="*/ 771947 w 1138072"/>
                <a:gd name="connsiteY34" fmla="*/ 211744 h 1289356"/>
                <a:gd name="connsiteX35" fmla="*/ 777275 w 1138072"/>
                <a:gd name="connsiteY35" fmla="*/ 225184 h 1289356"/>
                <a:gd name="connsiteX36" fmla="*/ 817864 w 1138072"/>
                <a:gd name="connsiteY36" fmla="*/ 242808 h 1289356"/>
                <a:gd name="connsiteX37" fmla="*/ 820654 w 1138072"/>
                <a:gd name="connsiteY37" fmla="*/ 253712 h 1289356"/>
                <a:gd name="connsiteX38" fmla="*/ 934810 w 1138072"/>
                <a:gd name="connsiteY38" fmla="*/ 223916 h 1289356"/>
                <a:gd name="connsiteX39" fmla="*/ 949650 w 1138072"/>
                <a:gd name="connsiteY39" fmla="*/ 222521 h 1289356"/>
                <a:gd name="connsiteX40" fmla="*/ 948381 w 1138072"/>
                <a:gd name="connsiteY40" fmla="*/ 232031 h 1289356"/>
                <a:gd name="connsiteX41" fmla="*/ 956499 w 1138072"/>
                <a:gd name="connsiteY41" fmla="*/ 236088 h 1289356"/>
                <a:gd name="connsiteX42" fmla="*/ 960558 w 1138072"/>
                <a:gd name="connsiteY42" fmla="*/ 249655 h 1289356"/>
                <a:gd name="connsiteX43" fmla="*/ 974130 w 1138072"/>
                <a:gd name="connsiteY43" fmla="*/ 249655 h 1289356"/>
                <a:gd name="connsiteX44" fmla="*/ 988970 w 1138072"/>
                <a:gd name="connsiteY44" fmla="*/ 245471 h 1289356"/>
                <a:gd name="connsiteX45" fmla="*/ 1017382 w 1138072"/>
                <a:gd name="connsiteY45" fmla="*/ 246866 h 1289356"/>
                <a:gd name="connsiteX46" fmla="*/ 1032349 w 1138072"/>
                <a:gd name="connsiteY46" fmla="*/ 242808 h 1289356"/>
                <a:gd name="connsiteX47" fmla="*/ 1060761 w 1138072"/>
                <a:gd name="connsiteY47" fmla="*/ 240146 h 1289356"/>
                <a:gd name="connsiteX48" fmla="*/ 1074333 w 1138072"/>
                <a:gd name="connsiteY48" fmla="*/ 253712 h 1289356"/>
                <a:gd name="connsiteX49" fmla="*/ 1075729 w 1138072"/>
                <a:gd name="connsiteY49" fmla="*/ 257770 h 1289356"/>
                <a:gd name="connsiteX50" fmla="*/ 1089174 w 1138072"/>
                <a:gd name="connsiteY50" fmla="*/ 264490 h 1289356"/>
                <a:gd name="connsiteX51" fmla="*/ 1104141 w 1138072"/>
                <a:gd name="connsiteY51" fmla="*/ 257770 h 1289356"/>
                <a:gd name="connsiteX52" fmla="*/ 1138007 w 1138072"/>
                <a:gd name="connsiteY52" fmla="*/ 257770 h 1289356"/>
                <a:gd name="connsiteX53" fmla="*/ 1124435 w 1138072"/>
                <a:gd name="connsiteY53" fmla="*/ 267152 h 1289356"/>
                <a:gd name="connsiteX54" fmla="*/ 1110863 w 1138072"/>
                <a:gd name="connsiteY54" fmla="*/ 280719 h 1289356"/>
                <a:gd name="connsiteX55" fmla="*/ 1097291 w 1138072"/>
                <a:gd name="connsiteY55" fmla="*/ 288834 h 1289356"/>
                <a:gd name="connsiteX56" fmla="*/ 1049600 w 1138072"/>
                <a:gd name="connsiteY56" fmla="*/ 313052 h 1289356"/>
                <a:gd name="connsiteX57" fmla="*/ 1034759 w 1138072"/>
                <a:gd name="connsiteY57" fmla="*/ 317236 h 1289356"/>
                <a:gd name="connsiteX58" fmla="*/ 1007616 w 1138072"/>
                <a:gd name="connsiteY58" fmla="*/ 329915 h 1289356"/>
                <a:gd name="connsiteX59" fmla="*/ 964363 w 1138072"/>
                <a:gd name="connsiteY59" fmla="*/ 355274 h 1289356"/>
                <a:gd name="connsiteX60" fmla="*/ 911471 w 1138072"/>
                <a:gd name="connsiteY60" fmla="*/ 405991 h 1289356"/>
                <a:gd name="connsiteX61" fmla="*/ 896631 w 1138072"/>
                <a:gd name="connsiteY61" fmla="*/ 429067 h 1289356"/>
                <a:gd name="connsiteX62" fmla="*/ 859974 w 1138072"/>
                <a:gd name="connsiteY62" fmla="*/ 471035 h 1289356"/>
                <a:gd name="connsiteX63" fmla="*/ 845134 w 1138072"/>
                <a:gd name="connsiteY63" fmla="*/ 483715 h 1289356"/>
                <a:gd name="connsiteX64" fmla="*/ 837016 w 1138072"/>
                <a:gd name="connsiteY64" fmla="*/ 494492 h 1289356"/>
                <a:gd name="connsiteX65" fmla="*/ 823444 w 1138072"/>
                <a:gd name="connsiteY65" fmla="*/ 507171 h 1289356"/>
                <a:gd name="connsiteX66" fmla="*/ 781461 w 1138072"/>
                <a:gd name="connsiteY66" fmla="*/ 541025 h 1289356"/>
                <a:gd name="connsiteX67" fmla="*/ 774738 w 1138072"/>
                <a:gd name="connsiteY67" fmla="*/ 551802 h 1289356"/>
                <a:gd name="connsiteX68" fmla="*/ 769284 w 1138072"/>
                <a:gd name="connsiteY68" fmla="*/ 558522 h 1289356"/>
                <a:gd name="connsiteX69" fmla="*/ 767889 w 1138072"/>
                <a:gd name="connsiteY69" fmla="*/ 559917 h 1289356"/>
                <a:gd name="connsiteX70" fmla="*/ 761166 w 1138072"/>
                <a:gd name="connsiteY70" fmla="*/ 574752 h 1289356"/>
                <a:gd name="connsiteX71" fmla="*/ 748482 w 1138072"/>
                <a:gd name="connsiteY71" fmla="*/ 576147 h 1289356"/>
                <a:gd name="connsiteX72" fmla="*/ 753809 w 1138072"/>
                <a:gd name="connsiteY72" fmla="*/ 688612 h 1289356"/>
                <a:gd name="connsiteX73" fmla="*/ 751146 w 1138072"/>
                <a:gd name="connsiteY73" fmla="*/ 704841 h 1289356"/>
                <a:gd name="connsiteX74" fmla="*/ 743028 w 1138072"/>
                <a:gd name="connsiteY74" fmla="*/ 717521 h 1289356"/>
                <a:gd name="connsiteX75" fmla="*/ 715884 w 1138072"/>
                <a:gd name="connsiteY75" fmla="*/ 730961 h 1289356"/>
                <a:gd name="connsiteX76" fmla="*/ 687472 w 1138072"/>
                <a:gd name="connsiteY76" fmla="*/ 751374 h 1289356"/>
                <a:gd name="connsiteX77" fmla="*/ 684808 w 1138072"/>
                <a:gd name="connsiteY77" fmla="*/ 764941 h 1289356"/>
                <a:gd name="connsiteX78" fmla="*/ 676690 w 1138072"/>
                <a:gd name="connsiteY78" fmla="*/ 779776 h 1289356"/>
                <a:gd name="connsiteX79" fmla="*/ 665782 w 1138072"/>
                <a:gd name="connsiteY79" fmla="*/ 792455 h 1289356"/>
                <a:gd name="connsiteX80" fmla="*/ 675295 w 1138072"/>
                <a:gd name="connsiteY80" fmla="*/ 822252 h 1289356"/>
                <a:gd name="connsiteX81" fmla="*/ 688867 w 1138072"/>
                <a:gd name="connsiteY81" fmla="*/ 823646 h 1289356"/>
                <a:gd name="connsiteX82" fmla="*/ 705103 w 1138072"/>
                <a:gd name="connsiteY82" fmla="*/ 852048 h 1289356"/>
                <a:gd name="connsiteX83" fmla="*/ 692419 w 1138072"/>
                <a:gd name="connsiteY83" fmla="*/ 888564 h 1289356"/>
                <a:gd name="connsiteX84" fmla="*/ 695209 w 1138072"/>
                <a:gd name="connsiteY84" fmla="*/ 915698 h 1289356"/>
                <a:gd name="connsiteX85" fmla="*/ 688360 w 1138072"/>
                <a:gd name="connsiteY85" fmla="*/ 930533 h 1289356"/>
                <a:gd name="connsiteX86" fmla="*/ 694575 w 1138072"/>
                <a:gd name="connsiteY86" fmla="*/ 960329 h 1289356"/>
                <a:gd name="connsiteX87" fmla="*/ 693306 w 1138072"/>
                <a:gd name="connsiteY87" fmla="*/ 984673 h 1289356"/>
                <a:gd name="connsiteX88" fmla="*/ 686457 w 1138072"/>
                <a:gd name="connsiteY88" fmla="*/ 999635 h 1289356"/>
                <a:gd name="connsiteX89" fmla="*/ 709542 w 1138072"/>
                <a:gd name="connsiteY89" fmla="*/ 1015864 h 1289356"/>
                <a:gd name="connsiteX90" fmla="*/ 723114 w 1138072"/>
                <a:gd name="connsiteY90" fmla="*/ 1029431 h 1289356"/>
                <a:gd name="connsiteX91" fmla="*/ 737955 w 1138072"/>
                <a:gd name="connsiteY91" fmla="*/ 1036151 h 1289356"/>
                <a:gd name="connsiteX92" fmla="*/ 762308 w 1138072"/>
                <a:gd name="connsiteY92" fmla="*/ 1040208 h 1289356"/>
                <a:gd name="connsiteX93" fmla="*/ 771821 w 1138072"/>
                <a:gd name="connsiteY93" fmla="*/ 1055170 h 1289356"/>
                <a:gd name="connsiteX94" fmla="*/ 785393 w 1138072"/>
                <a:gd name="connsiteY94" fmla="*/ 1063285 h 1289356"/>
                <a:gd name="connsiteX95" fmla="*/ 804292 w 1138072"/>
                <a:gd name="connsiteY95" fmla="*/ 1070005 h 1289356"/>
                <a:gd name="connsiteX96" fmla="*/ 824713 w 1138072"/>
                <a:gd name="connsiteY96" fmla="*/ 1083572 h 1289356"/>
                <a:gd name="connsiteX97" fmla="*/ 843612 w 1138072"/>
                <a:gd name="connsiteY97" fmla="*/ 1113368 h 1289356"/>
                <a:gd name="connsiteX98" fmla="*/ 870756 w 1138072"/>
                <a:gd name="connsiteY98" fmla="*/ 1137712 h 1289356"/>
                <a:gd name="connsiteX99" fmla="*/ 885596 w 1138072"/>
                <a:gd name="connsiteY99" fmla="*/ 1145827 h 1289356"/>
                <a:gd name="connsiteX100" fmla="*/ 899168 w 1138072"/>
                <a:gd name="connsiteY100" fmla="*/ 1148616 h 1289356"/>
                <a:gd name="connsiteX101" fmla="*/ 947874 w 1138072"/>
                <a:gd name="connsiteY101" fmla="*/ 1242063 h 1289356"/>
                <a:gd name="connsiteX102" fmla="*/ 946606 w 1138072"/>
                <a:gd name="connsiteY102" fmla="*/ 1247388 h 1289356"/>
                <a:gd name="connsiteX103" fmla="*/ 951933 w 1138072"/>
                <a:gd name="connsiteY103" fmla="*/ 1262349 h 1289356"/>
                <a:gd name="connsiteX104" fmla="*/ 787041 w 1138072"/>
                <a:gd name="connsiteY104" fmla="*/ 1271732 h 1289356"/>
                <a:gd name="connsiteX105" fmla="*/ 559490 w 1138072"/>
                <a:gd name="connsiteY105" fmla="*/ 1281242 h 1289356"/>
                <a:gd name="connsiteX106" fmla="*/ 285897 w 1138072"/>
                <a:gd name="connsiteY106" fmla="*/ 1288088 h 1289356"/>
                <a:gd name="connsiteX107" fmla="*/ 121893 w 1138072"/>
                <a:gd name="connsiteY107" fmla="*/ 1289356 h 1289356"/>
                <a:gd name="connsiteX108" fmla="*/ 119229 w 1138072"/>
                <a:gd name="connsiteY108" fmla="*/ 894016 h 1289356"/>
                <a:gd name="connsiteX109" fmla="*/ 109716 w 1138072"/>
                <a:gd name="connsiteY109" fmla="*/ 880449 h 1289356"/>
                <a:gd name="connsiteX110" fmla="*/ 96144 w 1138072"/>
                <a:gd name="connsiteY110" fmla="*/ 872335 h 1289356"/>
                <a:gd name="connsiteX111" fmla="*/ 82699 w 1138072"/>
                <a:gd name="connsiteY111" fmla="*/ 869672 h 1289356"/>
                <a:gd name="connsiteX112" fmla="*/ 66337 w 1138072"/>
                <a:gd name="connsiteY112" fmla="*/ 841144 h 1289356"/>
                <a:gd name="connsiteX113" fmla="*/ 55556 w 1138072"/>
                <a:gd name="connsiteY113" fmla="*/ 829098 h 1289356"/>
                <a:gd name="connsiteX114" fmla="*/ 59615 w 1138072"/>
                <a:gd name="connsiteY114" fmla="*/ 818194 h 1289356"/>
                <a:gd name="connsiteX115" fmla="*/ 73187 w 1138072"/>
                <a:gd name="connsiteY115" fmla="*/ 804627 h 1289356"/>
                <a:gd name="connsiteX116" fmla="*/ 86758 w 1138072"/>
                <a:gd name="connsiteY116" fmla="*/ 796513 h 1289356"/>
                <a:gd name="connsiteX117" fmla="*/ 97540 w 1138072"/>
                <a:gd name="connsiteY117" fmla="*/ 681511 h 1289356"/>
                <a:gd name="connsiteX118" fmla="*/ 94876 w 1138072"/>
                <a:gd name="connsiteY118" fmla="*/ 667945 h 1289356"/>
                <a:gd name="connsiteX119" fmla="*/ 78641 w 1138072"/>
                <a:gd name="connsiteY119" fmla="*/ 644868 h 1289356"/>
                <a:gd name="connsiteX120" fmla="*/ 73187 w 1138072"/>
                <a:gd name="connsiteY120" fmla="*/ 631301 h 1289356"/>
                <a:gd name="connsiteX121" fmla="*/ 74582 w 1138072"/>
                <a:gd name="connsiteY121" fmla="*/ 616467 h 1289356"/>
                <a:gd name="connsiteX122" fmla="*/ 67732 w 1138072"/>
                <a:gd name="connsiteY122" fmla="*/ 602900 h 1289356"/>
                <a:gd name="connsiteX123" fmla="*/ 66337 w 1138072"/>
                <a:gd name="connsiteY123" fmla="*/ 550154 h 1289356"/>
                <a:gd name="connsiteX124" fmla="*/ 69128 w 1138072"/>
                <a:gd name="connsiteY124" fmla="*/ 536587 h 1289356"/>
                <a:gd name="connsiteX125" fmla="*/ 61010 w 1138072"/>
                <a:gd name="connsiteY125" fmla="*/ 521626 h 1289356"/>
                <a:gd name="connsiteX126" fmla="*/ 62405 w 1138072"/>
                <a:gd name="connsiteY126" fmla="*/ 501339 h 1289356"/>
                <a:gd name="connsiteX127" fmla="*/ 58219 w 1138072"/>
                <a:gd name="connsiteY127" fmla="*/ 471669 h 1289356"/>
                <a:gd name="connsiteX128" fmla="*/ 58219 w 1138072"/>
                <a:gd name="connsiteY128" fmla="*/ 443141 h 1289356"/>
                <a:gd name="connsiteX129" fmla="*/ 54287 w 1138072"/>
                <a:gd name="connsiteY129" fmla="*/ 429574 h 1289356"/>
                <a:gd name="connsiteX130" fmla="*/ 56951 w 1138072"/>
                <a:gd name="connsiteY130" fmla="*/ 416134 h 1289356"/>
                <a:gd name="connsiteX131" fmla="*/ 56951 w 1138072"/>
                <a:gd name="connsiteY131" fmla="*/ 401173 h 1289356"/>
                <a:gd name="connsiteX132" fmla="*/ 50102 w 1138072"/>
                <a:gd name="connsiteY132" fmla="*/ 371376 h 1289356"/>
                <a:gd name="connsiteX133" fmla="*/ 31202 w 1138072"/>
                <a:gd name="connsiteY133" fmla="*/ 329408 h 1289356"/>
                <a:gd name="connsiteX134" fmla="*/ 33866 w 1138072"/>
                <a:gd name="connsiteY134" fmla="*/ 321293 h 1289356"/>
                <a:gd name="connsiteX135" fmla="*/ 17631 w 1138072"/>
                <a:gd name="connsiteY135" fmla="*/ 275267 h 1289356"/>
                <a:gd name="connsiteX136" fmla="*/ 14967 w 1138072"/>
                <a:gd name="connsiteY136" fmla="*/ 260306 h 1289356"/>
                <a:gd name="connsiteX137" fmla="*/ 16235 w 1138072"/>
                <a:gd name="connsiteY137" fmla="*/ 233299 h 1289356"/>
                <a:gd name="connsiteX138" fmla="*/ 13572 w 1138072"/>
                <a:gd name="connsiteY138" fmla="*/ 225184 h 1289356"/>
                <a:gd name="connsiteX139" fmla="*/ 16235 w 1138072"/>
                <a:gd name="connsiteY139" fmla="*/ 211617 h 1289356"/>
                <a:gd name="connsiteX140" fmla="*/ 12177 w 1138072"/>
                <a:gd name="connsiteY140" fmla="*/ 186259 h 1289356"/>
                <a:gd name="connsiteX141" fmla="*/ 20294 w 1138072"/>
                <a:gd name="connsiteY141" fmla="*/ 159125 h 1289356"/>
                <a:gd name="connsiteX142" fmla="*/ 14967 w 1138072"/>
                <a:gd name="connsiteY142" fmla="*/ 145685 h 1289356"/>
                <a:gd name="connsiteX143" fmla="*/ 5454 w 1138072"/>
                <a:gd name="connsiteY143" fmla="*/ 104984 h 1289356"/>
                <a:gd name="connsiteX144" fmla="*/ 0 w 1138072"/>
                <a:gd name="connsiteY144" fmla="*/ 94207 h 1289356"/>
                <a:gd name="connsiteX145" fmla="*/ 0 w 1138072"/>
                <a:gd name="connsiteY145" fmla="*/ 92812 h 1289356"/>
                <a:gd name="connsiteX146" fmla="*/ 2790 w 1138072"/>
                <a:gd name="connsiteY146" fmla="*/ 86092 h 128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138072" h="1289356">
                  <a:moveTo>
                    <a:pt x="2664" y="83937"/>
                  </a:moveTo>
                  <a:lnTo>
                    <a:pt x="190640" y="83937"/>
                  </a:lnTo>
                  <a:lnTo>
                    <a:pt x="301752" y="81147"/>
                  </a:lnTo>
                  <a:lnTo>
                    <a:pt x="304416" y="67581"/>
                  </a:lnTo>
                  <a:lnTo>
                    <a:pt x="303020" y="0"/>
                  </a:lnTo>
                  <a:lnTo>
                    <a:pt x="312533" y="4057"/>
                  </a:lnTo>
                  <a:cubicBezTo>
                    <a:pt x="321661" y="3691"/>
                    <a:pt x="330795" y="4587"/>
                    <a:pt x="339677" y="6720"/>
                  </a:cubicBezTo>
                  <a:cubicBezTo>
                    <a:pt x="344932" y="10161"/>
                    <a:pt x="349282" y="14814"/>
                    <a:pt x="352361" y="20287"/>
                  </a:cubicBezTo>
                  <a:cubicBezTo>
                    <a:pt x="356185" y="34510"/>
                    <a:pt x="358899" y="49007"/>
                    <a:pt x="360479" y="63650"/>
                  </a:cubicBezTo>
                  <a:cubicBezTo>
                    <a:pt x="362889" y="73920"/>
                    <a:pt x="371387" y="93700"/>
                    <a:pt x="373163" y="104224"/>
                  </a:cubicBezTo>
                  <a:cubicBezTo>
                    <a:pt x="373163" y="109295"/>
                    <a:pt x="370119" y="119692"/>
                    <a:pt x="371768" y="124511"/>
                  </a:cubicBezTo>
                  <a:cubicBezTo>
                    <a:pt x="374878" y="129961"/>
                    <a:pt x="379222" y="134607"/>
                    <a:pt x="384452" y="138077"/>
                  </a:cubicBezTo>
                  <a:cubicBezTo>
                    <a:pt x="388673" y="140573"/>
                    <a:pt x="393249" y="142411"/>
                    <a:pt x="398024" y="143529"/>
                  </a:cubicBezTo>
                  <a:cubicBezTo>
                    <a:pt x="405000" y="144797"/>
                    <a:pt x="419713" y="141374"/>
                    <a:pt x="426436" y="143529"/>
                  </a:cubicBezTo>
                  <a:cubicBezTo>
                    <a:pt x="430368" y="144671"/>
                    <a:pt x="436202" y="151391"/>
                    <a:pt x="440007" y="152912"/>
                  </a:cubicBezTo>
                  <a:cubicBezTo>
                    <a:pt x="454087" y="159125"/>
                    <a:pt x="489221" y="149869"/>
                    <a:pt x="501017" y="159759"/>
                  </a:cubicBezTo>
                  <a:cubicBezTo>
                    <a:pt x="503681" y="162041"/>
                    <a:pt x="502793" y="170536"/>
                    <a:pt x="505076" y="173326"/>
                  </a:cubicBezTo>
                  <a:cubicBezTo>
                    <a:pt x="509197" y="177324"/>
                    <a:pt x="514326" y="180129"/>
                    <a:pt x="519917" y="181441"/>
                  </a:cubicBezTo>
                  <a:cubicBezTo>
                    <a:pt x="532200" y="182102"/>
                    <a:pt x="544421" y="179289"/>
                    <a:pt x="555178" y="173326"/>
                  </a:cubicBezTo>
                  <a:cubicBezTo>
                    <a:pt x="558349" y="171044"/>
                    <a:pt x="559998" y="161914"/>
                    <a:pt x="563296" y="159759"/>
                  </a:cubicBezTo>
                  <a:cubicBezTo>
                    <a:pt x="566594" y="157603"/>
                    <a:pt x="570526" y="159759"/>
                    <a:pt x="572809" y="158364"/>
                  </a:cubicBezTo>
                  <a:cubicBezTo>
                    <a:pt x="575092" y="156970"/>
                    <a:pt x="575726" y="156209"/>
                    <a:pt x="576868" y="155702"/>
                  </a:cubicBezTo>
                  <a:cubicBezTo>
                    <a:pt x="578187" y="155144"/>
                    <a:pt x="579543" y="154678"/>
                    <a:pt x="580927" y="154307"/>
                  </a:cubicBezTo>
                  <a:lnTo>
                    <a:pt x="594371" y="152912"/>
                  </a:lnTo>
                  <a:cubicBezTo>
                    <a:pt x="604756" y="152088"/>
                    <a:pt x="615190" y="152088"/>
                    <a:pt x="625574" y="152912"/>
                  </a:cubicBezTo>
                  <a:cubicBezTo>
                    <a:pt x="640668" y="155955"/>
                    <a:pt x="675676" y="162295"/>
                    <a:pt x="682525" y="175989"/>
                  </a:cubicBezTo>
                  <a:cubicBezTo>
                    <a:pt x="684174" y="179412"/>
                    <a:pt x="675930" y="187907"/>
                    <a:pt x="678466" y="190950"/>
                  </a:cubicBezTo>
                  <a:cubicBezTo>
                    <a:pt x="681003" y="193993"/>
                    <a:pt x="689755" y="188287"/>
                    <a:pt x="693307" y="189555"/>
                  </a:cubicBezTo>
                  <a:cubicBezTo>
                    <a:pt x="698978" y="192358"/>
                    <a:pt x="703698" y="196768"/>
                    <a:pt x="706879" y="202235"/>
                  </a:cubicBezTo>
                  <a:cubicBezTo>
                    <a:pt x="708401" y="205278"/>
                    <a:pt x="706879" y="212632"/>
                    <a:pt x="708147" y="215801"/>
                  </a:cubicBezTo>
                  <a:cubicBezTo>
                    <a:pt x="710259" y="219435"/>
                    <a:pt x="713059" y="222622"/>
                    <a:pt x="716391" y="225184"/>
                  </a:cubicBezTo>
                  <a:cubicBezTo>
                    <a:pt x="719689" y="227720"/>
                    <a:pt x="727553" y="233933"/>
                    <a:pt x="731232" y="232031"/>
                  </a:cubicBezTo>
                  <a:cubicBezTo>
                    <a:pt x="734910" y="230129"/>
                    <a:pt x="731232" y="214153"/>
                    <a:pt x="735291" y="210349"/>
                  </a:cubicBezTo>
                  <a:cubicBezTo>
                    <a:pt x="739350" y="206546"/>
                    <a:pt x="756980" y="207560"/>
                    <a:pt x="756980" y="207560"/>
                  </a:cubicBezTo>
                  <a:cubicBezTo>
                    <a:pt x="762177" y="208061"/>
                    <a:pt x="767244" y="209478"/>
                    <a:pt x="771947" y="211744"/>
                  </a:cubicBezTo>
                  <a:cubicBezTo>
                    <a:pt x="774611" y="214153"/>
                    <a:pt x="774738" y="222648"/>
                    <a:pt x="777275" y="225184"/>
                  </a:cubicBezTo>
                  <a:cubicBezTo>
                    <a:pt x="785012" y="233172"/>
                    <a:pt x="810761" y="234440"/>
                    <a:pt x="817864" y="242808"/>
                  </a:cubicBezTo>
                  <a:cubicBezTo>
                    <a:pt x="819766" y="244964"/>
                    <a:pt x="819005" y="251430"/>
                    <a:pt x="820654" y="253712"/>
                  </a:cubicBezTo>
                  <a:cubicBezTo>
                    <a:pt x="863399" y="314446"/>
                    <a:pt x="889147" y="235708"/>
                    <a:pt x="934810" y="223916"/>
                  </a:cubicBezTo>
                  <a:cubicBezTo>
                    <a:pt x="938361" y="222902"/>
                    <a:pt x="947494" y="219859"/>
                    <a:pt x="949650" y="222521"/>
                  </a:cubicBezTo>
                  <a:cubicBezTo>
                    <a:pt x="951806" y="225184"/>
                    <a:pt x="947240" y="229875"/>
                    <a:pt x="948381" y="232031"/>
                  </a:cubicBezTo>
                  <a:cubicBezTo>
                    <a:pt x="949523" y="234186"/>
                    <a:pt x="954977" y="234313"/>
                    <a:pt x="956499" y="236088"/>
                  </a:cubicBezTo>
                  <a:cubicBezTo>
                    <a:pt x="958021" y="237863"/>
                    <a:pt x="957768" y="247500"/>
                    <a:pt x="960558" y="249655"/>
                  </a:cubicBezTo>
                  <a:cubicBezTo>
                    <a:pt x="963349" y="251811"/>
                    <a:pt x="970705" y="249655"/>
                    <a:pt x="974130" y="249655"/>
                  </a:cubicBezTo>
                  <a:cubicBezTo>
                    <a:pt x="977555" y="249655"/>
                    <a:pt x="985165" y="245978"/>
                    <a:pt x="988970" y="245471"/>
                  </a:cubicBezTo>
                  <a:cubicBezTo>
                    <a:pt x="996073" y="244710"/>
                    <a:pt x="1010406" y="247626"/>
                    <a:pt x="1017382" y="246866"/>
                  </a:cubicBezTo>
                  <a:cubicBezTo>
                    <a:pt x="1021188" y="246866"/>
                    <a:pt x="1028544" y="243569"/>
                    <a:pt x="1032349" y="242808"/>
                  </a:cubicBezTo>
                  <a:cubicBezTo>
                    <a:pt x="1041564" y="240117"/>
                    <a:pt x="1051208" y="239213"/>
                    <a:pt x="1060761" y="240146"/>
                  </a:cubicBezTo>
                  <a:cubicBezTo>
                    <a:pt x="1066327" y="243490"/>
                    <a:pt x="1070987" y="248149"/>
                    <a:pt x="1074333" y="253712"/>
                  </a:cubicBezTo>
                  <a:cubicBezTo>
                    <a:pt x="1074334" y="254600"/>
                    <a:pt x="1074334" y="256882"/>
                    <a:pt x="1075729" y="257770"/>
                  </a:cubicBezTo>
                  <a:cubicBezTo>
                    <a:pt x="1079389" y="261371"/>
                    <a:pt x="1084095" y="263723"/>
                    <a:pt x="1089174" y="264490"/>
                  </a:cubicBezTo>
                  <a:cubicBezTo>
                    <a:pt x="1093233" y="264490"/>
                    <a:pt x="1100082" y="258531"/>
                    <a:pt x="1104141" y="257770"/>
                  </a:cubicBezTo>
                  <a:cubicBezTo>
                    <a:pt x="1112386" y="255995"/>
                    <a:pt x="1135724" y="249528"/>
                    <a:pt x="1138007" y="257770"/>
                  </a:cubicBezTo>
                  <a:cubicBezTo>
                    <a:pt x="1139022" y="261700"/>
                    <a:pt x="1127860" y="264997"/>
                    <a:pt x="1124435" y="267152"/>
                  </a:cubicBezTo>
                  <a:cubicBezTo>
                    <a:pt x="1121011" y="269308"/>
                    <a:pt x="1114542" y="277676"/>
                    <a:pt x="1110863" y="280719"/>
                  </a:cubicBezTo>
                  <a:cubicBezTo>
                    <a:pt x="1106507" y="283695"/>
                    <a:pt x="1101975" y="286405"/>
                    <a:pt x="1097291" y="288834"/>
                  </a:cubicBezTo>
                  <a:lnTo>
                    <a:pt x="1049600" y="313052"/>
                  </a:lnTo>
                  <a:lnTo>
                    <a:pt x="1034759" y="317236"/>
                  </a:lnTo>
                  <a:lnTo>
                    <a:pt x="1007616" y="329915"/>
                  </a:lnTo>
                  <a:lnTo>
                    <a:pt x="964363" y="355274"/>
                  </a:lnTo>
                  <a:lnTo>
                    <a:pt x="911471" y="405991"/>
                  </a:lnTo>
                  <a:lnTo>
                    <a:pt x="896631" y="429067"/>
                  </a:lnTo>
                  <a:lnTo>
                    <a:pt x="859974" y="471035"/>
                  </a:lnTo>
                  <a:cubicBezTo>
                    <a:pt x="859974" y="471035"/>
                    <a:pt x="848432" y="479784"/>
                    <a:pt x="845134" y="483715"/>
                  </a:cubicBezTo>
                  <a:cubicBezTo>
                    <a:pt x="842233" y="487156"/>
                    <a:pt x="839523" y="490754"/>
                    <a:pt x="837016" y="494492"/>
                  </a:cubicBezTo>
                  <a:lnTo>
                    <a:pt x="823444" y="507171"/>
                  </a:lnTo>
                  <a:cubicBezTo>
                    <a:pt x="808710" y="517507"/>
                    <a:pt x="794685" y="528817"/>
                    <a:pt x="781461" y="541025"/>
                  </a:cubicBezTo>
                  <a:cubicBezTo>
                    <a:pt x="778950" y="544442"/>
                    <a:pt x="776703" y="548045"/>
                    <a:pt x="774738" y="551802"/>
                  </a:cubicBezTo>
                  <a:lnTo>
                    <a:pt x="769284" y="558522"/>
                  </a:lnTo>
                  <a:lnTo>
                    <a:pt x="767889" y="559917"/>
                  </a:lnTo>
                  <a:cubicBezTo>
                    <a:pt x="767889" y="559917"/>
                    <a:pt x="764464" y="572596"/>
                    <a:pt x="761166" y="574752"/>
                  </a:cubicBezTo>
                  <a:cubicBezTo>
                    <a:pt x="757082" y="576100"/>
                    <a:pt x="752761" y="576575"/>
                    <a:pt x="748482" y="576147"/>
                  </a:cubicBezTo>
                  <a:cubicBezTo>
                    <a:pt x="748482" y="576147"/>
                    <a:pt x="755458" y="660464"/>
                    <a:pt x="753809" y="688612"/>
                  </a:cubicBezTo>
                  <a:cubicBezTo>
                    <a:pt x="753563" y="694108"/>
                    <a:pt x="752668" y="699555"/>
                    <a:pt x="751146" y="704841"/>
                  </a:cubicBezTo>
                  <a:cubicBezTo>
                    <a:pt x="749182" y="709499"/>
                    <a:pt x="746436" y="713787"/>
                    <a:pt x="743028" y="717521"/>
                  </a:cubicBezTo>
                  <a:cubicBezTo>
                    <a:pt x="734373" y="722755"/>
                    <a:pt x="725293" y="727250"/>
                    <a:pt x="715884" y="730961"/>
                  </a:cubicBezTo>
                  <a:cubicBezTo>
                    <a:pt x="705271" y="736017"/>
                    <a:pt x="695649" y="742930"/>
                    <a:pt x="687472" y="751374"/>
                  </a:cubicBezTo>
                  <a:cubicBezTo>
                    <a:pt x="686050" y="755775"/>
                    <a:pt x="685156" y="760329"/>
                    <a:pt x="684808" y="764941"/>
                  </a:cubicBezTo>
                  <a:cubicBezTo>
                    <a:pt x="682486" y="770086"/>
                    <a:pt x="679772" y="775046"/>
                    <a:pt x="676690" y="779776"/>
                  </a:cubicBezTo>
                  <a:cubicBezTo>
                    <a:pt x="672495" y="783487"/>
                    <a:pt x="668825" y="787753"/>
                    <a:pt x="665782" y="792455"/>
                  </a:cubicBezTo>
                  <a:cubicBezTo>
                    <a:pt x="662874" y="803392"/>
                    <a:pt x="666587" y="815021"/>
                    <a:pt x="675295" y="822252"/>
                  </a:cubicBezTo>
                  <a:cubicBezTo>
                    <a:pt x="678213" y="824027"/>
                    <a:pt x="685823" y="822252"/>
                    <a:pt x="688867" y="823646"/>
                  </a:cubicBezTo>
                  <a:cubicBezTo>
                    <a:pt x="697521" y="830852"/>
                    <a:pt x="703286" y="840936"/>
                    <a:pt x="705103" y="852048"/>
                  </a:cubicBezTo>
                  <a:cubicBezTo>
                    <a:pt x="705103" y="861938"/>
                    <a:pt x="694195" y="878928"/>
                    <a:pt x="692419" y="888564"/>
                  </a:cubicBezTo>
                  <a:cubicBezTo>
                    <a:pt x="691024" y="895284"/>
                    <a:pt x="696224" y="908978"/>
                    <a:pt x="695209" y="915698"/>
                  </a:cubicBezTo>
                  <a:cubicBezTo>
                    <a:pt x="694575" y="919755"/>
                    <a:pt x="688740" y="926475"/>
                    <a:pt x="688360" y="930533"/>
                  </a:cubicBezTo>
                  <a:cubicBezTo>
                    <a:pt x="689674" y="940608"/>
                    <a:pt x="691752" y="950568"/>
                    <a:pt x="694575" y="960329"/>
                  </a:cubicBezTo>
                  <a:cubicBezTo>
                    <a:pt x="695235" y="968464"/>
                    <a:pt x="694809" y="976651"/>
                    <a:pt x="693306" y="984673"/>
                  </a:cubicBezTo>
                  <a:cubicBezTo>
                    <a:pt x="692292" y="988730"/>
                    <a:pt x="685569" y="995704"/>
                    <a:pt x="686457" y="999635"/>
                  </a:cubicBezTo>
                  <a:cubicBezTo>
                    <a:pt x="688106" y="1006482"/>
                    <a:pt x="703708" y="1012314"/>
                    <a:pt x="709542" y="1015864"/>
                  </a:cubicBezTo>
                  <a:cubicBezTo>
                    <a:pt x="713474" y="1018654"/>
                    <a:pt x="719182" y="1026642"/>
                    <a:pt x="723114" y="1029431"/>
                  </a:cubicBezTo>
                  <a:cubicBezTo>
                    <a:pt x="727775" y="1032255"/>
                    <a:pt x="732757" y="1034512"/>
                    <a:pt x="737955" y="1036151"/>
                  </a:cubicBezTo>
                  <a:cubicBezTo>
                    <a:pt x="743916" y="1038053"/>
                    <a:pt x="757234" y="1036785"/>
                    <a:pt x="762308" y="1040208"/>
                  </a:cubicBezTo>
                  <a:cubicBezTo>
                    <a:pt x="767381" y="1043632"/>
                    <a:pt x="768903" y="1051873"/>
                    <a:pt x="771821" y="1055170"/>
                  </a:cubicBezTo>
                  <a:cubicBezTo>
                    <a:pt x="776029" y="1058370"/>
                    <a:pt x="780581" y="1061091"/>
                    <a:pt x="785393" y="1063285"/>
                  </a:cubicBezTo>
                  <a:lnTo>
                    <a:pt x="804292" y="1070005"/>
                  </a:lnTo>
                  <a:cubicBezTo>
                    <a:pt x="811434" y="1074002"/>
                    <a:pt x="818260" y="1078537"/>
                    <a:pt x="824713" y="1083572"/>
                  </a:cubicBezTo>
                  <a:cubicBezTo>
                    <a:pt x="830801" y="1089911"/>
                    <a:pt x="838158" y="1106394"/>
                    <a:pt x="843612" y="1113368"/>
                  </a:cubicBezTo>
                  <a:cubicBezTo>
                    <a:pt x="852141" y="1122043"/>
                    <a:pt x="861207" y="1130174"/>
                    <a:pt x="870756" y="1137712"/>
                  </a:cubicBezTo>
                  <a:cubicBezTo>
                    <a:pt x="875534" y="1140714"/>
                    <a:pt x="880490" y="1143424"/>
                    <a:pt x="885596" y="1145827"/>
                  </a:cubicBezTo>
                  <a:cubicBezTo>
                    <a:pt x="888894" y="1147095"/>
                    <a:pt x="895997" y="1147221"/>
                    <a:pt x="899168" y="1148616"/>
                  </a:cubicBezTo>
                  <a:cubicBezTo>
                    <a:pt x="961573" y="1176130"/>
                    <a:pt x="931639" y="1185640"/>
                    <a:pt x="947874" y="1242063"/>
                  </a:cubicBezTo>
                  <a:lnTo>
                    <a:pt x="946606" y="1247388"/>
                  </a:lnTo>
                  <a:lnTo>
                    <a:pt x="951933" y="1262349"/>
                  </a:lnTo>
                  <a:lnTo>
                    <a:pt x="787041" y="1271732"/>
                  </a:lnTo>
                  <a:lnTo>
                    <a:pt x="559490" y="1281242"/>
                  </a:lnTo>
                  <a:lnTo>
                    <a:pt x="285897" y="1288088"/>
                  </a:lnTo>
                  <a:lnTo>
                    <a:pt x="121893" y="1289356"/>
                  </a:lnTo>
                  <a:lnTo>
                    <a:pt x="119229" y="894016"/>
                  </a:lnTo>
                  <a:lnTo>
                    <a:pt x="109716" y="880449"/>
                  </a:lnTo>
                  <a:lnTo>
                    <a:pt x="96144" y="872335"/>
                  </a:lnTo>
                  <a:cubicBezTo>
                    <a:pt x="91548" y="872185"/>
                    <a:pt x="87006" y="871285"/>
                    <a:pt x="82699" y="869672"/>
                  </a:cubicBezTo>
                  <a:cubicBezTo>
                    <a:pt x="75977" y="864854"/>
                    <a:pt x="71157" y="847864"/>
                    <a:pt x="66337" y="841144"/>
                  </a:cubicBezTo>
                  <a:cubicBezTo>
                    <a:pt x="64054" y="837974"/>
                    <a:pt x="56317" y="833029"/>
                    <a:pt x="55556" y="829098"/>
                  </a:cubicBezTo>
                  <a:cubicBezTo>
                    <a:pt x="55909" y="825166"/>
                    <a:pt x="57310" y="821400"/>
                    <a:pt x="59615" y="818194"/>
                  </a:cubicBezTo>
                  <a:cubicBezTo>
                    <a:pt x="63548" y="813117"/>
                    <a:pt x="68108" y="808559"/>
                    <a:pt x="73187" y="804627"/>
                  </a:cubicBezTo>
                  <a:cubicBezTo>
                    <a:pt x="76231" y="802218"/>
                    <a:pt x="86758" y="796513"/>
                    <a:pt x="86758" y="796513"/>
                  </a:cubicBezTo>
                  <a:cubicBezTo>
                    <a:pt x="113395" y="761898"/>
                    <a:pt x="96779" y="720437"/>
                    <a:pt x="97540" y="681511"/>
                  </a:cubicBezTo>
                  <a:lnTo>
                    <a:pt x="94876" y="667945"/>
                  </a:lnTo>
                  <a:cubicBezTo>
                    <a:pt x="94876" y="667945"/>
                    <a:pt x="82192" y="651081"/>
                    <a:pt x="78641" y="644868"/>
                  </a:cubicBezTo>
                  <a:cubicBezTo>
                    <a:pt x="76199" y="640623"/>
                    <a:pt x="74363" y="636056"/>
                    <a:pt x="73187" y="631301"/>
                  </a:cubicBezTo>
                  <a:cubicBezTo>
                    <a:pt x="73186" y="627625"/>
                    <a:pt x="75343" y="620144"/>
                    <a:pt x="74582" y="616467"/>
                  </a:cubicBezTo>
                  <a:cubicBezTo>
                    <a:pt x="73821" y="612790"/>
                    <a:pt x="68620" y="606577"/>
                    <a:pt x="67732" y="602900"/>
                  </a:cubicBezTo>
                  <a:cubicBezTo>
                    <a:pt x="65173" y="585436"/>
                    <a:pt x="64704" y="567729"/>
                    <a:pt x="66337" y="550154"/>
                  </a:cubicBezTo>
                  <a:cubicBezTo>
                    <a:pt x="67678" y="545726"/>
                    <a:pt x="68612" y="541185"/>
                    <a:pt x="69128" y="536587"/>
                  </a:cubicBezTo>
                  <a:cubicBezTo>
                    <a:pt x="68493" y="532403"/>
                    <a:pt x="61898" y="525810"/>
                    <a:pt x="61010" y="521626"/>
                  </a:cubicBezTo>
                  <a:cubicBezTo>
                    <a:pt x="60974" y="514838"/>
                    <a:pt x="61440" y="508057"/>
                    <a:pt x="62405" y="501339"/>
                  </a:cubicBezTo>
                  <a:cubicBezTo>
                    <a:pt x="62405" y="493858"/>
                    <a:pt x="58727" y="479150"/>
                    <a:pt x="58219" y="471669"/>
                  </a:cubicBezTo>
                  <a:cubicBezTo>
                    <a:pt x="57712" y="464189"/>
                    <a:pt x="59361" y="450115"/>
                    <a:pt x="58219" y="443141"/>
                  </a:cubicBezTo>
                  <a:cubicBezTo>
                    <a:pt x="58219" y="439718"/>
                    <a:pt x="54414" y="433124"/>
                    <a:pt x="54287" y="429574"/>
                  </a:cubicBezTo>
                  <a:cubicBezTo>
                    <a:pt x="54857" y="425037"/>
                    <a:pt x="55747" y="420546"/>
                    <a:pt x="56951" y="416134"/>
                  </a:cubicBezTo>
                  <a:cubicBezTo>
                    <a:pt x="57331" y="411154"/>
                    <a:pt x="57331" y="406153"/>
                    <a:pt x="56951" y="401173"/>
                  </a:cubicBezTo>
                  <a:cubicBezTo>
                    <a:pt x="55436" y="391080"/>
                    <a:pt x="53146" y="381118"/>
                    <a:pt x="50102" y="371376"/>
                  </a:cubicBezTo>
                  <a:cubicBezTo>
                    <a:pt x="46423" y="360472"/>
                    <a:pt x="31710" y="340946"/>
                    <a:pt x="31202" y="329408"/>
                  </a:cubicBezTo>
                  <a:cubicBezTo>
                    <a:pt x="31202" y="327252"/>
                    <a:pt x="33866" y="323449"/>
                    <a:pt x="33866" y="321293"/>
                  </a:cubicBezTo>
                  <a:cubicBezTo>
                    <a:pt x="33866" y="308614"/>
                    <a:pt x="21182" y="287059"/>
                    <a:pt x="17631" y="275267"/>
                  </a:cubicBezTo>
                  <a:cubicBezTo>
                    <a:pt x="16364" y="270355"/>
                    <a:pt x="15474" y="265353"/>
                    <a:pt x="14967" y="260306"/>
                  </a:cubicBezTo>
                  <a:cubicBezTo>
                    <a:pt x="14967" y="253586"/>
                    <a:pt x="17250" y="240019"/>
                    <a:pt x="16235" y="233299"/>
                  </a:cubicBezTo>
                  <a:cubicBezTo>
                    <a:pt x="16235" y="231143"/>
                    <a:pt x="13699" y="227340"/>
                    <a:pt x="13572" y="225184"/>
                  </a:cubicBezTo>
                  <a:cubicBezTo>
                    <a:pt x="13445" y="223029"/>
                    <a:pt x="16235" y="215041"/>
                    <a:pt x="16235" y="211617"/>
                  </a:cubicBezTo>
                  <a:cubicBezTo>
                    <a:pt x="16235" y="205151"/>
                    <a:pt x="11796" y="192345"/>
                    <a:pt x="12177" y="186259"/>
                  </a:cubicBezTo>
                  <a:cubicBezTo>
                    <a:pt x="12557" y="180173"/>
                    <a:pt x="20675" y="166225"/>
                    <a:pt x="20294" y="159125"/>
                  </a:cubicBezTo>
                  <a:cubicBezTo>
                    <a:pt x="19096" y="154437"/>
                    <a:pt x="17306" y="149921"/>
                    <a:pt x="14967" y="145685"/>
                  </a:cubicBezTo>
                  <a:lnTo>
                    <a:pt x="5454" y="104984"/>
                  </a:lnTo>
                  <a:lnTo>
                    <a:pt x="0" y="94207"/>
                  </a:lnTo>
                  <a:lnTo>
                    <a:pt x="0" y="92812"/>
                  </a:lnTo>
                  <a:lnTo>
                    <a:pt x="2790" y="86092"/>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4" name="US_State">
              <a:extLst>
                <a:ext uri="{FF2B5EF4-FFF2-40B4-BE49-F238E27FC236}">
                  <a16:creationId xmlns:a16="http://schemas.microsoft.com/office/drawing/2014/main" id="{C5E7253C-9504-20A6-E913-379EDAD80C37}"/>
                </a:ext>
              </a:extLst>
            </p:cNvPr>
            <p:cNvSpPr/>
            <p:nvPr/>
          </p:nvSpPr>
          <p:spPr>
            <a:xfrm>
              <a:off x="6693465" y="1890354"/>
              <a:ext cx="56824" cy="105618"/>
            </a:xfrm>
            <a:custGeom>
              <a:avLst/>
              <a:gdLst>
                <a:gd name="connsiteX0" fmla="*/ 5327 w 56824"/>
                <a:gd name="connsiteY0" fmla="*/ 67707 h 105618"/>
                <a:gd name="connsiteX1" fmla="*/ 0 w 56824"/>
                <a:gd name="connsiteY1" fmla="*/ 89389 h 105618"/>
                <a:gd name="connsiteX2" fmla="*/ 6722 w 56824"/>
                <a:gd name="connsiteY2" fmla="*/ 102956 h 105618"/>
                <a:gd name="connsiteX3" fmla="*/ 20294 w 56824"/>
                <a:gd name="connsiteY3" fmla="*/ 105618 h 105618"/>
                <a:gd name="connsiteX4" fmla="*/ 29680 w 56824"/>
                <a:gd name="connsiteY4" fmla="*/ 92178 h 105618"/>
                <a:gd name="connsiteX5" fmla="*/ 35134 w 56824"/>
                <a:gd name="connsiteY5" fmla="*/ 78612 h 105618"/>
                <a:gd name="connsiteX6" fmla="*/ 35134 w 56824"/>
                <a:gd name="connsiteY6" fmla="*/ 65045 h 105618"/>
                <a:gd name="connsiteX7" fmla="*/ 47311 w 56824"/>
                <a:gd name="connsiteY7" fmla="*/ 46026 h 105618"/>
                <a:gd name="connsiteX8" fmla="*/ 44647 w 56824"/>
                <a:gd name="connsiteY8" fmla="*/ 32586 h 105618"/>
                <a:gd name="connsiteX9" fmla="*/ 56824 w 56824"/>
                <a:gd name="connsiteY9" fmla="*/ 4057 h 105618"/>
                <a:gd name="connsiteX10" fmla="*/ 52765 w 56824"/>
                <a:gd name="connsiteY10" fmla="*/ 0 h 105618"/>
                <a:gd name="connsiteX11" fmla="*/ 39193 w 56824"/>
                <a:gd name="connsiteY11" fmla="*/ 10904 h 105618"/>
                <a:gd name="connsiteX12" fmla="*/ 31075 w 56824"/>
                <a:gd name="connsiteY12" fmla="*/ 24344 h 105618"/>
                <a:gd name="connsiteX13" fmla="*/ 17504 w 56824"/>
                <a:gd name="connsiteY13" fmla="*/ 39306 h 105618"/>
                <a:gd name="connsiteX14" fmla="*/ 16235 w 56824"/>
                <a:gd name="connsiteY14" fmla="*/ 54267 h 105618"/>
                <a:gd name="connsiteX15" fmla="*/ 5327 w 56824"/>
                <a:gd name="connsiteY15" fmla="*/ 67707 h 105618"/>
                <a:gd name="connsiteX16" fmla="*/ 5327 w 56824"/>
                <a:gd name="connsiteY16" fmla="*/ 67707 h 1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4" h="105618">
                  <a:moveTo>
                    <a:pt x="5327" y="67707"/>
                  </a:moveTo>
                  <a:lnTo>
                    <a:pt x="0" y="89389"/>
                  </a:lnTo>
                  <a:lnTo>
                    <a:pt x="6722" y="102956"/>
                  </a:lnTo>
                  <a:lnTo>
                    <a:pt x="20294" y="105618"/>
                  </a:lnTo>
                  <a:lnTo>
                    <a:pt x="29680" y="92178"/>
                  </a:lnTo>
                  <a:lnTo>
                    <a:pt x="35134" y="78612"/>
                  </a:lnTo>
                  <a:lnTo>
                    <a:pt x="35134" y="65045"/>
                  </a:lnTo>
                  <a:lnTo>
                    <a:pt x="47311" y="46026"/>
                  </a:lnTo>
                  <a:lnTo>
                    <a:pt x="44647" y="32586"/>
                  </a:lnTo>
                  <a:lnTo>
                    <a:pt x="56824" y="4057"/>
                  </a:lnTo>
                  <a:lnTo>
                    <a:pt x="52765" y="0"/>
                  </a:lnTo>
                  <a:lnTo>
                    <a:pt x="39193" y="10904"/>
                  </a:lnTo>
                  <a:lnTo>
                    <a:pt x="31075" y="24344"/>
                  </a:lnTo>
                  <a:lnTo>
                    <a:pt x="17504" y="39306"/>
                  </a:lnTo>
                  <a:lnTo>
                    <a:pt x="16235" y="54267"/>
                  </a:lnTo>
                  <a:lnTo>
                    <a:pt x="5327" y="67707"/>
                  </a:lnTo>
                  <a:lnTo>
                    <a:pt x="5327" y="67707"/>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5" name="US_State">
              <a:extLst>
                <a:ext uri="{FF2B5EF4-FFF2-40B4-BE49-F238E27FC236}">
                  <a16:creationId xmlns:a16="http://schemas.microsoft.com/office/drawing/2014/main" id="{5668F00B-1BBE-0D95-DFA3-D20356683AAB}"/>
                </a:ext>
              </a:extLst>
            </p:cNvPr>
            <p:cNvSpPr/>
            <p:nvPr/>
          </p:nvSpPr>
          <p:spPr>
            <a:xfrm>
              <a:off x="5834164" y="1572202"/>
              <a:ext cx="874649" cy="969993"/>
            </a:xfrm>
            <a:custGeom>
              <a:avLst/>
              <a:gdLst>
                <a:gd name="connsiteX0" fmla="*/ 122362 w 874649"/>
                <a:gd name="connsiteY0" fmla="*/ 67736 h 969993"/>
                <a:gd name="connsiteX1" fmla="*/ 137329 w 874649"/>
                <a:gd name="connsiteY1" fmla="*/ 70399 h 969993"/>
                <a:gd name="connsiteX2" fmla="*/ 150774 w 874649"/>
                <a:gd name="connsiteY2" fmla="*/ 67736 h 969993"/>
                <a:gd name="connsiteX3" fmla="*/ 206330 w 874649"/>
                <a:gd name="connsiteY3" fmla="*/ 47449 h 969993"/>
                <a:gd name="connsiteX4" fmla="*/ 233473 w 874649"/>
                <a:gd name="connsiteY4" fmla="*/ 31093 h 969993"/>
                <a:gd name="connsiteX5" fmla="*/ 248440 w 874649"/>
                <a:gd name="connsiteY5" fmla="*/ 27036 h 969993"/>
                <a:gd name="connsiteX6" fmla="*/ 263281 w 874649"/>
                <a:gd name="connsiteY6" fmla="*/ 18921 h 969993"/>
                <a:gd name="connsiteX7" fmla="*/ 276853 w 874649"/>
                <a:gd name="connsiteY7" fmla="*/ 8143 h 969993"/>
                <a:gd name="connsiteX8" fmla="*/ 294483 w 874649"/>
                <a:gd name="connsiteY8" fmla="*/ 29 h 969993"/>
                <a:gd name="connsiteX9" fmla="*/ 309324 w 874649"/>
                <a:gd name="connsiteY9" fmla="*/ 10806 h 969993"/>
                <a:gd name="connsiteX10" fmla="*/ 306660 w 874649"/>
                <a:gd name="connsiteY10" fmla="*/ 25641 h 969993"/>
                <a:gd name="connsiteX11" fmla="*/ 297147 w 874649"/>
                <a:gd name="connsiteY11" fmla="*/ 39208 h 969993"/>
                <a:gd name="connsiteX12" fmla="*/ 297147 w 874649"/>
                <a:gd name="connsiteY12" fmla="*/ 52775 h 969993"/>
                <a:gd name="connsiteX13" fmla="*/ 293088 w 874649"/>
                <a:gd name="connsiteY13" fmla="*/ 66341 h 969993"/>
                <a:gd name="connsiteX14" fmla="*/ 287634 w 874649"/>
                <a:gd name="connsiteY14" fmla="*/ 75851 h 969993"/>
                <a:gd name="connsiteX15" fmla="*/ 302601 w 874649"/>
                <a:gd name="connsiteY15" fmla="*/ 75851 h 969993"/>
                <a:gd name="connsiteX16" fmla="*/ 316046 w 874649"/>
                <a:gd name="connsiteY16" fmla="*/ 67736 h 969993"/>
                <a:gd name="connsiteX17" fmla="*/ 331013 w 874649"/>
                <a:gd name="connsiteY17" fmla="*/ 70399 h 969993"/>
                <a:gd name="connsiteX18" fmla="*/ 344458 w 874649"/>
                <a:gd name="connsiteY18" fmla="*/ 77119 h 969993"/>
                <a:gd name="connsiteX19" fmla="*/ 368938 w 874649"/>
                <a:gd name="connsiteY19" fmla="*/ 79908 h 969993"/>
                <a:gd name="connsiteX20" fmla="*/ 375661 w 874649"/>
                <a:gd name="connsiteY20" fmla="*/ 86628 h 969993"/>
                <a:gd name="connsiteX21" fmla="*/ 390628 w 874649"/>
                <a:gd name="connsiteY21" fmla="*/ 92080 h 969993"/>
                <a:gd name="connsiteX22" fmla="*/ 404073 w 874649"/>
                <a:gd name="connsiteY22" fmla="*/ 102984 h 969993"/>
                <a:gd name="connsiteX23" fmla="*/ 420436 w 874649"/>
                <a:gd name="connsiteY23" fmla="*/ 129991 h 969993"/>
                <a:gd name="connsiteX24" fmla="*/ 569346 w 874649"/>
                <a:gd name="connsiteY24" fmla="*/ 158520 h 969993"/>
                <a:gd name="connsiteX25" fmla="*/ 618179 w 874649"/>
                <a:gd name="connsiteY25" fmla="*/ 180201 h 969993"/>
                <a:gd name="connsiteX26" fmla="*/ 623506 w 874649"/>
                <a:gd name="connsiteY26" fmla="*/ 178807 h 969993"/>
                <a:gd name="connsiteX27" fmla="*/ 652045 w 874649"/>
                <a:gd name="connsiteY27" fmla="*/ 182991 h 969993"/>
                <a:gd name="connsiteX28" fmla="*/ 665490 w 874649"/>
                <a:gd name="connsiteY28" fmla="*/ 178807 h 969993"/>
                <a:gd name="connsiteX29" fmla="*/ 680457 w 874649"/>
                <a:gd name="connsiteY29" fmla="*/ 184259 h 969993"/>
                <a:gd name="connsiteX30" fmla="*/ 716987 w 874649"/>
                <a:gd name="connsiteY30" fmla="*/ 188316 h 969993"/>
                <a:gd name="connsiteX31" fmla="*/ 730559 w 874649"/>
                <a:gd name="connsiteY31" fmla="*/ 196431 h 969993"/>
                <a:gd name="connsiteX32" fmla="*/ 733223 w 874649"/>
                <a:gd name="connsiteY32" fmla="*/ 221789 h 969993"/>
                <a:gd name="connsiteX33" fmla="*/ 746795 w 874649"/>
                <a:gd name="connsiteY33" fmla="*/ 223184 h 969993"/>
                <a:gd name="connsiteX34" fmla="*/ 768485 w 874649"/>
                <a:gd name="connsiteY34" fmla="*/ 229904 h 969993"/>
                <a:gd name="connsiteX35" fmla="*/ 783324 w 874649"/>
                <a:gd name="connsiteY35" fmla="*/ 243471 h 969993"/>
                <a:gd name="connsiteX36" fmla="*/ 779266 w 874649"/>
                <a:gd name="connsiteY36" fmla="*/ 247528 h 969993"/>
                <a:gd name="connsiteX37" fmla="*/ 786115 w 874649"/>
                <a:gd name="connsiteY37" fmla="*/ 261095 h 969993"/>
                <a:gd name="connsiteX38" fmla="*/ 783325 w 874649"/>
                <a:gd name="connsiteY38" fmla="*/ 289497 h 969993"/>
                <a:gd name="connsiteX39" fmla="*/ 777997 w 874649"/>
                <a:gd name="connsiteY39" fmla="*/ 303064 h 969993"/>
                <a:gd name="connsiteX40" fmla="*/ 783324 w 874649"/>
                <a:gd name="connsiteY40" fmla="*/ 315743 h 969993"/>
                <a:gd name="connsiteX41" fmla="*/ 796896 w 874649"/>
                <a:gd name="connsiteY41" fmla="*/ 311686 h 969993"/>
                <a:gd name="connsiteX42" fmla="*/ 811863 w 874649"/>
                <a:gd name="connsiteY42" fmla="*/ 310291 h 969993"/>
                <a:gd name="connsiteX43" fmla="*/ 803746 w 874649"/>
                <a:gd name="connsiteY43" fmla="*/ 338819 h 969993"/>
                <a:gd name="connsiteX44" fmla="*/ 805014 w 874649"/>
                <a:gd name="connsiteY44" fmla="*/ 352259 h 969993"/>
                <a:gd name="connsiteX45" fmla="*/ 818586 w 874649"/>
                <a:gd name="connsiteY45" fmla="*/ 364938 h 969993"/>
                <a:gd name="connsiteX46" fmla="*/ 819981 w 874649"/>
                <a:gd name="connsiteY46" fmla="*/ 364938 h 969993"/>
                <a:gd name="connsiteX47" fmla="*/ 826704 w 874649"/>
                <a:gd name="connsiteY47" fmla="*/ 367728 h 969993"/>
                <a:gd name="connsiteX48" fmla="*/ 822645 w 874649"/>
                <a:gd name="connsiteY48" fmla="*/ 381295 h 969993"/>
                <a:gd name="connsiteX49" fmla="*/ 822645 w 874649"/>
                <a:gd name="connsiteY49" fmla="*/ 390678 h 969993"/>
                <a:gd name="connsiteX50" fmla="*/ 809073 w 874649"/>
                <a:gd name="connsiteY50" fmla="*/ 400187 h 969993"/>
                <a:gd name="connsiteX51" fmla="*/ 794233 w 874649"/>
                <a:gd name="connsiteY51" fmla="*/ 405639 h 969993"/>
                <a:gd name="connsiteX52" fmla="*/ 792837 w 874649"/>
                <a:gd name="connsiteY52" fmla="*/ 419206 h 969993"/>
                <a:gd name="connsiteX53" fmla="*/ 784719 w 874649"/>
                <a:gd name="connsiteY53" fmla="*/ 434041 h 969993"/>
                <a:gd name="connsiteX54" fmla="*/ 773938 w 874649"/>
                <a:gd name="connsiteY54" fmla="*/ 462442 h 969993"/>
                <a:gd name="connsiteX55" fmla="*/ 769879 w 874649"/>
                <a:gd name="connsiteY55" fmla="*/ 480066 h 969993"/>
                <a:gd name="connsiteX56" fmla="*/ 772543 w 874649"/>
                <a:gd name="connsiteY56" fmla="*/ 493633 h 969993"/>
                <a:gd name="connsiteX57" fmla="*/ 786115 w 874649"/>
                <a:gd name="connsiteY57" fmla="*/ 494901 h 969993"/>
                <a:gd name="connsiteX58" fmla="*/ 792837 w 874649"/>
                <a:gd name="connsiteY58" fmla="*/ 481461 h 969993"/>
                <a:gd name="connsiteX59" fmla="*/ 806409 w 874649"/>
                <a:gd name="connsiteY59" fmla="*/ 470557 h 969993"/>
                <a:gd name="connsiteX60" fmla="*/ 815922 w 874649"/>
                <a:gd name="connsiteY60" fmla="*/ 455722 h 969993"/>
                <a:gd name="connsiteX61" fmla="*/ 818586 w 874649"/>
                <a:gd name="connsiteY61" fmla="*/ 442155 h 969993"/>
                <a:gd name="connsiteX62" fmla="*/ 826704 w 874649"/>
                <a:gd name="connsiteY62" fmla="*/ 428588 h 969993"/>
                <a:gd name="connsiteX63" fmla="*/ 840276 w 874649"/>
                <a:gd name="connsiteY63" fmla="*/ 423263 h 969993"/>
                <a:gd name="connsiteX64" fmla="*/ 855243 w 874649"/>
                <a:gd name="connsiteY64" fmla="*/ 412359 h 969993"/>
                <a:gd name="connsiteX65" fmla="*/ 867927 w 874649"/>
                <a:gd name="connsiteY65" fmla="*/ 425926 h 969993"/>
                <a:gd name="connsiteX66" fmla="*/ 874650 w 874649"/>
                <a:gd name="connsiteY66" fmla="*/ 440887 h 969993"/>
                <a:gd name="connsiteX67" fmla="*/ 871986 w 874649"/>
                <a:gd name="connsiteY67" fmla="*/ 454327 h 969993"/>
                <a:gd name="connsiteX68" fmla="*/ 857019 w 874649"/>
                <a:gd name="connsiteY68" fmla="*/ 494901 h 969993"/>
                <a:gd name="connsiteX69" fmla="*/ 854355 w 874649"/>
                <a:gd name="connsiteY69" fmla="*/ 522035 h 969993"/>
                <a:gd name="connsiteX70" fmla="*/ 850296 w 874649"/>
                <a:gd name="connsiteY70" fmla="*/ 536996 h 969993"/>
                <a:gd name="connsiteX71" fmla="*/ 861077 w 874649"/>
                <a:gd name="connsiteY71" fmla="*/ 565398 h 969993"/>
                <a:gd name="connsiteX72" fmla="*/ 859682 w 874649"/>
                <a:gd name="connsiteY72" fmla="*/ 572118 h 969993"/>
                <a:gd name="connsiteX73" fmla="*/ 846237 w 874649"/>
                <a:gd name="connsiteY73" fmla="*/ 583022 h 969993"/>
                <a:gd name="connsiteX74" fmla="*/ 839388 w 874649"/>
                <a:gd name="connsiteY74" fmla="*/ 597857 h 969993"/>
                <a:gd name="connsiteX75" fmla="*/ 832665 w 874649"/>
                <a:gd name="connsiteY75" fmla="*/ 626259 h 969993"/>
                <a:gd name="connsiteX76" fmla="*/ 832665 w 874649"/>
                <a:gd name="connsiteY76" fmla="*/ 639825 h 969993"/>
                <a:gd name="connsiteX77" fmla="*/ 839388 w 874649"/>
                <a:gd name="connsiteY77" fmla="*/ 669622 h 969993"/>
                <a:gd name="connsiteX78" fmla="*/ 839388 w 874649"/>
                <a:gd name="connsiteY78" fmla="*/ 684583 h 969993"/>
                <a:gd name="connsiteX79" fmla="*/ 831270 w 874649"/>
                <a:gd name="connsiteY79" fmla="*/ 699418 h 969993"/>
                <a:gd name="connsiteX80" fmla="*/ 828606 w 874649"/>
                <a:gd name="connsiteY80" fmla="*/ 714253 h 969993"/>
                <a:gd name="connsiteX81" fmla="*/ 830002 w 874649"/>
                <a:gd name="connsiteY81" fmla="*/ 727820 h 969993"/>
                <a:gd name="connsiteX82" fmla="*/ 820489 w 874649"/>
                <a:gd name="connsiteY82" fmla="*/ 757616 h 969993"/>
                <a:gd name="connsiteX83" fmla="*/ 817699 w 874649"/>
                <a:gd name="connsiteY83" fmla="*/ 784750 h 969993"/>
                <a:gd name="connsiteX84" fmla="*/ 827211 w 874649"/>
                <a:gd name="connsiteY84" fmla="*/ 815941 h 969993"/>
                <a:gd name="connsiteX85" fmla="*/ 823152 w 874649"/>
                <a:gd name="connsiteY85" fmla="*/ 829381 h 969993"/>
                <a:gd name="connsiteX86" fmla="*/ 835836 w 874649"/>
                <a:gd name="connsiteY86" fmla="*/ 844215 h 969993"/>
                <a:gd name="connsiteX87" fmla="*/ 835836 w 874649"/>
                <a:gd name="connsiteY87" fmla="*/ 857909 h 969993"/>
                <a:gd name="connsiteX88" fmla="*/ 845349 w 874649"/>
                <a:gd name="connsiteY88" fmla="*/ 871349 h 969993"/>
                <a:gd name="connsiteX89" fmla="*/ 849408 w 874649"/>
                <a:gd name="connsiteY89" fmla="*/ 884916 h 969993"/>
                <a:gd name="connsiteX90" fmla="*/ 849408 w 874649"/>
                <a:gd name="connsiteY90" fmla="*/ 899751 h 969993"/>
                <a:gd name="connsiteX91" fmla="*/ 846744 w 874649"/>
                <a:gd name="connsiteY91" fmla="*/ 913317 h 969993"/>
                <a:gd name="connsiteX92" fmla="*/ 850803 w 874649"/>
                <a:gd name="connsiteY92" fmla="*/ 937535 h 969993"/>
                <a:gd name="connsiteX93" fmla="*/ 843954 w 874649"/>
                <a:gd name="connsiteY93" fmla="*/ 937535 h 969993"/>
                <a:gd name="connsiteX94" fmla="*/ 650269 w 874649"/>
                <a:gd name="connsiteY94" fmla="*/ 955159 h 969993"/>
                <a:gd name="connsiteX95" fmla="*/ 394306 w 874649"/>
                <a:gd name="connsiteY95" fmla="*/ 969994 h 969993"/>
                <a:gd name="connsiteX96" fmla="*/ 383525 w 874649"/>
                <a:gd name="connsiteY96" fmla="*/ 947171 h 969993"/>
                <a:gd name="connsiteX97" fmla="*/ 341541 w 874649"/>
                <a:gd name="connsiteY97" fmla="*/ 939056 h 969993"/>
                <a:gd name="connsiteX98" fmla="*/ 326574 w 874649"/>
                <a:gd name="connsiteY98" fmla="*/ 932336 h 969993"/>
                <a:gd name="connsiteX99" fmla="*/ 319852 w 874649"/>
                <a:gd name="connsiteY99" fmla="*/ 918769 h 969993"/>
                <a:gd name="connsiteX100" fmla="*/ 317061 w 874649"/>
                <a:gd name="connsiteY100" fmla="*/ 901145 h 969993"/>
                <a:gd name="connsiteX101" fmla="*/ 307675 w 874649"/>
                <a:gd name="connsiteY101" fmla="*/ 887579 h 969993"/>
                <a:gd name="connsiteX102" fmla="*/ 304884 w 874649"/>
                <a:gd name="connsiteY102" fmla="*/ 863234 h 969993"/>
                <a:gd name="connsiteX103" fmla="*/ 299557 w 874649"/>
                <a:gd name="connsiteY103" fmla="*/ 841553 h 969993"/>
                <a:gd name="connsiteX104" fmla="*/ 309324 w 874649"/>
                <a:gd name="connsiteY104" fmla="*/ 813151 h 969993"/>
                <a:gd name="connsiteX105" fmla="*/ 306279 w 874649"/>
                <a:gd name="connsiteY105" fmla="*/ 799584 h 969993"/>
                <a:gd name="connsiteX106" fmla="*/ 295498 w 874649"/>
                <a:gd name="connsiteY106" fmla="*/ 795527 h 969993"/>
                <a:gd name="connsiteX107" fmla="*/ 290044 w 874649"/>
                <a:gd name="connsiteY107" fmla="*/ 780692 h 969993"/>
                <a:gd name="connsiteX108" fmla="*/ 285985 w 874649"/>
                <a:gd name="connsiteY108" fmla="*/ 775240 h 969993"/>
                <a:gd name="connsiteX109" fmla="*/ 287253 w 874649"/>
                <a:gd name="connsiteY109" fmla="*/ 764463 h 969993"/>
                <a:gd name="connsiteX110" fmla="*/ 281926 w 874649"/>
                <a:gd name="connsiteY110" fmla="*/ 749501 h 969993"/>
                <a:gd name="connsiteX111" fmla="*/ 283195 w 874649"/>
                <a:gd name="connsiteY111" fmla="*/ 744176 h 969993"/>
                <a:gd name="connsiteX112" fmla="*/ 279136 w 874649"/>
                <a:gd name="connsiteY112" fmla="*/ 729214 h 969993"/>
                <a:gd name="connsiteX113" fmla="*/ 273808 w 874649"/>
                <a:gd name="connsiteY113" fmla="*/ 691176 h 969993"/>
                <a:gd name="connsiteX114" fmla="*/ 261124 w 874649"/>
                <a:gd name="connsiteY114" fmla="*/ 673552 h 969993"/>
                <a:gd name="connsiteX115" fmla="*/ 247553 w 874649"/>
                <a:gd name="connsiteY115" fmla="*/ 659985 h 969993"/>
                <a:gd name="connsiteX116" fmla="*/ 233981 w 874649"/>
                <a:gd name="connsiteY116" fmla="*/ 650603 h 969993"/>
                <a:gd name="connsiteX117" fmla="*/ 220409 w 874649"/>
                <a:gd name="connsiteY117" fmla="*/ 647813 h 969993"/>
                <a:gd name="connsiteX118" fmla="*/ 205569 w 874649"/>
                <a:gd name="connsiteY118" fmla="*/ 639699 h 969993"/>
                <a:gd name="connsiteX119" fmla="*/ 178425 w 874649"/>
                <a:gd name="connsiteY119" fmla="*/ 615354 h 969993"/>
                <a:gd name="connsiteX120" fmla="*/ 159526 w 874649"/>
                <a:gd name="connsiteY120" fmla="*/ 585558 h 969993"/>
                <a:gd name="connsiteX121" fmla="*/ 139105 w 874649"/>
                <a:gd name="connsiteY121" fmla="*/ 571991 h 969993"/>
                <a:gd name="connsiteX122" fmla="*/ 120206 w 874649"/>
                <a:gd name="connsiteY122" fmla="*/ 565271 h 969993"/>
                <a:gd name="connsiteX123" fmla="*/ 106634 w 874649"/>
                <a:gd name="connsiteY123" fmla="*/ 557156 h 969993"/>
                <a:gd name="connsiteX124" fmla="*/ 97121 w 874649"/>
                <a:gd name="connsiteY124" fmla="*/ 542195 h 969993"/>
                <a:gd name="connsiteX125" fmla="*/ 72768 w 874649"/>
                <a:gd name="connsiteY125" fmla="*/ 538138 h 969993"/>
                <a:gd name="connsiteX126" fmla="*/ 57927 w 874649"/>
                <a:gd name="connsiteY126" fmla="*/ 531418 h 969993"/>
                <a:gd name="connsiteX127" fmla="*/ 44355 w 874649"/>
                <a:gd name="connsiteY127" fmla="*/ 517851 h 969993"/>
                <a:gd name="connsiteX128" fmla="*/ 21271 w 874649"/>
                <a:gd name="connsiteY128" fmla="*/ 501621 h 969993"/>
                <a:gd name="connsiteX129" fmla="*/ 28120 w 874649"/>
                <a:gd name="connsiteY129" fmla="*/ 486660 h 969993"/>
                <a:gd name="connsiteX130" fmla="*/ 29388 w 874649"/>
                <a:gd name="connsiteY130" fmla="*/ 462315 h 969993"/>
                <a:gd name="connsiteX131" fmla="*/ 21271 w 874649"/>
                <a:gd name="connsiteY131" fmla="*/ 432519 h 969993"/>
                <a:gd name="connsiteX132" fmla="*/ 28120 w 874649"/>
                <a:gd name="connsiteY132" fmla="*/ 417684 h 969993"/>
                <a:gd name="connsiteX133" fmla="*/ 25329 w 874649"/>
                <a:gd name="connsiteY133" fmla="*/ 390551 h 969993"/>
                <a:gd name="connsiteX134" fmla="*/ 40297 w 874649"/>
                <a:gd name="connsiteY134" fmla="*/ 354034 h 969993"/>
                <a:gd name="connsiteX135" fmla="*/ 24061 w 874649"/>
                <a:gd name="connsiteY135" fmla="*/ 325633 h 969993"/>
                <a:gd name="connsiteX136" fmla="*/ 10489 w 874649"/>
                <a:gd name="connsiteY136" fmla="*/ 324238 h 969993"/>
                <a:gd name="connsiteX137" fmla="*/ 976 w 874649"/>
                <a:gd name="connsiteY137" fmla="*/ 294442 h 969993"/>
                <a:gd name="connsiteX138" fmla="*/ 11884 w 874649"/>
                <a:gd name="connsiteY138" fmla="*/ 281762 h 969993"/>
                <a:gd name="connsiteX139" fmla="*/ 20002 w 874649"/>
                <a:gd name="connsiteY139" fmla="*/ 266928 h 969993"/>
                <a:gd name="connsiteX140" fmla="*/ 22666 w 874649"/>
                <a:gd name="connsiteY140" fmla="*/ 253361 h 969993"/>
                <a:gd name="connsiteX141" fmla="*/ 51078 w 874649"/>
                <a:gd name="connsiteY141" fmla="*/ 232947 h 969993"/>
                <a:gd name="connsiteX142" fmla="*/ 78222 w 874649"/>
                <a:gd name="connsiteY142" fmla="*/ 219507 h 969993"/>
                <a:gd name="connsiteX143" fmla="*/ 86339 w 874649"/>
                <a:gd name="connsiteY143" fmla="*/ 206828 h 969993"/>
                <a:gd name="connsiteX144" fmla="*/ 89003 w 874649"/>
                <a:gd name="connsiteY144" fmla="*/ 190598 h 969993"/>
                <a:gd name="connsiteX145" fmla="*/ 83676 w 874649"/>
                <a:gd name="connsiteY145" fmla="*/ 78133 h 969993"/>
                <a:gd name="connsiteX146" fmla="*/ 96360 w 874649"/>
                <a:gd name="connsiteY146" fmla="*/ 76738 h 969993"/>
                <a:gd name="connsiteX147" fmla="*/ 103082 w 874649"/>
                <a:gd name="connsiteY147" fmla="*/ 61904 h 969993"/>
                <a:gd name="connsiteX148" fmla="*/ 104478 w 874649"/>
                <a:gd name="connsiteY148" fmla="*/ 60509 h 969993"/>
                <a:gd name="connsiteX149" fmla="*/ 122362 w 874649"/>
                <a:gd name="connsiteY149" fmla="*/ 67736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74649" h="969993">
                  <a:moveTo>
                    <a:pt x="122362" y="67736"/>
                  </a:moveTo>
                  <a:cubicBezTo>
                    <a:pt x="127244" y="69141"/>
                    <a:pt x="132261" y="70034"/>
                    <a:pt x="137329" y="70399"/>
                  </a:cubicBezTo>
                  <a:lnTo>
                    <a:pt x="150774" y="67736"/>
                  </a:lnTo>
                  <a:lnTo>
                    <a:pt x="206330" y="47449"/>
                  </a:lnTo>
                  <a:lnTo>
                    <a:pt x="233473" y="31093"/>
                  </a:lnTo>
                  <a:lnTo>
                    <a:pt x="248440" y="27036"/>
                  </a:lnTo>
                  <a:lnTo>
                    <a:pt x="263281" y="18921"/>
                  </a:lnTo>
                  <a:cubicBezTo>
                    <a:pt x="263281" y="18921"/>
                    <a:pt x="273174" y="10426"/>
                    <a:pt x="276853" y="8143"/>
                  </a:cubicBezTo>
                  <a:cubicBezTo>
                    <a:pt x="280531" y="5861"/>
                    <a:pt x="289537" y="-478"/>
                    <a:pt x="294483" y="29"/>
                  </a:cubicBezTo>
                  <a:cubicBezTo>
                    <a:pt x="300602" y="1645"/>
                    <a:pt x="305895" y="5489"/>
                    <a:pt x="309324" y="10806"/>
                  </a:cubicBezTo>
                  <a:cubicBezTo>
                    <a:pt x="309815" y="15902"/>
                    <a:pt x="308893" y="21034"/>
                    <a:pt x="306660" y="25641"/>
                  </a:cubicBezTo>
                  <a:cubicBezTo>
                    <a:pt x="305011" y="29572"/>
                    <a:pt x="298289" y="35277"/>
                    <a:pt x="297147" y="39208"/>
                  </a:cubicBezTo>
                  <a:cubicBezTo>
                    <a:pt x="296894" y="43726"/>
                    <a:pt x="296894" y="48256"/>
                    <a:pt x="297147" y="52775"/>
                  </a:cubicBezTo>
                  <a:cubicBezTo>
                    <a:pt x="296060" y="57372"/>
                    <a:pt x="294704" y="61902"/>
                    <a:pt x="293088" y="66341"/>
                  </a:cubicBezTo>
                  <a:cubicBezTo>
                    <a:pt x="293088" y="66341"/>
                    <a:pt x="286239" y="73442"/>
                    <a:pt x="287634" y="75851"/>
                  </a:cubicBezTo>
                  <a:cubicBezTo>
                    <a:pt x="289029" y="78260"/>
                    <a:pt x="302601" y="75851"/>
                    <a:pt x="302601" y="75851"/>
                  </a:cubicBezTo>
                  <a:cubicBezTo>
                    <a:pt x="306682" y="72531"/>
                    <a:pt x="311207" y="69800"/>
                    <a:pt x="316046" y="67736"/>
                  </a:cubicBezTo>
                  <a:cubicBezTo>
                    <a:pt x="321158" y="67682"/>
                    <a:pt x="326234" y="68586"/>
                    <a:pt x="331013" y="70399"/>
                  </a:cubicBezTo>
                  <a:cubicBezTo>
                    <a:pt x="334565" y="71667"/>
                    <a:pt x="340907" y="76104"/>
                    <a:pt x="344458" y="77119"/>
                  </a:cubicBezTo>
                  <a:cubicBezTo>
                    <a:pt x="352664" y="77588"/>
                    <a:pt x="360837" y="78520"/>
                    <a:pt x="368938" y="79908"/>
                  </a:cubicBezTo>
                  <a:cubicBezTo>
                    <a:pt x="371095" y="80923"/>
                    <a:pt x="373632" y="85360"/>
                    <a:pt x="375661" y="86628"/>
                  </a:cubicBezTo>
                  <a:cubicBezTo>
                    <a:pt x="377690" y="87896"/>
                    <a:pt x="387077" y="90305"/>
                    <a:pt x="390628" y="92080"/>
                  </a:cubicBezTo>
                  <a:cubicBezTo>
                    <a:pt x="395600" y="95066"/>
                    <a:pt x="400126" y="98737"/>
                    <a:pt x="404073" y="102984"/>
                  </a:cubicBezTo>
                  <a:cubicBezTo>
                    <a:pt x="410151" y="111594"/>
                    <a:pt x="415619" y="120618"/>
                    <a:pt x="420436" y="129991"/>
                  </a:cubicBezTo>
                  <a:lnTo>
                    <a:pt x="569346" y="158520"/>
                  </a:lnTo>
                  <a:lnTo>
                    <a:pt x="618179" y="180201"/>
                  </a:lnTo>
                  <a:lnTo>
                    <a:pt x="623506" y="178807"/>
                  </a:lnTo>
                  <a:cubicBezTo>
                    <a:pt x="632886" y="180993"/>
                    <a:pt x="642432" y="182393"/>
                    <a:pt x="652045" y="182991"/>
                  </a:cubicBezTo>
                  <a:cubicBezTo>
                    <a:pt x="655470" y="182991"/>
                    <a:pt x="662065" y="178807"/>
                    <a:pt x="665490" y="178807"/>
                  </a:cubicBezTo>
                  <a:cubicBezTo>
                    <a:pt x="670603" y="180265"/>
                    <a:pt x="675604" y="182087"/>
                    <a:pt x="680457" y="184259"/>
                  </a:cubicBezTo>
                  <a:cubicBezTo>
                    <a:pt x="689463" y="186414"/>
                    <a:pt x="708235" y="185400"/>
                    <a:pt x="716987" y="188316"/>
                  </a:cubicBezTo>
                  <a:cubicBezTo>
                    <a:pt x="722106" y="189871"/>
                    <a:pt x="726766" y="192657"/>
                    <a:pt x="730559" y="196431"/>
                  </a:cubicBezTo>
                  <a:cubicBezTo>
                    <a:pt x="734111" y="201883"/>
                    <a:pt x="728656" y="217605"/>
                    <a:pt x="733223" y="221789"/>
                  </a:cubicBezTo>
                  <a:cubicBezTo>
                    <a:pt x="735633" y="224198"/>
                    <a:pt x="743497" y="222423"/>
                    <a:pt x="746795" y="223184"/>
                  </a:cubicBezTo>
                  <a:cubicBezTo>
                    <a:pt x="754261" y="224575"/>
                    <a:pt x="761540" y="226830"/>
                    <a:pt x="768485" y="229904"/>
                  </a:cubicBezTo>
                  <a:cubicBezTo>
                    <a:pt x="772797" y="232440"/>
                    <a:pt x="783198" y="238399"/>
                    <a:pt x="783324" y="243471"/>
                  </a:cubicBezTo>
                  <a:cubicBezTo>
                    <a:pt x="783324" y="244866"/>
                    <a:pt x="779519" y="246134"/>
                    <a:pt x="779266" y="247528"/>
                  </a:cubicBezTo>
                  <a:cubicBezTo>
                    <a:pt x="779266" y="251205"/>
                    <a:pt x="785354" y="257418"/>
                    <a:pt x="786115" y="261095"/>
                  </a:cubicBezTo>
                  <a:cubicBezTo>
                    <a:pt x="786699" y="270650"/>
                    <a:pt x="785757" y="280238"/>
                    <a:pt x="783325" y="289497"/>
                  </a:cubicBezTo>
                  <a:cubicBezTo>
                    <a:pt x="782563" y="293047"/>
                    <a:pt x="777870" y="299387"/>
                    <a:pt x="777997" y="303064"/>
                  </a:cubicBezTo>
                  <a:cubicBezTo>
                    <a:pt x="778124" y="306741"/>
                    <a:pt x="780280" y="313841"/>
                    <a:pt x="783324" y="315743"/>
                  </a:cubicBezTo>
                  <a:cubicBezTo>
                    <a:pt x="786369" y="317645"/>
                    <a:pt x="793472" y="312320"/>
                    <a:pt x="796896" y="311686"/>
                  </a:cubicBezTo>
                  <a:cubicBezTo>
                    <a:pt x="800321" y="311052"/>
                    <a:pt x="809580" y="307375"/>
                    <a:pt x="811863" y="310291"/>
                  </a:cubicBezTo>
                  <a:cubicBezTo>
                    <a:pt x="816303" y="316250"/>
                    <a:pt x="804380" y="331465"/>
                    <a:pt x="803746" y="338819"/>
                  </a:cubicBezTo>
                  <a:cubicBezTo>
                    <a:pt x="803210" y="343338"/>
                    <a:pt x="803643" y="347920"/>
                    <a:pt x="805014" y="352259"/>
                  </a:cubicBezTo>
                  <a:cubicBezTo>
                    <a:pt x="808938" y="357084"/>
                    <a:pt x="813505" y="361350"/>
                    <a:pt x="818586" y="364938"/>
                  </a:cubicBezTo>
                  <a:lnTo>
                    <a:pt x="819981" y="364938"/>
                  </a:lnTo>
                  <a:cubicBezTo>
                    <a:pt x="819981" y="364938"/>
                    <a:pt x="825943" y="366080"/>
                    <a:pt x="826704" y="367728"/>
                  </a:cubicBezTo>
                  <a:cubicBezTo>
                    <a:pt x="827465" y="369376"/>
                    <a:pt x="822645" y="381295"/>
                    <a:pt x="822645" y="381295"/>
                  </a:cubicBezTo>
                  <a:cubicBezTo>
                    <a:pt x="823228" y="384395"/>
                    <a:pt x="823228" y="387577"/>
                    <a:pt x="822645" y="390678"/>
                  </a:cubicBezTo>
                  <a:cubicBezTo>
                    <a:pt x="820742" y="394355"/>
                    <a:pt x="812751" y="398285"/>
                    <a:pt x="809073" y="400187"/>
                  </a:cubicBezTo>
                  <a:cubicBezTo>
                    <a:pt x="805395" y="402089"/>
                    <a:pt x="796389" y="402469"/>
                    <a:pt x="794233" y="405639"/>
                  </a:cubicBezTo>
                  <a:cubicBezTo>
                    <a:pt x="792076" y="408809"/>
                    <a:pt x="794233" y="415909"/>
                    <a:pt x="792837" y="419206"/>
                  </a:cubicBezTo>
                  <a:cubicBezTo>
                    <a:pt x="790514" y="424351"/>
                    <a:pt x="787800" y="429310"/>
                    <a:pt x="784719" y="434041"/>
                  </a:cubicBezTo>
                  <a:lnTo>
                    <a:pt x="773938" y="462442"/>
                  </a:lnTo>
                  <a:lnTo>
                    <a:pt x="769879" y="480066"/>
                  </a:lnTo>
                  <a:cubicBezTo>
                    <a:pt x="769879" y="480066"/>
                    <a:pt x="769879" y="491351"/>
                    <a:pt x="772543" y="493633"/>
                  </a:cubicBezTo>
                  <a:cubicBezTo>
                    <a:pt x="776645" y="496077"/>
                    <a:pt x="781631" y="496543"/>
                    <a:pt x="786115" y="494901"/>
                  </a:cubicBezTo>
                  <a:cubicBezTo>
                    <a:pt x="789413" y="493126"/>
                    <a:pt x="790428" y="484377"/>
                    <a:pt x="792837" y="481461"/>
                  </a:cubicBezTo>
                  <a:cubicBezTo>
                    <a:pt x="795247" y="478545"/>
                    <a:pt x="803492" y="473853"/>
                    <a:pt x="806409" y="470557"/>
                  </a:cubicBezTo>
                  <a:cubicBezTo>
                    <a:pt x="810190" y="466031"/>
                    <a:pt x="813386" y="461047"/>
                    <a:pt x="815922" y="455722"/>
                  </a:cubicBezTo>
                  <a:cubicBezTo>
                    <a:pt x="817191" y="452425"/>
                    <a:pt x="817318" y="445452"/>
                    <a:pt x="818586" y="442155"/>
                  </a:cubicBezTo>
                  <a:cubicBezTo>
                    <a:pt x="820458" y="437184"/>
                    <a:pt x="823207" y="432589"/>
                    <a:pt x="826704" y="428588"/>
                  </a:cubicBezTo>
                  <a:cubicBezTo>
                    <a:pt x="831088" y="426476"/>
                    <a:pt x="835624" y="424696"/>
                    <a:pt x="840276" y="423263"/>
                  </a:cubicBezTo>
                  <a:cubicBezTo>
                    <a:pt x="844335" y="420981"/>
                    <a:pt x="850550" y="411979"/>
                    <a:pt x="855243" y="412359"/>
                  </a:cubicBezTo>
                  <a:cubicBezTo>
                    <a:pt x="859936" y="412739"/>
                    <a:pt x="867927" y="425926"/>
                    <a:pt x="867927" y="425926"/>
                  </a:cubicBezTo>
                  <a:cubicBezTo>
                    <a:pt x="870751" y="430630"/>
                    <a:pt x="873007" y="435652"/>
                    <a:pt x="874650" y="440887"/>
                  </a:cubicBezTo>
                  <a:cubicBezTo>
                    <a:pt x="874277" y="445454"/>
                    <a:pt x="873384" y="449963"/>
                    <a:pt x="871986" y="454327"/>
                  </a:cubicBezTo>
                  <a:cubicBezTo>
                    <a:pt x="871986" y="454327"/>
                    <a:pt x="859302" y="484377"/>
                    <a:pt x="857019" y="494901"/>
                  </a:cubicBezTo>
                  <a:cubicBezTo>
                    <a:pt x="855496" y="501621"/>
                    <a:pt x="855623" y="515315"/>
                    <a:pt x="854355" y="522035"/>
                  </a:cubicBezTo>
                  <a:cubicBezTo>
                    <a:pt x="852517" y="526878"/>
                    <a:pt x="851157" y="531889"/>
                    <a:pt x="850296" y="536996"/>
                  </a:cubicBezTo>
                  <a:cubicBezTo>
                    <a:pt x="850296" y="544604"/>
                    <a:pt x="860443" y="557790"/>
                    <a:pt x="861077" y="565398"/>
                  </a:cubicBezTo>
                  <a:cubicBezTo>
                    <a:pt x="861129" y="567715"/>
                    <a:pt x="860653" y="570013"/>
                    <a:pt x="859682" y="572118"/>
                  </a:cubicBezTo>
                  <a:cubicBezTo>
                    <a:pt x="857526" y="575922"/>
                    <a:pt x="848901" y="579599"/>
                    <a:pt x="846237" y="583022"/>
                  </a:cubicBezTo>
                  <a:cubicBezTo>
                    <a:pt x="843297" y="587637"/>
                    <a:pt x="840993" y="592627"/>
                    <a:pt x="839388" y="597857"/>
                  </a:cubicBezTo>
                  <a:cubicBezTo>
                    <a:pt x="836461" y="607148"/>
                    <a:pt x="834214" y="616641"/>
                    <a:pt x="832665" y="626259"/>
                  </a:cubicBezTo>
                  <a:cubicBezTo>
                    <a:pt x="832284" y="630773"/>
                    <a:pt x="832284" y="635311"/>
                    <a:pt x="832665" y="639825"/>
                  </a:cubicBezTo>
                  <a:cubicBezTo>
                    <a:pt x="833553" y="647433"/>
                    <a:pt x="838627" y="662014"/>
                    <a:pt x="839388" y="669622"/>
                  </a:cubicBezTo>
                  <a:cubicBezTo>
                    <a:pt x="840085" y="674584"/>
                    <a:pt x="840085" y="679620"/>
                    <a:pt x="839388" y="684583"/>
                  </a:cubicBezTo>
                  <a:cubicBezTo>
                    <a:pt x="838373" y="688641"/>
                    <a:pt x="832665" y="695487"/>
                    <a:pt x="831270" y="699418"/>
                  </a:cubicBezTo>
                  <a:cubicBezTo>
                    <a:pt x="829820" y="704246"/>
                    <a:pt x="828927" y="709223"/>
                    <a:pt x="828606" y="714253"/>
                  </a:cubicBezTo>
                  <a:cubicBezTo>
                    <a:pt x="828606" y="717676"/>
                    <a:pt x="830255" y="724523"/>
                    <a:pt x="830002" y="727820"/>
                  </a:cubicBezTo>
                  <a:cubicBezTo>
                    <a:pt x="829114" y="735681"/>
                    <a:pt x="822011" y="750008"/>
                    <a:pt x="820489" y="757616"/>
                  </a:cubicBezTo>
                  <a:cubicBezTo>
                    <a:pt x="818557" y="766529"/>
                    <a:pt x="817621" y="775630"/>
                    <a:pt x="817699" y="784750"/>
                  </a:cubicBezTo>
                  <a:cubicBezTo>
                    <a:pt x="818586" y="792864"/>
                    <a:pt x="827211" y="807699"/>
                    <a:pt x="827211" y="815941"/>
                  </a:cubicBezTo>
                  <a:cubicBezTo>
                    <a:pt x="827211" y="819364"/>
                    <a:pt x="822518" y="825957"/>
                    <a:pt x="823152" y="829381"/>
                  </a:cubicBezTo>
                  <a:cubicBezTo>
                    <a:pt x="823786" y="832804"/>
                    <a:pt x="833807" y="839778"/>
                    <a:pt x="835836" y="844215"/>
                  </a:cubicBezTo>
                  <a:cubicBezTo>
                    <a:pt x="837866" y="848653"/>
                    <a:pt x="834822" y="854612"/>
                    <a:pt x="835836" y="857909"/>
                  </a:cubicBezTo>
                  <a:cubicBezTo>
                    <a:pt x="836851" y="861206"/>
                    <a:pt x="843573" y="867672"/>
                    <a:pt x="845349" y="871349"/>
                  </a:cubicBezTo>
                  <a:cubicBezTo>
                    <a:pt x="847198" y="875708"/>
                    <a:pt x="848559" y="880258"/>
                    <a:pt x="849408" y="884916"/>
                  </a:cubicBezTo>
                  <a:cubicBezTo>
                    <a:pt x="849852" y="889851"/>
                    <a:pt x="849852" y="894816"/>
                    <a:pt x="849408" y="899751"/>
                  </a:cubicBezTo>
                  <a:cubicBezTo>
                    <a:pt x="849408" y="903301"/>
                    <a:pt x="846744" y="913317"/>
                    <a:pt x="846744" y="913317"/>
                  </a:cubicBezTo>
                  <a:lnTo>
                    <a:pt x="850803" y="937535"/>
                  </a:lnTo>
                  <a:lnTo>
                    <a:pt x="843954" y="937535"/>
                  </a:lnTo>
                  <a:lnTo>
                    <a:pt x="650269" y="955159"/>
                  </a:lnTo>
                  <a:lnTo>
                    <a:pt x="394306" y="969994"/>
                  </a:lnTo>
                  <a:lnTo>
                    <a:pt x="383525" y="947171"/>
                  </a:lnTo>
                  <a:cubicBezTo>
                    <a:pt x="383525" y="947171"/>
                    <a:pt x="351688" y="942353"/>
                    <a:pt x="341541" y="939056"/>
                  </a:cubicBezTo>
                  <a:cubicBezTo>
                    <a:pt x="336197" y="937710"/>
                    <a:pt x="331131" y="935435"/>
                    <a:pt x="326574" y="932336"/>
                  </a:cubicBezTo>
                  <a:cubicBezTo>
                    <a:pt x="323562" y="928239"/>
                    <a:pt x="321287" y="923648"/>
                    <a:pt x="319852" y="918769"/>
                  </a:cubicBezTo>
                  <a:cubicBezTo>
                    <a:pt x="318456" y="914585"/>
                    <a:pt x="318710" y="905329"/>
                    <a:pt x="317061" y="901145"/>
                  </a:cubicBezTo>
                  <a:cubicBezTo>
                    <a:pt x="315412" y="896961"/>
                    <a:pt x="309070" y="891509"/>
                    <a:pt x="307675" y="887579"/>
                  </a:cubicBezTo>
                  <a:cubicBezTo>
                    <a:pt x="306037" y="879561"/>
                    <a:pt x="305103" y="871415"/>
                    <a:pt x="304884" y="863234"/>
                  </a:cubicBezTo>
                  <a:cubicBezTo>
                    <a:pt x="302454" y="856184"/>
                    <a:pt x="300671" y="848927"/>
                    <a:pt x="299557" y="841553"/>
                  </a:cubicBezTo>
                  <a:cubicBezTo>
                    <a:pt x="300318" y="833692"/>
                    <a:pt x="309324" y="821012"/>
                    <a:pt x="309324" y="813151"/>
                  </a:cubicBezTo>
                  <a:cubicBezTo>
                    <a:pt x="309324" y="809347"/>
                    <a:pt x="309324" y="802120"/>
                    <a:pt x="306279" y="799584"/>
                  </a:cubicBezTo>
                  <a:cubicBezTo>
                    <a:pt x="303235" y="797048"/>
                    <a:pt x="297401" y="797682"/>
                    <a:pt x="295498" y="795527"/>
                  </a:cubicBezTo>
                  <a:cubicBezTo>
                    <a:pt x="293595" y="793372"/>
                    <a:pt x="291693" y="784242"/>
                    <a:pt x="290044" y="780692"/>
                  </a:cubicBezTo>
                  <a:cubicBezTo>
                    <a:pt x="289283" y="779171"/>
                    <a:pt x="286366" y="776888"/>
                    <a:pt x="285985" y="775240"/>
                  </a:cubicBezTo>
                  <a:cubicBezTo>
                    <a:pt x="285605" y="773592"/>
                    <a:pt x="287634" y="767125"/>
                    <a:pt x="287253" y="764463"/>
                  </a:cubicBezTo>
                  <a:cubicBezTo>
                    <a:pt x="286873" y="761800"/>
                    <a:pt x="282053" y="753432"/>
                    <a:pt x="281926" y="749501"/>
                  </a:cubicBezTo>
                  <a:cubicBezTo>
                    <a:pt x="282122" y="747680"/>
                    <a:pt x="282548" y="745890"/>
                    <a:pt x="283195" y="744176"/>
                  </a:cubicBezTo>
                  <a:lnTo>
                    <a:pt x="279136" y="729214"/>
                  </a:lnTo>
                  <a:lnTo>
                    <a:pt x="273808" y="691176"/>
                  </a:lnTo>
                  <a:lnTo>
                    <a:pt x="261124" y="673552"/>
                  </a:lnTo>
                  <a:lnTo>
                    <a:pt x="247553" y="659985"/>
                  </a:lnTo>
                  <a:lnTo>
                    <a:pt x="233981" y="650603"/>
                  </a:lnTo>
                  <a:cubicBezTo>
                    <a:pt x="229401" y="649968"/>
                    <a:pt x="224868" y="649036"/>
                    <a:pt x="220409" y="647813"/>
                  </a:cubicBezTo>
                  <a:cubicBezTo>
                    <a:pt x="215203" y="645612"/>
                    <a:pt x="210231" y="642894"/>
                    <a:pt x="205569" y="639699"/>
                  </a:cubicBezTo>
                  <a:cubicBezTo>
                    <a:pt x="195734" y="632505"/>
                    <a:pt x="186641" y="624350"/>
                    <a:pt x="178425" y="615354"/>
                  </a:cubicBezTo>
                  <a:cubicBezTo>
                    <a:pt x="172717" y="608634"/>
                    <a:pt x="165741" y="591898"/>
                    <a:pt x="159526" y="585558"/>
                  </a:cubicBezTo>
                  <a:cubicBezTo>
                    <a:pt x="153321" y="580190"/>
                    <a:pt x="146459" y="575631"/>
                    <a:pt x="139105" y="571991"/>
                  </a:cubicBezTo>
                  <a:cubicBezTo>
                    <a:pt x="134665" y="569836"/>
                    <a:pt x="124772" y="567427"/>
                    <a:pt x="120206" y="565271"/>
                  </a:cubicBezTo>
                  <a:cubicBezTo>
                    <a:pt x="115374" y="563117"/>
                    <a:pt x="110818" y="560393"/>
                    <a:pt x="106634" y="557156"/>
                  </a:cubicBezTo>
                  <a:cubicBezTo>
                    <a:pt x="103463" y="554113"/>
                    <a:pt x="100799" y="544477"/>
                    <a:pt x="97121" y="542195"/>
                  </a:cubicBezTo>
                  <a:cubicBezTo>
                    <a:pt x="93442" y="539913"/>
                    <a:pt x="78729" y="539786"/>
                    <a:pt x="72768" y="538138"/>
                  </a:cubicBezTo>
                  <a:cubicBezTo>
                    <a:pt x="67549" y="536553"/>
                    <a:pt x="62561" y="534294"/>
                    <a:pt x="57927" y="531418"/>
                  </a:cubicBezTo>
                  <a:cubicBezTo>
                    <a:pt x="53995" y="528628"/>
                    <a:pt x="48034" y="520894"/>
                    <a:pt x="44355" y="517851"/>
                  </a:cubicBezTo>
                  <a:cubicBezTo>
                    <a:pt x="40677" y="514808"/>
                    <a:pt x="23173" y="508468"/>
                    <a:pt x="21271" y="501621"/>
                  </a:cubicBezTo>
                  <a:cubicBezTo>
                    <a:pt x="20256" y="497691"/>
                    <a:pt x="27105" y="490717"/>
                    <a:pt x="28120" y="486660"/>
                  </a:cubicBezTo>
                  <a:cubicBezTo>
                    <a:pt x="29622" y="478637"/>
                    <a:pt x="30048" y="470451"/>
                    <a:pt x="29388" y="462315"/>
                  </a:cubicBezTo>
                  <a:cubicBezTo>
                    <a:pt x="28627" y="454708"/>
                    <a:pt x="20636" y="440253"/>
                    <a:pt x="21271" y="432519"/>
                  </a:cubicBezTo>
                  <a:cubicBezTo>
                    <a:pt x="21271" y="428462"/>
                    <a:pt x="27486" y="421742"/>
                    <a:pt x="28120" y="417684"/>
                  </a:cubicBezTo>
                  <a:cubicBezTo>
                    <a:pt x="29261" y="410964"/>
                    <a:pt x="24442" y="397271"/>
                    <a:pt x="25329" y="390551"/>
                  </a:cubicBezTo>
                  <a:cubicBezTo>
                    <a:pt x="26851" y="380788"/>
                    <a:pt x="40931" y="363924"/>
                    <a:pt x="40297" y="354034"/>
                  </a:cubicBezTo>
                  <a:cubicBezTo>
                    <a:pt x="38245" y="343007"/>
                    <a:pt x="32524" y="332997"/>
                    <a:pt x="24061" y="325633"/>
                  </a:cubicBezTo>
                  <a:cubicBezTo>
                    <a:pt x="21144" y="323731"/>
                    <a:pt x="13406" y="325633"/>
                    <a:pt x="10489" y="324238"/>
                  </a:cubicBezTo>
                  <a:cubicBezTo>
                    <a:pt x="1781" y="317008"/>
                    <a:pt x="-1932" y="305378"/>
                    <a:pt x="976" y="294442"/>
                  </a:cubicBezTo>
                  <a:cubicBezTo>
                    <a:pt x="2498" y="290638"/>
                    <a:pt x="9474" y="285693"/>
                    <a:pt x="11884" y="281762"/>
                  </a:cubicBezTo>
                  <a:cubicBezTo>
                    <a:pt x="15033" y="277073"/>
                    <a:pt x="17750" y="272108"/>
                    <a:pt x="20002" y="266928"/>
                  </a:cubicBezTo>
                  <a:cubicBezTo>
                    <a:pt x="21144" y="263631"/>
                    <a:pt x="20763" y="256277"/>
                    <a:pt x="22666" y="253361"/>
                  </a:cubicBezTo>
                  <a:cubicBezTo>
                    <a:pt x="30934" y="245023"/>
                    <a:pt x="40537" y="238124"/>
                    <a:pt x="51078" y="232947"/>
                  </a:cubicBezTo>
                  <a:cubicBezTo>
                    <a:pt x="57674" y="229143"/>
                    <a:pt x="78222" y="219507"/>
                    <a:pt x="78222" y="219507"/>
                  </a:cubicBezTo>
                  <a:lnTo>
                    <a:pt x="86339" y="206828"/>
                  </a:lnTo>
                  <a:lnTo>
                    <a:pt x="89003" y="190598"/>
                  </a:lnTo>
                  <a:lnTo>
                    <a:pt x="83676" y="78133"/>
                  </a:lnTo>
                  <a:lnTo>
                    <a:pt x="96360" y="76738"/>
                  </a:lnTo>
                  <a:lnTo>
                    <a:pt x="103082" y="61904"/>
                  </a:lnTo>
                  <a:lnTo>
                    <a:pt x="104478" y="60509"/>
                  </a:lnTo>
                  <a:cubicBezTo>
                    <a:pt x="110674" y="62290"/>
                    <a:pt x="116668" y="64712"/>
                    <a:pt x="122362" y="67736"/>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6" name="US_State">
              <a:extLst>
                <a:ext uri="{FF2B5EF4-FFF2-40B4-BE49-F238E27FC236}">
                  <a16:creationId xmlns:a16="http://schemas.microsoft.com/office/drawing/2014/main" id="{25596A3C-931E-2DFB-CA84-7B5A7940908A}"/>
                </a:ext>
              </a:extLst>
            </p:cNvPr>
            <p:cNvSpPr/>
            <p:nvPr/>
          </p:nvSpPr>
          <p:spPr>
            <a:xfrm>
              <a:off x="6115839" y="2513921"/>
              <a:ext cx="696022" cy="1243131"/>
            </a:xfrm>
            <a:custGeom>
              <a:avLst/>
              <a:gdLst>
                <a:gd name="connsiteX0" fmla="*/ 10018 w 696022"/>
                <a:gd name="connsiteY0" fmla="*/ 512497 h 1243131"/>
                <a:gd name="connsiteX1" fmla="*/ 19531 w 696022"/>
                <a:gd name="connsiteY1" fmla="*/ 502987 h 1243131"/>
                <a:gd name="connsiteX2" fmla="*/ 20926 w 696022"/>
                <a:gd name="connsiteY2" fmla="*/ 488152 h 1243131"/>
                <a:gd name="connsiteX3" fmla="*/ 11413 w 696022"/>
                <a:gd name="connsiteY3" fmla="*/ 474585 h 1243131"/>
                <a:gd name="connsiteX4" fmla="*/ 22195 w 696022"/>
                <a:gd name="connsiteY4" fmla="*/ 461019 h 1243131"/>
                <a:gd name="connsiteX5" fmla="*/ 56061 w 696022"/>
                <a:gd name="connsiteY5" fmla="*/ 443395 h 1243131"/>
                <a:gd name="connsiteX6" fmla="*/ 60120 w 696022"/>
                <a:gd name="connsiteY6" fmla="*/ 429828 h 1243131"/>
                <a:gd name="connsiteX7" fmla="*/ 60120 w 696022"/>
                <a:gd name="connsiteY7" fmla="*/ 414993 h 1243131"/>
                <a:gd name="connsiteX8" fmla="*/ 62783 w 696022"/>
                <a:gd name="connsiteY8" fmla="*/ 405483 h 1243131"/>
                <a:gd name="connsiteX9" fmla="*/ 83205 w 696022"/>
                <a:gd name="connsiteY9" fmla="*/ 378476 h 1243131"/>
                <a:gd name="connsiteX10" fmla="*/ 80414 w 696022"/>
                <a:gd name="connsiteY10" fmla="*/ 348680 h 1243131"/>
                <a:gd name="connsiteX11" fmla="*/ 55046 w 696022"/>
                <a:gd name="connsiteY11" fmla="*/ 321547 h 1243131"/>
                <a:gd name="connsiteX12" fmla="*/ 59232 w 696022"/>
                <a:gd name="connsiteY12" fmla="*/ 293145 h 1243131"/>
                <a:gd name="connsiteX13" fmla="*/ 64559 w 696022"/>
                <a:gd name="connsiteY13" fmla="*/ 278183 h 1243131"/>
                <a:gd name="connsiteX14" fmla="*/ 117451 w 696022"/>
                <a:gd name="connsiteY14" fmla="*/ 267406 h 1243131"/>
                <a:gd name="connsiteX15" fmla="*/ 131023 w 696022"/>
                <a:gd name="connsiteY15" fmla="*/ 256629 h 1243131"/>
                <a:gd name="connsiteX16" fmla="*/ 159435 w 696022"/>
                <a:gd name="connsiteY16" fmla="*/ 245724 h 1243131"/>
                <a:gd name="connsiteX17" fmla="*/ 173007 w 696022"/>
                <a:gd name="connsiteY17" fmla="*/ 233045 h 1243131"/>
                <a:gd name="connsiteX18" fmla="*/ 175671 w 696022"/>
                <a:gd name="connsiteY18" fmla="*/ 203249 h 1243131"/>
                <a:gd name="connsiteX19" fmla="*/ 194570 w 696022"/>
                <a:gd name="connsiteY19" fmla="*/ 177890 h 1243131"/>
                <a:gd name="connsiteX20" fmla="*/ 200024 w 696022"/>
                <a:gd name="connsiteY20" fmla="*/ 134527 h 1243131"/>
                <a:gd name="connsiteX21" fmla="*/ 194570 w 696022"/>
                <a:gd name="connsiteY21" fmla="*/ 119692 h 1243131"/>
                <a:gd name="connsiteX22" fmla="*/ 181125 w 696022"/>
                <a:gd name="connsiteY22" fmla="*/ 106126 h 1243131"/>
                <a:gd name="connsiteX23" fmla="*/ 166158 w 696022"/>
                <a:gd name="connsiteY23" fmla="*/ 98011 h 1243131"/>
                <a:gd name="connsiteX24" fmla="*/ 152586 w 696022"/>
                <a:gd name="connsiteY24" fmla="*/ 87233 h 1243131"/>
                <a:gd name="connsiteX25" fmla="*/ 149922 w 696022"/>
                <a:gd name="connsiteY25" fmla="*/ 69609 h 1243131"/>
                <a:gd name="connsiteX26" fmla="*/ 121510 w 696022"/>
                <a:gd name="connsiteY26" fmla="*/ 47927 h 1243131"/>
                <a:gd name="connsiteX27" fmla="*/ 110602 w 696022"/>
                <a:gd name="connsiteY27" fmla="*/ 35248 h 1243131"/>
                <a:gd name="connsiteX28" fmla="*/ 111997 w 696022"/>
                <a:gd name="connsiteY28" fmla="*/ 32586 h 1243131"/>
                <a:gd name="connsiteX29" fmla="*/ 367960 w 696022"/>
                <a:gd name="connsiteY29" fmla="*/ 17624 h 1243131"/>
                <a:gd name="connsiteX30" fmla="*/ 561645 w 696022"/>
                <a:gd name="connsiteY30" fmla="*/ 0 h 1243131"/>
                <a:gd name="connsiteX31" fmla="*/ 568494 w 696022"/>
                <a:gd name="connsiteY31" fmla="*/ 0 h 1243131"/>
                <a:gd name="connsiteX32" fmla="*/ 569763 w 696022"/>
                <a:gd name="connsiteY32" fmla="*/ 13567 h 1243131"/>
                <a:gd name="connsiteX33" fmla="*/ 568494 w 696022"/>
                <a:gd name="connsiteY33" fmla="*/ 41968 h 1243131"/>
                <a:gd name="connsiteX34" fmla="*/ 571158 w 696022"/>
                <a:gd name="connsiteY34" fmla="*/ 55535 h 1243131"/>
                <a:gd name="connsiteX35" fmla="*/ 586125 w 696022"/>
                <a:gd name="connsiteY35" fmla="*/ 82669 h 1243131"/>
                <a:gd name="connsiteX36" fmla="*/ 599570 w 696022"/>
                <a:gd name="connsiteY36" fmla="*/ 95348 h 1243131"/>
                <a:gd name="connsiteX37" fmla="*/ 603629 w 696022"/>
                <a:gd name="connsiteY37" fmla="*/ 117030 h 1243131"/>
                <a:gd name="connsiteX38" fmla="*/ 611747 w 696022"/>
                <a:gd name="connsiteY38" fmla="*/ 131864 h 1243131"/>
                <a:gd name="connsiteX39" fmla="*/ 615805 w 696022"/>
                <a:gd name="connsiteY39" fmla="*/ 145431 h 1243131"/>
                <a:gd name="connsiteX40" fmla="*/ 630772 w 696022"/>
                <a:gd name="connsiteY40" fmla="*/ 167113 h 1243131"/>
                <a:gd name="connsiteX41" fmla="*/ 630773 w 696022"/>
                <a:gd name="connsiteY41" fmla="*/ 173833 h 1243131"/>
                <a:gd name="connsiteX42" fmla="*/ 679225 w 696022"/>
                <a:gd name="connsiteY42" fmla="*/ 687597 h 1243131"/>
                <a:gd name="connsiteX43" fmla="*/ 665654 w 696022"/>
                <a:gd name="connsiteY43" fmla="*/ 702559 h 1243131"/>
                <a:gd name="connsiteX44" fmla="*/ 672376 w 696022"/>
                <a:gd name="connsiteY44" fmla="*/ 716126 h 1243131"/>
                <a:gd name="connsiteX45" fmla="*/ 664258 w 696022"/>
                <a:gd name="connsiteY45" fmla="*/ 730961 h 1243131"/>
                <a:gd name="connsiteX46" fmla="*/ 665653 w 696022"/>
                <a:gd name="connsiteY46" fmla="*/ 745922 h 1243131"/>
                <a:gd name="connsiteX47" fmla="*/ 676435 w 696022"/>
                <a:gd name="connsiteY47" fmla="*/ 763420 h 1243131"/>
                <a:gd name="connsiteX48" fmla="*/ 689119 w 696022"/>
                <a:gd name="connsiteY48" fmla="*/ 776986 h 1243131"/>
                <a:gd name="connsiteX49" fmla="*/ 686455 w 696022"/>
                <a:gd name="connsiteY49" fmla="*/ 791948 h 1243131"/>
                <a:gd name="connsiteX50" fmla="*/ 695968 w 696022"/>
                <a:gd name="connsiteY50" fmla="*/ 820350 h 1243131"/>
                <a:gd name="connsiteX51" fmla="*/ 693178 w 696022"/>
                <a:gd name="connsiteY51" fmla="*/ 835184 h 1243131"/>
                <a:gd name="connsiteX52" fmla="*/ 689119 w 696022"/>
                <a:gd name="connsiteY52" fmla="*/ 837974 h 1243131"/>
                <a:gd name="connsiteX53" fmla="*/ 674279 w 696022"/>
                <a:gd name="connsiteY53" fmla="*/ 864980 h 1243131"/>
                <a:gd name="connsiteX54" fmla="*/ 672883 w 696022"/>
                <a:gd name="connsiteY54" fmla="*/ 879942 h 1243131"/>
                <a:gd name="connsiteX55" fmla="*/ 655252 w 696022"/>
                <a:gd name="connsiteY55" fmla="*/ 909739 h 1243131"/>
                <a:gd name="connsiteX56" fmla="*/ 644471 w 696022"/>
                <a:gd name="connsiteY56" fmla="*/ 923178 h 1243131"/>
                <a:gd name="connsiteX57" fmla="*/ 630899 w 696022"/>
                <a:gd name="connsiteY57" fmla="*/ 935858 h 1243131"/>
                <a:gd name="connsiteX58" fmla="*/ 630011 w 696022"/>
                <a:gd name="connsiteY58" fmla="*/ 950693 h 1243131"/>
                <a:gd name="connsiteX59" fmla="*/ 633563 w 696022"/>
                <a:gd name="connsiteY59" fmla="*/ 967302 h 1243131"/>
                <a:gd name="connsiteX60" fmla="*/ 627855 w 696022"/>
                <a:gd name="connsiteY60" fmla="*/ 983151 h 1243131"/>
                <a:gd name="connsiteX61" fmla="*/ 622782 w 696022"/>
                <a:gd name="connsiteY61" fmla="*/ 1010285 h 1243131"/>
                <a:gd name="connsiteX62" fmla="*/ 617835 w 696022"/>
                <a:gd name="connsiteY62" fmla="*/ 1023852 h 1243131"/>
                <a:gd name="connsiteX63" fmla="*/ 625445 w 696022"/>
                <a:gd name="connsiteY63" fmla="*/ 1038687 h 1243131"/>
                <a:gd name="connsiteX64" fmla="*/ 625445 w 696022"/>
                <a:gd name="connsiteY64" fmla="*/ 1044139 h 1243131"/>
                <a:gd name="connsiteX65" fmla="*/ 620118 w 696022"/>
                <a:gd name="connsiteY65" fmla="*/ 1057706 h 1243131"/>
                <a:gd name="connsiteX66" fmla="*/ 610605 w 696022"/>
                <a:gd name="connsiteY66" fmla="*/ 1071273 h 1243131"/>
                <a:gd name="connsiteX67" fmla="*/ 613269 w 696022"/>
                <a:gd name="connsiteY67" fmla="*/ 1086108 h 1243131"/>
                <a:gd name="connsiteX68" fmla="*/ 624177 w 696022"/>
                <a:gd name="connsiteY68" fmla="*/ 1100942 h 1243131"/>
                <a:gd name="connsiteX69" fmla="*/ 614664 w 696022"/>
                <a:gd name="connsiteY69" fmla="*/ 1114509 h 1243131"/>
                <a:gd name="connsiteX70" fmla="*/ 587520 w 696022"/>
                <a:gd name="connsiteY70" fmla="*/ 1121356 h 1243131"/>
                <a:gd name="connsiteX71" fmla="*/ 572680 w 696022"/>
                <a:gd name="connsiteY71" fmla="*/ 1130865 h 1243131"/>
                <a:gd name="connsiteX72" fmla="*/ 559108 w 696022"/>
                <a:gd name="connsiteY72" fmla="*/ 1136191 h 1243131"/>
                <a:gd name="connsiteX73" fmla="*/ 555049 w 696022"/>
                <a:gd name="connsiteY73" fmla="*/ 1149757 h 1243131"/>
                <a:gd name="connsiteX74" fmla="*/ 557713 w 696022"/>
                <a:gd name="connsiteY74" fmla="*/ 1164592 h 1243131"/>
                <a:gd name="connsiteX75" fmla="*/ 568621 w 696022"/>
                <a:gd name="connsiteY75" fmla="*/ 1178159 h 1243131"/>
                <a:gd name="connsiteX76" fmla="*/ 572680 w 696022"/>
                <a:gd name="connsiteY76" fmla="*/ 1191726 h 1243131"/>
                <a:gd name="connsiteX77" fmla="*/ 561772 w 696022"/>
                <a:gd name="connsiteY77" fmla="*/ 1209350 h 1243131"/>
                <a:gd name="connsiteX78" fmla="*/ 548327 w 696022"/>
                <a:gd name="connsiteY78" fmla="*/ 1206560 h 1243131"/>
                <a:gd name="connsiteX79" fmla="*/ 535643 w 696022"/>
                <a:gd name="connsiteY79" fmla="*/ 1198446 h 1243131"/>
                <a:gd name="connsiteX80" fmla="*/ 508626 w 696022"/>
                <a:gd name="connsiteY80" fmla="*/ 1190331 h 1243131"/>
                <a:gd name="connsiteX81" fmla="*/ 495054 w 696022"/>
                <a:gd name="connsiteY81" fmla="*/ 1183611 h 1243131"/>
                <a:gd name="connsiteX82" fmla="*/ 480214 w 696022"/>
                <a:gd name="connsiteY82" fmla="*/ 1180948 h 1243131"/>
                <a:gd name="connsiteX83" fmla="*/ 466642 w 696022"/>
                <a:gd name="connsiteY83" fmla="*/ 1186274 h 1243131"/>
                <a:gd name="connsiteX84" fmla="*/ 446348 w 696022"/>
                <a:gd name="connsiteY84" fmla="*/ 1213408 h 1243131"/>
                <a:gd name="connsiteX85" fmla="*/ 446348 w 696022"/>
                <a:gd name="connsiteY85" fmla="*/ 1228243 h 1243131"/>
                <a:gd name="connsiteX86" fmla="*/ 454465 w 696022"/>
                <a:gd name="connsiteY86" fmla="*/ 1236357 h 1243131"/>
                <a:gd name="connsiteX87" fmla="*/ 430365 w 696022"/>
                <a:gd name="connsiteY87" fmla="*/ 1236357 h 1243131"/>
                <a:gd name="connsiteX88" fmla="*/ 416794 w 696022"/>
                <a:gd name="connsiteY88" fmla="*/ 1243077 h 1243131"/>
                <a:gd name="connsiteX89" fmla="*/ 398909 w 696022"/>
                <a:gd name="connsiteY89" fmla="*/ 1203391 h 1243131"/>
                <a:gd name="connsiteX90" fmla="*/ 381278 w 696022"/>
                <a:gd name="connsiteY90" fmla="*/ 1174989 h 1243131"/>
                <a:gd name="connsiteX91" fmla="*/ 390791 w 696022"/>
                <a:gd name="connsiteY91" fmla="*/ 1160028 h 1243131"/>
                <a:gd name="connsiteX92" fmla="*/ 393455 w 696022"/>
                <a:gd name="connsiteY92" fmla="*/ 1145193 h 1243131"/>
                <a:gd name="connsiteX93" fmla="*/ 377219 w 696022"/>
                <a:gd name="connsiteY93" fmla="*/ 1118059 h 1243131"/>
                <a:gd name="connsiteX94" fmla="*/ 374556 w 696022"/>
                <a:gd name="connsiteY94" fmla="*/ 1086995 h 1243131"/>
                <a:gd name="connsiteX95" fmla="*/ 359589 w 696022"/>
                <a:gd name="connsiteY95" fmla="*/ 1081543 h 1243131"/>
                <a:gd name="connsiteX96" fmla="*/ 346017 w 696022"/>
                <a:gd name="connsiteY96" fmla="*/ 1072033 h 1243131"/>
                <a:gd name="connsiteX97" fmla="*/ 337899 w 696022"/>
                <a:gd name="connsiteY97" fmla="*/ 1057198 h 1243131"/>
                <a:gd name="connsiteX98" fmla="*/ 313546 w 696022"/>
                <a:gd name="connsiteY98" fmla="*/ 1042237 h 1243131"/>
                <a:gd name="connsiteX99" fmla="*/ 298706 w 696022"/>
                <a:gd name="connsiteY99" fmla="*/ 1048957 h 1243131"/>
                <a:gd name="connsiteX100" fmla="*/ 295915 w 696022"/>
                <a:gd name="connsiteY100" fmla="*/ 1031460 h 1243131"/>
                <a:gd name="connsiteX101" fmla="*/ 287797 w 696022"/>
                <a:gd name="connsiteY101" fmla="*/ 1031460 h 1243131"/>
                <a:gd name="connsiteX102" fmla="*/ 245813 w 696022"/>
                <a:gd name="connsiteY102" fmla="*/ 1002931 h 1243131"/>
                <a:gd name="connsiteX103" fmla="*/ 220445 w 696022"/>
                <a:gd name="connsiteY103" fmla="*/ 974530 h 1243131"/>
                <a:gd name="connsiteX104" fmla="*/ 217782 w 696022"/>
                <a:gd name="connsiteY104" fmla="*/ 960963 h 1243131"/>
                <a:gd name="connsiteX105" fmla="*/ 219177 w 696022"/>
                <a:gd name="connsiteY105" fmla="*/ 946128 h 1243131"/>
                <a:gd name="connsiteX106" fmla="*/ 227295 w 696022"/>
                <a:gd name="connsiteY106" fmla="*/ 932561 h 1243131"/>
                <a:gd name="connsiteX107" fmla="*/ 234017 w 696022"/>
                <a:gd name="connsiteY107" fmla="*/ 908217 h 1243131"/>
                <a:gd name="connsiteX108" fmla="*/ 244925 w 696022"/>
                <a:gd name="connsiteY108" fmla="*/ 886535 h 1243131"/>
                <a:gd name="connsiteX109" fmla="*/ 243530 w 696022"/>
                <a:gd name="connsiteY109" fmla="*/ 862191 h 1243131"/>
                <a:gd name="connsiteX110" fmla="*/ 252916 w 696022"/>
                <a:gd name="connsiteY110" fmla="*/ 844567 h 1243131"/>
                <a:gd name="connsiteX111" fmla="*/ 252916 w 696022"/>
                <a:gd name="connsiteY111" fmla="*/ 839115 h 1243131"/>
                <a:gd name="connsiteX112" fmla="*/ 225899 w 696022"/>
                <a:gd name="connsiteY112" fmla="*/ 821491 h 1243131"/>
                <a:gd name="connsiteX113" fmla="*/ 212328 w 696022"/>
                <a:gd name="connsiteY113" fmla="*/ 820223 h 1243131"/>
                <a:gd name="connsiteX114" fmla="*/ 197487 w 696022"/>
                <a:gd name="connsiteY114" fmla="*/ 814771 h 1243131"/>
                <a:gd name="connsiteX115" fmla="*/ 190765 w 696022"/>
                <a:gd name="connsiteY115" fmla="*/ 816165 h 1243131"/>
                <a:gd name="connsiteX116" fmla="*/ 182520 w 696022"/>
                <a:gd name="connsiteY116" fmla="*/ 829606 h 1243131"/>
                <a:gd name="connsiteX117" fmla="*/ 167680 w 696022"/>
                <a:gd name="connsiteY117" fmla="*/ 833790 h 1243131"/>
                <a:gd name="connsiteX118" fmla="*/ 156772 w 696022"/>
                <a:gd name="connsiteY118" fmla="*/ 820223 h 1243131"/>
                <a:gd name="connsiteX119" fmla="*/ 141931 w 696022"/>
                <a:gd name="connsiteY119" fmla="*/ 757967 h 1243131"/>
                <a:gd name="connsiteX120" fmla="*/ 133813 w 696022"/>
                <a:gd name="connsiteY120" fmla="*/ 744400 h 1243131"/>
                <a:gd name="connsiteX121" fmla="*/ 120241 w 696022"/>
                <a:gd name="connsiteY121" fmla="*/ 733496 h 1243131"/>
                <a:gd name="connsiteX122" fmla="*/ 84980 w 696022"/>
                <a:gd name="connsiteY122" fmla="*/ 711941 h 1243131"/>
                <a:gd name="connsiteX123" fmla="*/ 79653 w 696022"/>
                <a:gd name="connsiteY123" fmla="*/ 698375 h 1243131"/>
                <a:gd name="connsiteX124" fmla="*/ 64686 w 696022"/>
                <a:gd name="connsiteY124" fmla="*/ 688865 h 1243131"/>
                <a:gd name="connsiteX125" fmla="*/ 51241 w 696022"/>
                <a:gd name="connsiteY125" fmla="*/ 674031 h 1243131"/>
                <a:gd name="connsiteX126" fmla="*/ 32215 w 696022"/>
                <a:gd name="connsiteY126" fmla="*/ 660464 h 1243131"/>
                <a:gd name="connsiteX127" fmla="*/ 1012 w 696022"/>
                <a:gd name="connsiteY127" fmla="*/ 541279 h 1243131"/>
                <a:gd name="connsiteX128" fmla="*/ 3803 w 696022"/>
                <a:gd name="connsiteY128" fmla="*/ 526444 h 1243131"/>
                <a:gd name="connsiteX129" fmla="*/ 10525 w 696022"/>
                <a:gd name="connsiteY129" fmla="*/ 512877 h 12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96022" h="1243131">
                  <a:moveTo>
                    <a:pt x="10018" y="512497"/>
                  </a:moveTo>
                  <a:cubicBezTo>
                    <a:pt x="10018" y="509073"/>
                    <a:pt x="18136" y="506030"/>
                    <a:pt x="19531" y="502987"/>
                  </a:cubicBezTo>
                  <a:cubicBezTo>
                    <a:pt x="21188" y="498228"/>
                    <a:pt x="21667" y="493137"/>
                    <a:pt x="20926" y="488152"/>
                  </a:cubicBezTo>
                  <a:cubicBezTo>
                    <a:pt x="19785" y="484095"/>
                    <a:pt x="11286" y="478643"/>
                    <a:pt x="11413" y="474585"/>
                  </a:cubicBezTo>
                  <a:cubicBezTo>
                    <a:pt x="11540" y="470528"/>
                    <a:pt x="18897" y="463808"/>
                    <a:pt x="22195" y="461019"/>
                  </a:cubicBezTo>
                  <a:cubicBezTo>
                    <a:pt x="29551" y="454933"/>
                    <a:pt x="49972" y="450749"/>
                    <a:pt x="56061" y="443395"/>
                  </a:cubicBezTo>
                  <a:cubicBezTo>
                    <a:pt x="58338" y="439202"/>
                    <a:pt x="59720" y="434582"/>
                    <a:pt x="60120" y="429828"/>
                  </a:cubicBezTo>
                  <a:cubicBezTo>
                    <a:pt x="60120" y="426151"/>
                    <a:pt x="60120" y="418670"/>
                    <a:pt x="60120" y="414993"/>
                  </a:cubicBezTo>
                  <a:cubicBezTo>
                    <a:pt x="60696" y="411744"/>
                    <a:pt x="61588" y="408559"/>
                    <a:pt x="62783" y="405483"/>
                  </a:cubicBezTo>
                  <a:cubicBezTo>
                    <a:pt x="66589" y="397876"/>
                    <a:pt x="80414" y="386464"/>
                    <a:pt x="83205" y="378476"/>
                  </a:cubicBezTo>
                  <a:cubicBezTo>
                    <a:pt x="85080" y="368479"/>
                    <a:pt x="84113" y="358156"/>
                    <a:pt x="80414" y="348680"/>
                  </a:cubicBezTo>
                  <a:cubicBezTo>
                    <a:pt x="76609" y="340058"/>
                    <a:pt x="57583" y="330422"/>
                    <a:pt x="55046" y="321547"/>
                  </a:cubicBezTo>
                  <a:cubicBezTo>
                    <a:pt x="54510" y="311894"/>
                    <a:pt x="55934" y="302233"/>
                    <a:pt x="59232" y="293145"/>
                  </a:cubicBezTo>
                  <a:cubicBezTo>
                    <a:pt x="60120" y="289214"/>
                    <a:pt x="61515" y="280466"/>
                    <a:pt x="64559" y="278183"/>
                  </a:cubicBezTo>
                  <a:cubicBezTo>
                    <a:pt x="75087" y="269815"/>
                    <a:pt x="105148" y="273112"/>
                    <a:pt x="117451" y="267406"/>
                  </a:cubicBezTo>
                  <a:cubicBezTo>
                    <a:pt x="121383" y="265504"/>
                    <a:pt x="127218" y="258657"/>
                    <a:pt x="131023" y="256629"/>
                  </a:cubicBezTo>
                  <a:cubicBezTo>
                    <a:pt x="137619" y="252825"/>
                    <a:pt x="152967" y="249655"/>
                    <a:pt x="159435" y="245724"/>
                  </a:cubicBezTo>
                  <a:cubicBezTo>
                    <a:pt x="164772" y="242461"/>
                    <a:pt x="169389" y="238147"/>
                    <a:pt x="173007" y="233045"/>
                  </a:cubicBezTo>
                  <a:cubicBezTo>
                    <a:pt x="176305" y="226325"/>
                    <a:pt x="173007" y="210223"/>
                    <a:pt x="175671" y="203249"/>
                  </a:cubicBezTo>
                  <a:cubicBezTo>
                    <a:pt x="178335" y="196275"/>
                    <a:pt x="191653" y="184991"/>
                    <a:pt x="194570" y="177890"/>
                  </a:cubicBezTo>
                  <a:cubicBezTo>
                    <a:pt x="199041" y="163894"/>
                    <a:pt x="200890" y="149194"/>
                    <a:pt x="200024" y="134527"/>
                  </a:cubicBezTo>
                  <a:cubicBezTo>
                    <a:pt x="199106" y="129297"/>
                    <a:pt x="197259" y="124272"/>
                    <a:pt x="194570" y="119692"/>
                  </a:cubicBezTo>
                  <a:cubicBezTo>
                    <a:pt x="190714" y="114591"/>
                    <a:pt x="186192" y="110028"/>
                    <a:pt x="181125" y="106126"/>
                  </a:cubicBezTo>
                  <a:cubicBezTo>
                    <a:pt x="177700" y="103590"/>
                    <a:pt x="169709" y="100420"/>
                    <a:pt x="166158" y="98011"/>
                  </a:cubicBezTo>
                  <a:cubicBezTo>
                    <a:pt x="161084" y="95170"/>
                    <a:pt x="156502" y="91531"/>
                    <a:pt x="152586" y="87233"/>
                  </a:cubicBezTo>
                  <a:cubicBezTo>
                    <a:pt x="150430" y="83303"/>
                    <a:pt x="151952" y="73540"/>
                    <a:pt x="149922" y="69609"/>
                  </a:cubicBezTo>
                  <a:cubicBezTo>
                    <a:pt x="141732" y="60843"/>
                    <a:pt x="132128" y="53514"/>
                    <a:pt x="121510" y="47927"/>
                  </a:cubicBezTo>
                  <a:lnTo>
                    <a:pt x="110602" y="35248"/>
                  </a:lnTo>
                  <a:lnTo>
                    <a:pt x="111997" y="32586"/>
                  </a:lnTo>
                  <a:lnTo>
                    <a:pt x="367960" y="17624"/>
                  </a:lnTo>
                  <a:lnTo>
                    <a:pt x="561645" y="0"/>
                  </a:lnTo>
                  <a:lnTo>
                    <a:pt x="568494" y="0"/>
                  </a:lnTo>
                  <a:lnTo>
                    <a:pt x="569763" y="13567"/>
                  </a:lnTo>
                  <a:lnTo>
                    <a:pt x="568494" y="41968"/>
                  </a:lnTo>
                  <a:cubicBezTo>
                    <a:pt x="569122" y="46538"/>
                    <a:pt x="570012" y="51067"/>
                    <a:pt x="571158" y="55535"/>
                  </a:cubicBezTo>
                  <a:cubicBezTo>
                    <a:pt x="575062" y="65137"/>
                    <a:pt x="580085" y="74244"/>
                    <a:pt x="586125" y="82669"/>
                  </a:cubicBezTo>
                  <a:cubicBezTo>
                    <a:pt x="588915" y="86219"/>
                    <a:pt x="597414" y="90910"/>
                    <a:pt x="599570" y="95348"/>
                  </a:cubicBezTo>
                  <a:cubicBezTo>
                    <a:pt x="601446" y="102468"/>
                    <a:pt x="602802" y="109714"/>
                    <a:pt x="603629" y="117030"/>
                  </a:cubicBezTo>
                  <a:cubicBezTo>
                    <a:pt x="605151" y="120960"/>
                    <a:pt x="610225" y="127934"/>
                    <a:pt x="611747" y="131864"/>
                  </a:cubicBezTo>
                  <a:cubicBezTo>
                    <a:pt x="613269" y="135795"/>
                    <a:pt x="614283" y="142262"/>
                    <a:pt x="615805" y="145431"/>
                  </a:cubicBezTo>
                  <a:cubicBezTo>
                    <a:pt x="620370" y="152942"/>
                    <a:pt x="625367" y="160182"/>
                    <a:pt x="630772" y="167113"/>
                  </a:cubicBezTo>
                  <a:lnTo>
                    <a:pt x="630773" y="173833"/>
                  </a:lnTo>
                  <a:lnTo>
                    <a:pt x="679225" y="687597"/>
                  </a:lnTo>
                  <a:cubicBezTo>
                    <a:pt x="679225" y="687597"/>
                    <a:pt x="666541" y="697614"/>
                    <a:pt x="665654" y="702559"/>
                  </a:cubicBezTo>
                  <a:cubicBezTo>
                    <a:pt x="664766" y="707504"/>
                    <a:pt x="672376" y="712322"/>
                    <a:pt x="672376" y="716126"/>
                  </a:cubicBezTo>
                  <a:cubicBezTo>
                    <a:pt x="672376" y="719930"/>
                    <a:pt x="665146" y="726776"/>
                    <a:pt x="664258" y="730961"/>
                  </a:cubicBezTo>
                  <a:cubicBezTo>
                    <a:pt x="664156" y="735984"/>
                    <a:pt x="664625" y="741003"/>
                    <a:pt x="665653" y="745922"/>
                  </a:cubicBezTo>
                  <a:lnTo>
                    <a:pt x="676435" y="763420"/>
                  </a:lnTo>
                  <a:cubicBezTo>
                    <a:pt x="676435" y="763420"/>
                    <a:pt x="687597" y="772549"/>
                    <a:pt x="689119" y="776986"/>
                  </a:cubicBezTo>
                  <a:cubicBezTo>
                    <a:pt x="690641" y="781424"/>
                    <a:pt x="686202" y="788144"/>
                    <a:pt x="686455" y="791948"/>
                  </a:cubicBezTo>
                  <a:cubicBezTo>
                    <a:pt x="686455" y="799429"/>
                    <a:pt x="695334" y="812869"/>
                    <a:pt x="695968" y="820350"/>
                  </a:cubicBezTo>
                  <a:cubicBezTo>
                    <a:pt x="696272" y="825449"/>
                    <a:pt x="695314" y="830544"/>
                    <a:pt x="693178" y="835184"/>
                  </a:cubicBezTo>
                  <a:cubicBezTo>
                    <a:pt x="693178" y="836199"/>
                    <a:pt x="690007" y="837086"/>
                    <a:pt x="689119" y="837974"/>
                  </a:cubicBezTo>
                  <a:cubicBezTo>
                    <a:pt x="682634" y="846042"/>
                    <a:pt x="677612" y="855182"/>
                    <a:pt x="674279" y="864980"/>
                  </a:cubicBezTo>
                  <a:cubicBezTo>
                    <a:pt x="673137" y="868658"/>
                    <a:pt x="674279" y="876392"/>
                    <a:pt x="672883" y="879942"/>
                  </a:cubicBezTo>
                  <a:cubicBezTo>
                    <a:pt x="668119" y="890492"/>
                    <a:pt x="662206" y="900484"/>
                    <a:pt x="655252" y="909739"/>
                  </a:cubicBezTo>
                  <a:cubicBezTo>
                    <a:pt x="652843" y="913289"/>
                    <a:pt x="644471" y="923178"/>
                    <a:pt x="644471" y="923178"/>
                  </a:cubicBezTo>
                  <a:cubicBezTo>
                    <a:pt x="639401" y="926781"/>
                    <a:pt x="634837" y="931045"/>
                    <a:pt x="630899" y="935858"/>
                  </a:cubicBezTo>
                  <a:cubicBezTo>
                    <a:pt x="629127" y="940603"/>
                    <a:pt x="628818" y="945770"/>
                    <a:pt x="630011" y="950693"/>
                  </a:cubicBezTo>
                  <a:cubicBezTo>
                    <a:pt x="633183" y="955610"/>
                    <a:pt x="634447" y="961518"/>
                    <a:pt x="633563" y="967302"/>
                  </a:cubicBezTo>
                  <a:cubicBezTo>
                    <a:pt x="632081" y="972727"/>
                    <a:pt x="630172" y="978027"/>
                    <a:pt x="627855" y="983151"/>
                  </a:cubicBezTo>
                  <a:cubicBezTo>
                    <a:pt x="627855" y="983151"/>
                    <a:pt x="624557" y="1003692"/>
                    <a:pt x="622782" y="1010285"/>
                  </a:cubicBezTo>
                  <a:cubicBezTo>
                    <a:pt x="620574" y="1014584"/>
                    <a:pt x="618912" y="1019142"/>
                    <a:pt x="617835" y="1023852"/>
                  </a:cubicBezTo>
                  <a:cubicBezTo>
                    <a:pt x="617835" y="1028163"/>
                    <a:pt x="624177" y="1034756"/>
                    <a:pt x="625445" y="1038687"/>
                  </a:cubicBezTo>
                  <a:cubicBezTo>
                    <a:pt x="625641" y="1040499"/>
                    <a:pt x="625641" y="1042327"/>
                    <a:pt x="625445" y="1044139"/>
                  </a:cubicBezTo>
                  <a:lnTo>
                    <a:pt x="620118" y="1057706"/>
                  </a:lnTo>
                  <a:cubicBezTo>
                    <a:pt x="616287" y="1061728"/>
                    <a:pt x="613081" y="1066301"/>
                    <a:pt x="610605" y="1071273"/>
                  </a:cubicBezTo>
                  <a:cubicBezTo>
                    <a:pt x="610366" y="1076355"/>
                    <a:pt x="611277" y="1081425"/>
                    <a:pt x="613269" y="1086108"/>
                  </a:cubicBezTo>
                  <a:cubicBezTo>
                    <a:pt x="615044" y="1090418"/>
                    <a:pt x="624050" y="1096377"/>
                    <a:pt x="624177" y="1100942"/>
                  </a:cubicBezTo>
                  <a:cubicBezTo>
                    <a:pt x="622700" y="1106442"/>
                    <a:pt x="619332" y="1111245"/>
                    <a:pt x="614664" y="1114509"/>
                  </a:cubicBezTo>
                  <a:cubicBezTo>
                    <a:pt x="605764" y="1117341"/>
                    <a:pt x="596699" y="1119628"/>
                    <a:pt x="587520" y="1121356"/>
                  </a:cubicBezTo>
                  <a:cubicBezTo>
                    <a:pt x="583461" y="1123004"/>
                    <a:pt x="576612" y="1128836"/>
                    <a:pt x="572680" y="1130865"/>
                  </a:cubicBezTo>
                  <a:cubicBezTo>
                    <a:pt x="568748" y="1132894"/>
                    <a:pt x="561518" y="1133528"/>
                    <a:pt x="559108" y="1136191"/>
                  </a:cubicBezTo>
                  <a:cubicBezTo>
                    <a:pt x="556665" y="1140313"/>
                    <a:pt x="555272" y="1144971"/>
                    <a:pt x="555049" y="1149757"/>
                  </a:cubicBezTo>
                  <a:cubicBezTo>
                    <a:pt x="555036" y="1154822"/>
                    <a:pt x="555939" y="1159848"/>
                    <a:pt x="557713" y="1164592"/>
                  </a:cubicBezTo>
                  <a:cubicBezTo>
                    <a:pt x="559489" y="1168523"/>
                    <a:pt x="566592" y="1174355"/>
                    <a:pt x="568621" y="1178159"/>
                  </a:cubicBezTo>
                  <a:cubicBezTo>
                    <a:pt x="570960" y="1182326"/>
                    <a:pt x="572346" y="1186959"/>
                    <a:pt x="572680" y="1191726"/>
                  </a:cubicBezTo>
                  <a:cubicBezTo>
                    <a:pt x="571281" y="1198720"/>
                    <a:pt x="567408" y="1204977"/>
                    <a:pt x="561772" y="1209350"/>
                  </a:cubicBezTo>
                  <a:cubicBezTo>
                    <a:pt x="558601" y="1210745"/>
                    <a:pt x="551498" y="1207955"/>
                    <a:pt x="548327" y="1206560"/>
                  </a:cubicBezTo>
                  <a:cubicBezTo>
                    <a:pt x="545156" y="1205166"/>
                    <a:pt x="539321" y="1199967"/>
                    <a:pt x="535643" y="1198446"/>
                  </a:cubicBezTo>
                  <a:cubicBezTo>
                    <a:pt x="529301" y="1195529"/>
                    <a:pt x="515221" y="1192993"/>
                    <a:pt x="508626" y="1190331"/>
                  </a:cubicBezTo>
                  <a:cubicBezTo>
                    <a:pt x="505074" y="1188936"/>
                    <a:pt x="498605" y="1184879"/>
                    <a:pt x="495054" y="1183611"/>
                  </a:cubicBezTo>
                  <a:cubicBezTo>
                    <a:pt x="490273" y="1181969"/>
                    <a:pt x="485268" y="1181071"/>
                    <a:pt x="480214" y="1180948"/>
                  </a:cubicBezTo>
                  <a:cubicBezTo>
                    <a:pt x="475350" y="1181693"/>
                    <a:pt x="470714" y="1183512"/>
                    <a:pt x="466642" y="1186274"/>
                  </a:cubicBezTo>
                  <a:cubicBezTo>
                    <a:pt x="457957" y="1193711"/>
                    <a:pt x="451027" y="1202977"/>
                    <a:pt x="446348" y="1213408"/>
                  </a:cubicBezTo>
                  <a:cubicBezTo>
                    <a:pt x="444956" y="1218255"/>
                    <a:pt x="444956" y="1223395"/>
                    <a:pt x="446348" y="1228243"/>
                  </a:cubicBezTo>
                  <a:cubicBezTo>
                    <a:pt x="447362" y="1230905"/>
                    <a:pt x="456114" y="1234075"/>
                    <a:pt x="454465" y="1236357"/>
                  </a:cubicBezTo>
                  <a:cubicBezTo>
                    <a:pt x="451040" y="1241048"/>
                    <a:pt x="436073" y="1236357"/>
                    <a:pt x="430365" y="1236357"/>
                  </a:cubicBezTo>
                  <a:cubicBezTo>
                    <a:pt x="424658" y="1236357"/>
                    <a:pt x="420472" y="1243838"/>
                    <a:pt x="416794" y="1243077"/>
                  </a:cubicBezTo>
                  <a:cubicBezTo>
                    <a:pt x="408042" y="1241048"/>
                    <a:pt x="404110" y="1210745"/>
                    <a:pt x="398909" y="1203391"/>
                  </a:cubicBezTo>
                  <a:cubicBezTo>
                    <a:pt x="393709" y="1196037"/>
                    <a:pt x="381278" y="1183357"/>
                    <a:pt x="381278" y="1174989"/>
                  </a:cubicBezTo>
                  <a:cubicBezTo>
                    <a:pt x="381278" y="1170551"/>
                    <a:pt x="389142" y="1164212"/>
                    <a:pt x="390791" y="1160028"/>
                  </a:cubicBezTo>
                  <a:cubicBezTo>
                    <a:pt x="392723" y="1155328"/>
                    <a:pt x="393631" y="1150271"/>
                    <a:pt x="393455" y="1145193"/>
                  </a:cubicBezTo>
                  <a:cubicBezTo>
                    <a:pt x="392060" y="1137332"/>
                    <a:pt x="378995" y="1125793"/>
                    <a:pt x="377219" y="1118059"/>
                  </a:cubicBezTo>
                  <a:cubicBezTo>
                    <a:pt x="375444" y="1110325"/>
                    <a:pt x="379249" y="1092701"/>
                    <a:pt x="374556" y="1086995"/>
                  </a:cubicBezTo>
                  <a:cubicBezTo>
                    <a:pt x="372146" y="1083825"/>
                    <a:pt x="363140" y="1083318"/>
                    <a:pt x="359589" y="1081543"/>
                  </a:cubicBezTo>
                  <a:cubicBezTo>
                    <a:pt x="354668" y="1078980"/>
                    <a:pt x="350105" y="1075783"/>
                    <a:pt x="346017" y="1072033"/>
                  </a:cubicBezTo>
                  <a:cubicBezTo>
                    <a:pt x="343226" y="1068864"/>
                    <a:pt x="340816" y="1060242"/>
                    <a:pt x="337899" y="1057198"/>
                  </a:cubicBezTo>
                  <a:cubicBezTo>
                    <a:pt x="331348" y="1050025"/>
                    <a:pt x="322908" y="1044840"/>
                    <a:pt x="313546" y="1042237"/>
                  </a:cubicBezTo>
                  <a:cubicBezTo>
                    <a:pt x="309487" y="1042237"/>
                    <a:pt x="302257" y="1050986"/>
                    <a:pt x="298706" y="1048957"/>
                  </a:cubicBezTo>
                  <a:cubicBezTo>
                    <a:pt x="295154" y="1046928"/>
                    <a:pt x="299340" y="1034249"/>
                    <a:pt x="295915" y="1031460"/>
                  </a:cubicBezTo>
                  <a:cubicBezTo>
                    <a:pt x="292491" y="1028670"/>
                    <a:pt x="289827" y="1032094"/>
                    <a:pt x="287797" y="1031460"/>
                  </a:cubicBezTo>
                  <a:cubicBezTo>
                    <a:pt x="272413" y="1024173"/>
                    <a:pt x="258251" y="1014550"/>
                    <a:pt x="245813" y="1002931"/>
                  </a:cubicBezTo>
                  <a:cubicBezTo>
                    <a:pt x="236012" y="994756"/>
                    <a:pt x="227465" y="985187"/>
                    <a:pt x="220445" y="974530"/>
                  </a:cubicBezTo>
                  <a:cubicBezTo>
                    <a:pt x="218843" y="970177"/>
                    <a:pt x="217944" y="965598"/>
                    <a:pt x="217782" y="960963"/>
                  </a:cubicBezTo>
                  <a:cubicBezTo>
                    <a:pt x="217485" y="955975"/>
                    <a:pt x="217955" y="950972"/>
                    <a:pt x="219177" y="946128"/>
                  </a:cubicBezTo>
                  <a:cubicBezTo>
                    <a:pt x="221444" y="941358"/>
                    <a:pt x="224162" y="936815"/>
                    <a:pt x="227295" y="932561"/>
                  </a:cubicBezTo>
                  <a:cubicBezTo>
                    <a:pt x="227295" y="932561"/>
                    <a:pt x="231734" y="914049"/>
                    <a:pt x="234017" y="908217"/>
                  </a:cubicBezTo>
                  <a:cubicBezTo>
                    <a:pt x="238056" y="901199"/>
                    <a:pt x="241697" y="893960"/>
                    <a:pt x="244925" y="886535"/>
                  </a:cubicBezTo>
                  <a:cubicBezTo>
                    <a:pt x="246067" y="880576"/>
                    <a:pt x="242135" y="868150"/>
                    <a:pt x="243530" y="862191"/>
                  </a:cubicBezTo>
                  <a:cubicBezTo>
                    <a:pt x="244926" y="856232"/>
                    <a:pt x="251775" y="849512"/>
                    <a:pt x="252916" y="844567"/>
                  </a:cubicBezTo>
                  <a:cubicBezTo>
                    <a:pt x="253488" y="842795"/>
                    <a:pt x="253488" y="840887"/>
                    <a:pt x="252916" y="839115"/>
                  </a:cubicBezTo>
                  <a:cubicBezTo>
                    <a:pt x="245581" y="831011"/>
                    <a:pt x="236274" y="824939"/>
                    <a:pt x="225899" y="821491"/>
                  </a:cubicBezTo>
                  <a:cubicBezTo>
                    <a:pt x="222729" y="820476"/>
                    <a:pt x="215626" y="821491"/>
                    <a:pt x="212328" y="820223"/>
                  </a:cubicBezTo>
                  <a:cubicBezTo>
                    <a:pt x="209030" y="818955"/>
                    <a:pt x="201419" y="815151"/>
                    <a:pt x="197487" y="814771"/>
                  </a:cubicBezTo>
                  <a:cubicBezTo>
                    <a:pt x="195161" y="814609"/>
                    <a:pt x="192835" y="815091"/>
                    <a:pt x="190765" y="816165"/>
                  </a:cubicBezTo>
                  <a:cubicBezTo>
                    <a:pt x="187467" y="818448"/>
                    <a:pt x="185691" y="827323"/>
                    <a:pt x="182520" y="829606"/>
                  </a:cubicBezTo>
                  <a:cubicBezTo>
                    <a:pt x="178213" y="832688"/>
                    <a:pt x="172963" y="834168"/>
                    <a:pt x="167680" y="833790"/>
                  </a:cubicBezTo>
                  <a:cubicBezTo>
                    <a:pt x="163494" y="832395"/>
                    <a:pt x="158674" y="824153"/>
                    <a:pt x="156772" y="820223"/>
                  </a:cubicBezTo>
                  <a:cubicBezTo>
                    <a:pt x="150176" y="805642"/>
                    <a:pt x="148020" y="772802"/>
                    <a:pt x="141931" y="757967"/>
                  </a:cubicBezTo>
                  <a:cubicBezTo>
                    <a:pt x="139776" y="753138"/>
                    <a:pt x="137051" y="748583"/>
                    <a:pt x="133813" y="744400"/>
                  </a:cubicBezTo>
                  <a:cubicBezTo>
                    <a:pt x="129608" y="740387"/>
                    <a:pt x="125068" y="736739"/>
                    <a:pt x="120241" y="733496"/>
                  </a:cubicBezTo>
                  <a:cubicBezTo>
                    <a:pt x="107821" y="727461"/>
                    <a:pt x="96013" y="720243"/>
                    <a:pt x="84980" y="711941"/>
                  </a:cubicBezTo>
                  <a:cubicBezTo>
                    <a:pt x="82697" y="709152"/>
                    <a:pt x="81936" y="701164"/>
                    <a:pt x="79653" y="698375"/>
                  </a:cubicBezTo>
                  <a:cubicBezTo>
                    <a:pt x="74887" y="694868"/>
                    <a:pt x="69886" y="691691"/>
                    <a:pt x="64686" y="688865"/>
                  </a:cubicBezTo>
                  <a:cubicBezTo>
                    <a:pt x="60881" y="685569"/>
                    <a:pt x="54919" y="677327"/>
                    <a:pt x="51241" y="674031"/>
                  </a:cubicBezTo>
                  <a:cubicBezTo>
                    <a:pt x="47563" y="670734"/>
                    <a:pt x="35640" y="665155"/>
                    <a:pt x="32215" y="660464"/>
                  </a:cubicBezTo>
                  <a:cubicBezTo>
                    <a:pt x="7531" y="625911"/>
                    <a:pt x="-3575" y="583489"/>
                    <a:pt x="1012" y="541279"/>
                  </a:cubicBezTo>
                  <a:lnTo>
                    <a:pt x="3803" y="526444"/>
                  </a:lnTo>
                  <a:cubicBezTo>
                    <a:pt x="6807" y="522341"/>
                    <a:pt x="9081" y="517752"/>
                    <a:pt x="10525" y="512877"/>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7" name="US_State">
              <a:extLst>
                <a:ext uri="{FF2B5EF4-FFF2-40B4-BE49-F238E27FC236}">
                  <a16:creationId xmlns:a16="http://schemas.microsoft.com/office/drawing/2014/main" id="{0A647BD9-1E61-E136-3CDD-D4A0DC9378E7}"/>
                </a:ext>
              </a:extLst>
            </p:cNvPr>
            <p:cNvSpPr/>
            <p:nvPr/>
          </p:nvSpPr>
          <p:spPr>
            <a:xfrm>
              <a:off x="5261951" y="2333928"/>
              <a:ext cx="1053827" cy="692235"/>
            </a:xfrm>
            <a:custGeom>
              <a:avLst/>
              <a:gdLst>
                <a:gd name="connsiteX0" fmla="*/ 28539 w 1053827"/>
                <a:gd name="connsiteY0" fmla="*/ 247193 h 692235"/>
                <a:gd name="connsiteX1" fmla="*/ 37671 w 1053827"/>
                <a:gd name="connsiteY1" fmla="*/ 249729 h 692235"/>
                <a:gd name="connsiteX2" fmla="*/ 39067 w 1053827"/>
                <a:gd name="connsiteY2" fmla="*/ 265958 h 692235"/>
                <a:gd name="connsiteX3" fmla="*/ 36276 w 1053827"/>
                <a:gd name="connsiteY3" fmla="*/ 275468 h 692235"/>
                <a:gd name="connsiteX4" fmla="*/ 44394 w 1053827"/>
                <a:gd name="connsiteY4" fmla="*/ 290303 h 692235"/>
                <a:gd name="connsiteX5" fmla="*/ 48453 w 1053827"/>
                <a:gd name="connsiteY5" fmla="*/ 303869 h 692235"/>
                <a:gd name="connsiteX6" fmla="*/ 47184 w 1053827"/>
                <a:gd name="connsiteY6" fmla="*/ 317436 h 692235"/>
                <a:gd name="connsiteX7" fmla="*/ 57458 w 1053827"/>
                <a:gd name="connsiteY7" fmla="*/ 332271 h 692235"/>
                <a:gd name="connsiteX8" fmla="*/ 58853 w 1053827"/>
                <a:gd name="connsiteY8" fmla="*/ 345838 h 692235"/>
                <a:gd name="connsiteX9" fmla="*/ 77753 w 1053827"/>
                <a:gd name="connsiteY9" fmla="*/ 370182 h 692235"/>
                <a:gd name="connsiteX10" fmla="*/ 77753 w 1053827"/>
                <a:gd name="connsiteY10" fmla="*/ 383749 h 692235"/>
                <a:gd name="connsiteX11" fmla="*/ 87266 w 1053827"/>
                <a:gd name="connsiteY11" fmla="*/ 398710 h 692235"/>
                <a:gd name="connsiteX12" fmla="*/ 89929 w 1053827"/>
                <a:gd name="connsiteY12" fmla="*/ 412150 h 692235"/>
                <a:gd name="connsiteX13" fmla="*/ 89168 w 1053827"/>
                <a:gd name="connsiteY13" fmla="*/ 425717 h 692235"/>
                <a:gd name="connsiteX14" fmla="*/ 89168 w 1053827"/>
                <a:gd name="connsiteY14" fmla="*/ 440679 h 692235"/>
                <a:gd name="connsiteX15" fmla="*/ 91832 w 1053827"/>
                <a:gd name="connsiteY15" fmla="*/ 454119 h 692235"/>
                <a:gd name="connsiteX16" fmla="*/ 90437 w 1053827"/>
                <a:gd name="connsiteY16" fmla="*/ 459571 h 692235"/>
                <a:gd name="connsiteX17" fmla="*/ 104008 w 1053827"/>
                <a:gd name="connsiteY17" fmla="*/ 459571 h 692235"/>
                <a:gd name="connsiteX18" fmla="*/ 102106 w 1053827"/>
                <a:gd name="connsiteY18" fmla="*/ 473138 h 692235"/>
                <a:gd name="connsiteX19" fmla="*/ 115678 w 1053827"/>
                <a:gd name="connsiteY19" fmla="*/ 479858 h 692235"/>
                <a:gd name="connsiteX20" fmla="*/ 113014 w 1053827"/>
                <a:gd name="connsiteY20" fmla="*/ 496087 h 692235"/>
                <a:gd name="connsiteX21" fmla="*/ 121132 w 1053827"/>
                <a:gd name="connsiteY21" fmla="*/ 509654 h 692235"/>
                <a:gd name="connsiteX22" fmla="*/ 117073 w 1053827"/>
                <a:gd name="connsiteY22" fmla="*/ 527278 h 692235"/>
                <a:gd name="connsiteX23" fmla="*/ 127854 w 1053827"/>
                <a:gd name="connsiteY23" fmla="*/ 540845 h 692235"/>
                <a:gd name="connsiteX24" fmla="*/ 127093 w 1053827"/>
                <a:gd name="connsiteY24" fmla="*/ 555680 h 692235"/>
                <a:gd name="connsiteX25" fmla="*/ 125191 w 1053827"/>
                <a:gd name="connsiteY25" fmla="*/ 573304 h 692235"/>
                <a:gd name="connsiteX26" fmla="*/ 135211 w 1053827"/>
                <a:gd name="connsiteY26" fmla="*/ 603100 h 692235"/>
                <a:gd name="connsiteX27" fmla="*/ 128489 w 1053827"/>
                <a:gd name="connsiteY27" fmla="*/ 645069 h 692235"/>
                <a:gd name="connsiteX28" fmla="*/ 141934 w 1053827"/>
                <a:gd name="connsiteY28" fmla="*/ 654578 h 692235"/>
                <a:gd name="connsiteX29" fmla="*/ 145993 w 1053827"/>
                <a:gd name="connsiteY29" fmla="*/ 668145 h 692235"/>
                <a:gd name="connsiteX30" fmla="*/ 330291 w 1053827"/>
                <a:gd name="connsiteY30" fmla="*/ 669413 h 692235"/>
                <a:gd name="connsiteX31" fmla="*/ 446730 w 1053827"/>
                <a:gd name="connsiteY31" fmla="*/ 666751 h 692235"/>
                <a:gd name="connsiteX32" fmla="*/ 701424 w 1053827"/>
                <a:gd name="connsiteY32" fmla="*/ 652042 h 692235"/>
                <a:gd name="connsiteX33" fmla="*/ 811141 w 1053827"/>
                <a:gd name="connsiteY33" fmla="*/ 639363 h 692235"/>
                <a:gd name="connsiteX34" fmla="*/ 819259 w 1053827"/>
                <a:gd name="connsiteY34" fmla="*/ 654325 h 692235"/>
                <a:gd name="connsiteX35" fmla="*/ 846276 w 1053827"/>
                <a:gd name="connsiteY35" fmla="*/ 674612 h 692235"/>
                <a:gd name="connsiteX36" fmla="*/ 857184 w 1053827"/>
                <a:gd name="connsiteY36" fmla="*/ 689446 h 692235"/>
                <a:gd name="connsiteX37" fmla="*/ 863906 w 1053827"/>
                <a:gd name="connsiteY37" fmla="*/ 692236 h 692235"/>
                <a:gd name="connsiteX38" fmla="*/ 873419 w 1053827"/>
                <a:gd name="connsiteY38" fmla="*/ 682726 h 692235"/>
                <a:gd name="connsiteX39" fmla="*/ 874814 w 1053827"/>
                <a:gd name="connsiteY39" fmla="*/ 667892 h 692235"/>
                <a:gd name="connsiteX40" fmla="*/ 865301 w 1053827"/>
                <a:gd name="connsiteY40" fmla="*/ 654325 h 692235"/>
                <a:gd name="connsiteX41" fmla="*/ 876083 w 1053827"/>
                <a:gd name="connsiteY41" fmla="*/ 640758 h 692235"/>
                <a:gd name="connsiteX42" fmla="*/ 909949 w 1053827"/>
                <a:gd name="connsiteY42" fmla="*/ 623134 h 692235"/>
                <a:gd name="connsiteX43" fmla="*/ 914008 w 1053827"/>
                <a:gd name="connsiteY43" fmla="*/ 609567 h 692235"/>
                <a:gd name="connsiteX44" fmla="*/ 914008 w 1053827"/>
                <a:gd name="connsiteY44" fmla="*/ 594732 h 692235"/>
                <a:gd name="connsiteX45" fmla="*/ 916671 w 1053827"/>
                <a:gd name="connsiteY45" fmla="*/ 585223 h 692235"/>
                <a:gd name="connsiteX46" fmla="*/ 937093 w 1053827"/>
                <a:gd name="connsiteY46" fmla="*/ 558216 h 692235"/>
                <a:gd name="connsiteX47" fmla="*/ 934302 w 1053827"/>
                <a:gd name="connsiteY47" fmla="*/ 528419 h 692235"/>
                <a:gd name="connsiteX48" fmla="*/ 910456 w 1053827"/>
                <a:gd name="connsiteY48" fmla="*/ 501286 h 692235"/>
                <a:gd name="connsiteX49" fmla="*/ 912739 w 1053827"/>
                <a:gd name="connsiteY49" fmla="*/ 472884 h 692235"/>
                <a:gd name="connsiteX50" fmla="*/ 918067 w 1053827"/>
                <a:gd name="connsiteY50" fmla="*/ 457923 h 692235"/>
                <a:gd name="connsiteX51" fmla="*/ 970959 w 1053827"/>
                <a:gd name="connsiteY51" fmla="*/ 447145 h 692235"/>
                <a:gd name="connsiteX52" fmla="*/ 984531 w 1053827"/>
                <a:gd name="connsiteY52" fmla="*/ 436368 h 692235"/>
                <a:gd name="connsiteX53" fmla="*/ 1012943 w 1053827"/>
                <a:gd name="connsiteY53" fmla="*/ 425464 h 692235"/>
                <a:gd name="connsiteX54" fmla="*/ 1026515 w 1053827"/>
                <a:gd name="connsiteY54" fmla="*/ 412784 h 692235"/>
                <a:gd name="connsiteX55" fmla="*/ 1029178 w 1053827"/>
                <a:gd name="connsiteY55" fmla="*/ 382988 h 692235"/>
                <a:gd name="connsiteX56" fmla="*/ 1048078 w 1053827"/>
                <a:gd name="connsiteY56" fmla="*/ 357630 h 692235"/>
                <a:gd name="connsiteX57" fmla="*/ 1053532 w 1053827"/>
                <a:gd name="connsiteY57" fmla="*/ 314266 h 692235"/>
                <a:gd name="connsiteX58" fmla="*/ 1048078 w 1053827"/>
                <a:gd name="connsiteY58" fmla="*/ 299432 h 692235"/>
                <a:gd name="connsiteX59" fmla="*/ 1034633 w 1053827"/>
                <a:gd name="connsiteY59" fmla="*/ 285865 h 692235"/>
                <a:gd name="connsiteX60" fmla="*/ 1019666 w 1053827"/>
                <a:gd name="connsiteY60" fmla="*/ 277750 h 692235"/>
                <a:gd name="connsiteX61" fmla="*/ 1006094 w 1053827"/>
                <a:gd name="connsiteY61" fmla="*/ 266973 h 692235"/>
                <a:gd name="connsiteX62" fmla="*/ 1003430 w 1053827"/>
                <a:gd name="connsiteY62" fmla="*/ 249349 h 692235"/>
                <a:gd name="connsiteX63" fmla="*/ 975018 w 1053827"/>
                <a:gd name="connsiteY63" fmla="*/ 225765 h 692235"/>
                <a:gd name="connsiteX64" fmla="*/ 964109 w 1053827"/>
                <a:gd name="connsiteY64" fmla="*/ 215495 h 692235"/>
                <a:gd name="connsiteX65" fmla="*/ 965505 w 1053827"/>
                <a:gd name="connsiteY65" fmla="*/ 212832 h 692235"/>
                <a:gd name="connsiteX66" fmla="*/ 954723 w 1053827"/>
                <a:gd name="connsiteY66" fmla="*/ 184304 h 692235"/>
                <a:gd name="connsiteX67" fmla="*/ 912739 w 1053827"/>
                <a:gd name="connsiteY67" fmla="*/ 176189 h 692235"/>
                <a:gd name="connsiteX68" fmla="*/ 897772 w 1053827"/>
                <a:gd name="connsiteY68" fmla="*/ 169469 h 692235"/>
                <a:gd name="connsiteX69" fmla="*/ 891050 w 1053827"/>
                <a:gd name="connsiteY69" fmla="*/ 155902 h 692235"/>
                <a:gd name="connsiteX70" fmla="*/ 888259 w 1053827"/>
                <a:gd name="connsiteY70" fmla="*/ 138278 h 692235"/>
                <a:gd name="connsiteX71" fmla="*/ 878873 w 1053827"/>
                <a:gd name="connsiteY71" fmla="*/ 124711 h 692235"/>
                <a:gd name="connsiteX72" fmla="*/ 876083 w 1053827"/>
                <a:gd name="connsiteY72" fmla="*/ 100367 h 692235"/>
                <a:gd name="connsiteX73" fmla="*/ 870756 w 1053827"/>
                <a:gd name="connsiteY73" fmla="*/ 78685 h 692235"/>
                <a:gd name="connsiteX74" fmla="*/ 884201 w 1053827"/>
                <a:gd name="connsiteY74" fmla="*/ 50284 h 692235"/>
                <a:gd name="connsiteX75" fmla="*/ 877478 w 1053827"/>
                <a:gd name="connsiteY75" fmla="*/ 36717 h 692235"/>
                <a:gd name="connsiteX76" fmla="*/ 866697 w 1053827"/>
                <a:gd name="connsiteY76" fmla="*/ 32659 h 692235"/>
                <a:gd name="connsiteX77" fmla="*/ 861243 w 1053827"/>
                <a:gd name="connsiteY77" fmla="*/ 17825 h 692235"/>
                <a:gd name="connsiteX78" fmla="*/ 857184 w 1053827"/>
                <a:gd name="connsiteY78" fmla="*/ 12373 h 692235"/>
                <a:gd name="connsiteX79" fmla="*/ 858452 w 1053827"/>
                <a:gd name="connsiteY79" fmla="*/ 1595 h 692235"/>
                <a:gd name="connsiteX80" fmla="*/ 693560 w 1053827"/>
                <a:gd name="connsiteY80" fmla="*/ 10978 h 692235"/>
                <a:gd name="connsiteX81" fmla="*/ 466009 w 1053827"/>
                <a:gd name="connsiteY81" fmla="*/ 20487 h 692235"/>
                <a:gd name="connsiteX82" fmla="*/ 192416 w 1053827"/>
                <a:gd name="connsiteY82" fmla="*/ 27334 h 692235"/>
                <a:gd name="connsiteX83" fmla="*/ 28412 w 1053827"/>
                <a:gd name="connsiteY83" fmla="*/ 28602 h 692235"/>
                <a:gd name="connsiteX84" fmla="*/ 4059 w 1053827"/>
                <a:gd name="connsiteY84" fmla="*/ 28602 h 692235"/>
                <a:gd name="connsiteX85" fmla="*/ 8118 w 1053827"/>
                <a:gd name="connsiteY85" fmla="*/ 44832 h 692235"/>
                <a:gd name="connsiteX86" fmla="*/ 16235 w 1053827"/>
                <a:gd name="connsiteY86" fmla="*/ 58399 h 692235"/>
                <a:gd name="connsiteX87" fmla="*/ 14967 w 1053827"/>
                <a:gd name="connsiteY87" fmla="*/ 73360 h 692235"/>
                <a:gd name="connsiteX88" fmla="*/ 8118 w 1053827"/>
                <a:gd name="connsiteY88" fmla="*/ 76023 h 692235"/>
                <a:gd name="connsiteX89" fmla="*/ 12177 w 1053827"/>
                <a:gd name="connsiteY89" fmla="*/ 90858 h 692235"/>
                <a:gd name="connsiteX90" fmla="*/ 27144 w 1053827"/>
                <a:gd name="connsiteY90" fmla="*/ 104424 h 692235"/>
                <a:gd name="connsiteX91" fmla="*/ 27144 w 1053827"/>
                <a:gd name="connsiteY91" fmla="*/ 117991 h 692235"/>
                <a:gd name="connsiteX92" fmla="*/ 19026 w 1053827"/>
                <a:gd name="connsiteY92" fmla="*/ 131558 h 692235"/>
                <a:gd name="connsiteX93" fmla="*/ 20294 w 1053827"/>
                <a:gd name="connsiteY93" fmla="*/ 146393 h 692235"/>
                <a:gd name="connsiteX94" fmla="*/ 10781 w 1053827"/>
                <a:gd name="connsiteY94" fmla="*/ 173526 h 692235"/>
                <a:gd name="connsiteX95" fmla="*/ 6849 w 1053827"/>
                <a:gd name="connsiteY95" fmla="*/ 176189 h 692235"/>
                <a:gd name="connsiteX96" fmla="*/ 0 w 1053827"/>
                <a:gd name="connsiteY96" fmla="*/ 189756 h 692235"/>
                <a:gd name="connsiteX97" fmla="*/ 4059 w 1053827"/>
                <a:gd name="connsiteY97" fmla="*/ 204591 h 692235"/>
                <a:gd name="connsiteX98" fmla="*/ 17631 w 1053827"/>
                <a:gd name="connsiteY98" fmla="*/ 217270 h 692235"/>
                <a:gd name="connsiteX99" fmla="*/ 23212 w 1053827"/>
                <a:gd name="connsiteY99" fmla="*/ 241487 h 692235"/>
                <a:gd name="connsiteX100" fmla="*/ 28539 w 1053827"/>
                <a:gd name="connsiteY100" fmla="*/ 247193 h 69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53827" h="692235">
                  <a:moveTo>
                    <a:pt x="28539" y="247193"/>
                  </a:moveTo>
                  <a:cubicBezTo>
                    <a:pt x="31756" y="247202"/>
                    <a:pt x="34911" y="248078"/>
                    <a:pt x="37671" y="249729"/>
                  </a:cubicBezTo>
                  <a:cubicBezTo>
                    <a:pt x="40462" y="252772"/>
                    <a:pt x="39067" y="265958"/>
                    <a:pt x="39067" y="265958"/>
                  </a:cubicBezTo>
                  <a:cubicBezTo>
                    <a:pt x="37687" y="268979"/>
                    <a:pt x="36747" y="272181"/>
                    <a:pt x="36276" y="275468"/>
                  </a:cubicBezTo>
                  <a:cubicBezTo>
                    <a:pt x="38261" y="280774"/>
                    <a:pt x="40995" y="285769"/>
                    <a:pt x="44394" y="290303"/>
                  </a:cubicBezTo>
                  <a:lnTo>
                    <a:pt x="48453" y="303869"/>
                  </a:lnTo>
                  <a:cubicBezTo>
                    <a:pt x="47356" y="308303"/>
                    <a:pt x="46928" y="312876"/>
                    <a:pt x="47184" y="317436"/>
                  </a:cubicBezTo>
                  <a:cubicBezTo>
                    <a:pt x="48453" y="321747"/>
                    <a:pt x="55682" y="327833"/>
                    <a:pt x="57458" y="332271"/>
                  </a:cubicBezTo>
                  <a:cubicBezTo>
                    <a:pt x="59234" y="336709"/>
                    <a:pt x="57458" y="342668"/>
                    <a:pt x="58853" y="345838"/>
                  </a:cubicBezTo>
                  <a:cubicBezTo>
                    <a:pt x="61644" y="353065"/>
                    <a:pt x="75216" y="362828"/>
                    <a:pt x="77753" y="370182"/>
                  </a:cubicBezTo>
                  <a:cubicBezTo>
                    <a:pt x="78894" y="373352"/>
                    <a:pt x="76865" y="380452"/>
                    <a:pt x="77753" y="383749"/>
                  </a:cubicBezTo>
                  <a:cubicBezTo>
                    <a:pt x="78640" y="387046"/>
                    <a:pt x="85617" y="394526"/>
                    <a:pt x="87266" y="398710"/>
                  </a:cubicBezTo>
                  <a:cubicBezTo>
                    <a:pt x="88783" y="403043"/>
                    <a:pt x="89680" y="407567"/>
                    <a:pt x="89929" y="412150"/>
                  </a:cubicBezTo>
                  <a:cubicBezTo>
                    <a:pt x="89929" y="415574"/>
                    <a:pt x="89168" y="425717"/>
                    <a:pt x="89168" y="425717"/>
                  </a:cubicBezTo>
                  <a:lnTo>
                    <a:pt x="89168" y="440679"/>
                  </a:lnTo>
                  <a:lnTo>
                    <a:pt x="91832" y="454119"/>
                  </a:lnTo>
                  <a:cubicBezTo>
                    <a:pt x="91832" y="454119"/>
                    <a:pt x="89676" y="458430"/>
                    <a:pt x="90437" y="459571"/>
                  </a:cubicBezTo>
                  <a:cubicBezTo>
                    <a:pt x="91198" y="460712"/>
                    <a:pt x="102106" y="456782"/>
                    <a:pt x="104008" y="459571"/>
                  </a:cubicBezTo>
                  <a:cubicBezTo>
                    <a:pt x="105911" y="462360"/>
                    <a:pt x="100457" y="470222"/>
                    <a:pt x="102106" y="473138"/>
                  </a:cubicBezTo>
                  <a:cubicBezTo>
                    <a:pt x="103755" y="476054"/>
                    <a:pt x="114029" y="476561"/>
                    <a:pt x="115678" y="479858"/>
                  </a:cubicBezTo>
                  <a:cubicBezTo>
                    <a:pt x="117327" y="483154"/>
                    <a:pt x="112253" y="492537"/>
                    <a:pt x="113014" y="496087"/>
                  </a:cubicBezTo>
                  <a:cubicBezTo>
                    <a:pt x="113775" y="499637"/>
                    <a:pt x="120498" y="505724"/>
                    <a:pt x="121132" y="509654"/>
                  </a:cubicBezTo>
                  <a:cubicBezTo>
                    <a:pt x="121766" y="513585"/>
                    <a:pt x="116058" y="522333"/>
                    <a:pt x="117073" y="527278"/>
                  </a:cubicBezTo>
                  <a:cubicBezTo>
                    <a:pt x="118088" y="532223"/>
                    <a:pt x="126840" y="536661"/>
                    <a:pt x="127854" y="540845"/>
                  </a:cubicBezTo>
                  <a:cubicBezTo>
                    <a:pt x="128222" y="545802"/>
                    <a:pt x="127966" y="550786"/>
                    <a:pt x="127093" y="555680"/>
                  </a:cubicBezTo>
                  <a:cubicBezTo>
                    <a:pt x="125956" y="561489"/>
                    <a:pt x="125319" y="567386"/>
                    <a:pt x="125191" y="573304"/>
                  </a:cubicBezTo>
                  <a:cubicBezTo>
                    <a:pt x="127709" y="583494"/>
                    <a:pt x="131060" y="593459"/>
                    <a:pt x="135211" y="603100"/>
                  </a:cubicBezTo>
                  <a:cubicBezTo>
                    <a:pt x="135211" y="603100"/>
                    <a:pt x="124303" y="635306"/>
                    <a:pt x="128489" y="645069"/>
                  </a:cubicBezTo>
                  <a:cubicBezTo>
                    <a:pt x="130011" y="648873"/>
                    <a:pt x="139270" y="651408"/>
                    <a:pt x="141934" y="654578"/>
                  </a:cubicBezTo>
                  <a:cubicBezTo>
                    <a:pt x="143981" y="658863"/>
                    <a:pt x="145350" y="663440"/>
                    <a:pt x="145993" y="668145"/>
                  </a:cubicBezTo>
                  <a:lnTo>
                    <a:pt x="330291" y="669413"/>
                  </a:lnTo>
                  <a:lnTo>
                    <a:pt x="446730" y="666751"/>
                  </a:lnTo>
                  <a:lnTo>
                    <a:pt x="701424" y="652042"/>
                  </a:lnTo>
                  <a:lnTo>
                    <a:pt x="811141" y="639363"/>
                  </a:lnTo>
                  <a:lnTo>
                    <a:pt x="819259" y="654325"/>
                  </a:lnTo>
                  <a:lnTo>
                    <a:pt x="846276" y="674612"/>
                  </a:lnTo>
                  <a:cubicBezTo>
                    <a:pt x="849355" y="679942"/>
                    <a:pt x="853013" y="684918"/>
                    <a:pt x="857184" y="689446"/>
                  </a:cubicBezTo>
                  <a:cubicBezTo>
                    <a:pt x="859069" y="691069"/>
                    <a:pt x="861425" y="692046"/>
                    <a:pt x="863906" y="692236"/>
                  </a:cubicBezTo>
                  <a:cubicBezTo>
                    <a:pt x="867204" y="691602"/>
                    <a:pt x="871897" y="685769"/>
                    <a:pt x="873419" y="682726"/>
                  </a:cubicBezTo>
                  <a:cubicBezTo>
                    <a:pt x="875209" y="677997"/>
                    <a:pt x="875691" y="672872"/>
                    <a:pt x="874814" y="667892"/>
                  </a:cubicBezTo>
                  <a:cubicBezTo>
                    <a:pt x="873673" y="663834"/>
                    <a:pt x="865175" y="658382"/>
                    <a:pt x="865301" y="654325"/>
                  </a:cubicBezTo>
                  <a:cubicBezTo>
                    <a:pt x="865428" y="650267"/>
                    <a:pt x="872531" y="643294"/>
                    <a:pt x="876083" y="640758"/>
                  </a:cubicBezTo>
                  <a:cubicBezTo>
                    <a:pt x="883820" y="635179"/>
                    <a:pt x="903861" y="630488"/>
                    <a:pt x="909949" y="623134"/>
                  </a:cubicBezTo>
                  <a:cubicBezTo>
                    <a:pt x="912337" y="618988"/>
                    <a:pt x="913727" y="614343"/>
                    <a:pt x="914008" y="609567"/>
                  </a:cubicBezTo>
                  <a:cubicBezTo>
                    <a:pt x="914008" y="605890"/>
                    <a:pt x="914008" y="594732"/>
                    <a:pt x="914008" y="594732"/>
                  </a:cubicBezTo>
                  <a:lnTo>
                    <a:pt x="916671" y="585223"/>
                  </a:lnTo>
                  <a:cubicBezTo>
                    <a:pt x="924483" y="577025"/>
                    <a:pt x="931334" y="567964"/>
                    <a:pt x="937093" y="558216"/>
                  </a:cubicBezTo>
                  <a:cubicBezTo>
                    <a:pt x="939097" y="548224"/>
                    <a:pt x="938126" y="537865"/>
                    <a:pt x="934302" y="528419"/>
                  </a:cubicBezTo>
                  <a:cubicBezTo>
                    <a:pt x="930243" y="520305"/>
                    <a:pt x="913374" y="510161"/>
                    <a:pt x="910456" y="501286"/>
                  </a:cubicBezTo>
                  <a:cubicBezTo>
                    <a:pt x="909826" y="491758"/>
                    <a:pt x="910595" y="482189"/>
                    <a:pt x="912739" y="472884"/>
                  </a:cubicBezTo>
                  <a:cubicBezTo>
                    <a:pt x="912739" y="472884"/>
                    <a:pt x="915022" y="460205"/>
                    <a:pt x="918067" y="457923"/>
                  </a:cubicBezTo>
                  <a:cubicBezTo>
                    <a:pt x="928594" y="449554"/>
                    <a:pt x="958655" y="452851"/>
                    <a:pt x="970959" y="447145"/>
                  </a:cubicBezTo>
                  <a:cubicBezTo>
                    <a:pt x="974891" y="445243"/>
                    <a:pt x="980599" y="438270"/>
                    <a:pt x="984531" y="436368"/>
                  </a:cubicBezTo>
                  <a:cubicBezTo>
                    <a:pt x="991253" y="432691"/>
                    <a:pt x="1006474" y="429394"/>
                    <a:pt x="1012943" y="425464"/>
                  </a:cubicBezTo>
                  <a:cubicBezTo>
                    <a:pt x="1018280" y="422200"/>
                    <a:pt x="1022897" y="417886"/>
                    <a:pt x="1026515" y="412784"/>
                  </a:cubicBezTo>
                  <a:cubicBezTo>
                    <a:pt x="1029813" y="406064"/>
                    <a:pt x="1026515" y="389962"/>
                    <a:pt x="1029178" y="382988"/>
                  </a:cubicBezTo>
                  <a:cubicBezTo>
                    <a:pt x="1031842" y="376014"/>
                    <a:pt x="1044907" y="364603"/>
                    <a:pt x="1048078" y="357630"/>
                  </a:cubicBezTo>
                  <a:cubicBezTo>
                    <a:pt x="1052751" y="343679"/>
                    <a:pt x="1054605" y="328939"/>
                    <a:pt x="1053532" y="314266"/>
                  </a:cubicBezTo>
                  <a:cubicBezTo>
                    <a:pt x="1052614" y="309036"/>
                    <a:pt x="1050766" y="304012"/>
                    <a:pt x="1048078" y="299432"/>
                  </a:cubicBezTo>
                  <a:cubicBezTo>
                    <a:pt x="1044222" y="294330"/>
                    <a:pt x="1039700" y="289767"/>
                    <a:pt x="1034633" y="285865"/>
                  </a:cubicBezTo>
                  <a:cubicBezTo>
                    <a:pt x="1029795" y="282890"/>
                    <a:pt x="1024799" y="280181"/>
                    <a:pt x="1019666" y="277750"/>
                  </a:cubicBezTo>
                  <a:cubicBezTo>
                    <a:pt x="1014618" y="274871"/>
                    <a:pt x="1010041" y="271236"/>
                    <a:pt x="1006094" y="266973"/>
                  </a:cubicBezTo>
                  <a:cubicBezTo>
                    <a:pt x="1004191" y="262915"/>
                    <a:pt x="1006094" y="253152"/>
                    <a:pt x="1003430" y="249349"/>
                  </a:cubicBezTo>
                  <a:cubicBezTo>
                    <a:pt x="994996" y="240317"/>
                    <a:pt x="985449" y="232392"/>
                    <a:pt x="975018" y="225765"/>
                  </a:cubicBezTo>
                  <a:cubicBezTo>
                    <a:pt x="975018" y="225765"/>
                    <a:pt x="964617" y="219552"/>
                    <a:pt x="964109" y="215495"/>
                  </a:cubicBezTo>
                  <a:cubicBezTo>
                    <a:pt x="964109" y="214734"/>
                    <a:pt x="965378" y="213593"/>
                    <a:pt x="965505" y="212832"/>
                  </a:cubicBezTo>
                  <a:cubicBezTo>
                    <a:pt x="965680" y="202297"/>
                    <a:pt x="961823" y="192092"/>
                    <a:pt x="954723" y="184304"/>
                  </a:cubicBezTo>
                  <a:cubicBezTo>
                    <a:pt x="945971" y="178091"/>
                    <a:pt x="912739" y="176189"/>
                    <a:pt x="912739" y="176189"/>
                  </a:cubicBezTo>
                  <a:cubicBezTo>
                    <a:pt x="907485" y="174593"/>
                    <a:pt x="902456" y="172335"/>
                    <a:pt x="897772" y="169469"/>
                  </a:cubicBezTo>
                  <a:cubicBezTo>
                    <a:pt x="894760" y="165372"/>
                    <a:pt x="892485" y="160781"/>
                    <a:pt x="891050" y="155902"/>
                  </a:cubicBezTo>
                  <a:cubicBezTo>
                    <a:pt x="889655" y="151718"/>
                    <a:pt x="889908" y="142462"/>
                    <a:pt x="888259" y="138278"/>
                  </a:cubicBezTo>
                  <a:cubicBezTo>
                    <a:pt x="886610" y="134094"/>
                    <a:pt x="880269" y="128642"/>
                    <a:pt x="878873" y="124711"/>
                  </a:cubicBezTo>
                  <a:cubicBezTo>
                    <a:pt x="877360" y="116674"/>
                    <a:pt x="876427" y="108538"/>
                    <a:pt x="876083" y="100367"/>
                  </a:cubicBezTo>
                  <a:cubicBezTo>
                    <a:pt x="875068" y="94915"/>
                    <a:pt x="869741" y="84264"/>
                    <a:pt x="870756" y="78685"/>
                  </a:cubicBezTo>
                  <a:cubicBezTo>
                    <a:pt x="872024" y="70951"/>
                    <a:pt x="884327" y="58145"/>
                    <a:pt x="884201" y="50284"/>
                  </a:cubicBezTo>
                  <a:cubicBezTo>
                    <a:pt x="883394" y="45183"/>
                    <a:pt x="881048" y="40449"/>
                    <a:pt x="877478" y="36717"/>
                  </a:cubicBezTo>
                  <a:cubicBezTo>
                    <a:pt x="875322" y="34815"/>
                    <a:pt x="868599" y="34815"/>
                    <a:pt x="866697" y="32659"/>
                  </a:cubicBezTo>
                  <a:cubicBezTo>
                    <a:pt x="864794" y="30504"/>
                    <a:pt x="863145" y="21248"/>
                    <a:pt x="861243" y="17825"/>
                  </a:cubicBezTo>
                  <a:cubicBezTo>
                    <a:pt x="860355" y="16303"/>
                    <a:pt x="857437" y="14021"/>
                    <a:pt x="857184" y="12373"/>
                  </a:cubicBezTo>
                  <a:cubicBezTo>
                    <a:pt x="856930" y="10724"/>
                    <a:pt x="861243" y="1976"/>
                    <a:pt x="858452" y="1595"/>
                  </a:cubicBezTo>
                  <a:cubicBezTo>
                    <a:pt x="823191" y="-4998"/>
                    <a:pt x="693560" y="10978"/>
                    <a:pt x="693560" y="10978"/>
                  </a:cubicBezTo>
                  <a:lnTo>
                    <a:pt x="466009" y="20487"/>
                  </a:lnTo>
                  <a:lnTo>
                    <a:pt x="192416" y="27334"/>
                  </a:lnTo>
                  <a:lnTo>
                    <a:pt x="28412" y="28602"/>
                  </a:lnTo>
                  <a:lnTo>
                    <a:pt x="4059" y="28602"/>
                  </a:lnTo>
                  <a:lnTo>
                    <a:pt x="8118" y="44832"/>
                  </a:lnTo>
                  <a:cubicBezTo>
                    <a:pt x="11342" y="49023"/>
                    <a:pt x="14067" y="53576"/>
                    <a:pt x="16235" y="58399"/>
                  </a:cubicBezTo>
                  <a:cubicBezTo>
                    <a:pt x="17503" y="63387"/>
                    <a:pt x="17056" y="68656"/>
                    <a:pt x="14967" y="73360"/>
                  </a:cubicBezTo>
                  <a:cubicBezTo>
                    <a:pt x="13699" y="74628"/>
                    <a:pt x="9006" y="74374"/>
                    <a:pt x="8118" y="76023"/>
                  </a:cubicBezTo>
                  <a:cubicBezTo>
                    <a:pt x="7230" y="77671"/>
                    <a:pt x="10147" y="87688"/>
                    <a:pt x="12177" y="90858"/>
                  </a:cubicBezTo>
                  <a:cubicBezTo>
                    <a:pt x="14206" y="94027"/>
                    <a:pt x="24861" y="99987"/>
                    <a:pt x="27144" y="104424"/>
                  </a:cubicBezTo>
                  <a:cubicBezTo>
                    <a:pt x="28287" y="108874"/>
                    <a:pt x="28287" y="113541"/>
                    <a:pt x="27144" y="117991"/>
                  </a:cubicBezTo>
                  <a:cubicBezTo>
                    <a:pt x="26002" y="121795"/>
                    <a:pt x="20041" y="127754"/>
                    <a:pt x="19026" y="131558"/>
                  </a:cubicBezTo>
                  <a:cubicBezTo>
                    <a:pt x="18773" y="136537"/>
                    <a:pt x="19200" y="141528"/>
                    <a:pt x="20294" y="146393"/>
                  </a:cubicBezTo>
                  <a:cubicBezTo>
                    <a:pt x="18417" y="155840"/>
                    <a:pt x="15214" y="164974"/>
                    <a:pt x="10781" y="173526"/>
                  </a:cubicBezTo>
                  <a:cubicBezTo>
                    <a:pt x="10020" y="174414"/>
                    <a:pt x="7610" y="175301"/>
                    <a:pt x="6849" y="176189"/>
                  </a:cubicBezTo>
                  <a:cubicBezTo>
                    <a:pt x="3560" y="180129"/>
                    <a:pt x="1217" y="184770"/>
                    <a:pt x="0" y="189756"/>
                  </a:cubicBezTo>
                  <a:cubicBezTo>
                    <a:pt x="130" y="194957"/>
                    <a:pt x="1522" y="200048"/>
                    <a:pt x="4059" y="204591"/>
                  </a:cubicBezTo>
                  <a:cubicBezTo>
                    <a:pt x="6469" y="208521"/>
                    <a:pt x="15094" y="212959"/>
                    <a:pt x="17631" y="217270"/>
                  </a:cubicBezTo>
                  <a:cubicBezTo>
                    <a:pt x="20573" y="225054"/>
                    <a:pt x="22450" y="233201"/>
                    <a:pt x="23212" y="241487"/>
                  </a:cubicBezTo>
                  <a:cubicBezTo>
                    <a:pt x="23212" y="241487"/>
                    <a:pt x="22324" y="243389"/>
                    <a:pt x="28539" y="247193"/>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8" name="US_State">
              <a:extLst>
                <a:ext uri="{FF2B5EF4-FFF2-40B4-BE49-F238E27FC236}">
                  <a16:creationId xmlns:a16="http://schemas.microsoft.com/office/drawing/2014/main" id="{CDFB4C3E-B460-59F7-6193-90BA4241226B}"/>
                </a:ext>
              </a:extLst>
            </p:cNvPr>
            <p:cNvSpPr/>
            <p:nvPr/>
          </p:nvSpPr>
          <p:spPr>
            <a:xfrm>
              <a:off x="5406027" y="2973291"/>
              <a:ext cx="1168436" cy="1011680"/>
            </a:xfrm>
            <a:custGeom>
              <a:avLst/>
              <a:gdLst>
                <a:gd name="connsiteX0" fmla="*/ 7371 w 1168436"/>
                <a:gd name="connsiteY0" fmla="*/ 28782 h 1011680"/>
                <a:gd name="connsiteX1" fmla="*/ 186215 w 1168436"/>
                <a:gd name="connsiteY1" fmla="*/ 30050 h 1011680"/>
                <a:gd name="connsiteX2" fmla="*/ 302654 w 1168436"/>
                <a:gd name="connsiteY2" fmla="*/ 27387 h 1011680"/>
                <a:gd name="connsiteX3" fmla="*/ 557348 w 1168436"/>
                <a:gd name="connsiteY3" fmla="*/ 12679 h 1011680"/>
                <a:gd name="connsiteX4" fmla="*/ 667065 w 1168436"/>
                <a:gd name="connsiteY4" fmla="*/ 0 h 1011680"/>
                <a:gd name="connsiteX5" fmla="*/ 675183 w 1168436"/>
                <a:gd name="connsiteY5" fmla="*/ 12679 h 1011680"/>
                <a:gd name="connsiteX6" fmla="*/ 702200 w 1168436"/>
                <a:gd name="connsiteY6" fmla="*/ 34868 h 1011680"/>
                <a:gd name="connsiteX7" fmla="*/ 713108 w 1168436"/>
                <a:gd name="connsiteY7" fmla="*/ 49703 h 1011680"/>
                <a:gd name="connsiteX8" fmla="*/ 719830 w 1168436"/>
                <a:gd name="connsiteY8" fmla="*/ 52492 h 1011680"/>
                <a:gd name="connsiteX9" fmla="*/ 713108 w 1168436"/>
                <a:gd name="connsiteY9" fmla="*/ 66059 h 1011680"/>
                <a:gd name="connsiteX10" fmla="*/ 710317 w 1168436"/>
                <a:gd name="connsiteY10" fmla="*/ 80894 h 1011680"/>
                <a:gd name="connsiteX11" fmla="*/ 737461 w 1168436"/>
                <a:gd name="connsiteY11" fmla="*/ 186512 h 1011680"/>
                <a:gd name="connsiteX12" fmla="*/ 741520 w 1168436"/>
                <a:gd name="connsiteY12" fmla="*/ 200079 h 1011680"/>
                <a:gd name="connsiteX13" fmla="*/ 762322 w 1168436"/>
                <a:gd name="connsiteY13" fmla="*/ 213646 h 1011680"/>
                <a:gd name="connsiteX14" fmla="*/ 773991 w 1168436"/>
                <a:gd name="connsiteY14" fmla="*/ 228481 h 1011680"/>
                <a:gd name="connsiteX15" fmla="*/ 788958 w 1168436"/>
                <a:gd name="connsiteY15" fmla="*/ 237990 h 1011680"/>
                <a:gd name="connsiteX16" fmla="*/ 794285 w 1168436"/>
                <a:gd name="connsiteY16" fmla="*/ 249655 h 1011680"/>
                <a:gd name="connsiteX17" fmla="*/ 829547 w 1168436"/>
                <a:gd name="connsiteY17" fmla="*/ 273112 h 1011680"/>
                <a:gd name="connsiteX18" fmla="*/ 843118 w 1168436"/>
                <a:gd name="connsiteY18" fmla="*/ 284016 h 1011680"/>
                <a:gd name="connsiteX19" fmla="*/ 851236 w 1168436"/>
                <a:gd name="connsiteY19" fmla="*/ 297583 h 1011680"/>
                <a:gd name="connsiteX20" fmla="*/ 866076 w 1168436"/>
                <a:gd name="connsiteY20" fmla="*/ 359838 h 1011680"/>
                <a:gd name="connsiteX21" fmla="*/ 876985 w 1168436"/>
                <a:gd name="connsiteY21" fmla="*/ 373405 h 1011680"/>
                <a:gd name="connsiteX22" fmla="*/ 891825 w 1168436"/>
                <a:gd name="connsiteY22" fmla="*/ 369221 h 1011680"/>
                <a:gd name="connsiteX23" fmla="*/ 900070 w 1168436"/>
                <a:gd name="connsiteY23" fmla="*/ 355781 h 1011680"/>
                <a:gd name="connsiteX24" fmla="*/ 906792 w 1168436"/>
                <a:gd name="connsiteY24" fmla="*/ 354386 h 1011680"/>
                <a:gd name="connsiteX25" fmla="*/ 921633 w 1168436"/>
                <a:gd name="connsiteY25" fmla="*/ 359838 h 1011680"/>
                <a:gd name="connsiteX26" fmla="*/ 935205 w 1168436"/>
                <a:gd name="connsiteY26" fmla="*/ 361106 h 1011680"/>
                <a:gd name="connsiteX27" fmla="*/ 962222 w 1168436"/>
                <a:gd name="connsiteY27" fmla="*/ 378731 h 1011680"/>
                <a:gd name="connsiteX28" fmla="*/ 962222 w 1168436"/>
                <a:gd name="connsiteY28" fmla="*/ 384182 h 1011680"/>
                <a:gd name="connsiteX29" fmla="*/ 954738 w 1168436"/>
                <a:gd name="connsiteY29" fmla="*/ 401807 h 1011680"/>
                <a:gd name="connsiteX30" fmla="*/ 954738 w 1168436"/>
                <a:gd name="connsiteY30" fmla="*/ 426151 h 1011680"/>
                <a:gd name="connsiteX31" fmla="*/ 943830 w 1168436"/>
                <a:gd name="connsiteY31" fmla="*/ 447832 h 1011680"/>
                <a:gd name="connsiteX32" fmla="*/ 937107 w 1168436"/>
                <a:gd name="connsiteY32" fmla="*/ 472176 h 1011680"/>
                <a:gd name="connsiteX33" fmla="*/ 928989 w 1168436"/>
                <a:gd name="connsiteY33" fmla="*/ 485743 h 1011680"/>
                <a:gd name="connsiteX34" fmla="*/ 927594 w 1168436"/>
                <a:gd name="connsiteY34" fmla="*/ 500578 h 1011680"/>
                <a:gd name="connsiteX35" fmla="*/ 930258 w 1168436"/>
                <a:gd name="connsiteY35" fmla="*/ 514145 h 1011680"/>
                <a:gd name="connsiteX36" fmla="*/ 955626 w 1168436"/>
                <a:gd name="connsiteY36" fmla="*/ 542547 h 1011680"/>
                <a:gd name="connsiteX37" fmla="*/ 997609 w 1168436"/>
                <a:gd name="connsiteY37" fmla="*/ 571075 h 1011680"/>
                <a:gd name="connsiteX38" fmla="*/ 1005727 w 1168436"/>
                <a:gd name="connsiteY38" fmla="*/ 571075 h 1011680"/>
                <a:gd name="connsiteX39" fmla="*/ 1008518 w 1168436"/>
                <a:gd name="connsiteY39" fmla="*/ 588572 h 1011680"/>
                <a:gd name="connsiteX40" fmla="*/ 1023358 w 1168436"/>
                <a:gd name="connsiteY40" fmla="*/ 579950 h 1011680"/>
                <a:gd name="connsiteX41" fmla="*/ 1047711 w 1168436"/>
                <a:gd name="connsiteY41" fmla="*/ 596814 h 1011680"/>
                <a:gd name="connsiteX42" fmla="*/ 1055829 w 1168436"/>
                <a:gd name="connsiteY42" fmla="*/ 611648 h 1011680"/>
                <a:gd name="connsiteX43" fmla="*/ 1069147 w 1168436"/>
                <a:gd name="connsiteY43" fmla="*/ 621285 h 1011680"/>
                <a:gd name="connsiteX44" fmla="*/ 1084114 w 1168436"/>
                <a:gd name="connsiteY44" fmla="*/ 626737 h 1011680"/>
                <a:gd name="connsiteX45" fmla="*/ 1086778 w 1168436"/>
                <a:gd name="connsiteY45" fmla="*/ 657801 h 1011680"/>
                <a:gd name="connsiteX46" fmla="*/ 1103013 w 1168436"/>
                <a:gd name="connsiteY46" fmla="*/ 684935 h 1011680"/>
                <a:gd name="connsiteX47" fmla="*/ 1100349 w 1168436"/>
                <a:gd name="connsiteY47" fmla="*/ 699770 h 1011680"/>
                <a:gd name="connsiteX48" fmla="*/ 1090837 w 1168436"/>
                <a:gd name="connsiteY48" fmla="*/ 714731 h 1011680"/>
                <a:gd name="connsiteX49" fmla="*/ 1108467 w 1168436"/>
                <a:gd name="connsiteY49" fmla="*/ 743133 h 1011680"/>
                <a:gd name="connsiteX50" fmla="*/ 1130157 w 1168436"/>
                <a:gd name="connsiteY50" fmla="*/ 771534 h 1011680"/>
                <a:gd name="connsiteX51" fmla="*/ 1143729 w 1168436"/>
                <a:gd name="connsiteY51" fmla="*/ 764814 h 1011680"/>
                <a:gd name="connsiteX52" fmla="*/ 1164023 w 1168436"/>
                <a:gd name="connsiteY52" fmla="*/ 775592 h 1011680"/>
                <a:gd name="connsiteX53" fmla="*/ 1166687 w 1168436"/>
                <a:gd name="connsiteY53" fmla="*/ 788271 h 1011680"/>
                <a:gd name="connsiteX54" fmla="*/ 1164023 w 1168436"/>
                <a:gd name="connsiteY54" fmla="*/ 803233 h 1011680"/>
                <a:gd name="connsiteX55" fmla="*/ 1168082 w 1168436"/>
                <a:gd name="connsiteY55" fmla="*/ 823520 h 1011680"/>
                <a:gd name="connsiteX56" fmla="*/ 1154510 w 1168436"/>
                <a:gd name="connsiteY56" fmla="*/ 834297 h 1011680"/>
                <a:gd name="connsiteX57" fmla="*/ 1161233 w 1168436"/>
                <a:gd name="connsiteY57" fmla="*/ 847864 h 1011680"/>
                <a:gd name="connsiteX58" fmla="*/ 1154510 w 1168436"/>
                <a:gd name="connsiteY58" fmla="*/ 868151 h 1011680"/>
                <a:gd name="connsiteX59" fmla="*/ 1139670 w 1168436"/>
                <a:gd name="connsiteY59" fmla="*/ 862825 h 1011680"/>
                <a:gd name="connsiteX60" fmla="*/ 1128508 w 1168436"/>
                <a:gd name="connsiteY60" fmla="*/ 865868 h 1011680"/>
                <a:gd name="connsiteX61" fmla="*/ 1124449 w 1168436"/>
                <a:gd name="connsiteY61" fmla="*/ 883366 h 1011680"/>
                <a:gd name="connsiteX62" fmla="*/ 1110877 w 1168436"/>
                <a:gd name="connsiteY62" fmla="*/ 894270 h 1011680"/>
                <a:gd name="connsiteX63" fmla="*/ 1113541 w 1168436"/>
                <a:gd name="connsiteY63" fmla="*/ 883366 h 1011680"/>
                <a:gd name="connsiteX64" fmla="*/ 1103013 w 1168436"/>
                <a:gd name="connsiteY64" fmla="*/ 873602 h 1011680"/>
                <a:gd name="connsiteX65" fmla="*/ 1097559 w 1168436"/>
                <a:gd name="connsiteY65" fmla="*/ 888564 h 1011680"/>
                <a:gd name="connsiteX66" fmla="*/ 1100349 w 1168436"/>
                <a:gd name="connsiteY66" fmla="*/ 903399 h 1011680"/>
                <a:gd name="connsiteX67" fmla="*/ 1105804 w 1168436"/>
                <a:gd name="connsiteY67" fmla="*/ 916966 h 1011680"/>
                <a:gd name="connsiteX68" fmla="*/ 1090837 w 1168436"/>
                <a:gd name="connsiteY68" fmla="*/ 922418 h 1011680"/>
                <a:gd name="connsiteX69" fmla="*/ 1098954 w 1168436"/>
                <a:gd name="connsiteY69" fmla="*/ 937253 h 1011680"/>
                <a:gd name="connsiteX70" fmla="*/ 1080055 w 1168436"/>
                <a:gd name="connsiteY70" fmla="*/ 950819 h 1011680"/>
                <a:gd name="connsiteX71" fmla="*/ 1093501 w 1168436"/>
                <a:gd name="connsiteY71" fmla="*/ 964386 h 1011680"/>
                <a:gd name="connsiteX72" fmla="*/ 1085383 w 1168436"/>
                <a:gd name="connsiteY72" fmla="*/ 977826 h 1011680"/>
                <a:gd name="connsiteX73" fmla="*/ 1075997 w 1168436"/>
                <a:gd name="connsiteY73" fmla="*/ 1000903 h 1011680"/>
                <a:gd name="connsiteX74" fmla="*/ 974525 w 1168436"/>
                <a:gd name="connsiteY74" fmla="*/ 1011680 h 1011680"/>
                <a:gd name="connsiteX75" fmla="*/ 974525 w 1168436"/>
                <a:gd name="connsiteY75" fmla="*/ 983278 h 1011680"/>
                <a:gd name="connsiteX76" fmla="*/ 985306 w 1168436"/>
                <a:gd name="connsiteY76" fmla="*/ 968443 h 1011680"/>
                <a:gd name="connsiteX77" fmla="*/ 1000273 w 1168436"/>
                <a:gd name="connsiteY77" fmla="*/ 960202 h 1011680"/>
                <a:gd name="connsiteX78" fmla="*/ 1011055 w 1168436"/>
                <a:gd name="connsiteY78" fmla="*/ 946762 h 1011680"/>
                <a:gd name="connsiteX79" fmla="*/ 1011055 w 1168436"/>
                <a:gd name="connsiteY79" fmla="*/ 931801 h 1011680"/>
                <a:gd name="connsiteX80" fmla="*/ 1006996 w 1168436"/>
                <a:gd name="connsiteY80" fmla="*/ 918234 h 1011680"/>
                <a:gd name="connsiteX81" fmla="*/ 996088 w 1168436"/>
                <a:gd name="connsiteY81" fmla="*/ 904794 h 1011680"/>
                <a:gd name="connsiteX82" fmla="*/ 982643 w 1168436"/>
                <a:gd name="connsiteY82" fmla="*/ 896679 h 1011680"/>
                <a:gd name="connsiteX83" fmla="*/ 665543 w 1168436"/>
                <a:gd name="connsiteY83" fmla="*/ 916966 h 1011680"/>
                <a:gd name="connsiteX84" fmla="*/ 387890 w 1168436"/>
                <a:gd name="connsiteY84" fmla="*/ 929645 h 1011680"/>
                <a:gd name="connsiteX85" fmla="*/ 213105 w 1168436"/>
                <a:gd name="connsiteY85" fmla="*/ 933703 h 1011680"/>
                <a:gd name="connsiteX86" fmla="*/ 210441 w 1168436"/>
                <a:gd name="connsiteY86" fmla="*/ 824026 h 1011680"/>
                <a:gd name="connsiteX87" fmla="*/ 199533 w 1168436"/>
                <a:gd name="connsiteY87" fmla="*/ 354132 h 1011680"/>
                <a:gd name="connsiteX88" fmla="*/ 184693 w 1168436"/>
                <a:gd name="connsiteY88" fmla="*/ 343355 h 1011680"/>
                <a:gd name="connsiteX89" fmla="*/ 172009 w 1168436"/>
                <a:gd name="connsiteY89" fmla="*/ 339297 h 1011680"/>
                <a:gd name="connsiteX90" fmla="*/ 150319 w 1168436"/>
                <a:gd name="connsiteY90" fmla="*/ 312290 h 1011680"/>
                <a:gd name="connsiteX91" fmla="*/ 150319 w 1168436"/>
                <a:gd name="connsiteY91" fmla="*/ 297329 h 1011680"/>
                <a:gd name="connsiteX92" fmla="*/ 134084 w 1168436"/>
                <a:gd name="connsiteY92" fmla="*/ 286552 h 1011680"/>
                <a:gd name="connsiteX93" fmla="*/ 120512 w 1168436"/>
                <a:gd name="connsiteY93" fmla="*/ 268928 h 1011680"/>
                <a:gd name="connsiteX94" fmla="*/ 115058 w 1168436"/>
                <a:gd name="connsiteY94" fmla="*/ 255361 h 1011680"/>
                <a:gd name="connsiteX95" fmla="*/ 131420 w 1168436"/>
                <a:gd name="connsiteY95" fmla="*/ 232285 h 1011680"/>
                <a:gd name="connsiteX96" fmla="*/ 136747 w 1168436"/>
                <a:gd name="connsiteY96" fmla="*/ 218844 h 1011680"/>
                <a:gd name="connsiteX97" fmla="*/ 151715 w 1168436"/>
                <a:gd name="connsiteY97" fmla="*/ 220112 h 1011680"/>
                <a:gd name="connsiteX98" fmla="*/ 152983 w 1168436"/>
                <a:gd name="connsiteY98" fmla="*/ 216055 h 1011680"/>
                <a:gd name="connsiteX99" fmla="*/ 150319 w 1168436"/>
                <a:gd name="connsiteY99" fmla="*/ 201220 h 1011680"/>
                <a:gd name="connsiteX100" fmla="*/ 140806 w 1168436"/>
                <a:gd name="connsiteY100" fmla="*/ 186259 h 1011680"/>
                <a:gd name="connsiteX101" fmla="*/ 130025 w 1168436"/>
                <a:gd name="connsiteY101" fmla="*/ 182201 h 1011680"/>
                <a:gd name="connsiteX102" fmla="*/ 116453 w 1168436"/>
                <a:gd name="connsiteY102" fmla="*/ 191711 h 1011680"/>
                <a:gd name="connsiteX103" fmla="*/ 77133 w 1168436"/>
                <a:gd name="connsiteY103" fmla="*/ 161914 h 1011680"/>
                <a:gd name="connsiteX104" fmla="*/ 60897 w 1168436"/>
                <a:gd name="connsiteY104" fmla="*/ 149235 h 1011680"/>
                <a:gd name="connsiteX105" fmla="*/ 62292 w 1168436"/>
                <a:gd name="connsiteY105" fmla="*/ 135668 h 1011680"/>
                <a:gd name="connsiteX106" fmla="*/ 51384 w 1168436"/>
                <a:gd name="connsiteY106" fmla="*/ 122228 h 1011680"/>
                <a:gd name="connsiteX107" fmla="*/ 48720 w 1168436"/>
                <a:gd name="connsiteY107" fmla="*/ 107267 h 1011680"/>
                <a:gd name="connsiteX108" fmla="*/ 35149 w 1168436"/>
                <a:gd name="connsiteY108" fmla="*/ 97757 h 1011680"/>
                <a:gd name="connsiteX109" fmla="*/ 22465 w 1168436"/>
                <a:gd name="connsiteY109" fmla="*/ 84190 h 1011680"/>
                <a:gd name="connsiteX110" fmla="*/ 13078 w 1168436"/>
                <a:gd name="connsiteY110" fmla="*/ 57183 h 1011680"/>
                <a:gd name="connsiteX111" fmla="*/ 394 w 1168436"/>
                <a:gd name="connsiteY111" fmla="*/ 43617 h 1011680"/>
                <a:gd name="connsiteX112" fmla="*/ 394 w 1168436"/>
                <a:gd name="connsiteY112" fmla="*/ 34234 h 1011680"/>
                <a:gd name="connsiteX113" fmla="*/ 394 w 1168436"/>
                <a:gd name="connsiteY113" fmla="*/ 28782 h 1011680"/>
                <a:gd name="connsiteX114" fmla="*/ 7371 w 1168436"/>
                <a:gd name="connsiteY114" fmla="*/ 28782 h 1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68436" h="1011680">
                  <a:moveTo>
                    <a:pt x="7371" y="28782"/>
                  </a:moveTo>
                  <a:lnTo>
                    <a:pt x="186215" y="30050"/>
                  </a:lnTo>
                  <a:lnTo>
                    <a:pt x="302654" y="27387"/>
                  </a:lnTo>
                  <a:lnTo>
                    <a:pt x="557348" y="12679"/>
                  </a:lnTo>
                  <a:lnTo>
                    <a:pt x="667065" y="0"/>
                  </a:lnTo>
                  <a:cubicBezTo>
                    <a:pt x="669474" y="4409"/>
                    <a:pt x="672187" y="8646"/>
                    <a:pt x="675183" y="12679"/>
                  </a:cubicBezTo>
                  <a:cubicBezTo>
                    <a:pt x="680637" y="19019"/>
                    <a:pt x="696111" y="28655"/>
                    <a:pt x="702200" y="34868"/>
                  </a:cubicBezTo>
                  <a:cubicBezTo>
                    <a:pt x="705497" y="38165"/>
                    <a:pt x="709176" y="47547"/>
                    <a:pt x="713108" y="49703"/>
                  </a:cubicBezTo>
                  <a:cubicBezTo>
                    <a:pt x="714630" y="50717"/>
                    <a:pt x="719196" y="50717"/>
                    <a:pt x="719830" y="52492"/>
                  </a:cubicBezTo>
                  <a:cubicBezTo>
                    <a:pt x="720465" y="54267"/>
                    <a:pt x="714630" y="62636"/>
                    <a:pt x="713108" y="66059"/>
                  </a:cubicBezTo>
                  <a:cubicBezTo>
                    <a:pt x="711678" y="70897"/>
                    <a:pt x="710743" y="75867"/>
                    <a:pt x="710317" y="80894"/>
                  </a:cubicBezTo>
                  <a:cubicBezTo>
                    <a:pt x="706385" y="118298"/>
                    <a:pt x="721987" y="153673"/>
                    <a:pt x="737461" y="186512"/>
                  </a:cubicBezTo>
                  <a:cubicBezTo>
                    <a:pt x="738260" y="191182"/>
                    <a:pt x="739623" y="195738"/>
                    <a:pt x="741520" y="200079"/>
                  </a:cubicBezTo>
                  <a:cubicBezTo>
                    <a:pt x="744945" y="204770"/>
                    <a:pt x="757756" y="209969"/>
                    <a:pt x="762322" y="213646"/>
                  </a:cubicBezTo>
                  <a:cubicBezTo>
                    <a:pt x="766888" y="217323"/>
                    <a:pt x="770440" y="225311"/>
                    <a:pt x="773991" y="228481"/>
                  </a:cubicBezTo>
                  <a:cubicBezTo>
                    <a:pt x="777543" y="231651"/>
                    <a:pt x="786041" y="234567"/>
                    <a:pt x="788958" y="237990"/>
                  </a:cubicBezTo>
                  <a:cubicBezTo>
                    <a:pt x="791875" y="241413"/>
                    <a:pt x="792129" y="246739"/>
                    <a:pt x="794285" y="249655"/>
                  </a:cubicBezTo>
                  <a:cubicBezTo>
                    <a:pt x="805019" y="258908"/>
                    <a:pt x="816864" y="266788"/>
                    <a:pt x="829547" y="273112"/>
                  </a:cubicBezTo>
                  <a:cubicBezTo>
                    <a:pt x="834425" y="276282"/>
                    <a:pt x="838972" y="279935"/>
                    <a:pt x="843118" y="284016"/>
                  </a:cubicBezTo>
                  <a:cubicBezTo>
                    <a:pt x="846356" y="288198"/>
                    <a:pt x="849081" y="292753"/>
                    <a:pt x="851236" y="297583"/>
                  </a:cubicBezTo>
                  <a:cubicBezTo>
                    <a:pt x="857325" y="312418"/>
                    <a:pt x="859481" y="345257"/>
                    <a:pt x="866076" y="359838"/>
                  </a:cubicBezTo>
                  <a:cubicBezTo>
                    <a:pt x="867979" y="363769"/>
                    <a:pt x="872799" y="372517"/>
                    <a:pt x="876985" y="373405"/>
                  </a:cubicBezTo>
                  <a:cubicBezTo>
                    <a:pt x="882269" y="373783"/>
                    <a:pt x="887518" y="372303"/>
                    <a:pt x="891825" y="369221"/>
                  </a:cubicBezTo>
                  <a:cubicBezTo>
                    <a:pt x="894996" y="366938"/>
                    <a:pt x="896772" y="358063"/>
                    <a:pt x="900070" y="355781"/>
                  </a:cubicBezTo>
                  <a:cubicBezTo>
                    <a:pt x="902140" y="354707"/>
                    <a:pt x="904466" y="354224"/>
                    <a:pt x="906792" y="354386"/>
                  </a:cubicBezTo>
                  <a:cubicBezTo>
                    <a:pt x="911905" y="355714"/>
                    <a:pt x="916876" y="357540"/>
                    <a:pt x="921633" y="359838"/>
                  </a:cubicBezTo>
                  <a:cubicBezTo>
                    <a:pt x="926184" y="359892"/>
                    <a:pt x="930723" y="360316"/>
                    <a:pt x="935205" y="361106"/>
                  </a:cubicBezTo>
                  <a:cubicBezTo>
                    <a:pt x="945677" y="364351"/>
                    <a:pt x="955034" y="370455"/>
                    <a:pt x="962222" y="378731"/>
                  </a:cubicBezTo>
                  <a:cubicBezTo>
                    <a:pt x="962668" y="380520"/>
                    <a:pt x="962668" y="382393"/>
                    <a:pt x="962222" y="384182"/>
                  </a:cubicBezTo>
                  <a:cubicBezTo>
                    <a:pt x="960066" y="390196"/>
                    <a:pt x="957568" y="396080"/>
                    <a:pt x="954738" y="401807"/>
                  </a:cubicBezTo>
                  <a:cubicBezTo>
                    <a:pt x="952962" y="407639"/>
                    <a:pt x="954738" y="420192"/>
                    <a:pt x="954738" y="426151"/>
                  </a:cubicBezTo>
                  <a:cubicBezTo>
                    <a:pt x="951824" y="433719"/>
                    <a:pt x="948171" y="440981"/>
                    <a:pt x="943830" y="447832"/>
                  </a:cubicBezTo>
                  <a:cubicBezTo>
                    <a:pt x="943829" y="447832"/>
                    <a:pt x="939517" y="466344"/>
                    <a:pt x="937107" y="472176"/>
                  </a:cubicBezTo>
                  <a:cubicBezTo>
                    <a:pt x="935458" y="475853"/>
                    <a:pt x="930131" y="481940"/>
                    <a:pt x="928989" y="485743"/>
                  </a:cubicBezTo>
                  <a:cubicBezTo>
                    <a:pt x="927768" y="490588"/>
                    <a:pt x="927297" y="495591"/>
                    <a:pt x="927594" y="500578"/>
                  </a:cubicBezTo>
                  <a:cubicBezTo>
                    <a:pt x="927757" y="505213"/>
                    <a:pt x="928656" y="509792"/>
                    <a:pt x="930258" y="514145"/>
                  </a:cubicBezTo>
                  <a:cubicBezTo>
                    <a:pt x="937703" y="524468"/>
                    <a:pt x="946205" y="533987"/>
                    <a:pt x="955626" y="542547"/>
                  </a:cubicBezTo>
                  <a:lnTo>
                    <a:pt x="997609" y="571075"/>
                  </a:lnTo>
                  <a:cubicBezTo>
                    <a:pt x="997609" y="571075"/>
                    <a:pt x="1004205" y="569680"/>
                    <a:pt x="1005727" y="571075"/>
                  </a:cubicBezTo>
                  <a:cubicBezTo>
                    <a:pt x="1007249" y="572470"/>
                    <a:pt x="1004839" y="586163"/>
                    <a:pt x="1008518" y="588572"/>
                  </a:cubicBezTo>
                  <a:cubicBezTo>
                    <a:pt x="1012196" y="590981"/>
                    <a:pt x="1019299" y="580204"/>
                    <a:pt x="1023358" y="579950"/>
                  </a:cubicBezTo>
                  <a:cubicBezTo>
                    <a:pt x="1030588" y="579950"/>
                    <a:pt x="1043272" y="590855"/>
                    <a:pt x="1047711" y="596814"/>
                  </a:cubicBezTo>
                  <a:cubicBezTo>
                    <a:pt x="1050375" y="600110"/>
                    <a:pt x="1053165" y="608479"/>
                    <a:pt x="1055829" y="611648"/>
                  </a:cubicBezTo>
                  <a:cubicBezTo>
                    <a:pt x="1059961" y="615265"/>
                    <a:pt x="1064419" y="618491"/>
                    <a:pt x="1069147" y="621285"/>
                  </a:cubicBezTo>
                  <a:cubicBezTo>
                    <a:pt x="1069147" y="621285"/>
                    <a:pt x="1081831" y="623567"/>
                    <a:pt x="1084114" y="626737"/>
                  </a:cubicBezTo>
                  <a:cubicBezTo>
                    <a:pt x="1088807" y="632823"/>
                    <a:pt x="1085002" y="650194"/>
                    <a:pt x="1086778" y="657801"/>
                  </a:cubicBezTo>
                  <a:cubicBezTo>
                    <a:pt x="1088554" y="665409"/>
                    <a:pt x="1101238" y="677201"/>
                    <a:pt x="1103013" y="684935"/>
                  </a:cubicBezTo>
                  <a:cubicBezTo>
                    <a:pt x="1102903" y="689988"/>
                    <a:pt x="1102005" y="694993"/>
                    <a:pt x="1100349" y="699770"/>
                  </a:cubicBezTo>
                  <a:lnTo>
                    <a:pt x="1090837" y="714731"/>
                  </a:lnTo>
                  <a:lnTo>
                    <a:pt x="1108467" y="743133"/>
                  </a:lnTo>
                  <a:lnTo>
                    <a:pt x="1130157" y="771534"/>
                  </a:lnTo>
                  <a:cubicBezTo>
                    <a:pt x="1134232" y="768483"/>
                    <a:pt x="1138832" y="766205"/>
                    <a:pt x="1143729" y="764814"/>
                  </a:cubicBezTo>
                  <a:cubicBezTo>
                    <a:pt x="1151492" y="766087"/>
                    <a:pt x="1158623" y="769873"/>
                    <a:pt x="1164023" y="775592"/>
                  </a:cubicBezTo>
                  <a:cubicBezTo>
                    <a:pt x="1165942" y="779535"/>
                    <a:pt x="1166857" y="783890"/>
                    <a:pt x="1166687" y="788271"/>
                  </a:cubicBezTo>
                  <a:cubicBezTo>
                    <a:pt x="1166687" y="792075"/>
                    <a:pt x="1163643" y="799429"/>
                    <a:pt x="1164023" y="803233"/>
                  </a:cubicBezTo>
                  <a:cubicBezTo>
                    <a:pt x="1164404" y="807036"/>
                    <a:pt x="1169858" y="818701"/>
                    <a:pt x="1168082" y="823520"/>
                  </a:cubicBezTo>
                  <a:cubicBezTo>
                    <a:pt x="1166306" y="828337"/>
                    <a:pt x="1155398" y="830113"/>
                    <a:pt x="1154510" y="834297"/>
                  </a:cubicBezTo>
                  <a:cubicBezTo>
                    <a:pt x="1153622" y="838481"/>
                    <a:pt x="1160979" y="844060"/>
                    <a:pt x="1161233" y="847864"/>
                  </a:cubicBezTo>
                  <a:cubicBezTo>
                    <a:pt x="1161487" y="851668"/>
                    <a:pt x="1159330" y="865868"/>
                    <a:pt x="1154510" y="868151"/>
                  </a:cubicBezTo>
                  <a:cubicBezTo>
                    <a:pt x="1149690" y="870433"/>
                    <a:pt x="1143602" y="862572"/>
                    <a:pt x="1139670" y="862825"/>
                  </a:cubicBezTo>
                  <a:cubicBezTo>
                    <a:pt x="1135738" y="863079"/>
                    <a:pt x="1130918" y="862825"/>
                    <a:pt x="1128508" y="865868"/>
                  </a:cubicBezTo>
                  <a:cubicBezTo>
                    <a:pt x="1126098" y="868911"/>
                    <a:pt x="1126859" y="879562"/>
                    <a:pt x="1124449" y="883366"/>
                  </a:cubicBezTo>
                  <a:cubicBezTo>
                    <a:pt x="1122039" y="887169"/>
                    <a:pt x="1114556" y="896045"/>
                    <a:pt x="1110877" y="894270"/>
                  </a:cubicBezTo>
                  <a:cubicBezTo>
                    <a:pt x="1107199" y="892495"/>
                    <a:pt x="1113922" y="886155"/>
                    <a:pt x="1113541" y="883366"/>
                  </a:cubicBezTo>
                  <a:cubicBezTo>
                    <a:pt x="1113160" y="880576"/>
                    <a:pt x="1106818" y="873349"/>
                    <a:pt x="1103013" y="873602"/>
                  </a:cubicBezTo>
                  <a:cubicBezTo>
                    <a:pt x="1099208" y="873856"/>
                    <a:pt x="1097940" y="884507"/>
                    <a:pt x="1097559" y="888564"/>
                  </a:cubicBezTo>
                  <a:cubicBezTo>
                    <a:pt x="1097873" y="893605"/>
                    <a:pt x="1098810" y="898588"/>
                    <a:pt x="1100349" y="903399"/>
                  </a:cubicBezTo>
                  <a:cubicBezTo>
                    <a:pt x="1101364" y="906949"/>
                    <a:pt x="1107199" y="913669"/>
                    <a:pt x="1105804" y="916966"/>
                  </a:cubicBezTo>
                  <a:cubicBezTo>
                    <a:pt x="1104409" y="920262"/>
                    <a:pt x="1092232" y="918614"/>
                    <a:pt x="1090837" y="922418"/>
                  </a:cubicBezTo>
                  <a:cubicBezTo>
                    <a:pt x="1089442" y="926221"/>
                    <a:pt x="1099462" y="933068"/>
                    <a:pt x="1098954" y="937253"/>
                  </a:cubicBezTo>
                  <a:cubicBezTo>
                    <a:pt x="1098447" y="941437"/>
                    <a:pt x="1080436" y="944987"/>
                    <a:pt x="1080055" y="950819"/>
                  </a:cubicBezTo>
                  <a:cubicBezTo>
                    <a:pt x="1079675" y="956652"/>
                    <a:pt x="1092739" y="959568"/>
                    <a:pt x="1093501" y="964386"/>
                  </a:cubicBezTo>
                  <a:cubicBezTo>
                    <a:pt x="1094262" y="969204"/>
                    <a:pt x="1087285" y="974403"/>
                    <a:pt x="1085383" y="977826"/>
                  </a:cubicBezTo>
                  <a:cubicBezTo>
                    <a:pt x="1082592" y="983405"/>
                    <a:pt x="1075997" y="1000903"/>
                    <a:pt x="1075997" y="1000903"/>
                  </a:cubicBezTo>
                  <a:lnTo>
                    <a:pt x="974525" y="1011680"/>
                  </a:lnTo>
                  <a:cubicBezTo>
                    <a:pt x="962855" y="1001917"/>
                    <a:pt x="974525" y="983278"/>
                    <a:pt x="974525" y="983278"/>
                  </a:cubicBezTo>
                  <a:cubicBezTo>
                    <a:pt x="977564" y="977954"/>
                    <a:pt x="981180" y="972979"/>
                    <a:pt x="985306" y="968443"/>
                  </a:cubicBezTo>
                  <a:cubicBezTo>
                    <a:pt x="988477" y="965527"/>
                    <a:pt x="996975" y="962992"/>
                    <a:pt x="1000273" y="960202"/>
                  </a:cubicBezTo>
                  <a:cubicBezTo>
                    <a:pt x="1004720" y="956479"/>
                    <a:pt x="1008385" y="951910"/>
                    <a:pt x="1011055" y="946762"/>
                  </a:cubicBezTo>
                  <a:cubicBezTo>
                    <a:pt x="1012070" y="941827"/>
                    <a:pt x="1012070" y="936736"/>
                    <a:pt x="1011055" y="931801"/>
                  </a:cubicBezTo>
                  <a:cubicBezTo>
                    <a:pt x="1010126" y="927162"/>
                    <a:pt x="1008768" y="922620"/>
                    <a:pt x="1006996" y="918234"/>
                  </a:cubicBezTo>
                  <a:cubicBezTo>
                    <a:pt x="1004048" y="913236"/>
                    <a:pt x="1000372" y="908707"/>
                    <a:pt x="996088" y="904794"/>
                  </a:cubicBezTo>
                  <a:cubicBezTo>
                    <a:pt x="991819" y="901751"/>
                    <a:pt x="987325" y="899038"/>
                    <a:pt x="982643" y="896679"/>
                  </a:cubicBezTo>
                  <a:lnTo>
                    <a:pt x="665543" y="916966"/>
                  </a:lnTo>
                  <a:lnTo>
                    <a:pt x="387890" y="929645"/>
                  </a:lnTo>
                  <a:lnTo>
                    <a:pt x="213105" y="933703"/>
                  </a:lnTo>
                  <a:lnTo>
                    <a:pt x="210441" y="824026"/>
                  </a:lnTo>
                  <a:lnTo>
                    <a:pt x="199533" y="354132"/>
                  </a:lnTo>
                  <a:lnTo>
                    <a:pt x="184693" y="343355"/>
                  </a:lnTo>
                  <a:cubicBezTo>
                    <a:pt x="180351" y="342387"/>
                    <a:pt x="176106" y="341029"/>
                    <a:pt x="172009" y="339297"/>
                  </a:cubicBezTo>
                  <a:cubicBezTo>
                    <a:pt x="162671" y="332211"/>
                    <a:pt x="155222" y="322936"/>
                    <a:pt x="150319" y="312290"/>
                  </a:cubicBezTo>
                  <a:cubicBezTo>
                    <a:pt x="149051" y="308741"/>
                    <a:pt x="152095" y="300626"/>
                    <a:pt x="150319" y="297329"/>
                  </a:cubicBezTo>
                  <a:cubicBezTo>
                    <a:pt x="148544" y="294033"/>
                    <a:pt x="137635" y="289848"/>
                    <a:pt x="134084" y="286552"/>
                  </a:cubicBezTo>
                  <a:cubicBezTo>
                    <a:pt x="128927" y="281192"/>
                    <a:pt x="124376" y="275282"/>
                    <a:pt x="120512" y="268928"/>
                  </a:cubicBezTo>
                  <a:cubicBezTo>
                    <a:pt x="117719" y="264860"/>
                    <a:pt x="115858" y="260228"/>
                    <a:pt x="115058" y="255361"/>
                  </a:cubicBezTo>
                  <a:cubicBezTo>
                    <a:pt x="115946" y="248387"/>
                    <a:pt x="127742" y="238497"/>
                    <a:pt x="131420" y="232285"/>
                  </a:cubicBezTo>
                  <a:cubicBezTo>
                    <a:pt x="133069" y="229115"/>
                    <a:pt x="133703" y="220746"/>
                    <a:pt x="136747" y="218844"/>
                  </a:cubicBezTo>
                  <a:cubicBezTo>
                    <a:pt x="139792" y="216943"/>
                    <a:pt x="148544" y="222268"/>
                    <a:pt x="151715" y="220112"/>
                  </a:cubicBezTo>
                  <a:cubicBezTo>
                    <a:pt x="152602" y="220112"/>
                    <a:pt x="152983" y="217196"/>
                    <a:pt x="152983" y="216055"/>
                  </a:cubicBezTo>
                  <a:cubicBezTo>
                    <a:pt x="152995" y="210990"/>
                    <a:pt x="152093" y="205965"/>
                    <a:pt x="150319" y="201220"/>
                  </a:cubicBezTo>
                  <a:cubicBezTo>
                    <a:pt x="148203" y="195636"/>
                    <a:pt x="144966" y="190544"/>
                    <a:pt x="140806" y="186259"/>
                  </a:cubicBezTo>
                  <a:cubicBezTo>
                    <a:pt x="137644" y="183959"/>
                    <a:pt x="133919" y="182558"/>
                    <a:pt x="130025" y="182201"/>
                  </a:cubicBezTo>
                  <a:cubicBezTo>
                    <a:pt x="125966" y="182201"/>
                    <a:pt x="120512" y="192218"/>
                    <a:pt x="116453" y="191711"/>
                  </a:cubicBezTo>
                  <a:cubicBezTo>
                    <a:pt x="105418" y="190443"/>
                    <a:pt x="77133" y="161914"/>
                    <a:pt x="77133" y="161914"/>
                  </a:cubicBezTo>
                  <a:cubicBezTo>
                    <a:pt x="77133" y="161914"/>
                    <a:pt x="62927" y="154434"/>
                    <a:pt x="60897" y="149235"/>
                  </a:cubicBezTo>
                  <a:cubicBezTo>
                    <a:pt x="58868" y="144037"/>
                    <a:pt x="63180" y="138965"/>
                    <a:pt x="62292" y="135668"/>
                  </a:cubicBezTo>
                  <a:cubicBezTo>
                    <a:pt x="61404" y="132372"/>
                    <a:pt x="53287" y="126159"/>
                    <a:pt x="51384" y="122228"/>
                  </a:cubicBezTo>
                  <a:cubicBezTo>
                    <a:pt x="49481" y="118298"/>
                    <a:pt x="50750" y="110437"/>
                    <a:pt x="48720" y="107267"/>
                  </a:cubicBezTo>
                  <a:cubicBezTo>
                    <a:pt x="46691" y="104097"/>
                    <a:pt x="38446" y="100293"/>
                    <a:pt x="35149" y="97757"/>
                  </a:cubicBezTo>
                  <a:cubicBezTo>
                    <a:pt x="30296" y="93862"/>
                    <a:pt x="26025" y="89294"/>
                    <a:pt x="22465" y="84190"/>
                  </a:cubicBezTo>
                  <a:cubicBezTo>
                    <a:pt x="18913" y="78104"/>
                    <a:pt x="16884" y="63270"/>
                    <a:pt x="13078" y="57183"/>
                  </a:cubicBezTo>
                  <a:cubicBezTo>
                    <a:pt x="10542" y="53380"/>
                    <a:pt x="2424" y="47801"/>
                    <a:pt x="394" y="43617"/>
                  </a:cubicBezTo>
                  <a:cubicBezTo>
                    <a:pt x="7" y="40501"/>
                    <a:pt x="7" y="37350"/>
                    <a:pt x="394" y="34234"/>
                  </a:cubicBezTo>
                  <a:cubicBezTo>
                    <a:pt x="394" y="34234"/>
                    <a:pt x="-493" y="29669"/>
                    <a:pt x="394" y="28782"/>
                  </a:cubicBezTo>
                  <a:cubicBezTo>
                    <a:pt x="1282" y="27894"/>
                    <a:pt x="5975" y="28782"/>
                    <a:pt x="7371" y="28782"/>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9" name="US_State">
              <a:extLst>
                <a:ext uri="{FF2B5EF4-FFF2-40B4-BE49-F238E27FC236}">
                  <a16:creationId xmlns:a16="http://schemas.microsoft.com/office/drawing/2014/main" id="{79708B20-16B5-79A7-FDE8-1BC2344D8836}"/>
                </a:ext>
              </a:extLst>
            </p:cNvPr>
            <p:cNvSpPr/>
            <p:nvPr/>
          </p:nvSpPr>
          <p:spPr>
            <a:xfrm>
              <a:off x="6526798" y="3196954"/>
              <a:ext cx="1261041" cy="663506"/>
            </a:xfrm>
            <a:custGeom>
              <a:avLst/>
              <a:gdLst>
                <a:gd name="connsiteX0" fmla="*/ 0 w 1261041"/>
                <a:gd name="connsiteY0" fmla="*/ 663507 h 663506"/>
                <a:gd name="connsiteX1" fmla="*/ 4059 w 1261041"/>
                <a:gd name="connsiteY1" fmla="*/ 645883 h 663506"/>
                <a:gd name="connsiteX2" fmla="*/ 19026 w 1261041"/>
                <a:gd name="connsiteY2" fmla="*/ 639163 h 663506"/>
                <a:gd name="connsiteX3" fmla="*/ 33866 w 1261041"/>
                <a:gd name="connsiteY3" fmla="*/ 644488 h 663506"/>
                <a:gd name="connsiteX4" fmla="*/ 40589 w 1261041"/>
                <a:gd name="connsiteY4" fmla="*/ 624201 h 663506"/>
                <a:gd name="connsiteX5" fmla="*/ 33866 w 1261041"/>
                <a:gd name="connsiteY5" fmla="*/ 610761 h 663506"/>
                <a:gd name="connsiteX6" fmla="*/ 47438 w 1261041"/>
                <a:gd name="connsiteY6" fmla="*/ 599857 h 663506"/>
                <a:gd name="connsiteX7" fmla="*/ 43379 w 1261041"/>
                <a:gd name="connsiteY7" fmla="*/ 579570 h 663506"/>
                <a:gd name="connsiteX8" fmla="*/ 46043 w 1261041"/>
                <a:gd name="connsiteY8" fmla="*/ 564609 h 663506"/>
                <a:gd name="connsiteX9" fmla="*/ 43379 w 1261041"/>
                <a:gd name="connsiteY9" fmla="*/ 552436 h 663506"/>
                <a:gd name="connsiteX10" fmla="*/ 35261 w 1261041"/>
                <a:gd name="connsiteY10" fmla="*/ 544322 h 663506"/>
                <a:gd name="connsiteX11" fmla="*/ 35261 w 1261041"/>
                <a:gd name="connsiteY11" fmla="*/ 529487 h 663506"/>
                <a:gd name="connsiteX12" fmla="*/ 55556 w 1261041"/>
                <a:gd name="connsiteY12" fmla="*/ 502353 h 663506"/>
                <a:gd name="connsiteX13" fmla="*/ 69128 w 1261041"/>
                <a:gd name="connsiteY13" fmla="*/ 497028 h 663506"/>
                <a:gd name="connsiteX14" fmla="*/ 83968 w 1261041"/>
                <a:gd name="connsiteY14" fmla="*/ 499690 h 663506"/>
                <a:gd name="connsiteX15" fmla="*/ 97540 w 1261041"/>
                <a:gd name="connsiteY15" fmla="*/ 506410 h 663506"/>
                <a:gd name="connsiteX16" fmla="*/ 124557 w 1261041"/>
                <a:gd name="connsiteY16" fmla="*/ 514525 h 663506"/>
                <a:gd name="connsiteX17" fmla="*/ 136860 w 1261041"/>
                <a:gd name="connsiteY17" fmla="*/ 522640 h 663506"/>
                <a:gd name="connsiteX18" fmla="*/ 150305 w 1261041"/>
                <a:gd name="connsiteY18" fmla="*/ 525429 h 663506"/>
                <a:gd name="connsiteX19" fmla="*/ 161214 w 1261041"/>
                <a:gd name="connsiteY19" fmla="*/ 507805 h 663506"/>
                <a:gd name="connsiteX20" fmla="*/ 157155 w 1261041"/>
                <a:gd name="connsiteY20" fmla="*/ 494238 h 663506"/>
                <a:gd name="connsiteX21" fmla="*/ 146246 w 1261041"/>
                <a:gd name="connsiteY21" fmla="*/ 480671 h 663506"/>
                <a:gd name="connsiteX22" fmla="*/ 143583 w 1261041"/>
                <a:gd name="connsiteY22" fmla="*/ 465837 h 663506"/>
                <a:gd name="connsiteX23" fmla="*/ 147642 w 1261041"/>
                <a:gd name="connsiteY23" fmla="*/ 452270 h 663506"/>
                <a:gd name="connsiteX24" fmla="*/ 161214 w 1261041"/>
                <a:gd name="connsiteY24" fmla="*/ 446818 h 663506"/>
                <a:gd name="connsiteX25" fmla="*/ 176054 w 1261041"/>
                <a:gd name="connsiteY25" fmla="*/ 437435 h 663506"/>
                <a:gd name="connsiteX26" fmla="*/ 203198 w 1261041"/>
                <a:gd name="connsiteY26" fmla="*/ 430589 h 663506"/>
                <a:gd name="connsiteX27" fmla="*/ 212711 w 1261041"/>
                <a:gd name="connsiteY27" fmla="*/ 417022 h 663506"/>
                <a:gd name="connsiteX28" fmla="*/ 201802 w 1261041"/>
                <a:gd name="connsiteY28" fmla="*/ 402187 h 663506"/>
                <a:gd name="connsiteX29" fmla="*/ 199139 w 1261041"/>
                <a:gd name="connsiteY29" fmla="*/ 387352 h 663506"/>
                <a:gd name="connsiteX30" fmla="*/ 208652 w 1261041"/>
                <a:gd name="connsiteY30" fmla="*/ 373785 h 663506"/>
                <a:gd name="connsiteX31" fmla="*/ 213979 w 1261041"/>
                <a:gd name="connsiteY31" fmla="*/ 360218 h 663506"/>
                <a:gd name="connsiteX32" fmla="*/ 213979 w 1261041"/>
                <a:gd name="connsiteY32" fmla="*/ 354766 h 663506"/>
                <a:gd name="connsiteX33" fmla="*/ 228946 w 1261041"/>
                <a:gd name="connsiteY33" fmla="*/ 357556 h 663506"/>
                <a:gd name="connsiteX34" fmla="*/ 237064 w 1261041"/>
                <a:gd name="connsiteY34" fmla="*/ 343989 h 663506"/>
                <a:gd name="connsiteX35" fmla="*/ 231610 w 1261041"/>
                <a:gd name="connsiteY35" fmla="*/ 330422 h 663506"/>
                <a:gd name="connsiteX36" fmla="*/ 260022 w 1261041"/>
                <a:gd name="connsiteY36" fmla="*/ 334479 h 663506"/>
                <a:gd name="connsiteX37" fmla="*/ 273594 w 1261041"/>
                <a:gd name="connsiteY37" fmla="*/ 326365 h 663506"/>
                <a:gd name="connsiteX38" fmla="*/ 276257 w 1261041"/>
                <a:gd name="connsiteY38" fmla="*/ 341199 h 663506"/>
                <a:gd name="connsiteX39" fmla="*/ 289829 w 1261041"/>
                <a:gd name="connsiteY39" fmla="*/ 335874 h 663506"/>
                <a:gd name="connsiteX40" fmla="*/ 285770 w 1261041"/>
                <a:gd name="connsiteY40" fmla="*/ 322307 h 663506"/>
                <a:gd name="connsiteX41" fmla="*/ 304796 w 1261041"/>
                <a:gd name="connsiteY41" fmla="*/ 320913 h 663506"/>
                <a:gd name="connsiteX42" fmla="*/ 318368 w 1261041"/>
                <a:gd name="connsiteY42" fmla="*/ 314193 h 663506"/>
                <a:gd name="connsiteX43" fmla="*/ 361621 w 1261041"/>
                <a:gd name="connsiteY43" fmla="*/ 330422 h 663506"/>
                <a:gd name="connsiteX44" fmla="*/ 375193 w 1261041"/>
                <a:gd name="connsiteY44" fmla="*/ 341199 h 663506"/>
                <a:gd name="connsiteX45" fmla="*/ 383310 w 1261041"/>
                <a:gd name="connsiteY45" fmla="*/ 327759 h 663506"/>
                <a:gd name="connsiteX46" fmla="*/ 383310 w 1261041"/>
                <a:gd name="connsiteY46" fmla="*/ 322307 h 663506"/>
                <a:gd name="connsiteX47" fmla="*/ 392823 w 1261041"/>
                <a:gd name="connsiteY47" fmla="*/ 308740 h 663506"/>
                <a:gd name="connsiteX48" fmla="*/ 406395 w 1261041"/>
                <a:gd name="connsiteY48" fmla="*/ 303415 h 663506"/>
                <a:gd name="connsiteX49" fmla="*/ 418572 w 1261041"/>
                <a:gd name="connsiteY49" fmla="*/ 292511 h 663506"/>
                <a:gd name="connsiteX50" fmla="*/ 429353 w 1261041"/>
                <a:gd name="connsiteY50" fmla="*/ 307346 h 663506"/>
                <a:gd name="connsiteX51" fmla="*/ 442925 w 1261041"/>
                <a:gd name="connsiteY51" fmla="*/ 310135 h 663506"/>
                <a:gd name="connsiteX52" fmla="*/ 457765 w 1261041"/>
                <a:gd name="connsiteY52" fmla="*/ 319518 h 663506"/>
                <a:gd name="connsiteX53" fmla="*/ 460555 w 1261041"/>
                <a:gd name="connsiteY53" fmla="*/ 304683 h 663506"/>
                <a:gd name="connsiteX54" fmla="*/ 471337 w 1261041"/>
                <a:gd name="connsiteY54" fmla="*/ 291116 h 663506"/>
                <a:gd name="connsiteX55" fmla="*/ 470068 w 1261041"/>
                <a:gd name="connsiteY55" fmla="*/ 276281 h 663506"/>
                <a:gd name="connsiteX56" fmla="*/ 480850 w 1261041"/>
                <a:gd name="connsiteY56" fmla="*/ 262715 h 663506"/>
                <a:gd name="connsiteX57" fmla="*/ 495817 w 1261041"/>
                <a:gd name="connsiteY57" fmla="*/ 253205 h 663506"/>
                <a:gd name="connsiteX58" fmla="*/ 488967 w 1261041"/>
                <a:gd name="connsiteY58" fmla="*/ 239639 h 663506"/>
                <a:gd name="connsiteX59" fmla="*/ 502539 w 1261041"/>
                <a:gd name="connsiteY59" fmla="*/ 246485 h 663506"/>
                <a:gd name="connsiteX60" fmla="*/ 514716 w 1261041"/>
                <a:gd name="connsiteY60" fmla="*/ 268167 h 663506"/>
                <a:gd name="connsiteX61" fmla="*/ 528288 w 1261041"/>
                <a:gd name="connsiteY61" fmla="*/ 273492 h 663506"/>
                <a:gd name="connsiteX62" fmla="*/ 556700 w 1261041"/>
                <a:gd name="connsiteY62" fmla="*/ 276281 h 663506"/>
                <a:gd name="connsiteX63" fmla="*/ 570272 w 1261041"/>
                <a:gd name="connsiteY63" fmla="*/ 268167 h 663506"/>
                <a:gd name="connsiteX64" fmla="*/ 572935 w 1261041"/>
                <a:gd name="connsiteY64" fmla="*/ 253205 h 663506"/>
                <a:gd name="connsiteX65" fmla="*/ 571540 w 1261041"/>
                <a:gd name="connsiteY65" fmla="*/ 238371 h 663506"/>
                <a:gd name="connsiteX66" fmla="*/ 581053 w 1261041"/>
                <a:gd name="connsiteY66" fmla="*/ 209969 h 663506"/>
                <a:gd name="connsiteX67" fmla="*/ 596020 w 1261041"/>
                <a:gd name="connsiteY67" fmla="*/ 211237 h 663506"/>
                <a:gd name="connsiteX68" fmla="*/ 609465 w 1261041"/>
                <a:gd name="connsiteY68" fmla="*/ 199065 h 663506"/>
                <a:gd name="connsiteX69" fmla="*/ 613651 w 1261041"/>
                <a:gd name="connsiteY69" fmla="*/ 170663 h 663506"/>
                <a:gd name="connsiteX70" fmla="*/ 628491 w 1261041"/>
                <a:gd name="connsiteY70" fmla="*/ 162548 h 663506"/>
                <a:gd name="connsiteX71" fmla="*/ 639272 w 1261041"/>
                <a:gd name="connsiteY71" fmla="*/ 148982 h 663506"/>
                <a:gd name="connsiteX72" fmla="*/ 643331 w 1261041"/>
                <a:gd name="connsiteY72" fmla="*/ 134147 h 663506"/>
                <a:gd name="connsiteX73" fmla="*/ 638004 w 1261041"/>
                <a:gd name="connsiteY73" fmla="*/ 117790 h 663506"/>
                <a:gd name="connsiteX74" fmla="*/ 636609 w 1261041"/>
                <a:gd name="connsiteY74" fmla="*/ 102956 h 663506"/>
                <a:gd name="connsiteX75" fmla="*/ 650181 w 1261041"/>
                <a:gd name="connsiteY75" fmla="*/ 101561 h 663506"/>
                <a:gd name="connsiteX76" fmla="*/ 663753 w 1261041"/>
                <a:gd name="connsiteY76" fmla="*/ 96109 h 663506"/>
                <a:gd name="connsiteX77" fmla="*/ 679988 w 1261041"/>
                <a:gd name="connsiteY77" fmla="*/ 107013 h 663506"/>
                <a:gd name="connsiteX78" fmla="*/ 707005 w 1261041"/>
                <a:gd name="connsiteY78" fmla="*/ 85332 h 663506"/>
                <a:gd name="connsiteX79" fmla="*/ 736812 w 1261041"/>
                <a:gd name="connsiteY79" fmla="*/ 77217 h 663506"/>
                <a:gd name="connsiteX80" fmla="*/ 739603 w 1261041"/>
                <a:gd name="connsiteY80" fmla="*/ 63650 h 663506"/>
                <a:gd name="connsiteX81" fmla="*/ 726031 w 1261041"/>
                <a:gd name="connsiteY81" fmla="*/ 48815 h 663506"/>
                <a:gd name="connsiteX82" fmla="*/ 731485 w 1261041"/>
                <a:gd name="connsiteY82" fmla="*/ 35248 h 663506"/>
                <a:gd name="connsiteX83" fmla="*/ 721972 w 1261041"/>
                <a:gd name="connsiteY83" fmla="*/ 17624 h 663506"/>
                <a:gd name="connsiteX84" fmla="*/ 728695 w 1261041"/>
                <a:gd name="connsiteY84" fmla="*/ 10904 h 663506"/>
                <a:gd name="connsiteX85" fmla="*/ 747721 w 1261041"/>
                <a:gd name="connsiteY85" fmla="*/ 0 h 663506"/>
                <a:gd name="connsiteX86" fmla="*/ 761166 w 1261041"/>
                <a:gd name="connsiteY86" fmla="*/ 9509 h 663506"/>
                <a:gd name="connsiteX87" fmla="*/ 784251 w 1261041"/>
                <a:gd name="connsiteY87" fmla="*/ 2789 h 663506"/>
                <a:gd name="connsiteX88" fmla="*/ 818117 w 1261041"/>
                <a:gd name="connsiteY88" fmla="*/ 16356 h 663506"/>
                <a:gd name="connsiteX89" fmla="*/ 826235 w 1261041"/>
                <a:gd name="connsiteY89" fmla="*/ 32586 h 663506"/>
                <a:gd name="connsiteX90" fmla="*/ 847924 w 1261041"/>
                <a:gd name="connsiteY90" fmla="*/ 60988 h 663506"/>
                <a:gd name="connsiteX91" fmla="*/ 862891 w 1261041"/>
                <a:gd name="connsiteY91" fmla="*/ 63650 h 663506"/>
                <a:gd name="connsiteX92" fmla="*/ 891304 w 1261041"/>
                <a:gd name="connsiteY92" fmla="*/ 60988 h 663506"/>
                <a:gd name="connsiteX93" fmla="*/ 899421 w 1261041"/>
                <a:gd name="connsiteY93" fmla="*/ 62382 h 663506"/>
                <a:gd name="connsiteX94" fmla="*/ 927833 w 1261041"/>
                <a:gd name="connsiteY94" fmla="*/ 85332 h 663506"/>
                <a:gd name="connsiteX95" fmla="*/ 942674 w 1261041"/>
                <a:gd name="connsiteY95" fmla="*/ 83937 h 663506"/>
                <a:gd name="connsiteX96" fmla="*/ 952187 w 1261041"/>
                <a:gd name="connsiteY96" fmla="*/ 70497 h 663506"/>
                <a:gd name="connsiteX97" fmla="*/ 965759 w 1261041"/>
                <a:gd name="connsiteY97" fmla="*/ 69102 h 663506"/>
                <a:gd name="connsiteX98" fmla="*/ 983389 w 1261041"/>
                <a:gd name="connsiteY98" fmla="*/ 71765 h 663506"/>
                <a:gd name="connsiteX99" fmla="*/ 996961 w 1261041"/>
                <a:gd name="connsiteY99" fmla="*/ 83937 h 663506"/>
                <a:gd name="connsiteX100" fmla="*/ 1010406 w 1261041"/>
                <a:gd name="connsiteY100" fmla="*/ 77217 h 663506"/>
                <a:gd name="connsiteX101" fmla="*/ 1023978 w 1261041"/>
                <a:gd name="connsiteY101" fmla="*/ 77217 h 663506"/>
                <a:gd name="connsiteX102" fmla="*/ 1032096 w 1261041"/>
                <a:gd name="connsiteY102" fmla="*/ 63650 h 663506"/>
                <a:gd name="connsiteX103" fmla="*/ 1047063 w 1261041"/>
                <a:gd name="connsiteY103" fmla="*/ 50083 h 663506"/>
                <a:gd name="connsiteX104" fmla="*/ 1063299 w 1261041"/>
                <a:gd name="connsiteY104" fmla="*/ 41968 h 663506"/>
                <a:gd name="connsiteX105" fmla="*/ 1074080 w 1261041"/>
                <a:gd name="connsiteY105" fmla="*/ 66440 h 663506"/>
                <a:gd name="connsiteX106" fmla="*/ 1087652 w 1261041"/>
                <a:gd name="connsiteY106" fmla="*/ 79880 h 663506"/>
                <a:gd name="connsiteX107" fmla="*/ 1101224 w 1261041"/>
                <a:gd name="connsiteY107" fmla="*/ 81274 h 663506"/>
                <a:gd name="connsiteX108" fmla="*/ 1114796 w 1261041"/>
                <a:gd name="connsiteY108" fmla="*/ 93446 h 663506"/>
                <a:gd name="connsiteX109" fmla="*/ 1125577 w 1261041"/>
                <a:gd name="connsiteY109" fmla="*/ 107013 h 663506"/>
                <a:gd name="connsiteX110" fmla="*/ 1126972 w 1261041"/>
                <a:gd name="connsiteY110" fmla="*/ 116522 h 663506"/>
                <a:gd name="connsiteX111" fmla="*/ 1132426 w 1261041"/>
                <a:gd name="connsiteY111" fmla="*/ 123242 h 663506"/>
                <a:gd name="connsiteX112" fmla="*/ 1133695 w 1261041"/>
                <a:gd name="connsiteY112" fmla="*/ 138077 h 663506"/>
                <a:gd name="connsiteX113" fmla="*/ 1126972 w 1261041"/>
                <a:gd name="connsiteY113" fmla="*/ 165211 h 663506"/>
                <a:gd name="connsiteX114" fmla="*/ 1156780 w 1261041"/>
                <a:gd name="connsiteY114" fmla="*/ 196402 h 663506"/>
                <a:gd name="connsiteX115" fmla="*/ 1160839 w 1261041"/>
                <a:gd name="connsiteY115" fmla="*/ 209969 h 663506"/>
                <a:gd name="connsiteX116" fmla="*/ 1174410 w 1261041"/>
                <a:gd name="connsiteY116" fmla="*/ 223409 h 663506"/>
                <a:gd name="connsiteX117" fmla="*/ 1204218 w 1261041"/>
                <a:gd name="connsiteY117" fmla="*/ 261320 h 663506"/>
                <a:gd name="connsiteX118" fmla="*/ 1232630 w 1261041"/>
                <a:gd name="connsiteY118" fmla="*/ 281733 h 663506"/>
                <a:gd name="connsiteX119" fmla="*/ 1261042 w 1261041"/>
                <a:gd name="connsiteY119" fmla="*/ 283001 h 663506"/>
                <a:gd name="connsiteX120" fmla="*/ 1206881 w 1261041"/>
                <a:gd name="connsiteY120" fmla="*/ 346652 h 663506"/>
                <a:gd name="connsiteX121" fmla="*/ 1158048 w 1261041"/>
                <a:gd name="connsiteY121" fmla="*/ 383168 h 663506"/>
                <a:gd name="connsiteX122" fmla="*/ 1148662 w 1261041"/>
                <a:gd name="connsiteY122" fmla="*/ 398130 h 663506"/>
                <a:gd name="connsiteX123" fmla="*/ 1147267 w 1261041"/>
                <a:gd name="connsiteY123" fmla="*/ 412964 h 663506"/>
                <a:gd name="connsiteX124" fmla="*/ 1131031 w 1261041"/>
                <a:gd name="connsiteY124" fmla="*/ 425137 h 663506"/>
                <a:gd name="connsiteX125" fmla="*/ 1129636 w 1261041"/>
                <a:gd name="connsiteY125" fmla="*/ 438703 h 663506"/>
                <a:gd name="connsiteX126" fmla="*/ 1118855 w 1261041"/>
                <a:gd name="connsiteY126" fmla="*/ 452270 h 663506"/>
                <a:gd name="connsiteX127" fmla="*/ 1105283 w 1261041"/>
                <a:gd name="connsiteY127" fmla="*/ 458990 h 663506"/>
                <a:gd name="connsiteX128" fmla="*/ 1091711 w 1261041"/>
                <a:gd name="connsiteY128" fmla="*/ 469894 h 663506"/>
                <a:gd name="connsiteX129" fmla="*/ 1089047 w 1261041"/>
                <a:gd name="connsiteY129" fmla="*/ 484729 h 663506"/>
                <a:gd name="connsiteX130" fmla="*/ 1055181 w 1261041"/>
                <a:gd name="connsiteY130" fmla="*/ 498296 h 663506"/>
                <a:gd name="connsiteX131" fmla="*/ 1041609 w 1261041"/>
                <a:gd name="connsiteY131" fmla="*/ 509073 h 663506"/>
                <a:gd name="connsiteX132" fmla="*/ 1026769 w 1261041"/>
                <a:gd name="connsiteY132" fmla="*/ 511863 h 663506"/>
                <a:gd name="connsiteX133" fmla="*/ 999625 w 1261041"/>
                <a:gd name="connsiteY133" fmla="*/ 530755 h 663506"/>
                <a:gd name="connsiteX134" fmla="*/ 980599 w 1261041"/>
                <a:gd name="connsiteY134" fmla="*/ 537602 h 663506"/>
                <a:gd name="connsiteX135" fmla="*/ 918320 w 1261041"/>
                <a:gd name="connsiteY135" fmla="*/ 541659 h 663506"/>
                <a:gd name="connsiteX136" fmla="*/ 862891 w 1261041"/>
                <a:gd name="connsiteY136" fmla="*/ 549774 h 663506"/>
                <a:gd name="connsiteX137" fmla="*/ 805940 w 1261041"/>
                <a:gd name="connsiteY137" fmla="*/ 555099 h 663506"/>
                <a:gd name="connsiteX138" fmla="*/ 728695 w 1261041"/>
                <a:gd name="connsiteY138" fmla="*/ 559283 h 663506"/>
                <a:gd name="connsiteX139" fmla="*/ 681383 w 1261041"/>
                <a:gd name="connsiteY139" fmla="*/ 567398 h 663506"/>
                <a:gd name="connsiteX140" fmla="*/ 594625 w 1261041"/>
                <a:gd name="connsiteY140" fmla="*/ 575513 h 663506"/>
                <a:gd name="connsiteX141" fmla="*/ 509262 w 1261041"/>
                <a:gd name="connsiteY141" fmla="*/ 579570 h 663506"/>
                <a:gd name="connsiteX142" fmla="*/ 421235 w 1261041"/>
                <a:gd name="connsiteY142" fmla="*/ 591742 h 663506"/>
                <a:gd name="connsiteX143" fmla="*/ 350839 w 1261041"/>
                <a:gd name="connsiteY143" fmla="*/ 597068 h 663506"/>
                <a:gd name="connsiteX144" fmla="*/ 277653 w 1261041"/>
                <a:gd name="connsiteY144" fmla="*/ 606577 h 663506"/>
                <a:gd name="connsiteX145" fmla="*/ 261417 w 1261041"/>
                <a:gd name="connsiteY145" fmla="*/ 601252 h 663506"/>
                <a:gd name="connsiteX146" fmla="*/ 231610 w 1261041"/>
                <a:gd name="connsiteY146" fmla="*/ 601252 h 663506"/>
                <a:gd name="connsiteX147" fmla="*/ 241123 w 1261041"/>
                <a:gd name="connsiteY147" fmla="*/ 628259 h 663506"/>
                <a:gd name="connsiteX148" fmla="*/ 239727 w 1261041"/>
                <a:gd name="connsiteY148" fmla="*/ 643220 h 663506"/>
                <a:gd name="connsiteX149" fmla="*/ 0 w 1261041"/>
                <a:gd name="connsiteY149" fmla="*/ 663507 h 663506"/>
                <a:gd name="connsiteX150" fmla="*/ 0 w 1261041"/>
                <a:gd name="connsiteY150" fmla="*/ 663507 h 66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61041" h="663506">
                  <a:moveTo>
                    <a:pt x="0" y="663507"/>
                  </a:moveTo>
                  <a:lnTo>
                    <a:pt x="4059" y="645883"/>
                  </a:lnTo>
                  <a:lnTo>
                    <a:pt x="19026" y="639163"/>
                  </a:lnTo>
                  <a:lnTo>
                    <a:pt x="33866" y="644488"/>
                  </a:lnTo>
                  <a:lnTo>
                    <a:pt x="40589" y="624201"/>
                  </a:lnTo>
                  <a:lnTo>
                    <a:pt x="33866" y="610761"/>
                  </a:lnTo>
                  <a:lnTo>
                    <a:pt x="47438" y="599857"/>
                  </a:lnTo>
                  <a:lnTo>
                    <a:pt x="43379" y="579570"/>
                  </a:lnTo>
                  <a:lnTo>
                    <a:pt x="46043" y="564609"/>
                  </a:lnTo>
                  <a:lnTo>
                    <a:pt x="43379" y="552436"/>
                  </a:lnTo>
                  <a:lnTo>
                    <a:pt x="35261" y="544322"/>
                  </a:lnTo>
                  <a:lnTo>
                    <a:pt x="35261" y="529487"/>
                  </a:lnTo>
                  <a:lnTo>
                    <a:pt x="55556" y="502353"/>
                  </a:lnTo>
                  <a:lnTo>
                    <a:pt x="69128" y="497028"/>
                  </a:lnTo>
                  <a:lnTo>
                    <a:pt x="83968" y="499690"/>
                  </a:lnTo>
                  <a:lnTo>
                    <a:pt x="97540" y="506410"/>
                  </a:lnTo>
                  <a:lnTo>
                    <a:pt x="124557" y="514525"/>
                  </a:lnTo>
                  <a:lnTo>
                    <a:pt x="136860" y="522640"/>
                  </a:lnTo>
                  <a:lnTo>
                    <a:pt x="150305" y="525429"/>
                  </a:lnTo>
                  <a:lnTo>
                    <a:pt x="161214" y="507805"/>
                  </a:lnTo>
                  <a:lnTo>
                    <a:pt x="157155" y="494238"/>
                  </a:lnTo>
                  <a:lnTo>
                    <a:pt x="146246" y="480671"/>
                  </a:lnTo>
                  <a:lnTo>
                    <a:pt x="143583" y="465837"/>
                  </a:lnTo>
                  <a:lnTo>
                    <a:pt x="147642" y="452270"/>
                  </a:lnTo>
                  <a:lnTo>
                    <a:pt x="161214" y="446818"/>
                  </a:lnTo>
                  <a:lnTo>
                    <a:pt x="176054" y="437435"/>
                  </a:lnTo>
                  <a:lnTo>
                    <a:pt x="203198" y="430589"/>
                  </a:lnTo>
                  <a:lnTo>
                    <a:pt x="212711" y="417022"/>
                  </a:lnTo>
                  <a:lnTo>
                    <a:pt x="201802" y="402187"/>
                  </a:lnTo>
                  <a:lnTo>
                    <a:pt x="199139" y="387352"/>
                  </a:lnTo>
                  <a:lnTo>
                    <a:pt x="208652" y="373785"/>
                  </a:lnTo>
                  <a:lnTo>
                    <a:pt x="213979" y="360218"/>
                  </a:lnTo>
                  <a:lnTo>
                    <a:pt x="213979" y="354766"/>
                  </a:lnTo>
                  <a:lnTo>
                    <a:pt x="228946" y="357556"/>
                  </a:lnTo>
                  <a:lnTo>
                    <a:pt x="237064" y="343989"/>
                  </a:lnTo>
                  <a:lnTo>
                    <a:pt x="231610" y="330422"/>
                  </a:lnTo>
                  <a:lnTo>
                    <a:pt x="260022" y="334479"/>
                  </a:lnTo>
                  <a:lnTo>
                    <a:pt x="273594" y="326365"/>
                  </a:lnTo>
                  <a:lnTo>
                    <a:pt x="276257" y="341199"/>
                  </a:lnTo>
                  <a:lnTo>
                    <a:pt x="289829" y="335874"/>
                  </a:lnTo>
                  <a:lnTo>
                    <a:pt x="285770" y="322307"/>
                  </a:lnTo>
                  <a:lnTo>
                    <a:pt x="304796" y="320913"/>
                  </a:lnTo>
                  <a:lnTo>
                    <a:pt x="318368" y="314193"/>
                  </a:lnTo>
                  <a:lnTo>
                    <a:pt x="361621" y="330422"/>
                  </a:lnTo>
                  <a:lnTo>
                    <a:pt x="375193" y="341199"/>
                  </a:lnTo>
                  <a:lnTo>
                    <a:pt x="383310" y="327759"/>
                  </a:lnTo>
                  <a:lnTo>
                    <a:pt x="383310" y="322307"/>
                  </a:lnTo>
                  <a:lnTo>
                    <a:pt x="392823" y="308740"/>
                  </a:lnTo>
                  <a:lnTo>
                    <a:pt x="406395" y="303415"/>
                  </a:lnTo>
                  <a:lnTo>
                    <a:pt x="418572" y="292511"/>
                  </a:lnTo>
                  <a:lnTo>
                    <a:pt x="429353" y="307346"/>
                  </a:lnTo>
                  <a:lnTo>
                    <a:pt x="442925" y="310135"/>
                  </a:lnTo>
                  <a:lnTo>
                    <a:pt x="457765" y="319518"/>
                  </a:lnTo>
                  <a:lnTo>
                    <a:pt x="460555" y="304683"/>
                  </a:lnTo>
                  <a:lnTo>
                    <a:pt x="471337" y="291116"/>
                  </a:lnTo>
                  <a:lnTo>
                    <a:pt x="470068" y="276281"/>
                  </a:lnTo>
                  <a:lnTo>
                    <a:pt x="480850" y="262715"/>
                  </a:lnTo>
                  <a:lnTo>
                    <a:pt x="495817" y="253205"/>
                  </a:lnTo>
                  <a:lnTo>
                    <a:pt x="488967" y="239639"/>
                  </a:lnTo>
                  <a:lnTo>
                    <a:pt x="502539" y="246485"/>
                  </a:lnTo>
                  <a:lnTo>
                    <a:pt x="514716" y="268167"/>
                  </a:lnTo>
                  <a:lnTo>
                    <a:pt x="528288" y="273492"/>
                  </a:lnTo>
                  <a:lnTo>
                    <a:pt x="556700" y="276281"/>
                  </a:lnTo>
                  <a:lnTo>
                    <a:pt x="570272" y="268167"/>
                  </a:lnTo>
                  <a:lnTo>
                    <a:pt x="572935" y="253205"/>
                  </a:lnTo>
                  <a:lnTo>
                    <a:pt x="571540" y="238371"/>
                  </a:lnTo>
                  <a:lnTo>
                    <a:pt x="581053" y="209969"/>
                  </a:lnTo>
                  <a:lnTo>
                    <a:pt x="596020" y="211237"/>
                  </a:lnTo>
                  <a:lnTo>
                    <a:pt x="609465" y="199065"/>
                  </a:lnTo>
                  <a:lnTo>
                    <a:pt x="613651" y="170663"/>
                  </a:lnTo>
                  <a:lnTo>
                    <a:pt x="628491" y="162548"/>
                  </a:lnTo>
                  <a:lnTo>
                    <a:pt x="639272" y="148982"/>
                  </a:lnTo>
                  <a:lnTo>
                    <a:pt x="643331" y="134147"/>
                  </a:lnTo>
                  <a:lnTo>
                    <a:pt x="638004" y="117790"/>
                  </a:lnTo>
                  <a:lnTo>
                    <a:pt x="636609" y="102956"/>
                  </a:lnTo>
                  <a:lnTo>
                    <a:pt x="650181" y="101561"/>
                  </a:lnTo>
                  <a:lnTo>
                    <a:pt x="663753" y="96109"/>
                  </a:lnTo>
                  <a:lnTo>
                    <a:pt x="679988" y="107013"/>
                  </a:lnTo>
                  <a:lnTo>
                    <a:pt x="707005" y="85332"/>
                  </a:lnTo>
                  <a:lnTo>
                    <a:pt x="736812" y="77217"/>
                  </a:lnTo>
                  <a:lnTo>
                    <a:pt x="739603" y="63650"/>
                  </a:lnTo>
                  <a:lnTo>
                    <a:pt x="726031" y="48815"/>
                  </a:lnTo>
                  <a:lnTo>
                    <a:pt x="731485" y="35248"/>
                  </a:lnTo>
                  <a:lnTo>
                    <a:pt x="721972" y="17624"/>
                  </a:lnTo>
                  <a:lnTo>
                    <a:pt x="728695" y="10904"/>
                  </a:lnTo>
                  <a:lnTo>
                    <a:pt x="747721" y="0"/>
                  </a:lnTo>
                  <a:lnTo>
                    <a:pt x="761166" y="9509"/>
                  </a:lnTo>
                  <a:lnTo>
                    <a:pt x="784251" y="2789"/>
                  </a:lnTo>
                  <a:lnTo>
                    <a:pt x="818117" y="16356"/>
                  </a:lnTo>
                  <a:lnTo>
                    <a:pt x="826235" y="32586"/>
                  </a:lnTo>
                  <a:lnTo>
                    <a:pt x="847924" y="60988"/>
                  </a:lnTo>
                  <a:lnTo>
                    <a:pt x="862891" y="63650"/>
                  </a:lnTo>
                  <a:lnTo>
                    <a:pt x="891304" y="60988"/>
                  </a:lnTo>
                  <a:lnTo>
                    <a:pt x="899421" y="62382"/>
                  </a:lnTo>
                  <a:lnTo>
                    <a:pt x="927833" y="85332"/>
                  </a:lnTo>
                  <a:lnTo>
                    <a:pt x="942674" y="83937"/>
                  </a:lnTo>
                  <a:lnTo>
                    <a:pt x="952187" y="70497"/>
                  </a:lnTo>
                  <a:lnTo>
                    <a:pt x="965759" y="69102"/>
                  </a:lnTo>
                  <a:lnTo>
                    <a:pt x="983389" y="71765"/>
                  </a:lnTo>
                  <a:lnTo>
                    <a:pt x="996961" y="83937"/>
                  </a:lnTo>
                  <a:lnTo>
                    <a:pt x="1010406" y="77217"/>
                  </a:lnTo>
                  <a:lnTo>
                    <a:pt x="1023978" y="77217"/>
                  </a:lnTo>
                  <a:lnTo>
                    <a:pt x="1032096" y="63650"/>
                  </a:lnTo>
                  <a:lnTo>
                    <a:pt x="1047063" y="50083"/>
                  </a:lnTo>
                  <a:lnTo>
                    <a:pt x="1063299" y="41968"/>
                  </a:lnTo>
                  <a:lnTo>
                    <a:pt x="1074080" y="66440"/>
                  </a:lnTo>
                  <a:lnTo>
                    <a:pt x="1087652" y="79880"/>
                  </a:lnTo>
                  <a:lnTo>
                    <a:pt x="1101224" y="81274"/>
                  </a:lnTo>
                  <a:lnTo>
                    <a:pt x="1114796" y="93446"/>
                  </a:lnTo>
                  <a:lnTo>
                    <a:pt x="1125577" y="107013"/>
                  </a:lnTo>
                  <a:lnTo>
                    <a:pt x="1126972" y="116522"/>
                  </a:lnTo>
                  <a:lnTo>
                    <a:pt x="1132426" y="123242"/>
                  </a:lnTo>
                  <a:lnTo>
                    <a:pt x="1133695" y="138077"/>
                  </a:lnTo>
                  <a:lnTo>
                    <a:pt x="1126972" y="165211"/>
                  </a:lnTo>
                  <a:lnTo>
                    <a:pt x="1156780" y="196402"/>
                  </a:lnTo>
                  <a:lnTo>
                    <a:pt x="1160839" y="209969"/>
                  </a:lnTo>
                  <a:lnTo>
                    <a:pt x="1174410" y="223409"/>
                  </a:lnTo>
                  <a:lnTo>
                    <a:pt x="1204218" y="261320"/>
                  </a:lnTo>
                  <a:lnTo>
                    <a:pt x="1232630" y="281733"/>
                  </a:lnTo>
                  <a:lnTo>
                    <a:pt x="1261042" y="283001"/>
                  </a:lnTo>
                  <a:lnTo>
                    <a:pt x="1206881" y="346652"/>
                  </a:lnTo>
                  <a:lnTo>
                    <a:pt x="1158048" y="383168"/>
                  </a:lnTo>
                  <a:lnTo>
                    <a:pt x="1148662" y="398130"/>
                  </a:lnTo>
                  <a:lnTo>
                    <a:pt x="1147267" y="412964"/>
                  </a:lnTo>
                  <a:lnTo>
                    <a:pt x="1131031" y="425137"/>
                  </a:lnTo>
                  <a:lnTo>
                    <a:pt x="1129636" y="438703"/>
                  </a:lnTo>
                  <a:lnTo>
                    <a:pt x="1118855" y="452270"/>
                  </a:lnTo>
                  <a:lnTo>
                    <a:pt x="1105283" y="458990"/>
                  </a:lnTo>
                  <a:lnTo>
                    <a:pt x="1091711" y="469894"/>
                  </a:lnTo>
                  <a:lnTo>
                    <a:pt x="1089047" y="484729"/>
                  </a:lnTo>
                  <a:lnTo>
                    <a:pt x="1055181" y="498296"/>
                  </a:lnTo>
                  <a:lnTo>
                    <a:pt x="1041609" y="509073"/>
                  </a:lnTo>
                  <a:lnTo>
                    <a:pt x="1026769" y="511863"/>
                  </a:lnTo>
                  <a:lnTo>
                    <a:pt x="999625" y="530755"/>
                  </a:lnTo>
                  <a:lnTo>
                    <a:pt x="980599" y="537602"/>
                  </a:lnTo>
                  <a:lnTo>
                    <a:pt x="918320" y="541659"/>
                  </a:lnTo>
                  <a:lnTo>
                    <a:pt x="862891" y="549774"/>
                  </a:lnTo>
                  <a:lnTo>
                    <a:pt x="805940" y="555099"/>
                  </a:lnTo>
                  <a:lnTo>
                    <a:pt x="728695" y="559283"/>
                  </a:lnTo>
                  <a:lnTo>
                    <a:pt x="681383" y="567398"/>
                  </a:lnTo>
                  <a:lnTo>
                    <a:pt x="594625" y="575513"/>
                  </a:lnTo>
                  <a:lnTo>
                    <a:pt x="509262" y="579570"/>
                  </a:lnTo>
                  <a:lnTo>
                    <a:pt x="421235" y="591742"/>
                  </a:lnTo>
                  <a:lnTo>
                    <a:pt x="350839" y="597068"/>
                  </a:lnTo>
                  <a:lnTo>
                    <a:pt x="277653" y="606577"/>
                  </a:lnTo>
                  <a:lnTo>
                    <a:pt x="261417" y="601252"/>
                  </a:lnTo>
                  <a:lnTo>
                    <a:pt x="231610" y="601252"/>
                  </a:lnTo>
                  <a:lnTo>
                    <a:pt x="241123" y="628259"/>
                  </a:lnTo>
                  <a:lnTo>
                    <a:pt x="239727" y="643220"/>
                  </a:lnTo>
                  <a:lnTo>
                    <a:pt x="0" y="663507"/>
                  </a:lnTo>
                  <a:lnTo>
                    <a:pt x="0" y="663507"/>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0" name="US_State">
              <a:extLst>
                <a:ext uri="{FF2B5EF4-FFF2-40B4-BE49-F238E27FC236}">
                  <a16:creationId xmlns:a16="http://schemas.microsoft.com/office/drawing/2014/main" id="{35F2E8F3-22C4-2BF3-A67E-B9AEB74B1DD4}"/>
                </a:ext>
              </a:extLst>
            </p:cNvPr>
            <p:cNvSpPr/>
            <p:nvPr/>
          </p:nvSpPr>
          <p:spPr>
            <a:xfrm>
              <a:off x="6203356" y="4171483"/>
              <a:ext cx="623037" cy="1080502"/>
            </a:xfrm>
            <a:custGeom>
              <a:avLst/>
              <a:gdLst>
                <a:gd name="connsiteX0" fmla="*/ 64688 w 623037"/>
                <a:gd name="connsiteY0" fmla="*/ 479657 h 1080502"/>
                <a:gd name="connsiteX1" fmla="*/ 59361 w 623037"/>
                <a:gd name="connsiteY1" fmla="*/ 486504 h 1080502"/>
                <a:gd name="connsiteX2" fmla="*/ 56570 w 623037"/>
                <a:gd name="connsiteY2" fmla="*/ 499944 h 1080502"/>
                <a:gd name="connsiteX3" fmla="*/ 70142 w 623037"/>
                <a:gd name="connsiteY3" fmla="*/ 490435 h 1080502"/>
                <a:gd name="connsiteX4" fmla="*/ 80924 w 623037"/>
                <a:gd name="connsiteY4" fmla="*/ 493224 h 1080502"/>
                <a:gd name="connsiteX5" fmla="*/ 82319 w 623037"/>
                <a:gd name="connsiteY5" fmla="*/ 506791 h 1080502"/>
                <a:gd name="connsiteX6" fmla="*/ 69635 w 623037"/>
                <a:gd name="connsiteY6" fmla="*/ 519470 h 1080502"/>
                <a:gd name="connsiteX7" fmla="*/ 71030 w 623037"/>
                <a:gd name="connsiteY7" fmla="*/ 534305 h 1080502"/>
                <a:gd name="connsiteX8" fmla="*/ 87266 w 623037"/>
                <a:gd name="connsiteY8" fmla="*/ 542547 h 1080502"/>
                <a:gd name="connsiteX9" fmla="*/ 71030 w 623037"/>
                <a:gd name="connsiteY9" fmla="*/ 560044 h 1080502"/>
                <a:gd name="connsiteX10" fmla="*/ 75089 w 623037"/>
                <a:gd name="connsiteY10" fmla="*/ 569554 h 1080502"/>
                <a:gd name="connsiteX11" fmla="*/ 99442 w 623037"/>
                <a:gd name="connsiteY11" fmla="*/ 565496 h 1080502"/>
                <a:gd name="connsiteX12" fmla="*/ 88661 w 623037"/>
                <a:gd name="connsiteY12" fmla="*/ 579063 h 1080502"/>
                <a:gd name="connsiteX13" fmla="*/ 98047 w 623037"/>
                <a:gd name="connsiteY13" fmla="*/ 592630 h 1080502"/>
                <a:gd name="connsiteX14" fmla="*/ 84602 w 623037"/>
                <a:gd name="connsiteY14" fmla="*/ 588572 h 1080502"/>
                <a:gd name="connsiteX15" fmla="*/ 83207 w 623037"/>
                <a:gd name="connsiteY15" fmla="*/ 591235 h 1080502"/>
                <a:gd name="connsiteX16" fmla="*/ 89929 w 623037"/>
                <a:gd name="connsiteY16" fmla="*/ 604802 h 1080502"/>
                <a:gd name="connsiteX17" fmla="*/ 103501 w 623037"/>
                <a:gd name="connsiteY17" fmla="*/ 611522 h 1080502"/>
                <a:gd name="connsiteX18" fmla="*/ 107560 w 623037"/>
                <a:gd name="connsiteY18" fmla="*/ 622426 h 1080502"/>
                <a:gd name="connsiteX19" fmla="*/ 121132 w 623037"/>
                <a:gd name="connsiteY19" fmla="*/ 626483 h 1080502"/>
                <a:gd name="connsiteX20" fmla="*/ 123795 w 623037"/>
                <a:gd name="connsiteY20" fmla="*/ 629146 h 1080502"/>
                <a:gd name="connsiteX21" fmla="*/ 122527 w 623037"/>
                <a:gd name="connsiteY21" fmla="*/ 633203 h 1080502"/>
                <a:gd name="connsiteX22" fmla="*/ 111619 w 623037"/>
                <a:gd name="connsiteY22" fmla="*/ 633203 h 1080502"/>
                <a:gd name="connsiteX23" fmla="*/ 100837 w 623037"/>
                <a:gd name="connsiteY23" fmla="*/ 646770 h 1080502"/>
                <a:gd name="connsiteX24" fmla="*/ 85870 w 623037"/>
                <a:gd name="connsiteY24" fmla="*/ 652095 h 1080502"/>
                <a:gd name="connsiteX25" fmla="*/ 77753 w 623037"/>
                <a:gd name="connsiteY25" fmla="*/ 665662 h 1080502"/>
                <a:gd name="connsiteX26" fmla="*/ 91324 w 623037"/>
                <a:gd name="connsiteY26" fmla="*/ 668325 h 1080502"/>
                <a:gd name="connsiteX27" fmla="*/ 106926 w 623037"/>
                <a:gd name="connsiteY27" fmla="*/ 665662 h 1080502"/>
                <a:gd name="connsiteX28" fmla="*/ 96144 w 623037"/>
                <a:gd name="connsiteY28" fmla="*/ 681892 h 1080502"/>
                <a:gd name="connsiteX29" fmla="*/ 94749 w 623037"/>
                <a:gd name="connsiteY29" fmla="*/ 687344 h 1080502"/>
                <a:gd name="connsiteX30" fmla="*/ 81177 w 623037"/>
                <a:gd name="connsiteY30" fmla="*/ 688739 h 1080502"/>
                <a:gd name="connsiteX31" fmla="*/ 94749 w 623037"/>
                <a:gd name="connsiteY31" fmla="*/ 694064 h 1080502"/>
                <a:gd name="connsiteX32" fmla="*/ 96144 w 623037"/>
                <a:gd name="connsiteY32" fmla="*/ 696853 h 1080502"/>
                <a:gd name="connsiteX33" fmla="*/ 63673 w 623037"/>
                <a:gd name="connsiteY33" fmla="*/ 731975 h 1080502"/>
                <a:gd name="connsiteX34" fmla="*/ 50989 w 623037"/>
                <a:gd name="connsiteY34" fmla="*/ 737427 h 1080502"/>
                <a:gd name="connsiteX35" fmla="*/ 45535 w 623037"/>
                <a:gd name="connsiteY35" fmla="*/ 750994 h 1080502"/>
                <a:gd name="connsiteX36" fmla="*/ 54921 w 623037"/>
                <a:gd name="connsiteY36" fmla="*/ 757714 h 1080502"/>
                <a:gd name="connsiteX37" fmla="*/ 41476 w 623037"/>
                <a:gd name="connsiteY37" fmla="*/ 771281 h 1080502"/>
                <a:gd name="connsiteX38" fmla="*/ 38813 w 623037"/>
                <a:gd name="connsiteY38" fmla="*/ 784848 h 1080502"/>
                <a:gd name="connsiteX39" fmla="*/ 23846 w 623037"/>
                <a:gd name="connsiteY39" fmla="*/ 794357 h 1080502"/>
                <a:gd name="connsiteX40" fmla="*/ 37418 w 623037"/>
                <a:gd name="connsiteY40" fmla="*/ 795752 h 1080502"/>
                <a:gd name="connsiteX41" fmla="*/ 34627 w 623037"/>
                <a:gd name="connsiteY41" fmla="*/ 801077 h 1080502"/>
                <a:gd name="connsiteX42" fmla="*/ 21182 w 623037"/>
                <a:gd name="connsiteY42" fmla="*/ 811854 h 1080502"/>
                <a:gd name="connsiteX43" fmla="*/ 27905 w 623037"/>
                <a:gd name="connsiteY43" fmla="*/ 840383 h 1080502"/>
                <a:gd name="connsiteX44" fmla="*/ 11669 w 623037"/>
                <a:gd name="connsiteY44" fmla="*/ 841651 h 1080502"/>
                <a:gd name="connsiteX45" fmla="*/ 24353 w 623037"/>
                <a:gd name="connsiteY45" fmla="*/ 855218 h 1080502"/>
                <a:gd name="connsiteX46" fmla="*/ 20294 w 623037"/>
                <a:gd name="connsiteY46" fmla="*/ 866122 h 1080502"/>
                <a:gd name="connsiteX47" fmla="*/ 0 w 623037"/>
                <a:gd name="connsiteY47" fmla="*/ 870179 h 1080502"/>
                <a:gd name="connsiteX48" fmla="*/ 9513 w 623037"/>
                <a:gd name="connsiteY48" fmla="*/ 885014 h 1080502"/>
                <a:gd name="connsiteX49" fmla="*/ 6722 w 623037"/>
                <a:gd name="connsiteY49" fmla="*/ 899849 h 1080502"/>
                <a:gd name="connsiteX50" fmla="*/ 16235 w 623037"/>
                <a:gd name="connsiteY50" fmla="*/ 913416 h 1080502"/>
                <a:gd name="connsiteX51" fmla="*/ 2664 w 623037"/>
                <a:gd name="connsiteY51" fmla="*/ 928377 h 1080502"/>
                <a:gd name="connsiteX52" fmla="*/ 186835 w 623037"/>
                <a:gd name="connsiteY52" fmla="*/ 917473 h 1080502"/>
                <a:gd name="connsiteX53" fmla="*/ 363016 w 623037"/>
                <a:gd name="connsiteY53" fmla="*/ 904033 h 1080502"/>
                <a:gd name="connsiteX54" fmla="*/ 364284 w 623037"/>
                <a:gd name="connsiteY54" fmla="*/ 906696 h 1080502"/>
                <a:gd name="connsiteX55" fmla="*/ 361621 w 623037"/>
                <a:gd name="connsiteY55" fmla="*/ 921530 h 1080502"/>
                <a:gd name="connsiteX56" fmla="*/ 352108 w 623037"/>
                <a:gd name="connsiteY56" fmla="*/ 950059 h 1080502"/>
                <a:gd name="connsiteX57" fmla="*/ 346781 w 623037"/>
                <a:gd name="connsiteY57" fmla="*/ 974403 h 1080502"/>
                <a:gd name="connsiteX58" fmla="*/ 352108 w 623037"/>
                <a:gd name="connsiteY58" fmla="*/ 989238 h 1080502"/>
                <a:gd name="connsiteX59" fmla="*/ 360225 w 623037"/>
                <a:gd name="connsiteY59" fmla="*/ 1002805 h 1080502"/>
                <a:gd name="connsiteX60" fmla="*/ 380647 w 623037"/>
                <a:gd name="connsiteY60" fmla="*/ 1020429 h 1080502"/>
                <a:gd name="connsiteX61" fmla="*/ 384579 w 623037"/>
                <a:gd name="connsiteY61" fmla="*/ 1035390 h 1080502"/>
                <a:gd name="connsiteX62" fmla="*/ 391428 w 623037"/>
                <a:gd name="connsiteY62" fmla="*/ 1055677 h 1080502"/>
                <a:gd name="connsiteX63" fmla="*/ 399546 w 623037"/>
                <a:gd name="connsiteY63" fmla="*/ 1069117 h 1080502"/>
                <a:gd name="connsiteX64" fmla="*/ 409059 w 623037"/>
                <a:gd name="connsiteY64" fmla="*/ 1075964 h 1080502"/>
                <a:gd name="connsiteX65" fmla="*/ 415781 w 623037"/>
                <a:gd name="connsiteY65" fmla="*/ 1080021 h 1080502"/>
                <a:gd name="connsiteX66" fmla="*/ 429353 w 623037"/>
                <a:gd name="connsiteY66" fmla="*/ 1078627 h 1080502"/>
                <a:gd name="connsiteX67" fmla="*/ 434807 w 623037"/>
                <a:gd name="connsiteY67" fmla="*/ 1065187 h 1080502"/>
                <a:gd name="connsiteX68" fmla="*/ 449647 w 623037"/>
                <a:gd name="connsiteY68" fmla="*/ 1052507 h 1080502"/>
                <a:gd name="connsiteX69" fmla="*/ 453706 w 623037"/>
                <a:gd name="connsiteY69" fmla="*/ 1045787 h 1080502"/>
                <a:gd name="connsiteX70" fmla="*/ 474000 w 623037"/>
                <a:gd name="connsiteY70" fmla="*/ 1042998 h 1080502"/>
                <a:gd name="connsiteX71" fmla="*/ 502539 w 623037"/>
                <a:gd name="connsiteY71" fmla="*/ 1030319 h 1080502"/>
                <a:gd name="connsiteX72" fmla="*/ 530951 w 623037"/>
                <a:gd name="connsiteY72" fmla="*/ 1024993 h 1080502"/>
                <a:gd name="connsiteX73" fmla="*/ 555304 w 623037"/>
                <a:gd name="connsiteY73" fmla="*/ 1027656 h 1080502"/>
                <a:gd name="connsiteX74" fmla="*/ 568876 w 623037"/>
                <a:gd name="connsiteY74" fmla="*/ 1031713 h 1080502"/>
                <a:gd name="connsiteX75" fmla="*/ 582448 w 623037"/>
                <a:gd name="connsiteY75" fmla="*/ 1026388 h 1080502"/>
                <a:gd name="connsiteX76" fmla="*/ 586507 w 623037"/>
                <a:gd name="connsiteY76" fmla="*/ 1020936 h 1080502"/>
                <a:gd name="connsiteX77" fmla="*/ 614919 w 623037"/>
                <a:gd name="connsiteY77" fmla="*/ 1031713 h 1080502"/>
                <a:gd name="connsiteX78" fmla="*/ 623037 w 623037"/>
                <a:gd name="connsiteY78" fmla="*/ 1016879 h 1080502"/>
                <a:gd name="connsiteX79" fmla="*/ 621642 w 623037"/>
                <a:gd name="connsiteY79" fmla="*/ 1010032 h 1080502"/>
                <a:gd name="connsiteX80" fmla="*/ 578389 w 623037"/>
                <a:gd name="connsiteY80" fmla="*/ 683794 h 1080502"/>
                <a:gd name="connsiteX81" fmla="*/ 591073 w 623037"/>
                <a:gd name="connsiteY81" fmla="*/ 18892 h 1080502"/>
                <a:gd name="connsiteX82" fmla="*/ 577501 w 623037"/>
                <a:gd name="connsiteY82" fmla="*/ 10777 h 1080502"/>
                <a:gd name="connsiteX83" fmla="*/ 570779 w 623037"/>
                <a:gd name="connsiteY83" fmla="*/ 1395 h 1080502"/>
                <a:gd name="connsiteX84" fmla="*/ 567988 w 623037"/>
                <a:gd name="connsiteY84" fmla="*/ 0 h 1080502"/>
                <a:gd name="connsiteX85" fmla="*/ 437978 w 623037"/>
                <a:gd name="connsiteY85" fmla="*/ 12679 h 1080502"/>
                <a:gd name="connsiteX86" fmla="*/ 202309 w 623037"/>
                <a:gd name="connsiteY86" fmla="*/ 30937 h 1080502"/>
                <a:gd name="connsiteX87" fmla="*/ 192796 w 623037"/>
                <a:gd name="connsiteY87" fmla="*/ 31698 h 1080502"/>
                <a:gd name="connsiteX88" fmla="*/ 198251 w 623037"/>
                <a:gd name="connsiteY88" fmla="*/ 35756 h 1080502"/>
                <a:gd name="connsiteX89" fmla="*/ 200914 w 623037"/>
                <a:gd name="connsiteY89" fmla="*/ 50591 h 1080502"/>
                <a:gd name="connsiteX90" fmla="*/ 187342 w 623037"/>
                <a:gd name="connsiteY90" fmla="*/ 63269 h 1080502"/>
                <a:gd name="connsiteX91" fmla="*/ 172502 w 623037"/>
                <a:gd name="connsiteY91" fmla="*/ 64411 h 1080502"/>
                <a:gd name="connsiteX92" fmla="*/ 172502 w 623037"/>
                <a:gd name="connsiteY92" fmla="*/ 83937 h 1080502"/>
                <a:gd name="connsiteX93" fmla="*/ 154871 w 623037"/>
                <a:gd name="connsiteY93" fmla="*/ 78231 h 1080502"/>
                <a:gd name="connsiteX94" fmla="*/ 154871 w 623037"/>
                <a:gd name="connsiteY94" fmla="*/ 98518 h 1080502"/>
                <a:gd name="connsiteX95" fmla="*/ 154871 w 623037"/>
                <a:gd name="connsiteY95" fmla="*/ 107520 h 1080502"/>
                <a:gd name="connsiteX96" fmla="*/ 149671 w 623037"/>
                <a:gd name="connsiteY96" fmla="*/ 121467 h 1080502"/>
                <a:gd name="connsiteX97" fmla="*/ 159184 w 623037"/>
                <a:gd name="connsiteY97" fmla="*/ 128314 h 1080502"/>
                <a:gd name="connsiteX98" fmla="*/ 151066 w 623037"/>
                <a:gd name="connsiteY98" fmla="*/ 145939 h 1080502"/>
                <a:gd name="connsiteX99" fmla="*/ 153857 w 623037"/>
                <a:gd name="connsiteY99" fmla="*/ 156716 h 1080502"/>
                <a:gd name="connsiteX100" fmla="*/ 142949 w 623037"/>
                <a:gd name="connsiteY100" fmla="*/ 171677 h 1080502"/>
                <a:gd name="connsiteX101" fmla="*/ 134831 w 623037"/>
                <a:gd name="connsiteY101" fmla="*/ 175608 h 1080502"/>
                <a:gd name="connsiteX102" fmla="*/ 121259 w 623037"/>
                <a:gd name="connsiteY102" fmla="*/ 175608 h 1080502"/>
                <a:gd name="connsiteX103" fmla="*/ 124049 w 623037"/>
                <a:gd name="connsiteY103" fmla="*/ 189175 h 1080502"/>
                <a:gd name="connsiteX104" fmla="*/ 110477 w 623037"/>
                <a:gd name="connsiteY104" fmla="*/ 202742 h 1080502"/>
                <a:gd name="connsiteX105" fmla="*/ 107687 w 623037"/>
                <a:gd name="connsiteY105" fmla="*/ 210857 h 1080502"/>
                <a:gd name="connsiteX106" fmla="*/ 102360 w 623037"/>
                <a:gd name="connsiteY106" fmla="*/ 217577 h 1080502"/>
                <a:gd name="connsiteX107" fmla="*/ 96905 w 623037"/>
                <a:gd name="connsiteY107" fmla="*/ 221634 h 1080502"/>
                <a:gd name="connsiteX108" fmla="*/ 96905 w 623037"/>
                <a:gd name="connsiteY108" fmla="*/ 235201 h 1080502"/>
                <a:gd name="connsiteX109" fmla="*/ 103755 w 623037"/>
                <a:gd name="connsiteY109" fmla="*/ 248767 h 1080502"/>
                <a:gd name="connsiteX110" fmla="*/ 68493 w 623037"/>
                <a:gd name="connsiteY110" fmla="*/ 263729 h 1080502"/>
                <a:gd name="connsiteX111" fmla="*/ 78006 w 623037"/>
                <a:gd name="connsiteY111" fmla="*/ 271844 h 1080502"/>
                <a:gd name="connsiteX112" fmla="*/ 75216 w 623037"/>
                <a:gd name="connsiteY112" fmla="*/ 286678 h 1080502"/>
                <a:gd name="connsiteX113" fmla="*/ 78006 w 623037"/>
                <a:gd name="connsiteY113" fmla="*/ 299358 h 1080502"/>
                <a:gd name="connsiteX114" fmla="*/ 75216 w 623037"/>
                <a:gd name="connsiteY114" fmla="*/ 307473 h 1080502"/>
                <a:gd name="connsiteX115" fmla="*/ 60376 w 623037"/>
                <a:gd name="connsiteY115" fmla="*/ 307473 h 1080502"/>
                <a:gd name="connsiteX116" fmla="*/ 60376 w 623037"/>
                <a:gd name="connsiteY116" fmla="*/ 318377 h 1080502"/>
                <a:gd name="connsiteX117" fmla="*/ 75216 w 623037"/>
                <a:gd name="connsiteY117" fmla="*/ 322434 h 1080502"/>
                <a:gd name="connsiteX118" fmla="*/ 61644 w 623037"/>
                <a:gd name="connsiteY118" fmla="*/ 330549 h 1080502"/>
                <a:gd name="connsiteX119" fmla="*/ 57585 w 623037"/>
                <a:gd name="connsiteY119" fmla="*/ 325097 h 1080502"/>
                <a:gd name="connsiteX120" fmla="*/ 48199 w 623037"/>
                <a:gd name="connsiteY120" fmla="*/ 330549 h 1080502"/>
                <a:gd name="connsiteX121" fmla="*/ 58980 w 623037"/>
                <a:gd name="connsiteY121" fmla="*/ 345384 h 1080502"/>
                <a:gd name="connsiteX122" fmla="*/ 45408 w 623037"/>
                <a:gd name="connsiteY122" fmla="*/ 354893 h 1080502"/>
                <a:gd name="connsiteX123" fmla="*/ 54921 w 623037"/>
                <a:gd name="connsiteY123" fmla="*/ 368460 h 1080502"/>
                <a:gd name="connsiteX124" fmla="*/ 54921 w 623037"/>
                <a:gd name="connsiteY124" fmla="*/ 390141 h 1080502"/>
                <a:gd name="connsiteX125" fmla="*/ 68493 w 623037"/>
                <a:gd name="connsiteY125" fmla="*/ 394199 h 1080502"/>
                <a:gd name="connsiteX126" fmla="*/ 69762 w 623037"/>
                <a:gd name="connsiteY126" fmla="*/ 392804 h 1080502"/>
                <a:gd name="connsiteX127" fmla="*/ 65703 w 623037"/>
                <a:gd name="connsiteY127" fmla="*/ 405484 h 1080502"/>
                <a:gd name="connsiteX128" fmla="*/ 71157 w 623037"/>
                <a:gd name="connsiteY128" fmla="*/ 421713 h 1080502"/>
                <a:gd name="connsiteX129" fmla="*/ 75216 w 623037"/>
                <a:gd name="connsiteY129" fmla="*/ 424503 h 1080502"/>
                <a:gd name="connsiteX130" fmla="*/ 79275 w 623037"/>
                <a:gd name="connsiteY130" fmla="*/ 447452 h 1080502"/>
                <a:gd name="connsiteX131" fmla="*/ 78006 w 623037"/>
                <a:gd name="connsiteY131" fmla="*/ 450241 h 1080502"/>
                <a:gd name="connsiteX132" fmla="*/ 64434 w 623037"/>
                <a:gd name="connsiteY132" fmla="*/ 450241 h 1080502"/>
                <a:gd name="connsiteX133" fmla="*/ 67098 w 623037"/>
                <a:gd name="connsiteY133" fmla="*/ 462921 h 108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23037" h="1080502">
                  <a:moveTo>
                    <a:pt x="64688" y="479657"/>
                  </a:moveTo>
                  <a:lnTo>
                    <a:pt x="59361" y="486504"/>
                  </a:lnTo>
                  <a:lnTo>
                    <a:pt x="56570" y="499944"/>
                  </a:lnTo>
                  <a:lnTo>
                    <a:pt x="70142" y="490435"/>
                  </a:lnTo>
                  <a:lnTo>
                    <a:pt x="80924" y="493224"/>
                  </a:lnTo>
                  <a:lnTo>
                    <a:pt x="82319" y="506791"/>
                  </a:lnTo>
                  <a:lnTo>
                    <a:pt x="69635" y="519470"/>
                  </a:lnTo>
                  <a:lnTo>
                    <a:pt x="71030" y="534305"/>
                  </a:lnTo>
                  <a:lnTo>
                    <a:pt x="87266" y="542547"/>
                  </a:lnTo>
                  <a:lnTo>
                    <a:pt x="71030" y="560044"/>
                  </a:lnTo>
                  <a:lnTo>
                    <a:pt x="75089" y="569554"/>
                  </a:lnTo>
                  <a:lnTo>
                    <a:pt x="99442" y="565496"/>
                  </a:lnTo>
                  <a:lnTo>
                    <a:pt x="88661" y="579063"/>
                  </a:lnTo>
                  <a:lnTo>
                    <a:pt x="98047" y="592630"/>
                  </a:lnTo>
                  <a:lnTo>
                    <a:pt x="84602" y="588572"/>
                  </a:lnTo>
                  <a:lnTo>
                    <a:pt x="83207" y="591235"/>
                  </a:lnTo>
                  <a:lnTo>
                    <a:pt x="89929" y="604802"/>
                  </a:lnTo>
                  <a:lnTo>
                    <a:pt x="103501" y="611522"/>
                  </a:lnTo>
                  <a:lnTo>
                    <a:pt x="107560" y="622426"/>
                  </a:lnTo>
                  <a:lnTo>
                    <a:pt x="121132" y="626483"/>
                  </a:lnTo>
                  <a:lnTo>
                    <a:pt x="123795" y="629146"/>
                  </a:lnTo>
                  <a:lnTo>
                    <a:pt x="122527" y="633203"/>
                  </a:lnTo>
                  <a:lnTo>
                    <a:pt x="111619" y="633203"/>
                  </a:lnTo>
                  <a:lnTo>
                    <a:pt x="100837" y="646770"/>
                  </a:lnTo>
                  <a:lnTo>
                    <a:pt x="85870" y="652095"/>
                  </a:lnTo>
                  <a:lnTo>
                    <a:pt x="77753" y="665662"/>
                  </a:lnTo>
                  <a:lnTo>
                    <a:pt x="91324" y="668325"/>
                  </a:lnTo>
                  <a:lnTo>
                    <a:pt x="106926" y="665662"/>
                  </a:lnTo>
                  <a:lnTo>
                    <a:pt x="96144" y="681892"/>
                  </a:lnTo>
                  <a:lnTo>
                    <a:pt x="94749" y="687344"/>
                  </a:lnTo>
                  <a:lnTo>
                    <a:pt x="81177" y="688739"/>
                  </a:lnTo>
                  <a:lnTo>
                    <a:pt x="94749" y="694064"/>
                  </a:lnTo>
                  <a:lnTo>
                    <a:pt x="96144" y="696853"/>
                  </a:lnTo>
                  <a:lnTo>
                    <a:pt x="63673" y="731975"/>
                  </a:lnTo>
                  <a:lnTo>
                    <a:pt x="50989" y="737427"/>
                  </a:lnTo>
                  <a:lnTo>
                    <a:pt x="45535" y="750994"/>
                  </a:lnTo>
                  <a:lnTo>
                    <a:pt x="54921" y="757714"/>
                  </a:lnTo>
                  <a:lnTo>
                    <a:pt x="41476" y="771281"/>
                  </a:lnTo>
                  <a:lnTo>
                    <a:pt x="38813" y="784848"/>
                  </a:lnTo>
                  <a:lnTo>
                    <a:pt x="23846" y="794357"/>
                  </a:lnTo>
                  <a:lnTo>
                    <a:pt x="37418" y="795752"/>
                  </a:lnTo>
                  <a:lnTo>
                    <a:pt x="34627" y="801077"/>
                  </a:lnTo>
                  <a:lnTo>
                    <a:pt x="21182" y="811854"/>
                  </a:lnTo>
                  <a:lnTo>
                    <a:pt x="27905" y="840383"/>
                  </a:lnTo>
                  <a:lnTo>
                    <a:pt x="11669" y="841651"/>
                  </a:lnTo>
                  <a:lnTo>
                    <a:pt x="24353" y="855218"/>
                  </a:lnTo>
                  <a:lnTo>
                    <a:pt x="20294" y="866122"/>
                  </a:lnTo>
                  <a:lnTo>
                    <a:pt x="0" y="870179"/>
                  </a:lnTo>
                  <a:lnTo>
                    <a:pt x="9513" y="885014"/>
                  </a:lnTo>
                  <a:lnTo>
                    <a:pt x="6722" y="899849"/>
                  </a:lnTo>
                  <a:lnTo>
                    <a:pt x="16235" y="913416"/>
                  </a:lnTo>
                  <a:lnTo>
                    <a:pt x="2664" y="928377"/>
                  </a:lnTo>
                  <a:lnTo>
                    <a:pt x="186835" y="917473"/>
                  </a:lnTo>
                  <a:lnTo>
                    <a:pt x="363016" y="904033"/>
                  </a:lnTo>
                  <a:lnTo>
                    <a:pt x="364284" y="906696"/>
                  </a:lnTo>
                  <a:lnTo>
                    <a:pt x="361621" y="921530"/>
                  </a:lnTo>
                  <a:lnTo>
                    <a:pt x="352108" y="950059"/>
                  </a:lnTo>
                  <a:cubicBezTo>
                    <a:pt x="349417" y="957946"/>
                    <a:pt x="347631" y="966113"/>
                    <a:pt x="346781" y="974403"/>
                  </a:cubicBezTo>
                  <a:cubicBezTo>
                    <a:pt x="348021" y="979524"/>
                    <a:pt x="349808" y="984497"/>
                    <a:pt x="352108" y="989238"/>
                  </a:cubicBezTo>
                  <a:cubicBezTo>
                    <a:pt x="354509" y="993935"/>
                    <a:pt x="357221" y="998468"/>
                    <a:pt x="360225" y="1002805"/>
                  </a:cubicBezTo>
                  <a:cubicBezTo>
                    <a:pt x="364665" y="1008003"/>
                    <a:pt x="376968" y="1014723"/>
                    <a:pt x="380647" y="1020429"/>
                  </a:cubicBezTo>
                  <a:cubicBezTo>
                    <a:pt x="382284" y="1025324"/>
                    <a:pt x="383597" y="1030322"/>
                    <a:pt x="384579" y="1035390"/>
                  </a:cubicBezTo>
                  <a:cubicBezTo>
                    <a:pt x="385113" y="1042622"/>
                    <a:pt x="387469" y="1049601"/>
                    <a:pt x="391428" y="1055677"/>
                  </a:cubicBezTo>
                  <a:cubicBezTo>
                    <a:pt x="393711" y="1058847"/>
                    <a:pt x="399546" y="1069117"/>
                    <a:pt x="399546" y="1069117"/>
                  </a:cubicBezTo>
                  <a:lnTo>
                    <a:pt x="409059" y="1075964"/>
                  </a:lnTo>
                  <a:cubicBezTo>
                    <a:pt x="411115" y="1077601"/>
                    <a:pt x="413375" y="1078964"/>
                    <a:pt x="415781" y="1080021"/>
                  </a:cubicBezTo>
                  <a:cubicBezTo>
                    <a:pt x="420340" y="1080984"/>
                    <a:pt x="425086" y="1080496"/>
                    <a:pt x="429353" y="1078627"/>
                  </a:cubicBezTo>
                  <a:cubicBezTo>
                    <a:pt x="432270" y="1076471"/>
                    <a:pt x="432651" y="1068103"/>
                    <a:pt x="434807" y="1065187"/>
                  </a:cubicBezTo>
                  <a:cubicBezTo>
                    <a:pt x="439312" y="1060469"/>
                    <a:pt x="444284" y="1056221"/>
                    <a:pt x="449647" y="1052507"/>
                  </a:cubicBezTo>
                  <a:lnTo>
                    <a:pt x="453706" y="1045787"/>
                  </a:lnTo>
                  <a:cubicBezTo>
                    <a:pt x="459945" y="1042542"/>
                    <a:pt x="467117" y="1041556"/>
                    <a:pt x="474000" y="1042998"/>
                  </a:cubicBezTo>
                  <a:cubicBezTo>
                    <a:pt x="484061" y="1040129"/>
                    <a:pt x="493668" y="1035861"/>
                    <a:pt x="502539" y="1030319"/>
                  </a:cubicBezTo>
                  <a:lnTo>
                    <a:pt x="530951" y="1024993"/>
                  </a:lnTo>
                  <a:cubicBezTo>
                    <a:pt x="539165" y="1023929"/>
                    <a:pt x="547515" y="1024842"/>
                    <a:pt x="555304" y="1027656"/>
                  </a:cubicBezTo>
                  <a:cubicBezTo>
                    <a:pt x="559642" y="1029566"/>
                    <a:pt x="564201" y="1030929"/>
                    <a:pt x="568876" y="1031713"/>
                  </a:cubicBezTo>
                  <a:cubicBezTo>
                    <a:pt x="573613" y="1030535"/>
                    <a:pt x="578175" y="1028745"/>
                    <a:pt x="582448" y="1026388"/>
                  </a:cubicBezTo>
                  <a:cubicBezTo>
                    <a:pt x="582448" y="1026388"/>
                    <a:pt x="584858" y="1021316"/>
                    <a:pt x="586507" y="1020936"/>
                  </a:cubicBezTo>
                  <a:cubicBezTo>
                    <a:pt x="593737" y="1018780"/>
                    <a:pt x="607816" y="1034376"/>
                    <a:pt x="614919" y="1031713"/>
                  </a:cubicBezTo>
                  <a:cubicBezTo>
                    <a:pt x="618851" y="1030192"/>
                    <a:pt x="623037" y="1016879"/>
                    <a:pt x="623037" y="1016879"/>
                  </a:cubicBezTo>
                  <a:lnTo>
                    <a:pt x="621642" y="1010032"/>
                  </a:lnTo>
                  <a:lnTo>
                    <a:pt x="578389" y="683794"/>
                  </a:lnTo>
                  <a:lnTo>
                    <a:pt x="591073" y="18892"/>
                  </a:lnTo>
                  <a:lnTo>
                    <a:pt x="577501" y="10777"/>
                  </a:lnTo>
                  <a:lnTo>
                    <a:pt x="570779" y="1395"/>
                  </a:lnTo>
                  <a:lnTo>
                    <a:pt x="567988" y="0"/>
                  </a:lnTo>
                  <a:lnTo>
                    <a:pt x="437978" y="12679"/>
                  </a:lnTo>
                  <a:lnTo>
                    <a:pt x="202309" y="30937"/>
                  </a:lnTo>
                  <a:cubicBezTo>
                    <a:pt x="202309" y="30937"/>
                    <a:pt x="193431" y="29416"/>
                    <a:pt x="192796" y="31698"/>
                  </a:cubicBezTo>
                  <a:cubicBezTo>
                    <a:pt x="192162" y="33980"/>
                    <a:pt x="198251" y="35756"/>
                    <a:pt x="198251" y="35756"/>
                  </a:cubicBezTo>
                  <a:cubicBezTo>
                    <a:pt x="200016" y="40502"/>
                    <a:pt x="200918" y="45526"/>
                    <a:pt x="200914" y="50591"/>
                  </a:cubicBezTo>
                  <a:cubicBezTo>
                    <a:pt x="199519" y="54901"/>
                    <a:pt x="191148" y="60354"/>
                    <a:pt x="187342" y="63269"/>
                  </a:cubicBezTo>
                  <a:cubicBezTo>
                    <a:pt x="183537" y="66186"/>
                    <a:pt x="176561" y="63269"/>
                    <a:pt x="172502" y="64411"/>
                  </a:cubicBezTo>
                  <a:cubicBezTo>
                    <a:pt x="168443" y="65552"/>
                    <a:pt x="176434" y="70750"/>
                    <a:pt x="172502" y="83937"/>
                  </a:cubicBezTo>
                  <a:cubicBezTo>
                    <a:pt x="170853" y="88882"/>
                    <a:pt x="161086" y="86980"/>
                    <a:pt x="154871" y="78231"/>
                  </a:cubicBezTo>
                  <a:cubicBezTo>
                    <a:pt x="151954" y="73920"/>
                    <a:pt x="152334" y="94080"/>
                    <a:pt x="154871" y="98518"/>
                  </a:cubicBezTo>
                  <a:cubicBezTo>
                    <a:pt x="154871" y="98518"/>
                    <a:pt x="156393" y="106126"/>
                    <a:pt x="154871" y="107520"/>
                  </a:cubicBezTo>
                  <a:cubicBezTo>
                    <a:pt x="143583" y="116396"/>
                    <a:pt x="149671" y="121467"/>
                    <a:pt x="149671" y="121467"/>
                  </a:cubicBezTo>
                  <a:cubicBezTo>
                    <a:pt x="150939" y="124130"/>
                    <a:pt x="158423" y="125525"/>
                    <a:pt x="159184" y="128314"/>
                  </a:cubicBezTo>
                  <a:cubicBezTo>
                    <a:pt x="160452" y="133006"/>
                    <a:pt x="151573" y="140994"/>
                    <a:pt x="151066" y="145939"/>
                  </a:cubicBezTo>
                  <a:cubicBezTo>
                    <a:pt x="151066" y="148601"/>
                    <a:pt x="154364" y="153927"/>
                    <a:pt x="153857" y="156716"/>
                  </a:cubicBezTo>
                  <a:cubicBezTo>
                    <a:pt x="151509" y="162525"/>
                    <a:pt x="147762" y="167664"/>
                    <a:pt x="142949" y="171677"/>
                  </a:cubicBezTo>
                  <a:cubicBezTo>
                    <a:pt x="140499" y="173462"/>
                    <a:pt x="137750" y="174793"/>
                    <a:pt x="134831" y="175608"/>
                  </a:cubicBezTo>
                  <a:cubicBezTo>
                    <a:pt x="131533" y="176369"/>
                    <a:pt x="123542" y="173199"/>
                    <a:pt x="121259" y="175608"/>
                  </a:cubicBezTo>
                  <a:cubicBezTo>
                    <a:pt x="118976" y="178017"/>
                    <a:pt x="124937" y="185878"/>
                    <a:pt x="124049" y="189175"/>
                  </a:cubicBezTo>
                  <a:cubicBezTo>
                    <a:pt x="123161" y="192471"/>
                    <a:pt x="112887" y="198685"/>
                    <a:pt x="110477" y="202742"/>
                  </a:cubicBezTo>
                  <a:cubicBezTo>
                    <a:pt x="109336" y="204517"/>
                    <a:pt x="109716" y="211617"/>
                    <a:pt x="107687" y="210857"/>
                  </a:cubicBezTo>
                  <a:cubicBezTo>
                    <a:pt x="93481" y="205785"/>
                    <a:pt x="102360" y="217577"/>
                    <a:pt x="102360" y="217577"/>
                  </a:cubicBezTo>
                  <a:cubicBezTo>
                    <a:pt x="102360" y="217577"/>
                    <a:pt x="97666" y="220239"/>
                    <a:pt x="96905" y="221634"/>
                  </a:cubicBezTo>
                  <a:cubicBezTo>
                    <a:pt x="95762" y="226084"/>
                    <a:pt x="95762" y="230751"/>
                    <a:pt x="96905" y="235201"/>
                  </a:cubicBezTo>
                  <a:cubicBezTo>
                    <a:pt x="97793" y="238878"/>
                    <a:pt x="105023" y="245217"/>
                    <a:pt x="103755" y="248767"/>
                  </a:cubicBezTo>
                  <a:cubicBezTo>
                    <a:pt x="100330" y="257770"/>
                    <a:pt x="69888" y="254219"/>
                    <a:pt x="68493" y="263729"/>
                  </a:cubicBezTo>
                  <a:cubicBezTo>
                    <a:pt x="68493" y="266772"/>
                    <a:pt x="76865" y="268801"/>
                    <a:pt x="78006" y="271844"/>
                  </a:cubicBezTo>
                  <a:cubicBezTo>
                    <a:pt x="79148" y="274887"/>
                    <a:pt x="75216" y="282875"/>
                    <a:pt x="75216" y="286678"/>
                  </a:cubicBezTo>
                  <a:cubicBezTo>
                    <a:pt x="75216" y="290482"/>
                    <a:pt x="78133" y="295807"/>
                    <a:pt x="78006" y="299358"/>
                  </a:cubicBezTo>
                  <a:cubicBezTo>
                    <a:pt x="77879" y="302908"/>
                    <a:pt x="76992" y="306332"/>
                    <a:pt x="75216" y="307473"/>
                  </a:cubicBezTo>
                  <a:cubicBezTo>
                    <a:pt x="73440" y="308614"/>
                    <a:pt x="62532" y="304810"/>
                    <a:pt x="60376" y="307473"/>
                  </a:cubicBezTo>
                  <a:cubicBezTo>
                    <a:pt x="58526" y="310872"/>
                    <a:pt x="58526" y="314977"/>
                    <a:pt x="60376" y="318377"/>
                  </a:cubicBezTo>
                  <a:cubicBezTo>
                    <a:pt x="62659" y="321420"/>
                    <a:pt x="74708" y="318377"/>
                    <a:pt x="75216" y="322434"/>
                  </a:cubicBezTo>
                  <a:cubicBezTo>
                    <a:pt x="75723" y="326492"/>
                    <a:pt x="65322" y="332070"/>
                    <a:pt x="61644" y="330549"/>
                  </a:cubicBezTo>
                  <a:cubicBezTo>
                    <a:pt x="60122" y="329788"/>
                    <a:pt x="59361" y="325477"/>
                    <a:pt x="57585" y="325097"/>
                  </a:cubicBezTo>
                  <a:cubicBezTo>
                    <a:pt x="55809" y="324716"/>
                    <a:pt x="48453" y="327760"/>
                    <a:pt x="48199" y="330549"/>
                  </a:cubicBezTo>
                  <a:cubicBezTo>
                    <a:pt x="47945" y="333338"/>
                    <a:pt x="59741" y="340819"/>
                    <a:pt x="58980" y="345384"/>
                  </a:cubicBezTo>
                  <a:cubicBezTo>
                    <a:pt x="58219" y="349948"/>
                    <a:pt x="46296" y="350836"/>
                    <a:pt x="45408" y="354893"/>
                  </a:cubicBezTo>
                  <a:cubicBezTo>
                    <a:pt x="44521" y="358950"/>
                    <a:pt x="52131" y="365417"/>
                    <a:pt x="54921" y="368460"/>
                  </a:cubicBezTo>
                  <a:cubicBezTo>
                    <a:pt x="57712" y="371503"/>
                    <a:pt x="54921" y="390141"/>
                    <a:pt x="54921" y="390141"/>
                  </a:cubicBezTo>
                  <a:cubicBezTo>
                    <a:pt x="54921" y="393565"/>
                    <a:pt x="65069" y="395086"/>
                    <a:pt x="68493" y="394199"/>
                  </a:cubicBezTo>
                  <a:cubicBezTo>
                    <a:pt x="68493" y="394199"/>
                    <a:pt x="69381" y="392550"/>
                    <a:pt x="69762" y="392804"/>
                  </a:cubicBezTo>
                  <a:cubicBezTo>
                    <a:pt x="72552" y="394452"/>
                    <a:pt x="65703" y="401807"/>
                    <a:pt x="65703" y="405484"/>
                  </a:cubicBezTo>
                  <a:cubicBezTo>
                    <a:pt x="66164" y="411258"/>
                    <a:pt x="68037" y="416831"/>
                    <a:pt x="71157" y="421713"/>
                  </a:cubicBezTo>
                  <a:cubicBezTo>
                    <a:pt x="71918" y="422727"/>
                    <a:pt x="74582" y="423488"/>
                    <a:pt x="75216" y="424503"/>
                  </a:cubicBezTo>
                  <a:cubicBezTo>
                    <a:pt x="78590" y="431654"/>
                    <a:pt x="79991" y="439577"/>
                    <a:pt x="79275" y="447452"/>
                  </a:cubicBezTo>
                  <a:cubicBezTo>
                    <a:pt x="79121" y="448482"/>
                    <a:pt x="78682" y="449448"/>
                    <a:pt x="78006" y="450241"/>
                  </a:cubicBezTo>
                  <a:cubicBezTo>
                    <a:pt x="75089" y="452016"/>
                    <a:pt x="66591" y="447579"/>
                    <a:pt x="64434" y="450241"/>
                  </a:cubicBezTo>
                  <a:cubicBezTo>
                    <a:pt x="62278" y="452904"/>
                    <a:pt x="67098" y="462921"/>
                    <a:pt x="67098" y="462921"/>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 name="US_State">
              <a:extLst>
                <a:ext uri="{FF2B5EF4-FFF2-40B4-BE49-F238E27FC236}">
                  <a16:creationId xmlns:a16="http://schemas.microsoft.com/office/drawing/2014/main" id="{A5019490-6236-EEC4-34AA-BB3C5B69A856}"/>
                </a:ext>
              </a:extLst>
            </p:cNvPr>
            <p:cNvSpPr/>
            <p:nvPr/>
          </p:nvSpPr>
          <p:spPr>
            <a:xfrm>
              <a:off x="5619907" y="3869463"/>
              <a:ext cx="871218" cy="807036"/>
            </a:xfrm>
            <a:custGeom>
              <a:avLst/>
              <a:gdLst>
                <a:gd name="connsiteX0" fmla="*/ 5440 w 871218"/>
                <a:gd name="connsiteY0" fmla="*/ 36897 h 807036"/>
                <a:gd name="connsiteX1" fmla="*/ 174517 w 871218"/>
                <a:gd name="connsiteY1" fmla="*/ 32966 h 807036"/>
                <a:gd name="connsiteX2" fmla="*/ 452170 w 871218"/>
                <a:gd name="connsiteY2" fmla="*/ 20287 h 807036"/>
                <a:gd name="connsiteX3" fmla="*/ 769270 w 871218"/>
                <a:gd name="connsiteY3" fmla="*/ 0 h 807036"/>
                <a:gd name="connsiteX4" fmla="*/ 782715 w 871218"/>
                <a:gd name="connsiteY4" fmla="*/ 8115 h 807036"/>
                <a:gd name="connsiteX5" fmla="*/ 793623 w 871218"/>
                <a:gd name="connsiteY5" fmla="*/ 21555 h 807036"/>
                <a:gd name="connsiteX6" fmla="*/ 797682 w 871218"/>
                <a:gd name="connsiteY6" fmla="*/ 35122 h 807036"/>
                <a:gd name="connsiteX7" fmla="*/ 797682 w 871218"/>
                <a:gd name="connsiteY7" fmla="*/ 50083 h 807036"/>
                <a:gd name="connsiteX8" fmla="*/ 786900 w 871218"/>
                <a:gd name="connsiteY8" fmla="*/ 63523 h 807036"/>
                <a:gd name="connsiteX9" fmla="*/ 771933 w 871218"/>
                <a:gd name="connsiteY9" fmla="*/ 71765 h 807036"/>
                <a:gd name="connsiteX10" fmla="*/ 761152 w 871218"/>
                <a:gd name="connsiteY10" fmla="*/ 86600 h 807036"/>
                <a:gd name="connsiteX11" fmla="*/ 761152 w 871218"/>
                <a:gd name="connsiteY11" fmla="*/ 115001 h 807036"/>
                <a:gd name="connsiteX12" fmla="*/ 862624 w 871218"/>
                <a:gd name="connsiteY12" fmla="*/ 104224 h 807036"/>
                <a:gd name="connsiteX13" fmla="*/ 867951 w 871218"/>
                <a:gd name="connsiteY13" fmla="*/ 112339 h 807036"/>
                <a:gd name="connsiteX14" fmla="*/ 870741 w 871218"/>
                <a:gd name="connsiteY14" fmla="*/ 125905 h 807036"/>
                <a:gd name="connsiteX15" fmla="*/ 855774 w 871218"/>
                <a:gd name="connsiteY15" fmla="*/ 131358 h 807036"/>
                <a:gd name="connsiteX16" fmla="*/ 863892 w 871218"/>
                <a:gd name="connsiteY16" fmla="*/ 146192 h 807036"/>
                <a:gd name="connsiteX17" fmla="*/ 850320 w 871218"/>
                <a:gd name="connsiteY17" fmla="*/ 156970 h 807036"/>
                <a:gd name="connsiteX18" fmla="*/ 836875 w 871218"/>
                <a:gd name="connsiteY18" fmla="*/ 163817 h 807036"/>
                <a:gd name="connsiteX19" fmla="*/ 828758 w 871218"/>
                <a:gd name="connsiteY19" fmla="*/ 171931 h 807036"/>
                <a:gd name="connsiteX20" fmla="*/ 828758 w 871218"/>
                <a:gd name="connsiteY20" fmla="*/ 174594 h 807036"/>
                <a:gd name="connsiteX21" fmla="*/ 833958 w 871218"/>
                <a:gd name="connsiteY21" fmla="*/ 188161 h 807036"/>
                <a:gd name="connsiteX22" fmla="*/ 830026 w 871218"/>
                <a:gd name="connsiteY22" fmla="*/ 196276 h 807036"/>
                <a:gd name="connsiteX23" fmla="*/ 823304 w 871218"/>
                <a:gd name="connsiteY23" fmla="*/ 205785 h 807036"/>
                <a:gd name="connsiteX24" fmla="*/ 813791 w 871218"/>
                <a:gd name="connsiteY24" fmla="*/ 211237 h 807036"/>
                <a:gd name="connsiteX25" fmla="*/ 821908 w 871218"/>
                <a:gd name="connsiteY25" fmla="*/ 224677 h 807036"/>
                <a:gd name="connsiteX26" fmla="*/ 811127 w 871218"/>
                <a:gd name="connsiteY26" fmla="*/ 227466 h 807036"/>
                <a:gd name="connsiteX27" fmla="*/ 797555 w 871218"/>
                <a:gd name="connsiteY27" fmla="*/ 232792 h 807036"/>
                <a:gd name="connsiteX28" fmla="*/ 794891 w 871218"/>
                <a:gd name="connsiteY28" fmla="*/ 247753 h 807036"/>
                <a:gd name="connsiteX29" fmla="*/ 808336 w 871218"/>
                <a:gd name="connsiteY29" fmla="*/ 243696 h 807036"/>
                <a:gd name="connsiteX30" fmla="*/ 805673 w 871218"/>
                <a:gd name="connsiteY30" fmla="*/ 261320 h 807036"/>
                <a:gd name="connsiteX31" fmla="*/ 813791 w 871218"/>
                <a:gd name="connsiteY31" fmla="*/ 297837 h 807036"/>
                <a:gd name="connsiteX32" fmla="*/ 811127 w 871218"/>
                <a:gd name="connsiteY32" fmla="*/ 303289 h 807036"/>
                <a:gd name="connsiteX33" fmla="*/ 797555 w 871218"/>
                <a:gd name="connsiteY33" fmla="*/ 307346 h 807036"/>
                <a:gd name="connsiteX34" fmla="*/ 790833 w 871218"/>
                <a:gd name="connsiteY34" fmla="*/ 320786 h 807036"/>
                <a:gd name="connsiteX35" fmla="*/ 777261 w 871218"/>
                <a:gd name="connsiteY35" fmla="*/ 328901 h 807036"/>
                <a:gd name="connsiteX36" fmla="*/ 775866 w 871218"/>
                <a:gd name="connsiteY36" fmla="*/ 333085 h 807036"/>
                <a:gd name="connsiteX37" fmla="*/ 781320 w 871218"/>
                <a:gd name="connsiteY37" fmla="*/ 337142 h 807036"/>
                <a:gd name="connsiteX38" fmla="*/ 783983 w 871218"/>
                <a:gd name="connsiteY38" fmla="*/ 351977 h 807036"/>
                <a:gd name="connsiteX39" fmla="*/ 770411 w 871218"/>
                <a:gd name="connsiteY39" fmla="*/ 364656 h 807036"/>
                <a:gd name="connsiteX40" fmla="*/ 755571 w 871218"/>
                <a:gd name="connsiteY40" fmla="*/ 371503 h 807036"/>
                <a:gd name="connsiteX41" fmla="*/ 755571 w 871218"/>
                <a:gd name="connsiteY41" fmla="*/ 382407 h 807036"/>
                <a:gd name="connsiteX42" fmla="*/ 752527 w 871218"/>
                <a:gd name="connsiteY42" fmla="*/ 393058 h 807036"/>
                <a:gd name="connsiteX43" fmla="*/ 741619 w 871218"/>
                <a:gd name="connsiteY43" fmla="*/ 394452 h 807036"/>
                <a:gd name="connsiteX44" fmla="*/ 737560 w 871218"/>
                <a:gd name="connsiteY44" fmla="*/ 379618 h 807036"/>
                <a:gd name="connsiteX45" fmla="*/ 737560 w 871218"/>
                <a:gd name="connsiteY45" fmla="*/ 399905 h 807036"/>
                <a:gd name="connsiteX46" fmla="*/ 751132 w 871218"/>
                <a:gd name="connsiteY46" fmla="*/ 408019 h 807036"/>
                <a:gd name="connsiteX47" fmla="*/ 737560 w 871218"/>
                <a:gd name="connsiteY47" fmla="*/ 414740 h 807036"/>
                <a:gd name="connsiteX48" fmla="*/ 729696 w 871218"/>
                <a:gd name="connsiteY48" fmla="*/ 404976 h 807036"/>
                <a:gd name="connsiteX49" fmla="*/ 734008 w 871218"/>
                <a:gd name="connsiteY49" fmla="*/ 422854 h 807036"/>
                <a:gd name="connsiteX50" fmla="*/ 741619 w 871218"/>
                <a:gd name="connsiteY50" fmla="*/ 429701 h 807036"/>
                <a:gd name="connsiteX51" fmla="*/ 733501 w 871218"/>
                <a:gd name="connsiteY51" fmla="*/ 447199 h 807036"/>
                <a:gd name="connsiteX52" fmla="*/ 736291 w 871218"/>
                <a:gd name="connsiteY52" fmla="*/ 458103 h 807036"/>
                <a:gd name="connsiteX53" fmla="*/ 725383 w 871218"/>
                <a:gd name="connsiteY53" fmla="*/ 473064 h 807036"/>
                <a:gd name="connsiteX54" fmla="*/ 717265 w 871218"/>
                <a:gd name="connsiteY54" fmla="*/ 476995 h 807036"/>
                <a:gd name="connsiteX55" fmla="*/ 703693 w 871218"/>
                <a:gd name="connsiteY55" fmla="*/ 476995 h 807036"/>
                <a:gd name="connsiteX56" fmla="*/ 706484 w 871218"/>
                <a:gd name="connsiteY56" fmla="*/ 490561 h 807036"/>
                <a:gd name="connsiteX57" fmla="*/ 692912 w 871218"/>
                <a:gd name="connsiteY57" fmla="*/ 504128 h 807036"/>
                <a:gd name="connsiteX58" fmla="*/ 690122 w 871218"/>
                <a:gd name="connsiteY58" fmla="*/ 512243 h 807036"/>
                <a:gd name="connsiteX59" fmla="*/ 675281 w 871218"/>
                <a:gd name="connsiteY59" fmla="*/ 508186 h 807036"/>
                <a:gd name="connsiteX60" fmla="*/ 684794 w 871218"/>
                <a:gd name="connsiteY60" fmla="*/ 518963 h 807036"/>
                <a:gd name="connsiteX61" fmla="*/ 679340 w 871218"/>
                <a:gd name="connsiteY61" fmla="*/ 523020 h 807036"/>
                <a:gd name="connsiteX62" fmla="*/ 679340 w 871218"/>
                <a:gd name="connsiteY62" fmla="*/ 536587 h 807036"/>
                <a:gd name="connsiteX63" fmla="*/ 686190 w 871218"/>
                <a:gd name="connsiteY63" fmla="*/ 550154 h 807036"/>
                <a:gd name="connsiteX64" fmla="*/ 650928 w 871218"/>
                <a:gd name="connsiteY64" fmla="*/ 565116 h 807036"/>
                <a:gd name="connsiteX65" fmla="*/ 660441 w 871218"/>
                <a:gd name="connsiteY65" fmla="*/ 573231 h 807036"/>
                <a:gd name="connsiteX66" fmla="*/ 657651 w 871218"/>
                <a:gd name="connsiteY66" fmla="*/ 588065 h 807036"/>
                <a:gd name="connsiteX67" fmla="*/ 657651 w 871218"/>
                <a:gd name="connsiteY67" fmla="*/ 608352 h 807036"/>
                <a:gd name="connsiteX68" fmla="*/ 642810 w 871218"/>
                <a:gd name="connsiteY68" fmla="*/ 608352 h 807036"/>
                <a:gd name="connsiteX69" fmla="*/ 642810 w 871218"/>
                <a:gd name="connsiteY69" fmla="*/ 619256 h 807036"/>
                <a:gd name="connsiteX70" fmla="*/ 657651 w 871218"/>
                <a:gd name="connsiteY70" fmla="*/ 623314 h 807036"/>
                <a:gd name="connsiteX71" fmla="*/ 644079 w 871218"/>
                <a:gd name="connsiteY71" fmla="*/ 633330 h 807036"/>
                <a:gd name="connsiteX72" fmla="*/ 640020 w 871218"/>
                <a:gd name="connsiteY72" fmla="*/ 627878 h 807036"/>
                <a:gd name="connsiteX73" fmla="*/ 630634 w 871218"/>
                <a:gd name="connsiteY73" fmla="*/ 633330 h 807036"/>
                <a:gd name="connsiteX74" fmla="*/ 641415 w 871218"/>
                <a:gd name="connsiteY74" fmla="*/ 648165 h 807036"/>
                <a:gd name="connsiteX75" fmla="*/ 627843 w 871218"/>
                <a:gd name="connsiteY75" fmla="*/ 655773 h 807036"/>
                <a:gd name="connsiteX76" fmla="*/ 635454 w 871218"/>
                <a:gd name="connsiteY76" fmla="*/ 665536 h 807036"/>
                <a:gd name="connsiteX77" fmla="*/ 627336 w 871218"/>
                <a:gd name="connsiteY77" fmla="*/ 682399 h 807036"/>
                <a:gd name="connsiteX78" fmla="*/ 642810 w 871218"/>
                <a:gd name="connsiteY78" fmla="*/ 672002 h 807036"/>
                <a:gd name="connsiteX79" fmla="*/ 649025 w 871218"/>
                <a:gd name="connsiteY79" fmla="*/ 681511 h 807036"/>
                <a:gd name="connsiteX80" fmla="*/ 637356 w 871218"/>
                <a:gd name="connsiteY80" fmla="*/ 691021 h 807036"/>
                <a:gd name="connsiteX81" fmla="*/ 650928 w 871218"/>
                <a:gd name="connsiteY81" fmla="*/ 695078 h 807036"/>
                <a:gd name="connsiteX82" fmla="*/ 652196 w 871218"/>
                <a:gd name="connsiteY82" fmla="*/ 693684 h 807036"/>
                <a:gd name="connsiteX83" fmla="*/ 648138 w 871218"/>
                <a:gd name="connsiteY83" fmla="*/ 706363 h 807036"/>
                <a:gd name="connsiteX84" fmla="*/ 653592 w 871218"/>
                <a:gd name="connsiteY84" fmla="*/ 722593 h 807036"/>
                <a:gd name="connsiteX85" fmla="*/ 657651 w 871218"/>
                <a:gd name="connsiteY85" fmla="*/ 725382 h 807036"/>
                <a:gd name="connsiteX86" fmla="*/ 661710 w 871218"/>
                <a:gd name="connsiteY86" fmla="*/ 748332 h 807036"/>
                <a:gd name="connsiteX87" fmla="*/ 660441 w 871218"/>
                <a:gd name="connsiteY87" fmla="*/ 751121 h 807036"/>
                <a:gd name="connsiteX88" fmla="*/ 646869 w 871218"/>
                <a:gd name="connsiteY88" fmla="*/ 751121 h 807036"/>
                <a:gd name="connsiteX89" fmla="*/ 649533 w 871218"/>
                <a:gd name="connsiteY89" fmla="*/ 763800 h 807036"/>
                <a:gd name="connsiteX90" fmla="*/ 648138 w 871218"/>
                <a:gd name="connsiteY90" fmla="*/ 782692 h 807036"/>
                <a:gd name="connsiteX91" fmla="*/ 350191 w 871218"/>
                <a:gd name="connsiteY91" fmla="*/ 798922 h 807036"/>
                <a:gd name="connsiteX92" fmla="*/ 124035 w 871218"/>
                <a:gd name="connsiteY92" fmla="*/ 807036 h 807036"/>
                <a:gd name="connsiteX93" fmla="*/ 119976 w 871218"/>
                <a:gd name="connsiteY93" fmla="*/ 687978 h 807036"/>
                <a:gd name="connsiteX94" fmla="*/ 75202 w 871218"/>
                <a:gd name="connsiteY94" fmla="*/ 683540 h 807036"/>
                <a:gd name="connsiteX95" fmla="*/ 60361 w 871218"/>
                <a:gd name="connsiteY95" fmla="*/ 689246 h 807036"/>
                <a:gd name="connsiteX96" fmla="*/ 46790 w 871218"/>
                <a:gd name="connsiteY96" fmla="*/ 678469 h 807036"/>
                <a:gd name="connsiteX97" fmla="*/ 45394 w 871218"/>
                <a:gd name="connsiteY97" fmla="*/ 673017 h 807036"/>
                <a:gd name="connsiteX98" fmla="*/ 40067 w 871218"/>
                <a:gd name="connsiteY98" fmla="*/ 668959 h 807036"/>
                <a:gd name="connsiteX99" fmla="*/ 37277 w 871218"/>
                <a:gd name="connsiteY99" fmla="*/ 283002 h 807036"/>
                <a:gd name="connsiteX100" fmla="*/ 30554 w 871218"/>
                <a:gd name="connsiteY100" fmla="*/ 222141 h 807036"/>
                <a:gd name="connsiteX101" fmla="*/ 620 w 871218"/>
                <a:gd name="connsiteY101" fmla="*/ 44631 h 807036"/>
                <a:gd name="connsiteX102" fmla="*/ 620 w 871218"/>
                <a:gd name="connsiteY102" fmla="*/ 38545 h 807036"/>
                <a:gd name="connsiteX103" fmla="*/ 5440 w 871218"/>
                <a:gd name="connsiteY103" fmla="*/ 36897 h 80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71218" h="807036">
                  <a:moveTo>
                    <a:pt x="5440" y="36897"/>
                  </a:moveTo>
                  <a:cubicBezTo>
                    <a:pt x="47551" y="33093"/>
                    <a:pt x="174517" y="32966"/>
                    <a:pt x="174517" y="32966"/>
                  </a:cubicBezTo>
                  <a:lnTo>
                    <a:pt x="452170" y="20287"/>
                  </a:lnTo>
                  <a:lnTo>
                    <a:pt x="769270" y="0"/>
                  </a:lnTo>
                  <a:cubicBezTo>
                    <a:pt x="773951" y="2359"/>
                    <a:pt x="778446" y="5072"/>
                    <a:pt x="782715" y="8115"/>
                  </a:cubicBezTo>
                  <a:cubicBezTo>
                    <a:pt x="786964" y="12061"/>
                    <a:pt x="790636" y="16585"/>
                    <a:pt x="793623" y="21555"/>
                  </a:cubicBezTo>
                  <a:cubicBezTo>
                    <a:pt x="795529" y="25893"/>
                    <a:pt x="796892" y="30450"/>
                    <a:pt x="797682" y="35122"/>
                  </a:cubicBezTo>
                  <a:cubicBezTo>
                    <a:pt x="798570" y="40070"/>
                    <a:pt x="798570" y="45136"/>
                    <a:pt x="797682" y="50083"/>
                  </a:cubicBezTo>
                  <a:cubicBezTo>
                    <a:pt x="795012" y="55232"/>
                    <a:pt x="791347" y="59800"/>
                    <a:pt x="786900" y="63523"/>
                  </a:cubicBezTo>
                  <a:cubicBezTo>
                    <a:pt x="783603" y="66313"/>
                    <a:pt x="775231" y="68975"/>
                    <a:pt x="771933" y="71765"/>
                  </a:cubicBezTo>
                  <a:cubicBezTo>
                    <a:pt x="767837" y="76325"/>
                    <a:pt x="764224" y="81296"/>
                    <a:pt x="761152" y="86600"/>
                  </a:cubicBezTo>
                  <a:cubicBezTo>
                    <a:pt x="754541" y="94914"/>
                    <a:pt x="754541" y="106687"/>
                    <a:pt x="761152" y="115001"/>
                  </a:cubicBezTo>
                  <a:lnTo>
                    <a:pt x="862624" y="104224"/>
                  </a:lnTo>
                  <a:cubicBezTo>
                    <a:pt x="864617" y="106779"/>
                    <a:pt x="866399" y="109493"/>
                    <a:pt x="867951" y="112339"/>
                  </a:cubicBezTo>
                  <a:cubicBezTo>
                    <a:pt x="869346" y="115508"/>
                    <a:pt x="872390" y="122862"/>
                    <a:pt x="870741" y="125905"/>
                  </a:cubicBezTo>
                  <a:cubicBezTo>
                    <a:pt x="869093" y="128948"/>
                    <a:pt x="857170" y="127554"/>
                    <a:pt x="855774" y="131358"/>
                  </a:cubicBezTo>
                  <a:cubicBezTo>
                    <a:pt x="854379" y="135161"/>
                    <a:pt x="864780" y="142008"/>
                    <a:pt x="863892" y="146192"/>
                  </a:cubicBezTo>
                  <a:cubicBezTo>
                    <a:pt x="863004" y="150376"/>
                    <a:pt x="850320" y="156970"/>
                    <a:pt x="850320" y="156970"/>
                  </a:cubicBezTo>
                  <a:lnTo>
                    <a:pt x="836875" y="163817"/>
                  </a:lnTo>
                  <a:lnTo>
                    <a:pt x="828758" y="171931"/>
                  </a:lnTo>
                  <a:lnTo>
                    <a:pt x="828758" y="174594"/>
                  </a:lnTo>
                  <a:cubicBezTo>
                    <a:pt x="831395" y="178716"/>
                    <a:pt x="833164" y="183332"/>
                    <a:pt x="833958" y="188161"/>
                  </a:cubicBezTo>
                  <a:cubicBezTo>
                    <a:pt x="833128" y="191073"/>
                    <a:pt x="831797" y="193819"/>
                    <a:pt x="830026" y="196276"/>
                  </a:cubicBezTo>
                  <a:cubicBezTo>
                    <a:pt x="828070" y="199637"/>
                    <a:pt x="825820" y="202819"/>
                    <a:pt x="823304" y="205785"/>
                  </a:cubicBezTo>
                  <a:cubicBezTo>
                    <a:pt x="821274" y="207560"/>
                    <a:pt x="814552" y="208574"/>
                    <a:pt x="813791" y="211237"/>
                  </a:cubicBezTo>
                  <a:cubicBezTo>
                    <a:pt x="813030" y="213899"/>
                    <a:pt x="823938" y="221254"/>
                    <a:pt x="821908" y="224677"/>
                  </a:cubicBezTo>
                  <a:cubicBezTo>
                    <a:pt x="819879" y="228101"/>
                    <a:pt x="811127" y="227466"/>
                    <a:pt x="811127" y="227466"/>
                  </a:cubicBezTo>
                  <a:cubicBezTo>
                    <a:pt x="806311" y="228383"/>
                    <a:pt x="801708" y="230189"/>
                    <a:pt x="797555" y="232792"/>
                  </a:cubicBezTo>
                  <a:cubicBezTo>
                    <a:pt x="795145" y="235708"/>
                    <a:pt x="791974" y="245471"/>
                    <a:pt x="794891" y="247753"/>
                  </a:cubicBezTo>
                  <a:cubicBezTo>
                    <a:pt x="797809" y="250035"/>
                    <a:pt x="805673" y="241414"/>
                    <a:pt x="808336" y="243696"/>
                  </a:cubicBezTo>
                  <a:cubicBezTo>
                    <a:pt x="811000" y="245978"/>
                    <a:pt x="805673" y="261320"/>
                    <a:pt x="805673" y="261320"/>
                  </a:cubicBezTo>
                  <a:cubicBezTo>
                    <a:pt x="809940" y="273092"/>
                    <a:pt x="812668" y="285366"/>
                    <a:pt x="813791" y="297837"/>
                  </a:cubicBezTo>
                  <a:cubicBezTo>
                    <a:pt x="813430" y="299867"/>
                    <a:pt x="812507" y="301756"/>
                    <a:pt x="811127" y="303289"/>
                  </a:cubicBezTo>
                  <a:cubicBezTo>
                    <a:pt x="808463" y="305571"/>
                    <a:pt x="800219" y="305064"/>
                    <a:pt x="797555" y="307346"/>
                  </a:cubicBezTo>
                  <a:cubicBezTo>
                    <a:pt x="794891" y="309628"/>
                    <a:pt x="793369" y="318123"/>
                    <a:pt x="790833" y="320786"/>
                  </a:cubicBezTo>
                  <a:cubicBezTo>
                    <a:pt x="788296" y="323449"/>
                    <a:pt x="779924" y="325985"/>
                    <a:pt x="777261" y="328901"/>
                  </a:cubicBezTo>
                  <a:cubicBezTo>
                    <a:pt x="776277" y="330066"/>
                    <a:pt x="775778" y="331563"/>
                    <a:pt x="775866" y="333085"/>
                  </a:cubicBezTo>
                  <a:cubicBezTo>
                    <a:pt x="775865" y="334606"/>
                    <a:pt x="780432" y="335621"/>
                    <a:pt x="781320" y="337142"/>
                  </a:cubicBezTo>
                  <a:cubicBezTo>
                    <a:pt x="783872" y="341639"/>
                    <a:pt x="784812" y="346873"/>
                    <a:pt x="783983" y="351977"/>
                  </a:cubicBezTo>
                  <a:cubicBezTo>
                    <a:pt x="782461" y="356288"/>
                    <a:pt x="774216" y="361740"/>
                    <a:pt x="770411" y="364656"/>
                  </a:cubicBezTo>
                  <a:cubicBezTo>
                    <a:pt x="765769" y="367548"/>
                    <a:pt x="760784" y="369848"/>
                    <a:pt x="755571" y="371503"/>
                  </a:cubicBezTo>
                  <a:cubicBezTo>
                    <a:pt x="752907" y="371503"/>
                    <a:pt x="752907" y="373912"/>
                    <a:pt x="755571" y="382407"/>
                  </a:cubicBezTo>
                  <a:cubicBezTo>
                    <a:pt x="755479" y="386159"/>
                    <a:pt x="754431" y="389824"/>
                    <a:pt x="752527" y="393058"/>
                  </a:cubicBezTo>
                  <a:cubicBezTo>
                    <a:pt x="749360" y="395336"/>
                    <a:pt x="745257" y="395860"/>
                    <a:pt x="741619" y="394452"/>
                  </a:cubicBezTo>
                  <a:cubicBezTo>
                    <a:pt x="738448" y="392297"/>
                    <a:pt x="741619" y="378984"/>
                    <a:pt x="737560" y="379618"/>
                  </a:cubicBezTo>
                  <a:cubicBezTo>
                    <a:pt x="733501" y="380252"/>
                    <a:pt x="735023" y="395467"/>
                    <a:pt x="737560" y="399905"/>
                  </a:cubicBezTo>
                  <a:cubicBezTo>
                    <a:pt x="740097" y="404343"/>
                    <a:pt x="751258" y="404089"/>
                    <a:pt x="751132" y="408019"/>
                  </a:cubicBezTo>
                  <a:cubicBezTo>
                    <a:pt x="751005" y="411950"/>
                    <a:pt x="741111" y="416261"/>
                    <a:pt x="737560" y="414740"/>
                  </a:cubicBezTo>
                  <a:cubicBezTo>
                    <a:pt x="734008" y="413218"/>
                    <a:pt x="733247" y="404596"/>
                    <a:pt x="729696" y="404976"/>
                  </a:cubicBezTo>
                  <a:cubicBezTo>
                    <a:pt x="726144" y="405357"/>
                    <a:pt x="731725" y="417656"/>
                    <a:pt x="734008" y="422854"/>
                  </a:cubicBezTo>
                  <a:cubicBezTo>
                    <a:pt x="735277" y="425517"/>
                    <a:pt x="740731" y="426912"/>
                    <a:pt x="741619" y="429701"/>
                  </a:cubicBezTo>
                  <a:cubicBezTo>
                    <a:pt x="742506" y="432491"/>
                    <a:pt x="734135" y="442380"/>
                    <a:pt x="733501" y="447199"/>
                  </a:cubicBezTo>
                  <a:cubicBezTo>
                    <a:pt x="732867" y="452016"/>
                    <a:pt x="736799" y="455313"/>
                    <a:pt x="736291" y="458103"/>
                  </a:cubicBezTo>
                  <a:cubicBezTo>
                    <a:pt x="733943" y="463912"/>
                    <a:pt x="730196" y="469051"/>
                    <a:pt x="725383" y="473064"/>
                  </a:cubicBezTo>
                  <a:cubicBezTo>
                    <a:pt x="722934" y="474849"/>
                    <a:pt x="720185" y="476180"/>
                    <a:pt x="717265" y="476995"/>
                  </a:cubicBezTo>
                  <a:cubicBezTo>
                    <a:pt x="713967" y="477755"/>
                    <a:pt x="705850" y="474459"/>
                    <a:pt x="703693" y="476995"/>
                  </a:cubicBezTo>
                  <a:cubicBezTo>
                    <a:pt x="701537" y="479531"/>
                    <a:pt x="707372" y="487265"/>
                    <a:pt x="706484" y="490561"/>
                  </a:cubicBezTo>
                  <a:cubicBezTo>
                    <a:pt x="705596" y="493858"/>
                    <a:pt x="695322" y="500071"/>
                    <a:pt x="692912" y="504128"/>
                  </a:cubicBezTo>
                  <a:cubicBezTo>
                    <a:pt x="691770" y="505903"/>
                    <a:pt x="692024" y="511229"/>
                    <a:pt x="690122" y="512243"/>
                  </a:cubicBezTo>
                  <a:cubicBezTo>
                    <a:pt x="688219" y="513257"/>
                    <a:pt x="677438" y="504889"/>
                    <a:pt x="675281" y="508186"/>
                  </a:cubicBezTo>
                  <a:cubicBezTo>
                    <a:pt x="673125" y="511482"/>
                    <a:pt x="685175" y="515413"/>
                    <a:pt x="684794" y="518963"/>
                  </a:cubicBezTo>
                  <a:cubicBezTo>
                    <a:pt x="684414" y="522514"/>
                    <a:pt x="680101" y="521626"/>
                    <a:pt x="679340" y="523020"/>
                  </a:cubicBezTo>
                  <a:cubicBezTo>
                    <a:pt x="678196" y="527471"/>
                    <a:pt x="678196" y="532137"/>
                    <a:pt x="679340" y="536587"/>
                  </a:cubicBezTo>
                  <a:cubicBezTo>
                    <a:pt x="680228" y="540264"/>
                    <a:pt x="687331" y="546604"/>
                    <a:pt x="686190" y="550154"/>
                  </a:cubicBezTo>
                  <a:cubicBezTo>
                    <a:pt x="683145" y="559283"/>
                    <a:pt x="653465" y="555860"/>
                    <a:pt x="650928" y="565116"/>
                  </a:cubicBezTo>
                  <a:cubicBezTo>
                    <a:pt x="650040" y="568159"/>
                    <a:pt x="659046" y="570441"/>
                    <a:pt x="660441" y="573231"/>
                  </a:cubicBezTo>
                  <a:cubicBezTo>
                    <a:pt x="661836" y="576020"/>
                    <a:pt x="657777" y="584388"/>
                    <a:pt x="657651" y="588065"/>
                  </a:cubicBezTo>
                  <a:cubicBezTo>
                    <a:pt x="660248" y="594578"/>
                    <a:pt x="660248" y="601839"/>
                    <a:pt x="657651" y="608352"/>
                  </a:cubicBezTo>
                  <a:cubicBezTo>
                    <a:pt x="655621" y="611522"/>
                    <a:pt x="644967" y="605690"/>
                    <a:pt x="642810" y="608352"/>
                  </a:cubicBezTo>
                  <a:cubicBezTo>
                    <a:pt x="640961" y="611752"/>
                    <a:pt x="640961" y="615857"/>
                    <a:pt x="642810" y="619256"/>
                  </a:cubicBezTo>
                  <a:cubicBezTo>
                    <a:pt x="645093" y="622299"/>
                    <a:pt x="657143" y="619256"/>
                    <a:pt x="657651" y="623314"/>
                  </a:cubicBezTo>
                  <a:cubicBezTo>
                    <a:pt x="658158" y="627371"/>
                    <a:pt x="648011" y="634091"/>
                    <a:pt x="644079" y="633330"/>
                  </a:cubicBezTo>
                  <a:cubicBezTo>
                    <a:pt x="642430" y="633330"/>
                    <a:pt x="641796" y="628259"/>
                    <a:pt x="640020" y="627878"/>
                  </a:cubicBezTo>
                  <a:cubicBezTo>
                    <a:pt x="636137" y="627874"/>
                    <a:pt x="632552" y="629956"/>
                    <a:pt x="630634" y="633330"/>
                  </a:cubicBezTo>
                  <a:cubicBezTo>
                    <a:pt x="629619" y="637768"/>
                    <a:pt x="642176" y="643601"/>
                    <a:pt x="641415" y="648165"/>
                  </a:cubicBezTo>
                  <a:cubicBezTo>
                    <a:pt x="640654" y="652730"/>
                    <a:pt x="628731" y="651715"/>
                    <a:pt x="627843" y="655773"/>
                  </a:cubicBezTo>
                  <a:cubicBezTo>
                    <a:pt x="626955" y="659830"/>
                    <a:pt x="635200" y="661478"/>
                    <a:pt x="635454" y="665536"/>
                  </a:cubicBezTo>
                  <a:cubicBezTo>
                    <a:pt x="635707" y="669593"/>
                    <a:pt x="624038" y="679737"/>
                    <a:pt x="627336" y="682399"/>
                  </a:cubicBezTo>
                  <a:cubicBezTo>
                    <a:pt x="630634" y="685062"/>
                    <a:pt x="638244" y="671749"/>
                    <a:pt x="642810" y="672002"/>
                  </a:cubicBezTo>
                  <a:cubicBezTo>
                    <a:pt x="647376" y="672256"/>
                    <a:pt x="649406" y="678342"/>
                    <a:pt x="649025" y="681511"/>
                  </a:cubicBezTo>
                  <a:cubicBezTo>
                    <a:pt x="648645" y="684681"/>
                    <a:pt x="636341" y="686963"/>
                    <a:pt x="637356" y="691021"/>
                  </a:cubicBezTo>
                  <a:cubicBezTo>
                    <a:pt x="638371" y="695078"/>
                    <a:pt x="647503" y="695966"/>
                    <a:pt x="650928" y="695078"/>
                  </a:cubicBezTo>
                  <a:cubicBezTo>
                    <a:pt x="650928" y="695078"/>
                    <a:pt x="651816" y="693430"/>
                    <a:pt x="652196" y="693684"/>
                  </a:cubicBezTo>
                  <a:cubicBezTo>
                    <a:pt x="654987" y="695332"/>
                    <a:pt x="648645" y="702686"/>
                    <a:pt x="648138" y="706363"/>
                  </a:cubicBezTo>
                  <a:cubicBezTo>
                    <a:pt x="648358" y="712185"/>
                    <a:pt x="650251" y="717819"/>
                    <a:pt x="653592" y="722593"/>
                  </a:cubicBezTo>
                  <a:cubicBezTo>
                    <a:pt x="654353" y="723607"/>
                    <a:pt x="657016" y="724367"/>
                    <a:pt x="657651" y="725382"/>
                  </a:cubicBezTo>
                  <a:cubicBezTo>
                    <a:pt x="661206" y="732475"/>
                    <a:pt x="662616" y="740450"/>
                    <a:pt x="661710" y="748332"/>
                  </a:cubicBezTo>
                  <a:cubicBezTo>
                    <a:pt x="661577" y="749368"/>
                    <a:pt x="661135" y="750340"/>
                    <a:pt x="660441" y="751121"/>
                  </a:cubicBezTo>
                  <a:cubicBezTo>
                    <a:pt x="657397" y="752769"/>
                    <a:pt x="649152" y="748585"/>
                    <a:pt x="646869" y="751121"/>
                  </a:cubicBezTo>
                  <a:cubicBezTo>
                    <a:pt x="644586" y="753657"/>
                    <a:pt x="649533" y="763800"/>
                    <a:pt x="649533" y="763800"/>
                  </a:cubicBezTo>
                  <a:lnTo>
                    <a:pt x="648138" y="782692"/>
                  </a:lnTo>
                  <a:lnTo>
                    <a:pt x="350191" y="798922"/>
                  </a:lnTo>
                  <a:lnTo>
                    <a:pt x="124035" y="807036"/>
                  </a:lnTo>
                  <a:lnTo>
                    <a:pt x="119976" y="687978"/>
                  </a:lnTo>
                  <a:cubicBezTo>
                    <a:pt x="105346" y="684335"/>
                    <a:pt x="90263" y="682840"/>
                    <a:pt x="75202" y="683540"/>
                  </a:cubicBezTo>
                  <a:cubicBezTo>
                    <a:pt x="71016" y="684808"/>
                    <a:pt x="64674" y="689499"/>
                    <a:pt x="60361" y="689246"/>
                  </a:cubicBezTo>
                  <a:cubicBezTo>
                    <a:pt x="56049" y="688992"/>
                    <a:pt x="49200" y="682146"/>
                    <a:pt x="46790" y="678469"/>
                  </a:cubicBezTo>
                  <a:cubicBezTo>
                    <a:pt x="46029" y="677327"/>
                    <a:pt x="46155" y="674158"/>
                    <a:pt x="45394" y="673017"/>
                  </a:cubicBezTo>
                  <a:cubicBezTo>
                    <a:pt x="43806" y="671435"/>
                    <a:pt x="42014" y="670070"/>
                    <a:pt x="40067" y="668959"/>
                  </a:cubicBezTo>
                  <a:lnTo>
                    <a:pt x="37277" y="283002"/>
                  </a:lnTo>
                  <a:lnTo>
                    <a:pt x="30554" y="222141"/>
                  </a:lnTo>
                  <a:lnTo>
                    <a:pt x="620" y="44631"/>
                  </a:lnTo>
                  <a:cubicBezTo>
                    <a:pt x="620" y="44631"/>
                    <a:pt x="-775" y="39813"/>
                    <a:pt x="620" y="38545"/>
                  </a:cubicBezTo>
                  <a:cubicBezTo>
                    <a:pt x="2015" y="37277"/>
                    <a:pt x="3791" y="37024"/>
                    <a:pt x="5440" y="36897"/>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2" name="US_State">
              <a:extLst>
                <a:ext uri="{FF2B5EF4-FFF2-40B4-BE49-F238E27FC236}">
                  <a16:creationId xmlns:a16="http://schemas.microsoft.com/office/drawing/2014/main" id="{BE1896A5-EE4A-DDDE-FFCF-77FB0DD01E62}"/>
                </a:ext>
              </a:extLst>
            </p:cNvPr>
            <p:cNvSpPr/>
            <p:nvPr/>
          </p:nvSpPr>
          <p:spPr>
            <a:xfrm>
              <a:off x="5742801" y="4651563"/>
              <a:ext cx="983172" cy="849849"/>
            </a:xfrm>
            <a:custGeom>
              <a:avLst/>
              <a:gdLst>
                <a:gd name="connsiteX0" fmla="*/ 873419 w 983172"/>
                <a:gd name="connsiteY0" fmla="*/ 696938 h 849849"/>
                <a:gd name="connsiteX1" fmla="*/ 859847 w 983172"/>
                <a:gd name="connsiteY1" fmla="*/ 727495 h 849849"/>
                <a:gd name="connsiteX2" fmla="*/ 851729 w 983172"/>
                <a:gd name="connsiteY2" fmla="*/ 732060 h 849849"/>
                <a:gd name="connsiteX3" fmla="*/ 857184 w 983172"/>
                <a:gd name="connsiteY3" fmla="*/ 747021 h 849849"/>
                <a:gd name="connsiteX4" fmla="*/ 873420 w 983172"/>
                <a:gd name="connsiteY4" fmla="*/ 751079 h 849849"/>
                <a:gd name="connsiteX5" fmla="*/ 910583 w 983172"/>
                <a:gd name="connsiteY5" fmla="*/ 765660 h 849849"/>
                <a:gd name="connsiteX6" fmla="*/ 968549 w 983172"/>
                <a:gd name="connsiteY6" fmla="*/ 793047 h 849849"/>
                <a:gd name="connsiteX7" fmla="*/ 981233 w 983172"/>
                <a:gd name="connsiteY7" fmla="*/ 820561 h 849849"/>
                <a:gd name="connsiteX8" fmla="*/ 965632 w 983172"/>
                <a:gd name="connsiteY8" fmla="*/ 837805 h 849849"/>
                <a:gd name="connsiteX9" fmla="*/ 931892 w 983172"/>
                <a:gd name="connsiteY9" fmla="*/ 828295 h 849849"/>
                <a:gd name="connsiteX10" fmla="*/ 884835 w 983172"/>
                <a:gd name="connsiteY10" fmla="*/ 801669 h 849849"/>
                <a:gd name="connsiteX11" fmla="*/ 850461 w 983172"/>
                <a:gd name="connsiteY11" fmla="*/ 793047 h 849849"/>
                <a:gd name="connsiteX12" fmla="*/ 835621 w 983172"/>
                <a:gd name="connsiteY12" fmla="*/ 793047 h 849849"/>
                <a:gd name="connsiteX13" fmla="*/ 845007 w 983172"/>
                <a:gd name="connsiteY13" fmla="*/ 778212 h 849849"/>
                <a:gd name="connsiteX14" fmla="*/ 838284 w 983172"/>
                <a:gd name="connsiteY14" fmla="*/ 772760 h 849849"/>
                <a:gd name="connsiteX15" fmla="*/ 824713 w 983172"/>
                <a:gd name="connsiteY15" fmla="*/ 765913 h 849849"/>
                <a:gd name="connsiteX16" fmla="*/ 811267 w 983172"/>
                <a:gd name="connsiteY16" fmla="*/ 763251 h 849849"/>
                <a:gd name="connsiteX17" fmla="*/ 760531 w 983172"/>
                <a:gd name="connsiteY17" fmla="*/ 742964 h 849849"/>
                <a:gd name="connsiteX18" fmla="*/ 759263 w 983172"/>
                <a:gd name="connsiteY18" fmla="*/ 744359 h 849849"/>
                <a:gd name="connsiteX19" fmla="*/ 761927 w 983172"/>
                <a:gd name="connsiteY19" fmla="*/ 757799 h 849849"/>
                <a:gd name="connsiteX20" fmla="*/ 790339 w 983172"/>
                <a:gd name="connsiteY20" fmla="*/ 774155 h 849849"/>
                <a:gd name="connsiteX21" fmla="*/ 794398 w 983172"/>
                <a:gd name="connsiteY21" fmla="*/ 801162 h 849849"/>
                <a:gd name="connsiteX22" fmla="*/ 780953 w 983172"/>
                <a:gd name="connsiteY22" fmla="*/ 805219 h 849849"/>
                <a:gd name="connsiteX23" fmla="*/ 790339 w 983172"/>
                <a:gd name="connsiteY23" fmla="*/ 818786 h 849849"/>
                <a:gd name="connsiteX24" fmla="*/ 783616 w 983172"/>
                <a:gd name="connsiteY24" fmla="*/ 832353 h 849849"/>
                <a:gd name="connsiteX25" fmla="*/ 770044 w 983172"/>
                <a:gd name="connsiteY25" fmla="*/ 843130 h 849849"/>
                <a:gd name="connsiteX26" fmla="*/ 757361 w 983172"/>
                <a:gd name="connsiteY26" fmla="*/ 848582 h 849849"/>
                <a:gd name="connsiteX27" fmla="*/ 750638 w 983172"/>
                <a:gd name="connsiteY27" fmla="*/ 835015 h 849849"/>
                <a:gd name="connsiteX28" fmla="*/ 751907 w 983172"/>
                <a:gd name="connsiteY28" fmla="*/ 813334 h 849849"/>
                <a:gd name="connsiteX29" fmla="*/ 737066 w 983172"/>
                <a:gd name="connsiteY29" fmla="*/ 809276 h 849849"/>
                <a:gd name="connsiteX30" fmla="*/ 718040 w 983172"/>
                <a:gd name="connsiteY30" fmla="*/ 799767 h 849849"/>
                <a:gd name="connsiteX31" fmla="*/ 711318 w 983172"/>
                <a:gd name="connsiteY31" fmla="*/ 802556 h 849849"/>
                <a:gd name="connsiteX32" fmla="*/ 697746 w 983172"/>
                <a:gd name="connsiteY32" fmla="*/ 807882 h 849849"/>
                <a:gd name="connsiteX33" fmla="*/ 682906 w 983172"/>
                <a:gd name="connsiteY33" fmla="*/ 809276 h 849849"/>
                <a:gd name="connsiteX34" fmla="*/ 678847 w 983172"/>
                <a:gd name="connsiteY34" fmla="*/ 824238 h 849849"/>
                <a:gd name="connsiteX35" fmla="*/ 678847 w 983172"/>
                <a:gd name="connsiteY35" fmla="*/ 843130 h 849849"/>
                <a:gd name="connsiteX36" fmla="*/ 667939 w 983172"/>
                <a:gd name="connsiteY36" fmla="*/ 849850 h 849849"/>
                <a:gd name="connsiteX37" fmla="*/ 653098 w 983172"/>
                <a:gd name="connsiteY37" fmla="*/ 841735 h 849849"/>
                <a:gd name="connsiteX38" fmla="*/ 649039 w 983172"/>
                <a:gd name="connsiteY38" fmla="*/ 841735 h 849849"/>
                <a:gd name="connsiteX39" fmla="*/ 634072 w 983172"/>
                <a:gd name="connsiteY39" fmla="*/ 848582 h 849849"/>
                <a:gd name="connsiteX40" fmla="*/ 607055 w 983172"/>
                <a:gd name="connsiteY40" fmla="*/ 830958 h 849849"/>
                <a:gd name="connsiteX41" fmla="*/ 592088 w 983172"/>
                <a:gd name="connsiteY41" fmla="*/ 836283 h 849849"/>
                <a:gd name="connsiteX42" fmla="*/ 581307 w 983172"/>
                <a:gd name="connsiteY42" fmla="*/ 829563 h 849849"/>
                <a:gd name="connsiteX43" fmla="*/ 585366 w 983172"/>
                <a:gd name="connsiteY43" fmla="*/ 816123 h 849849"/>
                <a:gd name="connsiteX44" fmla="*/ 578643 w 983172"/>
                <a:gd name="connsiteY44" fmla="*/ 801162 h 849849"/>
                <a:gd name="connsiteX45" fmla="*/ 563676 w 983172"/>
                <a:gd name="connsiteY45" fmla="*/ 791652 h 849849"/>
                <a:gd name="connsiteX46" fmla="*/ 554163 w 983172"/>
                <a:gd name="connsiteY46" fmla="*/ 778212 h 849849"/>
                <a:gd name="connsiteX47" fmla="*/ 543382 w 983172"/>
                <a:gd name="connsiteY47" fmla="*/ 774155 h 849849"/>
                <a:gd name="connsiteX48" fmla="*/ 516238 w 983172"/>
                <a:gd name="connsiteY48" fmla="*/ 764646 h 849849"/>
                <a:gd name="connsiteX49" fmla="*/ 501398 w 983172"/>
                <a:gd name="connsiteY49" fmla="*/ 764646 h 849849"/>
                <a:gd name="connsiteX50" fmla="*/ 495944 w 983172"/>
                <a:gd name="connsiteY50" fmla="*/ 744359 h 849849"/>
                <a:gd name="connsiteX51" fmla="*/ 482372 w 983172"/>
                <a:gd name="connsiteY51" fmla="*/ 737512 h 849849"/>
                <a:gd name="connsiteX52" fmla="*/ 478313 w 983172"/>
                <a:gd name="connsiteY52" fmla="*/ 722677 h 849849"/>
                <a:gd name="connsiteX53" fmla="*/ 449901 w 983172"/>
                <a:gd name="connsiteY53" fmla="*/ 725340 h 849849"/>
                <a:gd name="connsiteX54" fmla="*/ 436329 w 983172"/>
                <a:gd name="connsiteY54" fmla="*/ 729397 h 849849"/>
                <a:gd name="connsiteX55" fmla="*/ 434934 w 983172"/>
                <a:gd name="connsiteY55" fmla="*/ 721282 h 849849"/>
                <a:gd name="connsiteX56" fmla="*/ 437724 w 983172"/>
                <a:gd name="connsiteY56" fmla="*/ 706321 h 849849"/>
                <a:gd name="connsiteX57" fmla="*/ 409312 w 983172"/>
                <a:gd name="connsiteY57" fmla="*/ 715830 h 849849"/>
                <a:gd name="connsiteX58" fmla="*/ 394345 w 983172"/>
                <a:gd name="connsiteY58" fmla="*/ 722677 h 849849"/>
                <a:gd name="connsiteX59" fmla="*/ 389018 w 983172"/>
                <a:gd name="connsiteY59" fmla="*/ 728002 h 849849"/>
                <a:gd name="connsiteX60" fmla="*/ 374051 w 983172"/>
                <a:gd name="connsiteY60" fmla="*/ 729397 h 849849"/>
                <a:gd name="connsiteX61" fmla="*/ 387623 w 983172"/>
                <a:gd name="connsiteY61" fmla="*/ 740301 h 849849"/>
                <a:gd name="connsiteX62" fmla="*/ 397136 w 983172"/>
                <a:gd name="connsiteY62" fmla="*/ 761856 h 849849"/>
                <a:gd name="connsiteX63" fmla="*/ 383564 w 983172"/>
                <a:gd name="connsiteY63" fmla="*/ 761856 h 849849"/>
                <a:gd name="connsiteX64" fmla="*/ 363269 w 983172"/>
                <a:gd name="connsiteY64" fmla="*/ 772760 h 849849"/>
                <a:gd name="connsiteX65" fmla="*/ 349697 w 983172"/>
                <a:gd name="connsiteY65" fmla="*/ 774155 h 849849"/>
                <a:gd name="connsiteX66" fmla="*/ 279301 w 983172"/>
                <a:gd name="connsiteY66" fmla="*/ 763251 h 849849"/>
                <a:gd name="connsiteX67" fmla="*/ 254821 w 983172"/>
                <a:gd name="connsiteY67" fmla="*/ 755136 h 849849"/>
                <a:gd name="connsiteX68" fmla="*/ 239981 w 983172"/>
                <a:gd name="connsiteY68" fmla="*/ 747021 h 849849"/>
                <a:gd name="connsiteX69" fmla="*/ 211569 w 983172"/>
                <a:gd name="connsiteY69" fmla="*/ 736117 h 849849"/>
                <a:gd name="connsiteX70" fmla="*/ 183030 w 983172"/>
                <a:gd name="connsiteY70" fmla="*/ 729397 h 849849"/>
                <a:gd name="connsiteX71" fmla="*/ 168189 w 983172"/>
                <a:gd name="connsiteY71" fmla="*/ 728002 h 849849"/>
                <a:gd name="connsiteX72" fmla="*/ 172248 w 983172"/>
                <a:gd name="connsiteY72" fmla="*/ 709110 h 849849"/>
                <a:gd name="connsiteX73" fmla="*/ 172248 w 983172"/>
                <a:gd name="connsiteY73" fmla="*/ 695543 h 849849"/>
                <a:gd name="connsiteX74" fmla="*/ 166794 w 983172"/>
                <a:gd name="connsiteY74" fmla="*/ 681976 h 849849"/>
                <a:gd name="connsiteX75" fmla="*/ 154110 w 983172"/>
                <a:gd name="connsiteY75" fmla="*/ 668409 h 849849"/>
                <a:gd name="connsiteX76" fmla="*/ 151447 w 983172"/>
                <a:gd name="connsiteY76" fmla="*/ 703658 h 849849"/>
                <a:gd name="connsiteX77" fmla="*/ 137875 w 983172"/>
                <a:gd name="connsiteY77" fmla="*/ 714562 h 849849"/>
                <a:gd name="connsiteX78" fmla="*/ 151447 w 983172"/>
                <a:gd name="connsiteY78" fmla="*/ 724072 h 849849"/>
                <a:gd name="connsiteX79" fmla="*/ 145992 w 983172"/>
                <a:gd name="connsiteY79" fmla="*/ 732060 h 849849"/>
                <a:gd name="connsiteX80" fmla="*/ 79655 w 983172"/>
                <a:gd name="connsiteY80" fmla="*/ 738907 h 849849"/>
                <a:gd name="connsiteX81" fmla="*/ 41603 w 983172"/>
                <a:gd name="connsiteY81" fmla="*/ 737512 h 849849"/>
                <a:gd name="connsiteX82" fmla="*/ 40589 w 983172"/>
                <a:gd name="connsiteY82" fmla="*/ 722677 h 849849"/>
                <a:gd name="connsiteX83" fmla="*/ 52004 w 983172"/>
                <a:gd name="connsiteY83" fmla="*/ 700995 h 849849"/>
                <a:gd name="connsiteX84" fmla="*/ 67352 w 983172"/>
                <a:gd name="connsiteY84" fmla="*/ 686034 h 849849"/>
                <a:gd name="connsiteX85" fmla="*/ 80797 w 983172"/>
                <a:gd name="connsiteY85" fmla="*/ 669804 h 849849"/>
                <a:gd name="connsiteX86" fmla="*/ 84856 w 983172"/>
                <a:gd name="connsiteY86" fmla="*/ 653575 h 849849"/>
                <a:gd name="connsiteX87" fmla="*/ 78133 w 983172"/>
                <a:gd name="connsiteY87" fmla="*/ 619721 h 849849"/>
                <a:gd name="connsiteX88" fmla="*/ 71411 w 983172"/>
                <a:gd name="connsiteY88" fmla="*/ 602097 h 849849"/>
                <a:gd name="connsiteX89" fmla="*/ 80797 w 983172"/>
                <a:gd name="connsiteY89" fmla="*/ 587262 h 849849"/>
                <a:gd name="connsiteX90" fmla="*/ 76738 w 983172"/>
                <a:gd name="connsiteY90" fmla="*/ 560129 h 849849"/>
                <a:gd name="connsiteX91" fmla="*/ 83587 w 983172"/>
                <a:gd name="connsiteY91" fmla="*/ 545294 h 849849"/>
                <a:gd name="connsiteX92" fmla="*/ 94369 w 983172"/>
                <a:gd name="connsiteY92" fmla="*/ 531727 h 849849"/>
                <a:gd name="connsiteX93" fmla="*/ 97159 w 983172"/>
                <a:gd name="connsiteY93" fmla="*/ 516892 h 849849"/>
                <a:gd name="connsiteX94" fmla="*/ 105277 w 983172"/>
                <a:gd name="connsiteY94" fmla="*/ 503325 h 849849"/>
                <a:gd name="connsiteX95" fmla="*/ 102486 w 983172"/>
                <a:gd name="connsiteY95" fmla="*/ 488364 h 849849"/>
                <a:gd name="connsiteX96" fmla="*/ 107940 w 983172"/>
                <a:gd name="connsiteY96" fmla="*/ 474797 h 849849"/>
                <a:gd name="connsiteX97" fmla="*/ 102486 w 983172"/>
                <a:gd name="connsiteY97" fmla="*/ 461357 h 849849"/>
                <a:gd name="connsiteX98" fmla="*/ 109336 w 983172"/>
                <a:gd name="connsiteY98" fmla="*/ 450453 h 849849"/>
                <a:gd name="connsiteX99" fmla="*/ 105277 w 983172"/>
                <a:gd name="connsiteY99" fmla="*/ 435618 h 849849"/>
                <a:gd name="connsiteX100" fmla="*/ 101218 w 983172"/>
                <a:gd name="connsiteY100" fmla="*/ 420657 h 849849"/>
                <a:gd name="connsiteX101" fmla="*/ 78133 w 983172"/>
                <a:gd name="connsiteY101" fmla="*/ 392255 h 849849"/>
                <a:gd name="connsiteX102" fmla="*/ 78133 w 983172"/>
                <a:gd name="connsiteY102" fmla="*/ 377420 h 849849"/>
                <a:gd name="connsiteX103" fmla="*/ 71411 w 983172"/>
                <a:gd name="connsiteY103" fmla="*/ 363853 h 849849"/>
                <a:gd name="connsiteX104" fmla="*/ 65956 w 983172"/>
                <a:gd name="connsiteY104" fmla="*/ 361064 h 849849"/>
                <a:gd name="connsiteX105" fmla="*/ 59234 w 983172"/>
                <a:gd name="connsiteY105" fmla="*/ 346229 h 849849"/>
                <a:gd name="connsiteX106" fmla="*/ 48326 w 983172"/>
                <a:gd name="connsiteY106" fmla="*/ 332662 h 849849"/>
                <a:gd name="connsiteX107" fmla="*/ 50989 w 983172"/>
                <a:gd name="connsiteY107" fmla="*/ 310981 h 849849"/>
                <a:gd name="connsiteX108" fmla="*/ 40208 w 983172"/>
                <a:gd name="connsiteY108" fmla="*/ 282579 h 849849"/>
                <a:gd name="connsiteX109" fmla="*/ 30695 w 983172"/>
                <a:gd name="connsiteY109" fmla="*/ 269012 h 849849"/>
                <a:gd name="connsiteX110" fmla="*/ 6342 w 983172"/>
                <a:gd name="connsiteY110" fmla="*/ 247331 h 849849"/>
                <a:gd name="connsiteX111" fmla="*/ 0 w 983172"/>
                <a:gd name="connsiteY111" fmla="*/ 36981 h 849849"/>
                <a:gd name="connsiteX112" fmla="*/ 0 w 983172"/>
                <a:gd name="connsiteY112" fmla="*/ 24302 h 849849"/>
                <a:gd name="connsiteX113" fmla="*/ 16616 w 983172"/>
                <a:gd name="connsiteY113" fmla="*/ 24302 h 849849"/>
                <a:gd name="connsiteX114" fmla="*/ 226155 w 983172"/>
                <a:gd name="connsiteY114" fmla="*/ 16694 h 849849"/>
                <a:gd name="connsiteX115" fmla="*/ 516618 w 983172"/>
                <a:gd name="connsiteY115" fmla="*/ 845 h 849849"/>
                <a:gd name="connsiteX116" fmla="*/ 524102 w 983172"/>
                <a:gd name="connsiteY116" fmla="*/ 845 h 849849"/>
                <a:gd name="connsiteX117" fmla="*/ 529556 w 983172"/>
                <a:gd name="connsiteY117" fmla="*/ 11623 h 849849"/>
                <a:gd name="connsiteX118" fmla="*/ 540337 w 983172"/>
                <a:gd name="connsiteY118" fmla="*/ 14412 h 849849"/>
                <a:gd name="connsiteX119" fmla="*/ 541733 w 983172"/>
                <a:gd name="connsiteY119" fmla="*/ 27979 h 849849"/>
                <a:gd name="connsiteX120" fmla="*/ 529049 w 983172"/>
                <a:gd name="connsiteY120" fmla="*/ 40658 h 849849"/>
                <a:gd name="connsiteX121" fmla="*/ 530444 w 983172"/>
                <a:gd name="connsiteY121" fmla="*/ 55493 h 849849"/>
                <a:gd name="connsiteX122" fmla="*/ 546679 w 983172"/>
                <a:gd name="connsiteY122" fmla="*/ 63735 h 849849"/>
                <a:gd name="connsiteX123" fmla="*/ 530444 w 983172"/>
                <a:gd name="connsiteY123" fmla="*/ 81232 h 849849"/>
                <a:gd name="connsiteX124" fmla="*/ 534503 w 983172"/>
                <a:gd name="connsiteY124" fmla="*/ 90741 h 849849"/>
                <a:gd name="connsiteX125" fmla="*/ 558856 w 983172"/>
                <a:gd name="connsiteY125" fmla="*/ 86684 h 849849"/>
                <a:gd name="connsiteX126" fmla="*/ 544016 w 983172"/>
                <a:gd name="connsiteY126" fmla="*/ 109761 h 849849"/>
                <a:gd name="connsiteX127" fmla="*/ 542621 w 983172"/>
                <a:gd name="connsiteY127" fmla="*/ 112423 h 849849"/>
                <a:gd name="connsiteX128" fmla="*/ 549343 w 983172"/>
                <a:gd name="connsiteY128" fmla="*/ 125990 h 849849"/>
                <a:gd name="connsiteX129" fmla="*/ 562915 w 983172"/>
                <a:gd name="connsiteY129" fmla="*/ 132710 h 849849"/>
                <a:gd name="connsiteX130" fmla="*/ 566974 w 983172"/>
                <a:gd name="connsiteY130" fmla="*/ 143614 h 849849"/>
                <a:gd name="connsiteX131" fmla="*/ 580546 w 983172"/>
                <a:gd name="connsiteY131" fmla="*/ 147672 h 849849"/>
                <a:gd name="connsiteX132" fmla="*/ 583209 w 983172"/>
                <a:gd name="connsiteY132" fmla="*/ 150334 h 849849"/>
                <a:gd name="connsiteX133" fmla="*/ 581941 w 983172"/>
                <a:gd name="connsiteY133" fmla="*/ 154392 h 849849"/>
                <a:gd name="connsiteX134" fmla="*/ 571033 w 983172"/>
                <a:gd name="connsiteY134" fmla="*/ 154392 h 849849"/>
                <a:gd name="connsiteX135" fmla="*/ 560251 w 983172"/>
                <a:gd name="connsiteY135" fmla="*/ 167958 h 849849"/>
                <a:gd name="connsiteX136" fmla="*/ 545284 w 983172"/>
                <a:gd name="connsiteY136" fmla="*/ 173284 h 849849"/>
                <a:gd name="connsiteX137" fmla="*/ 537166 w 983172"/>
                <a:gd name="connsiteY137" fmla="*/ 186850 h 849849"/>
                <a:gd name="connsiteX138" fmla="*/ 550738 w 983172"/>
                <a:gd name="connsiteY138" fmla="*/ 189513 h 849849"/>
                <a:gd name="connsiteX139" fmla="*/ 565579 w 983172"/>
                <a:gd name="connsiteY139" fmla="*/ 186850 h 849849"/>
                <a:gd name="connsiteX140" fmla="*/ 554797 w 983172"/>
                <a:gd name="connsiteY140" fmla="*/ 203080 h 849849"/>
                <a:gd name="connsiteX141" fmla="*/ 554797 w 983172"/>
                <a:gd name="connsiteY141" fmla="*/ 218041 h 849849"/>
                <a:gd name="connsiteX142" fmla="*/ 522326 w 983172"/>
                <a:gd name="connsiteY142" fmla="*/ 253163 h 849849"/>
                <a:gd name="connsiteX143" fmla="*/ 509642 w 983172"/>
                <a:gd name="connsiteY143" fmla="*/ 258615 h 849849"/>
                <a:gd name="connsiteX144" fmla="*/ 504188 w 983172"/>
                <a:gd name="connsiteY144" fmla="*/ 272182 h 849849"/>
                <a:gd name="connsiteX145" fmla="*/ 513574 w 983172"/>
                <a:gd name="connsiteY145" fmla="*/ 278902 h 849849"/>
                <a:gd name="connsiteX146" fmla="*/ 500129 w 983172"/>
                <a:gd name="connsiteY146" fmla="*/ 292469 h 849849"/>
                <a:gd name="connsiteX147" fmla="*/ 497466 w 983172"/>
                <a:gd name="connsiteY147" fmla="*/ 306036 h 849849"/>
                <a:gd name="connsiteX148" fmla="*/ 479835 w 983172"/>
                <a:gd name="connsiteY148" fmla="*/ 333043 h 849849"/>
                <a:gd name="connsiteX149" fmla="*/ 486557 w 983172"/>
                <a:gd name="connsiteY149" fmla="*/ 361571 h 849849"/>
                <a:gd name="connsiteX150" fmla="*/ 482499 w 983172"/>
                <a:gd name="connsiteY150" fmla="*/ 376406 h 849849"/>
                <a:gd name="connsiteX151" fmla="*/ 478440 w 983172"/>
                <a:gd name="connsiteY151" fmla="*/ 387310 h 849849"/>
                <a:gd name="connsiteX152" fmla="*/ 458145 w 983172"/>
                <a:gd name="connsiteY152" fmla="*/ 391367 h 849849"/>
                <a:gd name="connsiteX153" fmla="*/ 467658 w 983172"/>
                <a:gd name="connsiteY153" fmla="*/ 406202 h 849849"/>
                <a:gd name="connsiteX154" fmla="*/ 464868 w 983172"/>
                <a:gd name="connsiteY154" fmla="*/ 421037 h 849849"/>
                <a:gd name="connsiteX155" fmla="*/ 474381 w 983172"/>
                <a:gd name="connsiteY155" fmla="*/ 434604 h 849849"/>
                <a:gd name="connsiteX156" fmla="*/ 460809 w 983172"/>
                <a:gd name="connsiteY156" fmla="*/ 449565 h 849849"/>
                <a:gd name="connsiteX157" fmla="*/ 478186 w 983172"/>
                <a:gd name="connsiteY157" fmla="*/ 448551 h 849849"/>
                <a:gd name="connsiteX158" fmla="*/ 644980 w 983172"/>
                <a:gd name="connsiteY158" fmla="*/ 438661 h 849849"/>
                <a:gd name="connsiteX159" fmla="*/ 821161 w 983172"/>
                <a:gd name="connsiteY159" fmla="*/ 425221 h 849849"/>
                <a:gd name="connsiteX160" fmla="*/ 822429 w 983172"/>
                <a:gd name="connsiteY160" fmla="*/ 427883 h 849849"/>
                <a:gd name="connsiteX161" fmla="*/ 819766 w 983172"/>
                <a:gd name="connsiteY161" fmla="*/ 442718 h 849849"/>
                <a:gd name="connsiteX162" fmla="*/ 810253 w 983172"/>
                <a:gd name="connsiteY162" fmla="*/ 471247 h 849849"/>
                <a:gd name="connsiteX163" fmla="*/ 804926 w 983172"/>
                <a:gd name="connsiteY163" fmla="*/ 495591 h 849849"/>
                <a:gd name="connsiteX164" fmla="*/ 810253 w 983172"/>
                <a:gd name="connsiteY164" fmla="*/ 510426 h 849849"/>
                <a:gd name="connsiteX165" fmla="*/ 818371 w 983172"/>
                <a:gd name="connsiteY165" fmla="*/ 523993 h 849849"/>
                <a:gd name="connsiteX166" fmla="*/ 838792 w 983172"/>
                <a:gd name="connsiteY166" fmla="*/ 541617 h 849849"/>
                <a:gd name="connsiteX167" fmla="*/ 842724 w 983172"/>
                <a:gd name="connsiteY167" fmla="*/ 556578 h 849849"/>
                <a:gd name="connsiteX168" fmla="*/ 850968 w 983172"/>
                <a:gd name="connsiteY168" fmla="*/ 570018 h 849849"/>
                <a:gd name="connsiteX169" fmla="*/ 858325 w 983172"/>
                <a:gd name="connsiteY169" fmla="*/ 580162 h 849849"/>
                <a:gd name="connsiteX170" fmla="*/ 873926 w 983172"/>
                <a:gd name="connsiteY170" fmla="*/ 601209 h 849849"/>
                <a:gd name="connsiteX171" fmla="*/ 824586 w 983172"/>
                <a:gd name="connsiteY171" fmla="*/ 580162 h 849849"/>
                <a:gd name="connsiteX172" fmla="*/ 734403 w 983172"/>
                <a:gd name="connsiteY172" fmla="*/ 571413 h 849849"/>
                <a:gd name="connsiteX173" fmla="*/ 715504 w 983172"/>
                <a:gd name="connsiteY173" fmla="*/ 601209 h 849849"/>
                <a:gd name="connsiteX174" fmla="*/ 702820 w 983172"/>
                <a:gd name="connsiteY174" fmla="*/ 614649 h 849849"/>
                <a:gd name="connsiteX175" fmla="*/ 704088 w 983172"/>
                <a:gd name="connsiteY175" fmla="*/ 628216 h 849849"/>
                <a:gd name="connsiteX176" fmla="*/ 721719 w 983172"/>
                <a:gd name="connsiteY176" fmla="*/ 636458 h 849849"/>
                <a:gd name="connsiteX177" fmla="*/ 743408 w 983172"/>
                <a:gd name="connsiteY177" fmla="*/ 636458 h 849849"/>
                <a:gd name="connsiteX178" fmla="*/ 783997 w 983172"/>
                <a:gd name="connsiteY178" fmla="*/ 632400 h 849849"/>
                <a:gd name="connsiteX179" fmla="*/ 797569 w 983172"/>
                <a:gd name="connsiteY179" fmla="*/ 626948 h 849849"/>
                <a:gd name="connsiteX180" fmla="*/ 810253 w 983172"/>
                <a:gd name="connsiteY180" fmla="*/ 613381 h 849849"/>
                <a:gd name="connsiteX181" fmla="*/ 845514 w 983172"/>
                <a:gd name="connsiteY181" fmla="*/ 628216 h 849849"/>
                <a:gd name="connsiteX182" fmla="*/ 815707 w 983172"/>
                <a:gd name="connsiteY182" fmla="*/ 645840 h 849849"/>
                <a:gd name="connsiteX183" fmla="*/ 817102 w 983172"/>
                <a:gd name="connsiteY183" fmla="*/ 649898 h 849849"/>
                <a:gd name="connsiteX184" fmla="*/ 827883 w 983172"/>
                <a:gd name="connsiteY184" fmla="*/ 659407 h 849849"/>
                <a:gd name="connsiteX185" fmla="*/ 848177 w 983172"/>
                <a:gd name="connsiteY185" fmla="*/ 670185 h 849849"/>
                <a:gd name="connsiteX186" fmla="*/ 861749 w 983172"/>
                <a:gd name="connsiteY186" fmla="*/ 670185 h 849849"/>
                <a:gd name="connsiteX187" fmla="*/ 875322 w 983172"/>
                <a:gd name="connsiteY187" fmla="*/ 661689 h 849849"/>
                <a:gd name="connsiteX188" fmla="*/ 910584 w 983172"/>
                <a:gd name="connsiteY188" fmla="*/ 676397 h 849849"/>
                <a:gd name="connsiteX189" fmla="*/ 888894 w 983172"/>
                <a:gd name="connsiteY189" fmla="*/ 692247 h 849849"/>
                <a:gd name="connsiteX190" fmla="*/ 873419 w 983172"/>
                <a:gd name="connsiteY190" fmla="*/ 696938 h 84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983172" h="849849">
                  <a:moveTo>
                    <a:pt x="873419" y="696938"/>
                  </a:moveTo>
                  <a:cubicBezTo>
                    <a:pt x="874687" y="712153"/>
                    <a:pt x="873419" y="721029"/>
                    <a:pt x="859847" y="727495"/>
                  </a:cubicBezTo>
                  <a:cubicBezTo>
                    <a:pt x="846275" y="733961"/>
                    <a:pt x="851729" y="732060"/>
                    <a:pt x="851729" y="732060"/>
                  </a:cubicBezTo>
                  <a:cubicBezTo>
                    <a:pt x="850081" y="735737"/>
                    <a:pt x="854139" y="744739"/>
                    <a:pt x="857184" y="747021"/>
                  </a:cubicBezTo>
                  <a:cubicBezTo>
                    <a:pt x="862228" y="749561"/>
                    <a:pt x="867774" y="750947"/>
                    <a:pt x="873420" y="751079"/>
                  </a:cubicBezTo>
                  <a:cubicBezTo>
                    <a:pt x="882425" y="752093"/>
                    <a:pt x="887879" y="766420"/>
                    <a:pt x="910583" y="765660"/>
                  </a:cubicBezTo>
                  <a:cubicBezTo>
                    <a:pt x="933288" y="764899"/>
                    <a:pt x="946606" y="782143"/>
                    <a:pt x="968549" y="793047"/>
                  </a:cubicBezTo>
                  <a:cubicBezTo>
                    <a:pt x="990492" y="803951"/>
                    <a:pt x="981233" y="804839"/>
                    <a:pt x="981233" y="820561"/>
                  </a:cubicBezTo>
                  <a:cubicBezTo>
                    <a:pt x="981233" y="836283"/>
                    <a:pt x="972608" y="833874"/>
                    <a:pt x="965632" y="837805"/>
                  </a:cubicBezTo>
                  <a:cubicBezTo>
                    <a:pt x="958656" y="841735"/>
                    <a:pt x="945972" y="846427"/>
                    <a:pt x="931892" y="828295"/>
                  </a:cubicBezTo>
                  <a:cubicBezTo>
                    <a:pt x="917813" y="810164"/>
                    <a:pt x="903734" y="813460"/>
                    <a:pt x="884835" y="801669"/>
                  </a:cubicBezTo>
                  <a:cubicBezTo>
                    <a:pt x="874754" y="794830"/>
                    <a:pt x="862578" y="791776"/>
                    <a:pt x="850461" y="793047"/>
                  </a:cubicBezTo>
                  <a:cubicBezTo>
                    <a:pt x="846783" y="793047"/>
                    <a:pt x="837777" y="796344"/>
                    <a:pt x="835621" y="793047"/>
                  </a:cubicBezTo>
                  <a:cubicBezTo>
                    <a:pt x="833464" y="789750"/>
                    <a:pt x="845768" y="782523"/>
                    <a:pt x="845007" y="778212"/>
                  </a:cubicBezTo>
                  <a:cubicBezTo>
                    <a:pt x="845007" y="776057"/>
                    <a:pt x="840187" y="773901"/>
                    <a:pt x="838284" y="772760"/>
                  </a:cubicBezTo>
                  <a:cubicBezTo>
                    <a:pt x="836382" y="771619"/>
                    <a:pt x="824713" y="765913"/>
                    <a:pt x="824713" y="765913"/>
                  </a:cubicBezTo>
                  <a:lnTo>
                    <a:pt x="811267" y="763251"/>
                  </a:lnTo>
                  <a:cubicBezTo>
                    <a:pt x="811267" y="763251"/>
                    <a:pt x="774357" y="740174"/>
                    <a:pt x="760531" y="742964"/>
                  </a:cubicBezTo>
                  <a:cubicBezTo>
                    <a:pt x="760531" y="742964"/>
                    <a:pt x="759390" y="743851"/>
                    <a:pt x="759263" y="744359"/>
                  </a:cubicBezTo>
                  <a:cubicBezTo>
                    <a:pt x="758617" y="749010"/>
                    <a:pt x="759555" y="753745"/>
                    <a:pt x="761927" y="757799"/>
                  </a:cubicBezTo>
                  <a:cubicBezTo>
                    <a:pt x="766747" y="764519"/>
                    <a:pt x="785773" y="767308"/>
                    <a:pt x="790339" y="774155"/>
                  </a:cubicBezTo>
                  <a:cubicBezTo>
                    <a:pt x="795367" y="782210"/>
                    <a:pt x="796836" y="791986"/>
                    <a:pt x="794398" y="801162"/>
                  </a:cubicBezTo>
                  <a:cubicBezTo>
                    <a:pt x="792495" y="804205"/>
                    <a:pt x="781714" y="801922"/>
                    <a:pt x="780953" y="805219"/>
                  </a:cubicBezTo>
                  <a:cubicBezTo>
                    <a:pt x="780192" y="808516"/>
                    <a:pt x="790085" y="814602"/>
                    <a:pt x="790339" y="818786"/>
                  </a:cubicBezTo>
                  <a:cubicBezTo>
                    <a:pt x="789361" y="823831"/>
                    <a:pt x="787039" y="828518"/>
                    <a:pt x="783616" y="832353"/>
                  </a:cubicBezTo>
                  <a:cubicBezTo>
                    <a:pt x="779580" y="836519"/>
                    <a:pt x="775017" y="840142"/>
                    <a:pt x="770044" y="843130"/>
                  </a:cubicBezTo>
                  <a:cubicBezTo>
                    <a:pt x="767254" y="844905"/>
                    <a:pt x="761039" y="849723"/>
                    <a:pt x="757361" y="848582"/>
                  </a:cubicBezTo>
                  <a:cubicBezTo>
                    <a:pt x="753682" y="847441"/>
                    <a:pt x="751399" y="838692"/>
                    <a:pt x="750638" y="835015"/>
                  </a:cubicBezTo>
                  <a:cubicBezTo>
                    <a:pt x="749877" y="831338"/>
                    <a:pt x="755078" y="817771"/>
                    <a:pt x="751907" y="813334"/>
                  </a:cubicBezTo>
                  <a:cubicBezTo>
                    <a:pt x="748736" y="808896"/>
                    <a:pt x="740872" y="809023"/>
                    <a:pt x="737066" y="809276"/>
                  </a:cubicBezTo>
                  <a:lnTo>
                    <a:pt x="718040" y="799767"/>
                  </a:lnTo>
                  <a:cubicBezTo>
                    <a:pt x="716391" y="799006"/>
                    <a:pt x="712967" y="801796"/>
                    <a:pt x="711318" y="802556"/>
                  </a:cubicBezTo>
                  <a:cubicBezTo>
                    <a:pt x="706892" y="804572"/>
                    <a:pt x="702361" y="806349"/>
                    <a:pt x="697746" y="807882"/>
                  </a:cubicBezTo>
                  <a:cubicBezTo>
                    <a:pt x="694194" y="808769"/>
                    <a:pt x="685823" y="806867"/>
                    <a:pt x="682906" y="809276"/>
                  </a:cubicBezTo>
                  <a:cubicBezTo>
                    <a:pt x="679988" y="811686"/>
                    <a:pt x="679354" y="820307"/>
                    <a:pt x="678847" y="824238"/>
                  </a:cubicBezTo>
                  <a:cubicBezTo>
                    <a:pt x="678339" y="828168"/>
                    <a:pt x="681130" y="838946"/>
                    <a:pt x="678847" y="843130"/>
                  </a:cubicBezTo>
                  <a:cubicBezTo>
                    <a:pt x="676166" y="846640"/>
                    <a:pt x="672280" y="849033"/>
                    <a:pt x="667939" y="849850"/>
                  </a:cubicBezTo>
                  <a:cubicBezTo>
                    <a:pt x="663753" y="849850"/>
                    <a:pt x="657157" y="842876"/>
                    <a:pt x="653098" y="841735"/>
                  </a:cubicBezTo>
                  <a:cubicBezTo>
                    <a:pt x="651752" y="841545"/>
                    <a:pt x="650386" y="841545"/>
                    <a:pt x="649039" y="841735"/>
                  </a:cubicBezTo>
                  <a:cubicBezTo>
                    <a:pt x="644980" y="842623"/>
                    <a:pt x="638258" y="848836"/>
                    <a:pt x="634072" y="848582"/>
                  </a:cubicBezTo>
                  <a:cubicBezTo>
                    <a:pt x="626081" y="847948"/>
                    <a:pt x="615046" y="831846"/>
                    <a:pt x="607055" y="830958"/>
                  </a:cubicBezTo>
                  <a:cubicBezTo>
                    <a:pt x="603123" y="830958"/>
                    <a:pt x="596147" y="836790"/>
                    <a:pt x="592088" y="836283"/>
                  </a:cubicBezTo>
                  <a:cubicBezTo>
                    <a:pt x="587731" y="835600"/>
                    <a:pt x="583838" y="833174"/>
                    <a:pt x="581307" y="829563"/>
                  </a:cubicBezTo>
                  <a:cubicBezTo>
                    <a:pt x="580038" y="826267"/>
                    <a:pt x="585619" y="819547"/>
                    <a:pt x="585366" y="816123"/>
                  </a:cubicBezTo>
                  <a:cubicBezTo>
                    <a:pt x="584376" y="810664"/>
                    <a:pt x="582068" y="805528"/>
                    <a:pt x="578643" y="801162"/>
                  </a:cubicBezTo>
                  <a:cubicBezTo>
                    <a:pt x="574006" y="797470"/>
                    <a:pt x="568989" y="794283"/>
                    <a:pt x="563676" y="791652"/>
                  </a:cubicBezTo>
                  <a:lnTo>
                    <a:pt x="554163" y="778212"/>
                  </a:lnTo>
                  <a:cubicBezTo>
                    <a:pt x="546679" y="773394"/>
                    <a:pt x="543382" y="774155"/>
                    <a:pt x="543382" y="774155"/>
                  </a:cubicBezTo>
                  <a:cubicBezTo>
                    <a:pt x="534563" y="770368"/>
                    <a:pt x="525493" y="767190"/>
                    <a:pt x="516238" y="764646"/>
                  </a:cubicBezTo>
                  <a:cubicBezTo>
                    <a:pt x="512560" y="764011"/>
                    <a:pt x="504315" y="766928"/>
                    <a:pt x="501398" y="764646"/>
                  </a:cubicBezTo>
                  <a:cubicBezTo>
                    <a:pt x="498480" y="762363"/>
                    <a:pt x="499241" y="748416"/>
                    <a:pt x="495944" y="744359"/>
                  </a:cubicBezTo>
                  <a:cubicBezTo>
                    <a:pt x="492646" y="740301"/>
                    <a:pt x="484782" y="740428"/>
                    <a:pt x="482372" y="737512"/>
                  </a:cubicBezTo>
                  <a:cubicBezTo>
                    <a:pt x="479962" y="734595"/>
                    <a:pt x="481484" y="724832"/>
                    <a:pt x="478313" y="722677"/>
                  </a:cubicBezTo>
                  <a:cubicBezTo>
                    <a:pt x="472478" y="718620"/>
                    <a:pt x="449901" y="725340"/>
                    <a:pt x="449901" y="725340"/>
                  </a:cubicBezTo>
                  <a:cubicBezTo>
                    <a:pt x="449901" y="725340"/>
                    <a:pt x="439373" y="731172"/>
                    <a:pt x="436329" y="729397"/>
                  </a:cubicBezTo>
                  <a:cubicBezTo>
                    <a:pt x="433285" y="727622"/>
                    <a:pt x="434934" y="721282"/>
                    <a:pt x="434934" y="721282"/>
                  </a:cubicBezTo>
                  <a:cubicBezTo>
                    <a:pt x="434934" y="721282"/>
                    <a:pt x="440642" y="708603"/>
                    <a:pt x="437724" y="706321"/>
                  </a:cubicBezTo>
                  <a:cubicBezTo>
                    <a:pt x="432017" y="701503"/>
                    <a:pt x="409312" y="715830"/>
                    <a:pt x="409312" y="715830"/>
                  </a:cubicBezTo>
                  <a:cubicBezTo>
                    <a:pt x="404165" y="717749"/>
                    <a:pt x="399163" y="720038"/>
                    <a:pt x="394345" y="722677"/>
                  </a:cubicBezTo>
                  <a:cubicBezTo>
                    <a:pt x="392823" y="723691"/>
                    <a:pt x="390667" y="727241"/>
                    <a:pt x="389018" y="728002"/>
                  </a:cubicBezTo>
                  <a:cubicBezTo>
                    <a:pt x="387369" y="728763"/>
                    <a:pt x="375192" y="725847"/>
                    <a:pt x="374051" y="729397"/>
                  </a:cubicBezTo>
                  <a:cubicBezTo>
                    <a:pt x="372909" y="732947"/>
                    <a:pt x="384959" y="736751"/>
                    <a:pt x="387623" y="740301"/>
                  </a:cubicBezTo>
                  <a:cubicBezTo>
                    <a:pt x="390286" y="743851"/>
                    <a:pt x="400307" y="757164"/>
                    <a:pt x="397136" y="761856"/>
                  </a:cubicBezTo>
                  <a:cubicBezTo>
                    <a:pt x="394979" y="764519"/>
                    <a:pt x="386862" y="761095"/>
                    <a:pt x="383564" y="761856"/>
                  </a:cubicBezTo>
                  <a:cubicBezTo>
                    <a:pt x="377983" y="763251"/>
                    <a:pt x="368723" y="770985"/>
                    <a:pt x="363269" y="772760"/>
                  </a:cubicBezTo>
                  <a:cubicBezTo>
                    <a:pt x="358802" y="773669"/>
                    <a:pt x="354256" y="774137"/>
                    <a:pt x="349697" y="774155"/>
                  </a:cubicBezTo>
                  <a:cubicBezTo>
                    <a:pt x="331940" y="774155"/>
                    <a:pt x="279301" y="763251"/>
                    <a:pt x="279301" y="763251"/>
                  </a:cubicBezTo>
                  <a:lnTo>
                    <a:pt x="254821" y="755136"/>
                  </a:lnTo>
                  <a:lnTo>
                    <a:pt x="239981" y="747021"/>
                  </a:lnTo>
                  <a:cubicBezTo>
                    <a:pt x="239981" y="747021"/>
                    <a:pt x="218799" y="738399"/>
                    <a:pt x="211569" y="736117"/>
                  </a:cubicBezTo>
                  <a:cubicBezTo>
                    <a:pt x="202182" y="733370"/>
                    <a:pt x="192656" y="731127"/>
                    <a:pt x="183030" y="729397"/>
                  </a:cubicBezTo>
                  <a:cubicBezTo>
                    <a:pt x="179351" y="728763"/>
                    <a:pt x="170346" y="731299"/>
                    <a:pt x="168189" y="728002"/>
                  </a:cubicBezTo>
                  <a:cubicBezTo>
                    <a:pt x="163496" y="720141"/>
                    <a:pt x="172248" y="709110"/>
                    <a:pt x="172248" y="709110"/>
                  </a:cubicBezTo>
                  <a:cubicBezTo>
                    <a:pt x="173481" y="704672"/>
                    <a:pt x="173481" y="699982"/>
                    <a:pt x="172248" y="695543"/>
                  </a:cubicBezTo>
                  <a:cubicBezTo>
                    <a:pt x="171017" y="690807"/>
                    <a:pt x="169184" y="686247"/>
                    <a:pt x="166794" y="681976"/>
                  </a:cubicBezTo>
                  <a:cubicBezTo>
                    <a:pt x="164384" y="678173"/>
                    <a:pt x="158930" y="667015"/>
                    <a:pt x="154110" y="668409"/>
                  </a:cubicBezTo>
                  <a:cubicBezTo>
                    <a:pt x="145739" y="671326"/>
                    <a:pt x="155505" y="695924"/>
                    <a:pt x="151447" y="703658"/>
                  </a:cubicBezTo>
                  <a:cubicBezTo>
                    <a:pt x="149417" y="707462"/>
                    <a:pt x="137748" y="710251"/>
                    <a:pt x="137875" y="714562"/>
                  </a:cubicBezTo>
                  <a:cubicBezTo>
                    <a:pt x="138002" y="718873"/>
                    <a:pt x="150559" y="719888"/>
                    <a:pt x="151447" y="724072"/>
                  </a:cubicBezTo>
                  <a:cubicBezTo>
                    <a:pt x="151447" y="726354"/>
                    <a:pt x="148149" y="730919"/>
                    <a:pt x="145992" y="732060"/>
                  </a:cubicBezTo>
                  <a:cubicBezTo>
                    <a:pt x="131406" y="740048"/>
                    <a:pt x="94622" y="732060"/>
                    <a:pt x="79655" y="738907"/>
                  </a:cubicBezTo>
                  <a:cubicBezTo>
                    <a:pt x="45662" y="755136"/>
                    <a:pt x="41603" y="737512"/>
                    <a:pt x="41603" y="737512"/>
                  </a:cubicBezTo>
                  <a:cubicBezTo>
                    <a:pt x="39076" y="732964"/>
                    <a:pt x="38704" y="727527"/>
                    <a:pt x="40589" y="722677"/>
                  </a:cubicBezTo>
                  <a:cubicBezTo>
                    <a:pt x="38498" y="713621"/>
                    <a:pt x="43353" y="704399"/>
                    <a:pt x="52004" y="700995"/>
                  </a:cubicBezTo>
                  <a:cubicBezTo>
                    <a:pt x="57601" y="696526"/>
                    <a:pt x="62742" y="691514"/>
                    <a:pt x="67352" y="686034"/>
                  </a:cubicBezTo>
                  <a:cubicBezTo>
                    <a:pt x="70870" y="679894"/>
                    <a:pt x="75418" y="674404"/>
                    <a:pt x="80797" y="669804"/>
                  </a:cubicBezTo>
                  <a:cubicBezTo>
                    <a:pt x="83841" y="666888"/>
                    <a:pt x="84856" y="653575"/>
                    <a:pt x="84856" y="653575"/>
                  </a:cubicBezTo>
                  <a:lnTo>
                    <a:pt x="78133" y="619721"/>
                  </a:lnTo>
                  <a:cubicBezTo>
                    <a:pt x="74878" y="614285"/>
                    <a:pt x="72603" y="608319"/>
                    <a:pt x="71411" y="602097"/>
                  </a:cubicBezTo>
                  <a:cubicBezTo>
                    <a:pt x="71411" y="597786"/>
                    <a:pt x="79909" y="591573"/>
                    <a:pt x="80797" y="587262"/>
                  </a:cubicBezTo>
                  <a:cubicBezTo>
                    <a:pt x="82319" y="580542"/>
                    <a:pt x="75850" y="566849"/>
                    <a:pt x="76738" y="560129"/>
                  </a:cubicBezTo>
                  <a:cubicBezTo>
                    <a:pt x="78261" y="554867"/>
                    <a:pt x="80570" y="549866"/>
                    <a:pt x="83587" y="545294"/>
                  </a:cubicBezTo>
                  <a:cubicBezTo>
                    <a:pt x="85870" y="541617"/>
                    <a:pt x="92593" y="535657"/>
                    <a:pt x="94369" y="531727"/>
                  </a:cubicBezTo>
                  <a:cubicBezTo>
                    <a:pt x="96144" y="527796"/>
                    <a:pt x="95764" y="520315"/>
                    <a:pt x="97159" y="516892"/>
                  </a:cubicBezTo>
                  <a:cubicBezTo>
                    <a:pt x="98554" y="513469"/>
                    <a:pt x="104516" y="507129"/>
                    <a:pt x="105277" y="503325"/>
                  </a:cubicBezTo>
                  <a:cubicBezTo>
                    <a:pt x="106038" y="499522"/>
                    <a:pt x="102106" y="492167"/>
                    <a:pt x="102486" y="488364"/>
                  </a:cubicBezTo>
                  <a:cubicBezTo>
                    <a:pt x="102867" y="484560"/>
                    <a:pt x="107940" y="478474"/>
                    <a:pt x="107940" y="474797"/>
                  </a:cubicBezTo>
                  <a:cubicBezTo>
                    <a:pt x="107940" y="471120"/>
                    <a:pt x="102233" y="464907"/>
                    <a:pt x="102486" y="461357"/>
                  </a:cubicBezTo>
                  <a:cubicBezTo>
                    <a:pt x="102740" y="457807"/>
                    <a:pt x="108828" y="453623"/>
                    <a:pt x="109336" y="450453"/>
                  </a:cubicBezTo>
                  <a:cubicBezTo>
                    <a:pt x="108732" y="445333"/>
                    <a:pt x="107364" y="440332"/>
                    <a:pt x="105277" y="435618"/>
                  </a:cubicBezTo>
                  <a:cubicBezTo>
                    <a:pt x="105158" y="430376"/>
                    <a:pt x="103765" y="425241"/>
                    <a:pt x="101218" y="420657"/>
                  </a:cubicBezTo>
                  <a:cubicBezTo>
                    <a:pt x="95891" y="413302"/>
                    <a:pt x="81177" y="400877"/>
                    <a:pt x="78133" y="392255"/>
                  </a:cubicBezTo>
                  <a:cubicBezTo>
                    <a:pt x="77816" y="387315"/>
                    <a:pt x="77816" y="382360"/>
                    <a:pt x="78133" y="377420"/>
                  </a:cubicBezTo>
                  <a:cubicBezTo>
                    <a:pt x="76963" y="372442"/>
                    <a:pt x="74663" y="367800"/>
                    <a:pt x="71411" y="363853"/>
                  </a:cubicBezTo>
                  <a:cubicBezTo>
                    <a:pt x="70269" y="362712"/>
                    <a:pt x="67098" y="362078"/>
                    <a:pt x="65956" y="361064"/>
                  </a:cubicBezTo>
                  <a:cubicBezTo>
                    <a:pt x="64815" y="360050"/>
                    <a:pt x="61263" y="349652"/>
                    <a:pt x="59234" y="346229"/>
                  </a:cubicBezTo>
                  <a:cubicBezTo>
                    <a:pt x="57205" y="342806"/>
                    <a:pt x="49594" y="336846"/>
                    <a:pt x="48326" y="332662"/>
                  </a:cubicBezTo>
                  <a:cubicBezTo>
                    <a:pt x="47057" y="328478"/>
                    <a:pt x="51750" y="316433"/>
                    <a:pt x="50989" y="310981"/>
                  </a:cubicBezTo>
                  <a:cubicBezTo>
                    <a:pt x="48286" y="301200"/>
                    <a:pt x="44676" y="291691"/>
                    <a:pt x="40208" y="282579"/>
                  </a:cubicBezTo>
                  <a:lnTo>
                    <a:pt x="30695" y="269012"/>
                  </a:lnTo>
                  <a:lnTo>
                    <a:pt x="6342" y="247331"/>
                  </a:lnTo>
                  <a:lnTo>
                    <a:pt x="0" y="36981"/>
                  </a:lnTo>
                  <a:lnTo>
                    <a:pt x="0" y="24302"/>
                  </a:lnTo>
                  <a:lnTo>
                    <a:pt x="16616" y="24302"/>
                  </a:lnTo>
                  <a:lnTo>
                    <a:pt x="226155" y="16694"/>
                  </a:lnTo>
                  <a:lnTo>
                    <a:pt x="516618" y="845"/>
                  </a:lnTo>
                  <a:cubicBezTo>
                    <a:pt x="516618" y="845"/>
                    <a:pt x="522960" y="-1057"/>
                    <a:pt x="524102" y="845"/>
                  </a:cubicBezTo>
                  <a:cubicBezTo>
                    <a:pt x="525244" y="2747"/>
                    <a:pt x="521058" y="9214"/>
                    <a:pt x="529556" y="11623"/>
                  </a:cubicBezTo>
                  <a:cubicBezTo>
                    <a:pt x="529556" y="11623"/>
                    <a:pt x="538562" y="12257"/>
                    <a:pt x="540337" y="14412"/>
                  </a:cubicBezTo>
                  <a:cubicBezTo>
                    <a:pt x="542513" y="18592"/>
                    <a:pt x="543012" y="23444"/>
                    <a:pt x="541733" y="27979"/>
                  </a:cubicBezTo>
                  <a:cubicBezTo>
                    <a:pt x="540337" y="32037"/>
                    <a:pt x="531332" y="36221"/>
                    <a:pt x="529049" y="40658"/>
                  </a:cubicBezTo>
                  <a:cubicBezTo>
                    <a:pt x="527446" y="45584"/>
                    <a:pt x="527951" y="50953"/>
                    <a:pt x="530444" y="55493"/>
                  </a:cubicBezTo>
                  <a:cubicBezTo>
                    <a:pt x="533361" y="58917"/>
                    <a:pt x="545792" y="59170"/>
                    <a:pt x="546679" y="63735"/>
                  </a:cubicBezTo>
                  <a:cubicBezTo>
                    <a:pt x="547567" y="68299"/>
                    <a:pt x="532093" y="75526"/>
                    <a:pt x="530444" y="81232"/>
                  </a:cubicBezTo>
                  <a:cubicBezTo>
                    <a:pt x="530064" y="84890"/>
                    <a:pt x="531598" y="88485"/>
                    <a:pt x="534503" y="90741"/>
                  </a:cubicBezTo>
                  <a:cubicBezTo>
                    <a:pt x="540211" y="93024"/>
                    <a:pt x="559871" y="80598"/>
                    <a:pt x="558856" y="86684"/>
                  </a:cubicBezTo>
                  <a:cubicBezTo>
                    <a:pt x="556328" y="95686"/>
                    <a:pt x="551158" y="103724"/>
                    <a:pt x="544016" y="109761"/>
                  </a:cubicBezTo>
                  <a:cubicBezTo>
                    <a:pt x="543255" y="109760"/>
                    <a:pt x="542621" y="111662"/>
                    <a:pt x="542621" y="112423"/>
                  </a:cubicBezTo>
                  <a:cubicBezTo>
                    <a:pt x="543522" y="117494"/>
                    <a:pt x="545855" y="122201"/>
                    <a:pt x="549343" y="125990"/>
                  </a:cubicBezTo>
                  <a:cubicBezTo>
                    <a:pt x="552007" y="128653"/>
                    <a:pt x="560378" y="129920"/>
                    <a:pt x="562915" y="132710"/>
                  </a:cubicBezTo>
                  <a:cubicBezTo>
                    <a:pt x="565452" y="135499"/>
                    <a:pt x="564818" y="141585"/>
                    <a:pt x="566974" y="143614"/>
                  </a:cubicBezTo>
                  <a:cubicBezTo>
                    <a:pt x="569130" y="145643"/>
                    <a:pt x="577375" y="146023"/>
                    <a:pt x="580546" y="147672"/>
                  </a:cubicBezTo>
                  <a:cubicBezTo>
                    <a:pt x="581670" y="148287"/>
                    <a:pt x="582594" y="149211"/>
                    <a:pt x="583209" y="150334"/>
                  </a:cubicBezTo>
                  <a:cubicBezTo>
                    <a:pt x="583312" y="151798"/>
                    <a:pt x="582859" y="153247"/>
                    <a:pt x="581941" y="154392"/>
                  </a:cubicBezTo>
                  <a:cubicBezTo>
                    <a:pt x="579658" y="155913"/>
                    <a:pt x="573443" y="153250"/>
                    <a:pt x="571033" y="154392"/>
                  </a:cubicBezTo>
                  <a:cubicBezTo>
                    <a:pt x="568623" y="155533"/>
                    <a:pt x="563676" y="165422"/>
                    <a:pt x="560251" y="167958"/>
                  </a:cubicBezTo>
                  <a:cubicBezTo>
                    <a:pt x="556827" y="170494"/>
                    <a:pt x="548328" y="170874"/>
                    <a:pt x="545284" y="173284"/>
                  </a:cubicBezTo>
                  <a:cubicBezTo>
                    <a:pt x="542240" y="175693"/>
                    <a:pt x="535644" y="183300"/>
                    <a:pt x="537166" y="186850"/>
                  </a:cubicBezTo>
                  <a:cubicBezTo>
                    <a:pt x="538689" y="190401"/>
                    <a:pt x="547314" y="189513"/>
                    <a:pt x="550738" y="189513"/>
                  </a:cubicBezTo>
                  <a:cubicBezTo>
                    <a:pt x="554163" y="189513"/>
                    <a:pt x="563422" y="183681"/>
                    <a:pt x="565579" y="186850"/>
                  </a:cubicBezTo>
                  <a:cubicBezTo>
                    <a:pt x="567735" y="190020"/>
                    <a:pt x="556700" y="198642"/>
                    <a:pt x="554797" y="203080"/>
                  </a:cubicBezTo>
                  <a:lnTo>
                    <a:pt x="554797" y="218041"/>
                  </a:lnTo>
                  <a:cubicBezTo>
                    <a:pt x="553148" y="229833"/>
                    <a:pt x="532093" y="246189"/>
                    <a:pt x="522326" y="253163"/>
                  </a:cubicBezTo>
                  <a:cubicBezTo>
                    <a:pt x="519536" y="255192"/>
                    <a:pt x="512433" y="256206"/>
                    <a:pt x="509642" y="258615"/>
                  </a:cubicBezTo>
                  <a:cubicBezTo>
                    <a:pt x="506221" y="262316"/>
                    <a:pt x="504280" y="267144"/>
                    <a:pt x="504188" y="272182"/>
                  </a:cubicBezTo>
                  <a:cubicBezTo>
                    <a:pt x="504949" y="274971"/>
                    <a:pt x="513447" y="275986"/>
                    <a:pt x="513574" y="278902"/>
                  </a:cubicBezTo>
                  <a:cubicBezTo>
                    <a:pt x="513701" y="281818"/>
                    <a:pt x="502412" y="288285"/>
                    <a:pt x="500129" y="292469"/>
                  </a:cubicBezTo>
                  <a:cubicBezTo>
                    <a:pt x="497846" y="296653"/>
                    <a:pt x="499368" y="303119"/>
                    <a:pt x="497466" y="306036"/>
                  </a:cubicBezTo>
                  <a:cubicBezTo>
                    <a:pt x="490476" y="314261"/>
                    <a:pt x="484552" y="323335"/>
                    <a:pt x="479835" y="333043"/>
                  </a:cubicBezTo>
                  <a:cubicBezTo>
                    <a:pt x="477045" y="339890"/>
                    <a:pt x="490363" y="355358"/>
                    <a:pt x="486557" y="361571"/>
                  </a:cubicBezTo>
                  <a:lnTo>
                    <a:pt x="482499" y="376406"/>
                  </a:lnTo>
                  <a:cubicBezTo>
                    <a:pt x="482528" y="380415"/>
                    <a:pt x="481084" y="384295"/>
                    <a:pt x="478440" y="387310"/>
                  </a:cubicBezTo>
                  <a:cubicBezTo>
                    <a:pt x="474508" y="390607"/>
                    <a:pt x="460175" y="386549"/>
                    <a:pt x="458145" y="391367"/>
                  </a:cubicBezTo>
                  <a:cubicBezTo>
                    <a:pt x="456116" y="396185"/>
                    <a:pt x="466771" y="401891"/>
                    <a:pt x="467658" y="406202"/>
                  </a:cubicBezTo>
                  <a:cubicBezTo>
                    <a:pt x="468546" y="410513"/>
                    <a:pt x="464107" y="417360"/>
                    <a:pt x="464868" y="421037"/>
                  </a:cubicBezTo>
                  <a:cubicBezTo>
                    <a:pt x="465629" y="424714"/>
                    <a:pt x="474635" y="430546"/>
                    <a:pt x="474381" y="434604"/>
                  </a:cubicBezTo>
                  <a:cubicBezTo>
                    <a:pt x="474127" y="438661"/>
                    <a:pt x="459160" y="444874"/>
                    <a:pt x="460809" y="449565"/>
                  </a:cubicBezTo>
                  <a:cubicBezTo>
                    <a:pt x="462458" y="454257"/>
                    <a:pt x="478186" y="448551"/>
                    <a:pt x="478186" y="448551"/>
                  </a:cubicBezTo>
                  <a:lnTo>
                    <a:pt x="644980" y="438661"/>
                  </a:lnTo>
                  <a:lnTo>
                    <a:pt x="821161" y="425221"/>
                  </a:lnTo>
                  <a:lnTo>
                    <a:pt x="822429" y="427883"/>
                  </a:lnTo>
                  <a:lnTo>
                    <a:pt x="819766" y="442718"/>
                  </a:lnTo>
                  <a:lnTo>
                    <a:pt x="810253" y="471247"/>
                  </a:lnTo>
                  <a:cubicBezTo>
                    <a:pt x="807563" y="479134"/>
                    <a:pt x="805776" y="487301"/>
                    <a:pt x="804926" y="495591"/>
                  </a:cubicBezTo>
                  <a:cubicBezTo>
                    <a:pt x="806167" y="500712"/>
                    <a:pt x="807953" y="505685"/>
                    <a:pt x="810253" y="510426"/>
                  </a:cubicBezTo>
                  <a:cubicBezTo>
                    <a:pt x="812655" y="515124"/>
                    <a:pt x="815366" y="519656"/>
                    <a:pt x="818371" y="523993"/>
                  </a:cubicBezTo>
                  <a:cubicBezTo>
                    <a:pt x="822810" y="529191"/>
                    <a:pt x="835113" y="535911"/>
                    <a:pt x="838792" y="541617"/>
                  </a:cubicBezTo>
                  <a:cubicBezTo>
                    <a:pt x="840661" y="546440"/>
                    <a:pt x="841980" y="551459"/>
                    <a:pt x="842724" y="556578"/>
                  </a:cubicBezTo>
                  <a:lnTo>
                    <a:pt x="850968" y="570018"/>
                  </a:lnTo>
                  <a:lnTo>
                    <a:pt x="858325" y="580162"/>
                  </a:lnTo>
                  <a:cubicBezTo>
                    <a:pt x="865718" y="585253"/>
                    <a:pt x="871206" y="592658"/>
                    <a:pt x="873926" y="601209"/>
                  </a:cubicBezTo>
                  <a:cubicBezTo>
                    <a:pt x="871136" y="621369"/>
                    <a:pt x="824586" y="580162"/>
                    <a:pt x="824586" y="580162"/>
                  </a:cubicBezTo>
                  <a:cubicBezTo>
                    <a:pt x="799218" y="563805"/>
                    <a:pt x="753556" y="559368"/>
                    <a:pt x="734403" y="571413"/>
                  </a:cubicBezTo>
                  <a:cubicBezTo>
                    <a:pt x="726491" y="580227"/>
                    <a:pt x="720105" y="590297"/>
                    <a:pt x="715504" y="601209"/>
                  </a:cubicBezTo>
                  <a:cubicBezTo>
                    <a:pt x="710611" y="605012"/>
                    <a:pt x="706332" y="609545"/>
                    <a:pt x="702820" y="614649"/>
                  </a:cubicBezTo>
                  <a:cubicBezTo>
                    <a:pt x="701696" y="619185"/>
                    <a:pt x="702143" y="623967"/>
                    <a:pt x="704088" y="628216"/>
                  </a:cubicBezTo>
                  <a:cubicBezTo>
                    <a:pt x="707005" y="632274"/>
                    <a:pt x="721719" y="636458"/>
                    <a:pt x="721719" y="636458"/>
                  </a:cubicBezTo>
                  <a:cubicBezTo>
                    <a:pt x="721719" y="636458"/>
                    <a:pt x="737954" y="636458"/>
                    <a:pt x="743408" y="636458"/>
                  </a:cubicBezTo>
                  <a:cubicBezTo>
                    <a:pt x="757017" y="636061"/>
                    <a:pt x="770580" y="634705"/>
                    <a:pt x="783997" y="632400"/>
                  </a:cubicBezTo>
                  <a:cubicBezTo>
                    <a:pt x="788743" y="631191"/>
                    <a:pt x="793306" y="629358"/>
                    <a:pt x="797569" y="626948"/>
                  </a:cubicBezTo>
                  <a:cubicBezTo>
                    <a:pt x="801374" y="624286"/>
                    <a:pt x="805306" y="614269"/>
                    <a:pt x="810253" y="613381"/>
                  </a:cubicBezTo>
                  <a:cubicBezTo>
                    <a:pt x="810253" y="613381"/>
                    <a:pt x="845768" y="618707"/>
                    <a:pt x="845514" y="628216"/>
                  </a:cubicBezTo>
                  <a:cubicBezTo>
                    <a:pt x="845261" y="637726"/>
                    <a:pt x="818751" y="637853"/>
                    <a:pt x="815707" y="645840"/>
                  </a:cubicBezTo>
                  <a:cubicBezTo>
                    <a:pt x="815707" y="646855"/>
                    <a:pt x="816468" y="649010"/>
                    <a:pt x="817102" y="649898"/>
                  </a:cubicBezTo>
                  <a:cubicBezTo>
                    <a:pt x="820335" y="653455"/>
                    <a:pt x="823950" y="656644"/>
                    <a:pt x="827883" y="659407"/>
                  </a:cubicBezTo>
                  <a:cubicBezTo>
                    <a:pt x="834218" y="663756"/>
                    <a:pt x="841026" y="667372"/>
                    <a:pt x="848177" y="670185"/>
                  </a:cubicBezTo>
                  <a:cubicBezTo>
                    <a:pt x="852551" y="671829"/>
                    <a:pt x="857374" y="671829"/>
                    <a:pt x="861749" y="670185"/>
                  </a:cubicBezTo>
                  <a:cubicBezTo>
                    <a:pt x="861750" y="670185"/>
                    <a:pt x="852364" y="655223"/>
                    <a:pt x="875322" y="661689"/>
                  </a:cubicBezTo>
                  <a:cubicBezTo>
                    <a:pt x="887950" y="664158"/>
                    <a:pt x="899946" y="669161"/>
                    <a:pt x="910584" y="676397"/>
                  </a:cubicBezTo>
                  <a:cubicBezTo>
                    <a:pt x="924662" y="684639"/>
                    <a:pt x="892318" y="682230"/>
                    <a:pt x="888894" y="692247"/>
                  </a:cubicBezTo>
                  <a:cubicBezTo>
                    <a:pt x="885469" y="702263"/>
                    <a:pt x="872912" y="690345"/>
                    <a:pt x="873419" y="696938"/>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3" name="US_State">
              <a:extLst>
                <a:ext uri="{FF2B5EF4-FFF2-40B4-BE49-F238E27FC236}">
                  <a16:creationId xmlns:a16="http://schemas.microsoft.com/office/drawing/2014/main" id="{9CE8BF5B-F99E-7594-6369-45647B701331}"/>
                </a:ext>
              </a:extLst>
            </p:cNvPr>
            <p:cNvSpPr/>
            <p:nvPr/>
          </p:nvSpPr>
          <p:spPr>
            <a:xfrm>
              <a:off x="7228729" y="4063836"/>
              <a:ext cx="957127" cy="985915"/>
            </a:xfrm>
            <a:custGeom>
              <a:avLst/>
              <a:gdLst>
                <a:gd name="connsiteX0" fmla="*/ 3679 w 957127"/>
                <a:gd name="connsiteY0" fmla="*/ 73032 h 985915"/>
                <a:gd name="connsiteX1" fmla="*/ 66084 w 957127"/>
                <a:gd name="connsiteY1" fmla="*/ 269181 h 985915"/>
                <a:gd name="connsiteX2" fmla="*/ 132421 w 957127"/>
                <a:gd name="connsiteY2" fmla="*/ 508820 h 985915"/>
                <a:gd name="connsiteX3" fmla="*/ 134578 w 957127"/>
                <a:gd name="connsiteY3" fmla="*/ 515540 h 985915"/>
                <a:gd name="connsiteX4" fmla="*/ 138637 w 957127"/>
                <a:gd name="connsiteY4" fmla="*/ 530501 h 985915"/>
                <a:gd name="connsiteX5" fmla="*/ 148150 w 957127"/>
                <a:gd name="connsiteY5" fmla="*/ 545336 h 985915"/>
                <a:gd name="connsiteX6" fmla="*/ 160834 w 957127"/>
                <a:gd name="connsiteY6" fmla="*/ 572470 h 985915"/>
                <a:gd name="connsiteX7" fmla="*/ 178465 w 957127"/>
                <a:gd name="connsiteY7" fmla="*/ 588699 h 985915"/>
                <a:gd name="connsiteX8" fmla="*/ 181255 w 957127"/>
                <a:gd name="connsiteY8" fmla="*/ 594151 h 985915"/>
                <a:gd name="connsiteX9" fmla="*/ 187978 w 957127"/>
                <a:gd name="connsiteY9" fmla="*/ 610380 h 985915"/>
                <a:gd name="connsiteX10" fmla="*/ 185314 w 957127"/>
                <a:gd name="connsiteY10" fmla="*/ 632062 h 985915"/>
                <a:gd name="connsiteX11" fmla="*/ 198759 w 957127"/>
                <a:gd name="connsiteY11" fmla="*/ 638782 h 985915"/>
                <a:gd name="connsiteX12" fmla="*/ 201549 w 957127"/>
                <a:gd name="connsiteY12" fmla="*/ 652349 h 985915"/>
                <a:gd name="connsiteX13" fmla="*/ 187977 w 957127"/>
                <a:gd name="connsiteY13" fmla="*/ 663126 h 985915"/>
                <a:gd name="connsiteX14" fmla="*/ 179859 w 957127"/>
                <a:gd name="connsiteY14" fmla="*/ 676693 h 985915"/>
                <a:gd name="connsiteX15" fmla="*/ 181255 w 957127"/>
                <a:gd name="connsiteY15" fmla="*/ 703827 h 985915"/>
                <a:gd name="connsiteX16" fmla="*/ 175801 w 957127"/>
                <a:gd name="connsiteY16" fmla="*/ 718662 h 985915"/>
                <a:gd name="connsiteX17" fmla="*/ 171742 w 957127"/>
                <a:gd name="connsiteY17" fmla="*/ 745669 h 985915"/>
                <a:gd name="connsiteX18" fmla="*/ 181255 w 957127"/>
                <a:gd name="connsiteY18" fmla="*/ 772802 h 985915"/>
                <a:gd name="connsiteX19" fmla="*/ 192036 w 957127"/>
                <a:gd name="connsiteY19" fmla="*/ 787764 h 985915"/>
                <a:gd name="connsiteX20" fmla="*/ 194700 w 957127"/>
                <a:gd name="connsiteY20" fmla="*/ 821618 h 985915"/>
                <a:gd name="connsiteX21" fmla="*/ 196095 w 957127"/>
                <a:gd name="connsiteY21" fmla="*/ 835057 h 985915"/>
                <a:gd name="connsiteX22" fmla="*/ 192036 w 957127"/>
                <a:gd name="connsiteY22" fmla="*/ 866248 h 985915"/>
                <a:gd name="connsiteX23" fmla="*/ 196095 w 957127"/>
                <a:gd name="connsiteY23" fmla="*/ 881210 h 985915"/>
                <a:gd name="connsiteX24" fmla="*/ 206876 w 957127"/>
                <a:gd name="connsiteY24" fmla="*/ 894650 h 985915"/>
                <a:gd name="connsiteX25" fmla="*/ 219560 w 957127"/>
                <a:gd name="connsiteY25" fmla="*/ 916331 h 985915"/>
                <a:gd name="connsiteX26" fmla="*/ 219560 w 957127"/>
                <a:gd name="connsiteY26" fmla="*/ 923179 h 985915"/>
                <a:gd name="connsiteX27" fmla="*/ 239982 w 957127"/>
                <a:gd name="connsiteY27" fmla="*/ 954243 h 985915"/>
                <a:gd name="connsiteX28" fmla="*/ 242645 w 957127"/>
                <a:gd name="connsiteY28" fmla="*/ 967809 h 985915"/>
                <a:gd name="connsiteX29" fmla="*/ 253553 w 957127"/>
                <a:gd name="connsiteY29" fmla="*/ 981376 h 985915"/>
                <a:gd name="connsiteX30" fmla="*/ 737067 w 957127"/>
                <a:gd name="connsiteY30" fmla="*/ 946128 h 985915"/>
                <a:gd name="connsiteX31" fmla="*/ 752034 w 957127"/>
                <a:gd name="connsiteY31" fmla="*/ 955637 h 985915"/>
                <a:gd name="connsiteX32" fmla="*/ 762815 w 957127"/>
                <a:gd name="connsiteY32" fmla="*/ 984039 h 985915"/>
                <a:gd name="connsiteX33" fmla="*/ 776387 w 957127"/>
                <a:gd name="connsiteY33" fmla="*/ 985433 h 985915"/>
                <a:gd name="connsiteX34" fmla="*/ 789832 w 957127"/>
                <a:gd name="connsiteY34" fmla="*/ 975924 h 985915"/>
                <a:gd name="connsiteX35" fmla="*/ 791227 w 957127"/>
                <a:gd name="connsiteY35" fmla="*/ 946128 h 985915"/>
                <a:gd name="connsiteX36" fmla="*/ 788564 w 957127"/>
                <a:gd name="connsiteY36" fmla="*/ 932561 h 985915"/>
                <a:gd name="connsiteX37" fmla="*/ 780446 w 957127"/>
                <a:gd name="connsiteY37" fmla="*/ 918994 h 985915"/>
                <a:gd name="connsiteX38" fmla="*/ 779051 w 957127"/>
                <a:gd name="connsiteY38" fmla="*/ 905554 h 985915"/>
                <a:gd name="connsiteX39" fmla="*/ 785012 w 957127"/>
                <a:gd name="connsiteY39" fmla="*/ 894396 h 985915"/>
                <a:gd name="connsiteX40" fmla="*/ 791735 w 957127"/>
                <a:gd name="connsiteY40" fmla="*/ 894396 h 985915"/>
                <a:gd name="connsiteX41" fmla="*/ 802643 w 957127"/>
                <a:gd name="connsiteY41" fmla="*/ 883492 h 985915"/>
                <a:gd name="connsiteX42" fmla="*/ 815327 w 957127"/>
                <a:gd name="connsiteY42" fmla="*/ 885268 h 985915"/>
                <a:gd name="connsiteX43" fmla="*/ 851984 w 957127"/>
                <a:gd name="connsiteY43" fmla="*/ 893382 h 985915"/>
                <a:gd name="connsiteX44" fmla="*/ 865556 w 957127"/>
                <a:gd name="connsiteY44" fmla="*/ 894650 h 985915"/>
                <a:gd name="connsiteX45" fmla="*/ 872278 w 957127"/>
                <a:gd name="connsiteY45" fmla="*/ 893382 h 985915"/>
                <a:gd name="connsiteX46" fmla="*/ 879001 w 957127"/>
                <a:gd name="connsiteY46" fmla="*/ 891987 h 985915"/>
                <a:gd name="connsiteX47" fmla="*/ 880396 w 957127"/>
                <a:gd name="connsiteY47" fmla="*/ 877026 h 985915"/>
                <a:gd name="connsiteX48" fmla="*/ 870883 w 957127"/>
                <a:gd name="connsiteY48" fmla="*/ 863586 h 985915"/>
                <a:gd name="connsiteX49" fmla="*/ 873673 w 957127"/>
                <a:gd name="connsiteY49" fmla="*/ 850019 h 985915"/>
                <a:gd name="connsiteX50" fmla="*/ 880396 w 957127"/>
                <a:gd name="connsiteY50" fmla="*/ 836452 h 985915"/>
                <a:gd name="connsiteX51" fmla="*/ 870883 w 957127"/>
                <a:gd name="connsiteY51" fmla="*/ 836452 h 985915"/>
                <a:gd name="connsiteX52" fmla="*/ 879001 w 957127"/>
                <a:gd name="connsiteY52" fmla="*/ 822885 h 985915"/>
                <a:gd name="connsiteX53" fmla="*/ 879001 w 957127"/>
                <a:gd name="connsiteY53" fmla="*/ 818828 h 985915"/>
                <a:gd name="connsiteX54" fmla="*/ 885850 w 957127"/>
                <a:gd name="connsiteY54" fmla="*/ 803993 h 985915"/>
                <a:gd name="connsiteX55" fmla="*/ 885850 w 957127"/>
                <a:gd name="connsiteY55" fmla="*/ 797146 h 985915"/>
                <a:gd name="connsiteX56" fmla="*/ 898534 w 957127"/>
                <a:gd name="connsiteY56" fmla="*/ 775465 h 985915"/>
                <a:gd name="connsiteX57" fmla="*/ 902593 w 957127"/>
                <a:gd name="connsiteY57" fmla="*/ 762025 h 985915"/>
                <a:gd name="connsiteX58" fmla="*/ 887626 w 957127"/>
                <a:gd name="connsiteY58" fmla="*/ 756573 h 985915"/>
                <a:gd name="connsiteX59" fmla="*/ 874181 w 957127"/>
                <a:gd name="connsiteY59" fmla="*/ 756573 h 985915"/>
                <a:gd name="connsiteX60" fmla="*/ 860609 w 957127"/>
                <a:gd name="connsiteY60" fmla="*/ 749853 h 985915"/>
                <a:gd name="connsiteX61" fmla="*/ 864668 w 957127"/>
                <a:gd name="connsiteY61" fmla="*/ 748458 h 985915"/>
                <a:gd name="connsiteX62" fmla="*/ 878240 w 957127"/>
                <a:gd name="connsiteY62" fmla="*/ 752516 h 985915"/>
                <a:gd name="connsiteX63" fmla="*/ 891811 w 957127"/>
                <a:gd name="connsiteY63" fmla="*/ 752515 h 985915"/>
                <a:gd name="connsiteX64" fmla="*/ 891811 w 957127"/>
                <a:gd name="connsiteY64" fmla="*/ 737554 h 985915"/>
                <a:gd name="connsiteX65" fmla="*/ 899802 w 957127"/>
                <a:gd name="connsiteY65" fmla="*/ 738949 h 985915"/>
                <a:gd name="connsiteX66" fmla="*/ 909315 w 957127"/>
                <a:gd name="connsiteY66" fmla="*/ 711942 h 985915"/>
                <a:gd name="connsiteX67" fmla="*/ 889021 w 957127"/>
                <a:gd name="connsiteY67" fmla="*/ 709152 h 985915"/>
                <a:gd name="connsiteX68" fmla="*/ 902593 w 957127"/>
                <a:gd name="connsiteY68" fmla="*/ 696473 h 985915"/>
                <a:gd name="connsiteX69" fmla="*/ 895744 w 957127"/>
                <a:gd name="connsiteY69" fmla="*/ 682906 h 985915"/>
                <a:gd name="connsiteX70" fmla="*/ 913375 w 957127"/>
                <a:gd name="connsiteY70" fmla="*/ 659957 h 985915"/>
                <a:gd name="connsiteX71" fmla="*/ 924283 w 957127"/>
                <a:gd name="connsiteY71" fmla="*/ 643727 h 985915"/>
                <a:gd name="connsiteX72" fmla="*/ 910711 w 957127"/>
                <a:gd name="connsiteY72" fmla="*/ 634218 h 985915"/>
                <a:gd name="connsiteX73" fmla="*/ 910711 w 957127"/>
                <a:gd name="connsiteY73" fmla="*/ 619383 h 985915"/>
                <a:gd name="connsiteX74" fmla="*/ 924283 w 957127"/>
                <a:gd name="connsiteY74" fmla="*/ 626103 h 985915"/>
                <a:gd name="connsiteX75" fmla="*/ 937728 w 957127"/>
                <a:gd name="connsiteY75" fmla="*/ 624708 h 985915"/>
                <a:gd name="connsiteX76" fmla="*/ 936459 w 957127"/>
                <a:gd name="connsiteY76" fmla="*/ 611141 h 985915"/>
                <a:gd name="connsiteX77" fmla="*/ 950031 w 957127"/>
                <a:gd name="connsiteY77" fmla="*/ 601759 h 985915"/>
                <a:gd name="connsiteX78" fmla="*/ 956754 w 957127"/>
                <a:gd name="connsiteY78" fmla="*/ 588192 h 985915"/>
                <a:gd name="connsiteX79" fmla="*/ 945845 w 957127"/>
                <a:gd name="connsiteY79" fmla="*/ 586797 h 985915"/>
                <a:gd name="connsiteX80" fmla="*/ 939123 w 957127"/>
                <a:gd name="connsiteY80" fmla="*/ 584134 h 985915"/>
                <a:gd name="connsiteX81" fmla="*/ 932400 w 957127"/>
                <a:gd name="connsiteY81" fmla="*/ 580077 h 985915"/>
                <a:gd name="connsiteX82" fmla="*/ 903861 w 957127"/>
                <a:gd name="connsiteY82" fmla="*/ 576020 h 985915"/>
                <a:gd name="connsiteX83" fmla="*/ 894475 w 957127"/>
                <a:gd name="connsiteY83" fmla="*/ 562453 h 985915"/>
                <a:gd name="connsiteX84" fmla="*/ 891811 w 957127"/>
                <a:gd name="connsiteY84" fmla="*/ 548886 h 985915"/>
                <a:gd name="connsiteX85" fmla="*/ 893079 w 957127"/>
                <a:gd name="connsiteY85" fmla="*/ 535446 h 985915"/>
                <a:gd name="connsiteX86" fmla="*/ 882298 w 957127"/>
                <a:gd name="connsiteY86" fmla="*/ 520484 h 985915"/>
                <a:gd name="connsiteX87" fmla="*/ 875449 w 957127"/>
                <a:gd name="connsiteY87" fmla="*/ 505650 h 985915"/>
                <a:gd name="connsiteX88" fmla="*/ 864668 w 957127"/>
                <a:gd name="connsiteY88" fmla="*/ 490688 h 985915"/>
                <a:gd name="connsiteX89" fmla="*/ 844373 w 957127"/>
                <a:gd name="connsiteY89" fmla="*/ 482573 h 985915"/>
                <a:gd name="connsiteX90" fmla="*/ 830801 w 957127"/>
                <a:gd name="connsiteY90" fmla="*/ 473064 h 985915"/>
                <a:gd name="connsiteX91" fmla="*/ 826742 w 957127"/>
                <a:gd name="connsiteY91" fmla="*/ 458229 h 985915"/>
                <a:gd name="connsiteX92" fmla="*/ 826743 w 957127"/>
                <a:gd name="connsiteY92" fmla="*/ 444662 h 985915"/>
                <a:gd name="connsiteX93" fmla="*/ 819894 w 957127"/>
                <a:gd name="connsiteY93" fmla="*/ 429701 h 985915"/>
                <a:gd name="connsiteX94" fmla="*/ 803658 w 957127"/>
                <a:gd name="connsiteY94" fmla="*/ 408146 h 985915"/>
                <a:gd name="connsiteX95" fmla="*/ 802389 w 957127"/>
                <a:gd name="connsiteY95" fmla="*/ 394579 h 985915"/>
                <a:gd name="connsiteX96" fmla="*/ 772582 w 957127"/>
                <a:gd name="connsiteY96" fmla="*/ 376955 h 985915"/>
                <a:gd name="connsiteX97" fmla="*/ 759010 w 957127"/>
                <a:gd name="connsiteY97" fmla="*/ 372898 h 985915"/>
                <a:gd name="connsiteX98" fmla="*/ 745438 w 957127"/>
                <a:gd name="connsiteY98" fmla="*/ 359331 h 985915"/>
                <a:gd name="connsiteX99" fmla="*/ 745438 w 957127"/>
                <a:gd name="connsiteY99" fmla="*/ 356668 h 985915"/>
                <a:gd name="connsiteX100" fmla="*/ 730598 w 957127"/>
                <a:gd name="connsiteY100" fmla="*/ 351216 h 985915"/>
                <a:gd name="connsiteX101" fmla="*/ 727807 w 957127"/>
                <a:gd name="connsiteY101" fmla="*/ 337649 h 985915"/>
                <a:gd name="connsiteX102" fmla="*/ 712967 w 957127"/>
                <a:gd name="connsiteY102" fmla="*/ 329534 h 985915"/>
                <a:gd name="connsiteX103" fmla="*/ 707513 w 957127"/>
                <a:gd name="connsiteY103" fmla="*/ 316094 h 985915"/>
                <a:gd name="connsiteX104" fmla="*/ 708908 w 957127"/>
                <a:gd name="connsiteY104" fmla="*/ 306585 h 985915"/>
                <a:gd name="connsiteX105" fmla="*/ 696224 w 957127"/>
                <a:gd name="connsiteY105" fmla="*/ 299865 h 985915"/>
                <a:gd name="connsiteX106" fmla="*/ 675803 w 957127"/>
                <a:gd name="connsiteY106" fmla="*/ 283509 h 985915"/>
                <a:gd name="connsiteX107" fmla="*/ 660963 w 957127"/>
                <a:gd name="connsiteY107" fmla="*/ 280846 h 985915"/>
                <a:gd name="connsiteX108" fmla="*/ 651450 w 957127"/>
                <a:gd name="connsiteY108" fmla="*/ 272731 h 985915"/>
                <a:gd name="connsiteX109" fmla="*/ 642064 w 957127"/>
                <a:gd name="connsiteY109" fmla="*/ 256502 h 985915"/>
                <a:gd name="connsiteX110" fmla="*/ 628492 w 957127"/>
                <a:gd name="connsiteY110" fmla="*/ 241540 h 985915"/>
                <a:gd name="connsiteX111" fmla="*/ 601348 w 957127"/>
                <a:gd name="connsiteY111" fmla="*/ 227973 h 985915"/>
                <a:gd name="connsiteX112" fmla="*/ 572936 w 957127"/>
                <a:gd name="connsiteY112" fmla="*/ 209081 h 985915"/>
                <a:gd name="connsiteX113" fmla="*/ 536279 w 957127"/>
                <a:gd name="connsiteY113" fmla="*/ 164323 h 985915"/>
                <a:gd name="connsiteX114" fmla="*/ 530952 w 957127"/>
                <a:gd name="connsiteY114" fmla="*/ 150883 h 985915"/>
                <a:gd name="connsiteX115" fmla="*/ 517380 w 957127"/>
                <a:gd name="connsiteY115" fmla="*/ 134527 h 985915"/>
                <a:gd name="connsiteX116" fmla="*/ 510657 w 957127"/>
                <a:gd name="connsiteY116" fmla="*/ 121087 h 985915"/>
                <a:gd name="connsiteX117" fmla="*/ 495690 w 957127"/>
                <a:gd name="connsiteY117" fmla="*/ 108408 h 985915"/>
                <a:gd name="connsiteX118" fmla="*/ 475396 w 957127"/>
                <a:gd name="connsiteY118" fmla="*/ 111070 h 985915"/>
                <a:gd name="connsiteX119" fmla="*/ 448252 w 957127"/>
                <a:gd name="connsiteY119" fmla="*/ 89389 h 985915"/>
                <a:gd name="connsiteX120" fmla="*/ 444193 w 957127"/>
                <a:gd name="connsiteY120" fmla="*/ 10904 h 985915"/>
                <a:gd name="connsiteX121" fmla="*/ 446984 w 957127"/>
                <a:gd name="connsiteY121" fmla="*/ 0 h 985915"/>
                <a:gd name="connsiteX122" fmla="*/ 230215 w 957127"/>
                <a:gd name="connsiteY122" fmla="*/ 33853 h 985915"/>
                <a:gd name="connsiteX123" fmla="*/ 159819 w 957127"/>
                <a:gd name="connsiteY123" fmla="*/ 39305 h 985915"/>
                <a:gd name="connsiteX124" fmla="*/ 11543 w 957127"/>
                <a:gd name="connsiteY124" fmla="*/ 58198 h 985915"/>
                <a:gd name="connsiteX125" fmla="*/ 0 w 957127"/>
                <a:gd name="connsiteY125" fmla="*/ 59592 h 98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57127" h="985915">
                  <a:moveTo>
                    <a:pt x="3679" y="73032"/>
                  </a:moveTo>
                  <a:lnTo>
                    <a:pt x="66084" y="269181"/>
                  </a:lnTo>
                  <a:lnTo>
                    <a:pt x="132421" y="508820"/>
                  </a:lnTo>
                  <a:cubicBezTo>
                    <a:pt x="132421" y="508820"/>
                    <a:pt x="133817" y="513764"/>
                    <a:pt x="134578" y="515540"/>
                  </a:cubicBezTo>
                  <a:cubicBezTo>
                    <a:pt x="135339" y="517315"/>
                    <a:pt x="137114" y="526951"/>
                    <a:pt x="138637" y="530501"/>
                  </a:cubicBezTo>
                  <a:cubicBezTo>
                    <a:pt x="140159" y="534051"/>
                    <a:pt x="145866" y="541279"/>
                    <a:pt x="148150" y="545336"/>
                  </a:cubicBezTo>
                  <a:cubicBezTo>
                    <a:pt x="151828" y="551675"/>
                    <a:pt x="156775" y="566510"/>
                    <a:pt x="160834" y="572470"/>
                  </a:cubicBezTo>
                  <a:cubicBezTo>
                    <a:pt x="166237" y="578371"/>
                    <a:pt x="172136" y="583801"/>
                    <a:pt x="178465" y="588699"/>
                  </a:cubicBezTo>
                  <a:lnTo>
                    <a:pt x="181255" y="594151"/>
                  </a:lnTo>
                  <a:cubicBezTo>
                    <a:pt x="184238" y="599223"/>
                    <a:pt x="186500" y="604685"/>
                    <a:pt x="187978" y="610380"/>
                  </a:cubicBezTo>
                  <a:cubicBezTo>
                    <a:pt x="187977" y="615832"/>
                    <a:pt x="182650" y="627244"/>
                    <a:pt x="185314" y="632062"/>
                  </a:cubicBezTo>
                  <a:cubicBezTo>
                    <a:pt x="187977" y="636880"/>
                    <a:pt x="196476" y="635739"/>
                    <a:pt x="198759" y="638782"/>
                  </a:cubicBezTo>
                  <a:cubicBezTo>
                    <a:pt x="201294" y="642820"/>
                    <a:pt x="202285" y="647639"/>
                    <a:pt x="201549" y="652349"/>
                  </a:cubicBezTo>
                  <a:cubicBezTo>
                    <a:pt x="200027" y="656406"/>
                    <a:pt x="187977" y="663126"/>
                    <a:pt x="187977" y="663126"/>
                  </a:cubicBezTo>
                  <a:cubicBezTo>
                    <a:pt x="184752" y="667318"/>
                    <a:pt x="182028" y="671870"/>
                    <a:pt x="179859" y="676693"/>
                  </a:cubicBezTo>
                  <a:cubicBezTo>
                    <a:pt x="178211" y="683286"/>
                    <a:pt x="182270" y="697107"/>
                    <a:pt x="181255" y="703827"/>
                  </a:cubicBezTo>
                  <a:cubicBezTo>
                    <a:pt x="180621" y="707757"/>
                    <a:pt x="176815" y="714858"/>
                    <a:pt x="175801" y="718662"/>
                  </a:cubicBezTo>
                  <a:cubicBezTo>
                    <a:pt x="173327" y="727460"/>
                    <a:pt x="171964" y="736533"/>
                    <a:pt x="171742" y="745669"/>
                  </a:cubicBezTo>
                  <a:cubicBezTo>
                    <a:pt x="174030" y="754999"/>
                    <a:pt x="177216" y="764085"/>
                    <a:pt x="181255" y="772802"/>
                  </a:cubicBezTo>
                  <a:cubicBezTo>
                    <a:pt x="185295" y="777452"/>
                    <a:pt x="188904" y="782460"/>
                    <a:pt x="192036" y="787764"/>
                  </a:cubicBezTo>
                  <a:cubicBezTo>
                    <a:pt x="195130" y="798766"/>
                    <a:pt x="196035" y="810268"/>
                    <a:pt x="194700" y="821618"/>
                  </a:cubicBezTo>
                  <a:cubicBezTo>
                    <a:pt x="194700" y="824914"/>
                    <a:pt x="196095" y="831761"/>
                    <a:pt x="196095" y="835057"/>
                  </a:cubicBezTo>
                  <a:cubicBezTo>
                    <a:pt x="196095" y="842918"/>
                    <a:pt x="191529" y="858387"/>
                    <a:pt x="192036" y="866248"/>
                  </a:cubicBezTo>
                  <a:cubicBezTo>
                    <a:pt x="192640" y="871409"/>
                    <a:pt x="194008" y="876451"/>
                    <a:pt x="196095" y="881210"/>
                  </a:cubicBezTo>
                  <a:cubicBezTo>
                    <a:pt x="199362" y="885942"/>
                    <a:pt x="202965" y="890434"/>
                    <a:pt x="206876" y="894650"/>
                  </a:cubicBezTo>
                  <a:cubicBezTo>
                    <a:pt x="211817" y="901436"/>
                    <a:pt x="216066" y="908699"/>
                    <a:pt x="219560" y="916331"/>
                  </a:cubicBezTo>
                  <a:cubicBezTo>
                    <a:pt x="219560" y="917980"/>
                    <a:pt x="219560" y="921530"/>
                    <a:pt x="219560" y="923179"/>
                  </a:cubicBezTo>
                  <a:cubicBezTo>
                    <a:pt x="222224" y="932054"/>
                    <a:pt x="236430" y="945621"/>
                    <a:pt x="239982" y="954243"/>
                  </a:cubicBezTo>
                  <a:cubicBezTo>
                    <a:pt x="241250" y="957412"/>
                    <a:pt x="241250" y="964640"/>
                    <a:pt x="242645" y="967809"/>
                  </a:cubicBezTo>
                  <a:cubicBezTo>
                    <a:pt x="245878" y="972641"/>
                    <a:pt x="249529" y="977180"/>
                    <a:pt x="253553" y="981376"/>
                  </a:cubicBezTo>
                  <a:lnTo>
                    <a:pt x="737067" y="946128"/>
                  </a:lnTo>
                  <a:cubicBezTo>
                    <a:pt x="742423" y="948679"/>
                    <a:pt x="747449" y="951873"/>
                    <a:pt x="752034" y="955637"/>
                  </a:cubicBezTo>
                  <a:cubicBezTo>
                    <a:pt x="756727" y="961470"/>
                    <a:pt x="756727" y="979348"/>
                    <a:pt x="762815" y="984039"/>
                  </a:cubicBezTo>
                  <a:cubicBezTo>
                    <a:pt x="767082" y="985908"/>
                    <a:pt x="771828" y="986396"/>
                    <a:pt x="776387" y="985433"/>
                  </a:cubicBezTo>
                  <a:cubicBezTo>
                    <a:pt x="781706" y="983654"/>
                    <a:pt x="786382" y="980346"/>
                    <a:pt x="789832" y="975924"/>
                  </a:cubicBezTo>
                  <a:cubicBezTo>
                    <a:pt x="792025" y="966148"/>
                    <a:pt x="792497" y="956065"/>
                    <a:pt x="791227" y="946128"/>
                  </a:cubicBezTo>
                  <a:lnTo>
                    <a:pt x="788564" y="932561"/>
                  </a:lnTo>
                  <a:lnTo>
                    <a:pt x="780446" y="918994"/>
                  </a:lnTo>
                  <a:lnTo>
                    <a:pt x="779051" y="905554"/>
                  </a:lnTo>
                  <a:cubicBezTo>
                    <a:pt x="780277" y="901476"/>
                    <a:pt x="782304" y="897683"/>
                    <a:pt x="785012" y="894396"/>
                  </a:cubicBezTo>
                  <a:cubicBezTo>
                    <a:pt x="786407" y="893382"/>
                    <a:pt x="790213" y="895031"/>
                    <a:pt x="791735" y="894396"/>
                  </a:cubicBezTo>
                  <a:cubicBezTo>
                    <a:pt x="795286" y="892875"/>
                    <a:pt x="798838" y="884380"/>
                    <a:pt x="802643" y="883492"/>
                  </a:cubicBezTo>
                  <a:cubicBezTo>
                    <a:pt x="806936" y="883448"/>
                    <a:pt x="811211" y="884046"/>
                    <a:pt x="815327" y="885268"/>
                  </a:cubicBezTo>
                  <a:lnTo>
                    <a:pt x="851984" y="893382"/>
                  </a:lnTo>
                  <a:lnTo>
                    <a:pt x="865556" y="894650"/>
                  </a:lnTo>
                  <a:lnTo>
                    <a:pt x="872278" y="893382"/>
                  </a:lnTo>
                  <a:cubicBezTo>
                    <a:pt x="872278" y="893382"/>
                    <a:pt x="877859" y="893382"/>
                    <a:pt x="879001" y="891987"/>
                  </a:cubicBezTo>
                  <a:cubicBezTo>
                    <a:pt x="881303" y="887345"/>
                    <a:pt x="881800" y="882013"/>
                    <a:pt x="880396" y="877026"/>
                  </a:cubicBezTo>
                  <a:cubicBezTo>
                    <a:pt x="879127" y="873222"/>
                    <a:pt x="871771" y="867643"/>
                    <a:pt x="870883" y="863586"/>
                  </a:cubicBezTo>
                  <a:cubicBezTo>
                    <a:pt x="870878" y="858921"/>
                    <a:pt x="871828" y="854304"/>
                    <a:pt x="873673" y="850019"/>
                  </a:cubicBezTo>
                  <a:cubicBezTo>
                    <a:pt x="874815" y="846469"/>
                    <a:pt x="882425" y="839622"/>
                    <a:pt x="880396" y="836452"/>
                  </a:cubicBezTo>
                  <a:cubicBezTo>
                    <a:pt x="878366" y="833282"/>
                    <a:pt x="872024" y="838481"/>
                    <a:pt x="870883" y="836452"/>
                  </a:cubicBezTo>
                  <a:cubicBezTo>
                    <a:pt x="869741" y="834424"/>
                    <a:pt x="879635" y="826816"/>
                    <a:pt x="879001" y="822885"/>
                  </a:cubicBezTo>
                  <a:cubicBezTo>
                    <a:pt x="879001" y="822885"/>
                    <a:pt x="878366" y="819716"/>
                    <a:pt x="879001" y="818828"/>
                  </a:cubicBezTo>
                  <a:cubicBezTo>
                    <a:pt x="881411" y="815531"/>
                    <a:pt x="887879" y="807544"/>
                    <a:pt x="885850" y="803993"/>
                  </a:cubicBezTo>
                  <a:cubicBezTo>
                    <a:pt x="885850" y="803993"/>
                    <a:pt x="884835" y="798541"/>
                    <a:pt x="885850" y="797146"/>
                  </a:cubicBezTo>
                  <a:cubicBezTo>
                    <a:pt x="890726" y="790318"/>
                    <a:pt x="894972" y="783061"/>
                    <a:pt x="898534" y="775465"/>
                  </a:cubicBezTo>
                  <a:cubicBezTo>
                    <a:pt x="899929" y="772295"/>
                    <a:pt x="904115" y="765194"/>
                    <a:pt x="902593" y="762025"/>
                  </a:cubicBezTo>
                  <a:cubicBezTo>
                    <a:pt x="901071" y="758855"/>
                    <a:pt x="891558" y="757333"/>
                    <a:pt x="887626" y="756573"/>
                  </a:cubicBezTo>
                  <a:cubicBezTo>
                    <a:pt x="883694" y="755812"/>
                    <a:pt x="877352" y="757333"/>
                    <a:pt x="874181" y="756573"/>
                  </a:cubicBezTo>
                  <a:cubicBezTo>
                    <a:pt x="871010" y="755812"/>
                    <a:pt x="860355" y="753657"/>
                    <a:pt x="860609" y="749853"/>
                  </a:cubicBezTo>
                  <a:cubicBezTo>
                    <a:pt x="860609" y="748711"/>
                    <a:pt x="863526" y="748458"/>
                    <a:pt x="864668" y="748458"/>
                  </a:cubicBezTo>
                  <a:cubicBezTo>
                    <a:pt x="869274" y="749518"/>
                    <a:pt x="873808" y="750873"/>
                    <a:pt x="878240" y="752516"/>
                  </a:cubicBezTo>
                  <a:cubicBezTo>
                    <a:pt x="881537" y="752515"/>
                    <a:pt x="889275" y="754924"/>
                    <a:pt x="891811" y="752515"/>
                  </a:cubicBezTo>
                  <a:cubicBezTo>
                    <a:pt x="894348" y="750106"/>
                    <a:pt x="888894" y="739836"/>
                    <a:pt x="891811" y="737554"/>
                  </a:cubicBezTo>
                  <a:cubicBezTo>
                    <a:pt x="894729" y="735271"/>
                    <a:pt x="898027" y="740090"/>
                    <a:pt x="899802" y="738949"/>
                  </a:cubicBezTo>
                  <a:cubicBezTo>
                    <a:pt x="906018" y="735398"/>
                    <a:pt x="916292" y="713590"/>
                    <a:pt x="909315" y="711942"/>
                  </a:cubicBezTo>
                  <a:cubicBezTo>
                    <a:pt x="902339" y="710293"/>
                    <a:pt x="892446" y="712956"/>
                    <a:pt x="889021" y="709152"/>
                  </a:cubicBezTo>
                  <a:cubicBezTo>
                    <a:pt x="885596" y="705349"/>
                    <a:pt x="901705" y="701291"/>
                    <a:pt x="902593" y="696473"/>
                  </a:cubicBezTo>
                  <a:cubicBezTo>
                    <a:pt x="903481" y="691655"/>
                    <a:pt x="892953" y="685442"/>
                    <a:pt x="895744" y="682906"/>
                  </a:cubicBezTo>
                  <a:cubicBezTo>
                    <a:pt x="902980" y="676403"/>
                    <a:pt x="908956" y="668623"/>
                    <a:pt x="913375" y="659957"/>
                  </a:cubicBezTo>
                  <a:cubicBezTo>
                    <a:pt x="915150" y="655392"/>
                    <a:pt x="925170" y="648545"/>
                    <a:pt x="924283" y="643727"/>
                  </a:cubicBezTo>
                  <a:cubicBezTo>
                    <a:pt x="923395" y="638909"/>
                    <a:pt x="912613" y="637895"/>
                    <a:pt x="910711" y="634218"/>
                  </a:cubicBezTo>
                  <a:cubicBezTo>
                    <a:pt x="908808" y="630540"/>
                    <a:pt x="907540" y="621538"/>
                    <a:pt x="910711" y="619383"/>
                  </a:cubicBezTo>
                  <a:cubicBezTo>
                    <a:pt x="913882" y="617227"/>
                    <a:pt x="920477" y="625469"/>
                    <a:pt x="924283" y="626103"/>
                  </a:cubicBezTo>
                  <a:cubicBezTo>
                    <a:pt x="928088" y="626737"/>
                    <a:pt x="935571" y="627371"/>
                    <a:pt x="937728" y="624708"/>
                  </a:cubicBezTo>
                  <a:cubicBezTo>
                    <a:pt x="939884" y="622046"/>
                    <a:pt x="935064" y="614311"/>
                    <a:pt x="936459" y="611141"/>
                  </a:cubicBezTo>
                  <a:cubicBezTo>
                    <a:pt x="937854" y="607971"/>
                    <a:pt x="947241" y="604802"/>
                    <a:pt x="950031" y="601759"/>
                  </a:cubicBezTo>
                  <a:cubicBezTo>
                    <a:pt x="952822" y="598716"/>
                    <a:pt x="958656" y="591362"/>
                    <a:pt x="956754" y="588192"/>
                  </a:cubicBezTo>
                  <a:cubicBezTo>
                    <a:pt x="954851" y="585022"/>
                    <a:pt x="945845" y="586797"/>
                    <a:pt x="945845" y="586797"/>
                  </a:cubicBezTo>
                  <a:lnTo>
                    <a:pt x="939123" y="584134"/>
                  </a:lnTo>
                  <a:cubicBezTo>
                    <a:pt x="936985" y="582618"/>
                    <a:pt x="934738" y="581262"/>
                    <a:pt x="932400" y="580077"/>
                  </a:cubicBezTo>
                  <a:cubicBezTo>
                    <a:pt x="925551" y="577668"/>
                    <a:pt x="910076" y="580077"/>
                    <a:pt x="903861" y="576020"/>
                  </a:cubicBezTo>
                  <a:cubicBezTo>
                    <a:pt x="900077" y="571987"/>
                    <a:pt x="896914" y="567415"/>
                    <a:pt x="894475" y="562453"/>
                  </a:cubicBezTo>
                  <a:lnTo>
                    <a:pt x="891811" y="548886"/>
                  </a:lnTo>
                  <a:cubicBezTo>
                    <a:pt x="892844" y="544485"/>
                    <a:pt x="893272" y="539963"/>
                    <a:pt x="893079" y="535446"/>
                  </a:cubicBezTo>
                  <a:cubicBezTo>
                    <a:pt x="891811" y="530882"/>
                    <a:pt x="884582" y="524415"/>
                    <a:pt x="882298" y="520484"/>
                  </a:cubicBezTo>
                  <a:cubicBezTo>
                    <a:pt x="880015" y="516554"/>
                    <a:pt x="875449" y="505650"/>
                    <a:pt x="875449" y="505650"/>
                  </a:cubicBezTo>
                  <a:cubicBezTo>
                    <a:pt x="872434" y="500270"/>
                    <a:pt x="868817" y="495250"/>
                    <a:pt x="864668" y="490688"/>
                  </a:cubicBezTo>
                  <a:cubicBezTo>
                    <a:pt x="860228" y="487392"/>
                    <a:pt x="849066" y="485236"/>
                    <a:pt x="844373" y="482573"/>
                  </a:cubicBezTo>
                  <a:cubicBezTo>
                    <a:pt x="839326" y="480224"/>
                    <a:pt x="834731" y="477005"/>
                    <a:pt x="830801" y="473064"/>
                  </a:cubicBezTo>
                  <a:cubicBezTo>
                    <a:pt x="828554" y="468408"/>
                    <a:pt x="827178" y="463380"/>
                    <a:pt x="826742" y="458229"/>
                  </a:cubicBezTo>
                  <a:cubicBezTo>
                    <a:pt x="826743" y="454806"/>
                    <a:pt x="827377" y="447959"/>
                    <a:pt x="826743" y="444662"/>
                  </a:cubicBezTo>
                  <a:cubicBezTo>
                    <a:pt x="825088" y="439411"/>
                    <a:pt x="822788" y="434385"/>
                    <a:pt x="819894" y="429701"/>
                  </a:cubicBezTo>
                  <a:cubicBezTo>
                    <a:pt x="814081" y="422826"/>
                    <a:pt x="808661" y="415630"/>
                    <a:pt x="803658" y="408146"/>
                  </a:cubicBezTo>
                  <a:cubicBezTo>
                    <a:pt x="802389" y="404976"/>
                    <a:pt x="803658" y="397369"/>
                    <a:pt x="802389" y="394579"/>
                  </a:cubicBezTo>
                  <a:cubicBezTo>
                    <a:pt x="793842" y="386623"/>
                    <a:pt x="783674" y="380611"/>
                    <a:pt x="772582" y="376955"/>
                  </a:cubicBezTo>
                  <a:cubicBezTo>
                    <a:pt x="769284" y="375560"/>
                    <a:pt x="762054" y="374673"/>
                    <a:pt x="759010" y="372898"/>
                  </a:cubicBezTo>
                  <a:cubicBezTo>
                    <a:pt x="753472" y="369517"/>
                    <a:pt x="748820" y="364867"/>
                    <a:pt x="745438" y="359331"/>
                  </a:cubicBezTo>
                  <a:cubicBezTo>
                    <a:pt x="745438" y="358697"/>
                    <a:pt x="745438" y="357175"/>
                    <a:pt x="745438" y="356668"/>
                  </a:cubicBezTo>
                  <a:cubicBezTo>
                    <a:pt x="743155" y="353372"/>
                    <a:pt x="732754" y="354259"/>
                    <a:pt x="730598" y="351216"/>
                  </a:cubicBezTo>
                  <a:cubicBezTo>
                    <a:pt x="728442" y="348173"/>
                    <a:pt x="729964" y="340438"/>
                    <a:pt x="727807" y="337649"/>
                  </a:cubicBezTo>
                  <a:cubicBezTo>
                    <a:pt x="725651" y="334860"/>
                    <a:pt x="715123" y="332704"/>
                    <a:pt x="712967" y="329534"/>
                  </a:cubicBezTo>
                  <a:cubicBezTo>
                    <a:pt x="710199" y="325501"/>
                    <a:pt x="708338" y="320916"/>
                    <a:pt x="707513" y="316094"/>
                  </a:cubicBezTo>
                  <a:cubicBezTo>
                    <a:pt x="707513" y="313685"/>
                    <a:pt x="709923" y="308740"/>
                    <a:pt x="708908" y="306585"/>
                  </a:cubicBezTo>
                  <a:cubicBezTo>
                    <a:pt x="707893" y="304429"/>
                    <a:pt x="699649" y="301767"/>
                    <a:pt x="696224" y="299865"/>
                  </a:cubicBezTo>
                  <a:cubicBezTo>
                    <a:pt x="689739" y="294023"/>
                    <a:pt x="682920" y="288562"/>
                    <a:pt x="675803" y="283509"/>
                  </a:cubicBezTo>
                  <a:cubicBezTo>
                    <a:pt x="672505" y="281987"/>
                    <a:pt x="664387" y="282367"/>
                    <a:pt x="660963" y="280846"/>
                  </a:cubicBezTo>
                  <a:cubicBezTo>
                    <a:pt x="657366" y="278684"/>
                    <a:pt x="654152" y="275942"/>
                    <a:pt x="651450" y="272731"/>
                  </a:cubicBezTo>
                  <a:cubicBezTo>
                    <a:pt x="648532" y="269054"/>
                    <a:pt x="644727" y="260052"/>
                    <a:pt x="642064" y="256502"/>
                  </a:cubicBezTo>
                  <a:cubicBezTo>
                    <a:pt x="638049" y="251076"/>
                    <a:pt x="633503" y="246064"/>
                    <a:pt x="628492" y="241540"/>
                  </a:cubicBezTo>
                  <a:cubicBezTo>
                    <a:pt x="622403" y="236976"/>
                    <a:pt x="607944" y="231777"/>
                    <a:pt x="601348" y="227973"/>
                  </a:cubicBezTo>
                  <a:cubicBezTo>
                    <a:pt x="591414" y="222402"/>
                    <a:pt x="581916" y="216087"/>
                    <a:pt x="572936" y="209081"/>
                  </a:cubicBezTo>
                  <a:cubicBezTo>
                    <a:pt x="559078" y="195582"/>
                    <a:pt x="546782" y="180569"/>
                    <a:pt x="536279" y="164323"/>
                  </a:cubicBezTo>
                  <a:cubicBezTo>
                    <a:pt x="534503" y="161280"/>
                    <a:pt x="532854" y="153926"/>
                    <a:pt x="530952" y="150883"/>
                  </a:cubicBezTo>
                  <a:cubicBezTo>
                    <a:pt x="529049" y="147840"/>
                    <a:pt x="520297" y="138965"/>
                    <a:pt x="517380" y="134527"/>
                  </a:cubicBezTo>
                  <a:cubicBezTo>
                    <a:pt x="514462" y="130089"/>
                    <a:pt x="512940" y="124003"/>
                    <a:pt x="510657" y="121087"/>
                  </a:cubicBezTo>
                  <a:cubicBezTo>
                    <a:pt x="506744" y="115735"/>
                    <a:pt x="501614" y="111389"/>
                    <a:pt x="495690" y="108408"/>
                  </a:cubicBezTo>
                  <a:cubicBezTo>
                    <a:pt x="490743" y="107013"/>
                    <a:pt x="480343" y="112465"/>
                    <a:pt x="475396" y="111070"/>
                  </a:cubicBezTo>
                  <a:cubicBezTo>
                    <a:pt x="467024" y="108788"/>
                    <a:pt x="455989" y="93446"/>
                    <a:pt x="448252" y="89389"/>
                  </a:cubicBezTo>
                  <a:cubicBezTo>
                    <a:pt x="393711" y="60987"/>
                    <a:pt x="418952" y="43236"/>
                    <a:pt x="444193" y="10904"/>
                  </a:cubicBezTo>
                  <a:lnTo>
                    <a:pt x="446984" y="0"/>
                  </a:lnTo>
                  <a:lnTo>
                    <a:pt x="230215" y="33853"/>
                  </a:lnTo>
                  <a:lnTo>
                    <a:pt x="159819" y="39305"/>
                  </a:lnTo>
                  <a:lnTo>
                    <a:pt x="11543" y="58198"/>
                  </a:lnTo>
                  <a:lnTo>
                    <a:pt x="0" y="59592"/>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4" name="US_State">
              <a:extLst>
                <a:ext uri="{FF2B5EF4-FFF2-40B4-BE49-F238E27FC236}">
                  <a16:creationId xmlns:a16="http://schemas.microsoft.com/office/drawing/2014/main" id="{3278D868-1FE9-B0FA-5021-EEADB88A0ECC}"/>
                </a:ext>
              </a:extLst>
            </p:cNvPr>
            <p:cNvSpPr/>
            <p:nvPr/>
          </p:nvSpPr>
          <p:spPr>
            <a:xfrm>
              <a:off x="6395391" y="3674582"/>
              <a:ext cx="1478445" cy="528599"/>
            </a:xfrm>
            <a:custGeom>
              <a:avLst/>
              <a:gdLst>
                <a:gd name="connsiteX0" fmla="*/ 0 w 1478445"/>
                <a:gd name="connsiteY0" fmla="*/ 528599 h 528599"/>
                <a:gd name="connsiteX1" fmla="*/ 1395 w 1478445"/>
                <a:gd name="connsiteY1" fmla="*/ 524415 h 528599"/>
                <a:gd name="connsiteX2" fmla="*/ 14967 w 1478445"/>
                <a:gd name="connsiteY2" fmla="*/ 516300 h 528599"/>
                <a:gd name="connsiteX3" fmla="*/ 21690 w 1478445"/>
                <a:gd name="connsiteY3" fmla="*/ 502860 h 528599"/>
                <a:gd name="connsiteX4" fmla="*/ 35261 w 1478445"/>
                <a:gd name="connsiteY4" fmla="*/ 498803 h 528599"/>
                <a:gd name="connsiteX5" fmla="*/ 37925 w 1478445"/>
                <a:gd name="connsiteY5" fmla="*/ 493351 h 528599"/>
                <a:gd name="connsiteX6" fmla="*/ 29807 w 1478445"/>
                <a:gd name="connsiteY6" fmla="*/ 456835 h 528599"/>
                <a:gd name="connsiteX7" fmla="*/ 32471 w 1478445"/>
                <a:gd name="connsiteY7" fmla="*/ 439211 h 528599"/>
                <a:gd name="connsiteX8" fmla="*/ 19026 w 1478445"/>
                <a:gd name="connsiteY8" fmla="*/ 443268 h 528599"/>
                <a:gd name="connsiteX9" fmla="*/ 21690 w 1478445"/>
                <a:gd name="connsiteY9" fmla="*/ 428433 h 528599"/>
                <a:gd name="connsiteX10" fmla="*/ 35261 w 1478445"/>
                <a:gd name="connsiteY10" fmla="*/ 422981 h 528599"/>
                <a:gd name="connsiteX11" fmla="*/ 40716 w 1478445"/>
                <a:gd name="connsiteY11" fmla="*/ 432364 h 528599"/>
                <a:gd name="connsiteX12" fmla="*/ 46043 w 1478445"/>
                <a:gd name="connsiteY12" fmla="*/ 419684 h 528599"/>
                <a:gd name="connsiteX13" fmla="*/ 37925 w 1478445"/>
                <a:gd name="connsiteY13" fmla="*/ 406244 h 528599"/>
                <a:gd name="connsiteX14" fmla="*/ 47438 w 1478445"/>
                <a:gd name="connsiteY14" fmla="*/ 400792 h 528599"/>
                <a:gd name="connsiteX15" fmla="*/ 54161 w 1478445"/>
                <a:gd name="connsiteY15" fmla="*/ 391283 h 528599"/>
                <a:gd name="connsiteX16" fmla="*/ 63674 w 1478445"/>
                <a:gd name="connsiteY16" fmla="*/ 383168 h 528599"/>
                <a:gd name="connsiteX17" fmla="*/ 52892 w 1478445"/>
                <a:gd name="connsiteY17" fmla="*/ 369601 h 528599"/>
                <a:gd name="connsiteX18" fmla="*/ 52892 w 1478445"/>
                <a:gd name="connsiteY18" fmla="*/ 366938 h 528599"/>
                <a:gd name="connsiteX19" fmla="*/ 61010 w 1478445"/>
                <a:gd name="connsiteY19" fmla="*/ 358824 h 528599"/>
                <a:gd name="connsiteX20" fmla="*/ 74455 w 1478445"/>
                <a:gd name="connsiteY20" fmla="*/ 351977 h 528599"/>
                <a:gd name="connsiteX21" fmla="*/ 88027 w 1478445"/>
                <a:gd name="connsiteY21" fmla="*/ 341200 h 528599"/>
                <a:gd name="connsiteX22" fmla="*/ 79909 w 1478445"/>
                <a:gd name="connsiteY22" fmla="*/ 326365 h 528599"/>
                <a:gd name="connsiteX23" fmla="*/ 94876 w 1478445"/>
                <a:gd name="connsiteY23" fmla="*/ 320913 h 528599"/>
                <a:gd name="connsiteX24" fmla="*/ 92086 w 1478445"/>
                <a:gd name="connsiteY24" fmla="*/ 307346 h 528599"/>
                <a:gd name="connsiteX25" fmla="*/ 86758 w 1478445"/>
                <a:gd name="connsiteY25" fmla="*/ 299231 h 528599"/>
                <a:gd name="connsiteX26" fmla="*/ 96145 w 1478445"/>
                <a:gd name="connsiteY26" fmla="*/ 276155 h 528599"/>
                <a:gd name="connsiteX27" fmla="*/ 104262 w 1478445"/>
                <a:gd name="connsiteY27" fmla="*/ 262715 h 528599"/>
                <a:gd name="connsiteX28" fmla="*/ 90817 w 1478445"/>
                <a:gd name="connsiteY28" fmla="*/ 249655 h 528599"/>
                <a:gd name="connsiteX29" fmla="*/ 109716 w 1478445"/>
                <a:gd name="connsiteY29" fmla="*/ 236088 h 528599"/>
                <a:gd name="connsiteX30" fmla="*/ 101599 w 1478445"/>
                <a:gd name="connsiteY30" fmla="*/ 221254 h 528599"/>
                <a:gd name="connsiteX31" fmla="*/ 116566 w 1478445"/>
                <a:gd name="connsiteY31" fmla="*/ 215801 h 528599"/>
                <a:gd name="connsiteX32" fmla="*/ 111111 w 1478445"/>
                <a:gd name="connsiteY32" fmla="*/ 202235 h 528599"/>
                <a:gd name="connsiteX33" fmla="*/ 108321 w 1478445"/>
                <a:gd name="connsiteY33" fmla="*/ 187400 h 528599"/>
                <a:gd name="connsiteX34" fmla="*/ 121005 w 1478445"/>
                <a:gd name="connsiteY34" fmla="*/ 186005 h 528599"/>
                <a:gd name="connsiteX35" fmla="*/ 118215 w 1478445"/>
                <a:gd name="connsiteY35" fmla="*/ 196782 h 528599"/>
                <a:gd name="connsiteX36" fmla="*/ 131786 w 1478445"/>
                <a:gd name="connsiteY36" fmla="*/ 186005 h 528599"/>
                <a:gd name="connsiteX37" fmla="*/ 371514 w 1478445"/>
                <a:gd name="connsiteY37" fmla="*/ 165718 h 528599"/>
                <a:gd name="connsiteX38" fmla="*/ 372909 w 1478445"/>
                <a:gd name="connsiteY38" fmla="*/ 150757 h 528599"/>
                <a:gd name="connsiteX39" fmla="*/ 363396 w 1478445"/>
                <a:gd name="connsiteY39" fmla="*/ 123750 h 528599"/>
                <a:gd name="connsiteX40" fmla="*/ 393204 w 1478445"/>
                <a:gd name="connsiteY40" fmla="*/ 123750 h 528599"/>
                <a:gd name="connsiteX41" fmla="*/ 409439 w 1478445"/>
                <a:gd name="connsiteY41" fmla="*/ 129075 h 528599"/>
                <a:gd name="connsiteX42" fmla="*/ 482626 w 1478445"/>
                <a:gd name="connsiteY42" fmla="*/ 119566 h 528599"/>
                <a:gd name="connsiteX43" fmla="*/ 553022 w 1478445"/>
                <a:gd name="connsiteY43" fmla="*/ 114240 h 528599"/>
                <a:gd name="connsiteX44" fmla="*/ 641049 w 1478445"/>
                <a:gd name="connsiteY44" fmla="*/ 101561 h 528599"/>
                <a:gd name="connsiteX45" fmla="*/ 726666 w 1478445"/>
                <a:gd name="connsiteY45" fmla="*/ 97504 h 528599"/>
                <a:gd name="connsiteX46" fmla="*/ 813424 w 1478445"/>
                <a:gd name="connsiteY46" fmla="*/ 89389 h 528599"/>
                <a:gd name="connsiteX47" fmla="*/ 860735 w 1478445"/>
                <a:gd name="connsiteY47" fmla="*/ 81274 h 528599"/>
                <a:gd name="connsiteX48" fmla="*/ 937980 w 1478445"/>
                <a:gd name="connsiteY48" fmla="*/ 77090 h 528599"/>
                <a:gd name="connsiteX49" fmla="*/ 994805 w 1478445"/>
                <a:gd name="connsiteY49" fmla="*/ 71765 h 528599"/>
                <a:gd name="connsiteX50" fmla="*/ 1050361 w 1478445"/>
                <a:gd name="connsiteY50" fmla="*/ 63650 h 528599"/>
                <a:gd name="connsiteX51" fmla="*/ 1112639 w 1478445"/>
                <a:gd name="connsiteY51" fmla="*/ 59593 h 528599"/>
                <a:gd name="connsiteX52" fmla="*/ 1131665 w 1478445"/>
                <a:gd name="connsiteY52" fmla="*/ 52746 h 528599"/>
                <a:gd name="connsiteX53" fmla="*/ 1185826 w 1478445"/>
                <a:gd name="connsiteY53" fmla="*/ 44631 h 528599"/>
                <a:gd name="connsiteX54" fmla="*/ 1214365 w 1478445"/>
                <a:gd name="connsiteY54" fmla="*/ 43363 h 528599"/>
                <a:gd name="connsiteX55" fmla="*/ 1332072 w 1478445"/>
                <a:gd name="connsiteY55" fmla="*/ 25739 h 528599"/>
                <a:gd name="connsiteX56" fmla="*/ 1402595 w 1478445"/>
                <a:gd name="connsiteY56" fmla="*/ 14961 h 528599"/>
                <a:gd name="connsiteX57" fmla="*/ 1458151 w 1478445"/>
                <a:gd name="connsiteY57" fmla="*/ 1395 h 528599"/>
                <a:gd name="connsiteX58" fmla="*/ 1478446 w 1478445"/>
                <a:gd name="connsiteY58" fmla="*/ 0 h 528599"/>
                <a:gd name="connsiteX59" fmla="*/ 1471596 w 1478445"/>
                <a:gd name="connsiteY59" fmla="*/ 19019 h 528599"/>
                <a:gd name="connsiteX60" fmla="*/ 1472992 w 1478445"/>
                <a:gd name="connsiteY60" fmla="*/ 33854 h 528599"/>
                <a:gd name="connsiteX61" fmla="*/ 1467537 w 1478445"/>
                <a:gd name="connsiteY61" fmla="*/ 59212 h 528599"/>
                <a:gd name="connsiteX62" fmla="*/ 1454092 w 1478445"/>
                <a:gd name="connsiteY62" fmla="*/ 64538 h 528599"/>
                <a:gd name="connsiteX63" fmla="*/ 1441408 w 1478445"/>
                <a:gd name="connsiteY63" fmla="*/ 78104 h 528599"/>
                <a:gd name="connsiteX64" fmla="*/ 1432022 w 1478445"/>
                <a:gd name="connsiteY64" fmla="*/ 107901 h 528599"/>
                <a:gd name="connsiteX65" fmla="*/ 1418450 w 1478445"/>
                <a:gd name="connsiteY65" fmla="*/ 122862 h 528599"/>
                <a:gd name="connsiteX66" fmla="*/ 1405766 w 1478445"/>
                <a:gd name="connsiteY66" fmla="*/ 113353 h 528599"/>
                <a:gd name="connsiteX67" fmla="*/ 1378623 w 1478445"/>
                <a:gd name="connsiteY67" fmla="*/ 124130 h 528599"/>
                <a:gd name="connsiteX68" fmla="*/ 1365051 w 1478445"/>
                <a:gd name="connsiteY68" fmla="*/ 135034 h 528599"/>
                <a:gd name="connsiteX69" fmla="*/ 1359723 w 1478445"/>
                <a:gd name="connsiteY69" fmla="*/ 148474 h 528599"/>
                <a:gd name="connsiteX70" fmla="*/ 1346152 w 1478445"/>
                <a:gd name="connsiteY70" fmla="*/ 163436 h 528599"/>
                <a:gd name="connsiteX71" fmla="*/ 1336639 w 1478445"/>
                <a:gd name="connsiteY71" fmla="*/ 163436 h 528599"/>
                <a:gd name="connsiteX72" fmla="*/ 1322813 w 1478445"/>
                <a:gd name="connsiteY72" fmla="*/ 150630 h 528599"/>
                <a:gd name="connsiteX73" fmla="*/ 1309368 w 1478445"/>
                <a:gd name="connsiteY73" fmla="*/ 158744 h 528599"/>
                <a:gd name="connsiteX74" fmla="*/ 1303914 w 1478445"/>
                <a:gd name="connsiteY74" fmla="*/ 165591 h 528599"/>
                <a:gd name="connsiteX75" fmla="*/ 1301123 w 1478445"/>
                <a:gd name="connsiteY75" fmla="*/ 179031 h 528599"/>
                <a:gd name="connsiteX76" fmla="*/ 1286283 w 1478445"/>
                <a:gd name="connsiteY76" fmla="*/ 174974 h 528599"/>
                <a:gd name="connsiteX77" fmla="*/ 1280829 w 1478445"/>
                <a:gd name="connsiteY77" fmla="*/ 203502 h 528599"/>
                <a:gd name="connsiteX78" fmla="*/ 1272711 w 1478445"/>
                <a:gd name="connsiteY78" fmla="*/ 216943 h 528599"/>
                <a:gd name="connsiteX79" fmla="*/ 1259393 w 1478445"/>
                <a:gd name="connsiteY79" fmla="*/ 216943 h 528599"/>
                <a:gd name="connsiteX80" fmla="*/ 1232376 w 1478445"/>
                <a:gd name="connsiteY80" fmla="*/ 235962 h 528599"/>
                <a:gd name="connsiteX81" fmla="*/ 1193056 w 1478445"/>
                <a:gd name="connsiteY81" fmla="*/ 275267 h 528599"/>
                <a:gd name="connsiteX82" fmla="*/ 1180372 w 1478445"/>
                <a:gd name="connsiteY82" fmla="*/ 280593 h 528599"/>
                <a:gd name="connsiteX83" fmla="*/ 1151960 w 1478445"/>
                <a:gd name="connsiteY83" fmla="*/ 281987 h 528599"/>
                <a:gd name="connsiteX84" fmla="*/ 1123421 w 1478445"/>
                <a:gd name="connsiteY84" fmla="*/ 298217 h 528599"/>
                <a:gd name="connsiteX85" fmla="*/ 1110737 w 1478445"/>
                <a:gd name="connsiteY85" fmla="*/ 311784 h 528599"/>
                <a:gd name="connsiteX86" fmla="*/ 1105409 w 1478445"/>
                <a:gd name="connsiteY86" fmla="*/ 326745 h 528599"/>
                <a:gd name="connsiteX87" fmla="*/ 1102619 w 1478445"/>
                <a:gd name="connsiteY87" fmla="*/ 345637 h 528599"/>
                <a:gd name="connsiteX88" fmla="*/ 1089935 w 1478445"/>
                <a:gd name="connsiteY88" fmla="*/ 359204 h 528599"/>
                <a:gd name="connsiteX89" fmla="*/ 1061523 w 1478445"/>
                <a:gd name="connsiteY89" fmla="*/ 367319 h 528599"/>
                <a:gd name="connsiteX90" fmla="*/ 1061523 w 1478445"/>
                <a:gd name="connsiteY90" fmla="*/ 424122 h 528599"/>
                <a:gd name="connsiteX91" fmla="*/ 991126 w 1478445"/>
                <a:gd name="connsiteY91" fmla="*/ 429574 h 528599"/>
                <a:gd name="connsiteX92" fmla="*/ 831309 w 1478445"/>
                <a:gd name="connsiteY92" fmla="*/ 449861 h 528599"/>
                <a:gd name="connsiteX93" fmla="*/ 632170 w 1478445"/>
                <a:gd name="connsiteY93" fmla="*/ 472937 h 528599"/>
                <a:gd name="connsiteX94" fmla="*/ 374812 w 1478445"/>
                <a:gd name="connsiteY94" fmla="*/ 493224 h 528599"/>
                <a:gd name="connsiteX95" fmla="*/ 376207 w 1478445"/>
                <a:gd name="connsiteY95" fmla="*/ 498676 h 528599"/>
                <a:gd name="connsiteX96" fmla="*/ 373417 w 1478445"/>
                <a:gd name="connsiteY96" fmla="*/ 497281 h 528599"/>
                <a:gd name="connsiteX97" fmla="*/ 243406 w 1478445"/>
                <a:gd name="connsiteY97" fmla="*/ 509961 h 528599"/>
                <a:gd name="connsiteX98" fmla="*/ 0 w 1478445"/>
                <a:gd name="connsiteY98" fmla="*/ 528599 h 52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78445" h="528599">
                  <a:moveTo>
                    <a:pt x="0" y="528599"/>
                  </a:moveTo>
                  <a:lnTo>
                    <a:pt x="1395" y="524415"/>
                  </a:lnTo>
                  <a:lnTo>
                    <a:pt x="14967" y="516300"/>
                  </a:lnTo>
                  <a:lnTo>
                    <a:pt x="21690" y="502860"/>
                  </a:lnTo>
                  <a:lnTo>
                    <a:pt x="35261" y="498803"/>
                  </a:lnTo>
                  <a:lnTo>
                    <a:pt x="37925" y="493351"/>
                  </a:lnTo>
                  <a:lnTo>
                    <a:pt x="29807" y="456835"/>
                  </a:lnTo>
                  <a:lnTo>
                    <a:pt x="32471" y="439211"/>
                  </a:lnTo>
                  <a:lnTo>
                    <a:pt x="19026" y="443268"/>
                  </a:lnTo>
                  <a:lnTo>
                    <a:pt x="21690" y="428433"/>
                  </a:lnTo>
                  <a:lnTo>
                    <a:pt x="35261" y="422981"/>
                  </a:lnTo>
                  <a:lnTo>
                    <a:pt x="40716" y="432364"/>
                  </a:lnTo>
                  <a:lnTo>
                    <a:pt x="46043" y="419684"/>
                  </a:lnTo>
                  <a:lnTo>
                    <a:pt x="37925" y="406244"/>
                  </a:lnTo>
                  <a:lnTo>
                    <a:pt x="47438" y="400792"/>
                  </a:lnTo>
                  <a:lnTo>
                    <a:pt x="54161" y="391283"/>
                  </a:lnTo>
                  <a:lnTo>
                    <a:pt x="63674" y="383168"/>
                  </a:lnTo>
                  <a:lnTo>
                    <a:pt x="52892" y="369601"/>
                  </a:lnTo>
                  <a:lnTo>
                    <a:pt x="52892" y="366938"/>
                  </a:lnTo>
                  <a:lnTo>
                    <a:pt x="61010" y="358824"/>
                  </a:lnTo>
                  <a:lnTo>
                    <a:pt x="74455" y="351977"/>
                  </a:lnTo>
                  <a:lnTo>
                    <a:pt x="88027" y="341200"/>
                  </a:lnTo>
                  <a:lnTo>
                    <a:pt x="79909" y="326365"/>
                  </a:lnTo>
                  <a:lnTo>
                    <a:pt x="94876" y="320913"/>
                  </a:lnTo>
                  <a:lnTo>
                    <a:pt x="92086" y="307346"/>
                  </a:lnTo>
                  <a:lnTo>
                    <a:pt x="86758" y="299231"/>
                  </a:lnTo>
                  <a:lnTo>
                    <a:pt x="96145" y="276155"/>
                  </a:lnTo>
                  <a:lnTo>
                    <a:pt x="104262" y="262715"/>
                  </a:lnTo>
                  <a:lnTo>
                    <a:pt x="90817" y="249655"/>
                  </a:lnTo>
                  <a:lnTo>
                    <a:pt x="109716" y="236088"/>
                  </a:lnTo>
                  <a:lnTo>
                    <a:pt x="101599" y="221254"/>
                  </a:lnTo>
                  <a:lnTo>
                    <a:pt x="116566" y="215801"/>
                  </a:lnTo>
                  <a:lnTo>
                    <a:pt x="111111" y="202235"/>
                  </a:lnTo>
                  <a:lnTo>
                    <a:pt x="108321" y="187400"/>
                  </a:lnTo>
                  <a:lnTo>
                    <a:pt x="121005" y="186005"/>
                  </a:lnTo>
                  <a:lnTo>
                    <a:pt x="118215" y="196782"/>
                  </a:lnTo>
                  <a:lnTo>
                    <a:pt x="131786" y="186005"/>
                  </a:lnTo>
                  <a:lnTo>
                    <a:pt x="371514" y="165718"/>
                  </a:lnTo>
                  <a:lnTo>
                    <a:pt x="372909" y="150757"/>
                  </a:lnTo>
                  <a:lnTo>
                    <a:pt x="363396" y="123750"/>
                  </a:lnTo>
                  <a:lnTo>
                    <a:pt x="393204" y="123750"/>
                  </a:lnTo>
                  <a:lnTo>
                    <a:pt x="409439" y="129075"/>
                  </a:lnTo>
                  <a:lnTo>
                    <a:pt x="482626" y="119566"/>
                  </a:lnTo>
                  <a:lnTo>
                    <a:pt x="553022" y="114240"/>
                  </a:lnTo>
                  <a:lnTo>
                    <a:pt x="641049" y="101561"/>
                  </a:lnTo>
                  <a:lnTo>
                    <a:pt x="726666" y="97504"/>
                  </a:lnTo>
                  <a:lnTo>
                    <a:pt x="813424" y="89389"/>
                  </a:lnTo>
                  <a:lnTo>
                    <a:pt x="860735" y="81274"/>
                  </a:lnTo>
                  <a:lnTo>
                    <a:pt x="937980" y="77090"/>
                  </a:lnTo>
                  <a:lnTo>
                    <a:pt x="994805" y="71765"/>
                  </a:lnTo>
                  <a:lnTo>
                    <a:pt x="1050361" y="63650"/>
                  </a:lnTo>
                  <a:lnTo>
                    <a:pt x="1112639" y="59593"/>
                  </a:lnTo>
                  <a:lnTo>
                    <a:pt x="1131665" y="52746"/>
                  </a:lnTo>
                  <a:lnTo>
                    <a:pt x="1185826" y="44631"/>
                  </a:lnTo>
                  <a:lnTo>
                    <a:pt x="1214365" y="43363"/>
                  </a:lnTo>
                  <a:lnTo>
                    <a:pt x="1332072" y="25739"/>
                  </a:lnTo>
                  <a:lnTo>
                    <a:pt x="1402595" y="14961"/>
                  </a:lnTo>
                  <a:lnTo>
                    <a:pt x="1458151" y="1395"/>
                  </a:lnTo>
                  <a:lnTo>
                    <a:pt x="1478446" y="0"/>
                  </a:lnTo>
                  <a:lnTo>
                    <a:pt x="1471596" y="19019"/>
                  </a:lnTo>
                  <a:lnTo>
                    <a:pt x="1472992" y="33854"/>
                  </a:lnTo>
                  <a:lnTo>
                    <a:pt x="1467537" y="59212"/>
                  </a:lnTo>
                  <a:lnTo>
                    <a:pt x="1454092" y="64538"/>
                  </a:lnTo>
                  <a:lnTo>
                    <a:pt x="1441408" y="78104"/>
                  </a:lnTo>
                  <a:lnTo>
                    <a:pt x="1432022" y="107901"/>
                  </a:lnTo>
                  <a:lnTo>
                    <a:pt x="1418450" y="122862"/>
                  </a:lnTo>
                  <a:lnTo>
                    <a:pt x="1405766" y="113353"/>
                  </a:lnTo>
                  <a:lnTo>
                    <a:pt x="1378623" y="124130"/>
                  </a:lnTo>
                  <a:lnTo>
                    <a:pt x="1365051" y="135034"/>
                  </a:lnTo>
                  <a:lnTo>
                    <a:pt x="1359723" y="148474"/>
                  </a:lnTo>
                  <a:lnTo>
                    <a:pt x="1346152" y="163436"/>
                  </a:lnTo>
                  <a:lnTo>
                    <a:pt x="1336639" y="163436"/>
                  </a:lnTo>
                  <a:lnTo>
                    <a:pt x="1322813" y="150630"/>
                  </a:lnTo>
                  <a:lnTo>
                    <a:pt x="1309368" y="158744"/>
                  </a:lnTo>
                  <a:lnTo>
                    <a:pt x="1303914" y="165591"/>
                  </a:lnTo>
                  <a:lnTo>
                    <a:pt x="1301123" y="179031"/>
                  </a:lnTo>
                  <a:lnTo>
                    <a:pt x="1286283" y="174974"/>
                  </a:lnTo>
                  <a:lnTo>
                    <a:pt x="1280829" y="203502"/>
                  </a:lnTo>
                  <a:lnTo>
                    <a:pt x="1272711" y="216943"/>
                  </a:lnTo>
                  <a:lnTo>
                    <a:pt x="1259393" y="216943"/>
                  </a:lnTo>
                  <a:lnTo>
                    <a:pt x="1232376" y="235962"/>
                  </a:lnTo>
                  <a:lnTo>
                    <a:pt x="1193056" y="275267"/>
                  </a:lnTo>
                  <a:lnTo>
                    <a:pt x="1180372" y="280593"/>
                  </a:lnTo>
                  <a:lnTo>
                    <a:pt x="1151960" y="281987"/>
                  </a:lnTo>
                  <a:lnTo>
                    <a:pt x="1123421" y="298217"/>
                  </a:lnTo>
                  <a:lnTo>
                    <a:pt x="1110737" y="311784"/>
                  </a:lnTo>
                  <a:lnTo>
                    <a:pt x="1105409" y="326745"/>
                  </a:lnTo>
                  <a:cubicBezTo>
                    <a:pt x="1105251" y="333132"/>
                    <a:pt x="1104314" y="339476"/>
                    <a:pt x="1102619" y="345637"/>
                  </a:cubicBezTo>
                  <a:cubicBezTo>
                    <a:pt x="1099434" y="351032"/>
                    <a:pt x="1095104" y="355663"/>
                    <a:pt x="1089935" y="359204"/>
                  </a:cubicBezTo>
                  <a:cubicBezTo>
                    <a:pt x="1080787" y="362930"/>
                    <a:pt x="1071260" y="365651"/>
                    <a:pt x="1061523" y="367319"/>
                  </a:cubicBezTo>
                  <a:lnTo>
                    <a:pt x="1061523" y="424122"/>
                  </a:lnTo>
                  <a:lnTo>
                    <a:pt x="991126" y="429574"/>
                  </a:lnTo>
                  <a:lnTo>
                    <a:pt x="831309" y="449861"/>
                  </a:lnTo>
                  <a:lnTo>
                    <a:pt x="632170" y="472937"/>
                  </a:lnTo>
                  <a:lnTo>
                    <a:pt x="374812" y="493224"/>
                  </a:lnTo>
                  <a:lnTo>
                    <a:pt x="376207" y="498676"/>
                  </a:lnTo>
                  <a:lnTo>
                    <a:pt x="373417" y="497281"/>
                  </a:lnTo>
                  <a:lnTo>
                    <a:pt x="243406" y="509961"/>
                  </a:lnTo>
                  <a:lnTo>
                    <a:pt x="0" y="528599"/>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5" name="US_State">
              <a:extLst>
                <a:ext uri="{FF2B5EF4-FFF2-40B4-BE49-F238E27FC236}">
                  <a16:creationId xmlns:a16="http://schemas.microsoft.com/office/drawing/2014/main" id="{2DF68678-5FF1-5F77-3AB2-C9DF332A6C08}"/>
                </a:ext>
              </a:extLst>
            </p:cNvPr>
            <p:cNvSpPr/>
            <p:nvPr/>
          </p:nvSpPr>
          <p:spPr>
            <a:xfrm>
              <a:off x="6960150" y="4943015"/>
              <a:ext cx="1591189" cy="1206337"/>
            </a:xfrm>
            <a:custGeom>
              <a:avLst/>
              <a:gdLst>
                <a:gd name="connsiteX0" fmla="*/ 1174469 w 1591189"/>
                <a:gd name="connsiteY0" fmla="*/ 65554 h 1206337"/>
                <a:gd name="connsiteX1" fmla="*/ 1181191 w 1591189"/>
                <a:gd name="connsiteY1" fmla="*/ 79121 h 1206337"/>
                <a:gd name="connsiteX2" fmla="*/ 1185250 w 1591189"/>
                <a:gd name="connsiteY2" fmla="*/ 104480 h 1206337"/>
                <a:gd name="connsiteX3" fmla="*/ 1200217 w 1591189"/>
                <a:gd name="connsiteY3" fmla="*/ 132881 h 1206337"/>
                <a:gd name="connsiteX4" fmla="*/ 1204276 w 1591189"/>
                <a:gd name="connsiteY4" fmla="*/ 147843 h 1206337"/>
                <a:gd name="connsiteX5" fmla="*/ 1225966 w 1591189"/>
                <a:gd name="connsiteY5" fmla="*/ 199321 h 1206337"/>
                <a:gd name="connsiteX6" fmla="*/ 1247529 w 1591189"/>
                <a:gd name="connsiteY6" fmla="*/ 241163 h 1206337"/>
                <a:gd name="connsiteX7" fmla="*/ 1320588 w 1591189"/>
                <a:gd name="connsiteY7" fmla="*/ 315717 h 1206337"/>
                <a:gd name="connsiteX8" fmla="*/ 1399102 w 1591189"/>
                <a:gd name="connsiteY8" fmla="*/ 414489 h 1206337"/>
                <a:gd name="connsiteX9" fmla="*/ 1426119 w 1591189"/>
                <a:gd name="connsiteY9" fmla="*/ 443017 h 1206337"/>
                <a:gd name="connsiteX10" fmla="*/ 1435632 w 1591189"/>
                <a:gd name="connsiteY10" fmla="*/ 456583 h 1206337"/>
                <a:gd name="connsiteX11" fmla="*/ 1451868 w 1591189"/>
                <a:gd name="connsiteY11" fmla="*/ 471418 h 1206337"/>
                <a:gd name="connsiteX12" fmla="*/ 1441086 w 1591189"/>
                <a:gd name="connsiteY12" fmla="*/ 484985 h 1206337"/>
                <a:gd name="connsiteX13" fmla="*/ 1445145 w 1591189"/>
                <a:gd name="connsiteY13" fmla="*/ 513387 h 1206337"/>
                <a:gd name="connsiteX14" fmla="*/ 1453263 w 1591189"/>
                <a:gd name="connsiteY14" fmla="*/ 538745 h 1206337"/>
                <a:gd name="connsiteX15" fmla="*/ 1459986 w 1591189"/>
                <a:gd name="connsiteY15" fmla="*/ 552312 h 1206337"/>
                <a:gd name="connsiteX16" fmla="*/ 1480407 w 1591189"/>
                <a:gd name="connsiteY16" fmla="*/ 594281 h 1206337"/>
                <a:gd name="connsiteX17" fmla="*/ 1465440 w 1591189"/>
                <a:gd name="connsiteY17" fmla="*/ 579319 h 1206337"/>
                <a:gd name="connsiteX18" fmla="*/ 1437028 w 1591189"/>
                <a:gd name="connsiteY18" fmla="*/ 534688 h 1206337"/>
                <a:gd name="connsiteX19" fmla="*/ 1424344 w 1591189"/>
                <a:gd name="connsiteY19" fmla="*/ 496650 h 1206337"/>
                <a:gd name="connsiteX20" fmla="*/ 1398976 w 1591189"/>
                <a:gd name="connsiteY20" fmla="*/ 468122 h 1206337"/>
                <a:gd name="connsiteX21" fmla="*/ 1396312 w 1591189"/>
                <a:gd name="connsiteY21" fmla="*/ 453287 h 1206337"/>
                <a:gd name="connsiteX22" fmla="*/ 1383628 w 1591189"/>
                <a:gd name="connsiteY22" fmla="*/ 443777 h 1206337"/>
                <a:gd name="connsiteX23" fmla="*/ 1361558 w 1591189"/>
                <a:gd name="connsiteY23" fmla="*/ 418419 h 1206337"/>
                <a:gd name="connsiteX24" fmla="*/ 1348113 w 1591189"/>
                <a:gd name="connsiteY24" fmla="*/ 410178 h 1206337"/>
                <a:gd name="connsiteX25" fmla="*/ 1342659 w 1591189"/>
                <a:gd name="connsiteY25" fmla="*/ 410178 h 1206337"/>
                <a:gd name="connsiteX26" fmla="*/ 1352172 w 1591189"/>
                <a:gd name="connsiteY26" fmla="*/ 438706 h 1206337"/>
                <a:gd name="connsiteX27" fmla="*/ 1369802 w 1591189"/>
                <a:gd name="connsiteY27" fmla="*/ 480674 h 1206337"/>
                <a:gd name="connsiteX28" fmla="*/ 1377920 w 1591189"/>
                <a:gd name="connsiteY28" fmla="*/ 494241 h 1206337"/>
                <a:gd name="connsiteX29" fmla="*/ 1419904 w 1591189"/>
                <a:gd name="connsiteY29" fmla="*/ 561949 h 1206337"/>
                <a:gd name="connsiteX30" fmla="*/ 1474065 w 1591189"/>
                <a:gd name="connsiteY30" fmla="*/ 639039 h 1206337"/>
                <a:gd name="connsiteX31" fmla="*/ 1497023 w 1591189"/>
                <a:gd name="connsiteY31" fmla="*/ 687854 h 1206337"/>
                <a:gd name="connsiteX32" fmla="*/ 1514654 w 1591189"/>
                <a:gd name="connsiteY32" fmla="*/ 714861 h 1206337"/>
                <a:gd name="connsiteX33" fmla="*/ 1514654 w 1591189"/>
                <a:gd name="connsiteY33" fmla="*/ 728428 h 1206337"/>
                <a:gd name="connsiteX34" fmla="*/ 1516049 w 1591189"/>
                <a:gd name="connsiteY34" fmla="*/ 731090 h 1206337"/>
                <a:gd name="connsiteX35" fmla="*/ 1529621 w 1591189"/>
                <a:gd name="connsiteY35" fmla="*/ 737810 h 1206337"/>
                <a:gd name="connsiteX36" fmla="*/ 1552579 w 1591189"/>
                <a:gd name="connsiteY36" fmla="*/ 766339 h 1206337"/>
                <a:gd name="connsiteX37" fmla="*/ 1555369 w 1591189"/>
                <a:gd name="connsiteY37" fmla="*/ 783963 h 1206337"/>
                <a:gd name="connsiteX38" fmla="*/ 1562092 w 1591189"/>
                <a:gd name="connsiteY38" fmla="*/ 788020 h 1206337"/>
                <a:gd name="connsiteX39" fmla="*/ 1578327 w 1591189"/>
                <a:gd name="connsiteY39" fmla="*/ 840766 h 1206337"/>
                <a:gd name="connsiteX40" fmla="*/ 1580991 w 1591189"/>
                <a:gd name="connsiteY40" fmla="*/ 905811 h 1206337"/>
                <a:gd name="connsiteX41" fmla="*/ 1583781 w 1591189"/>
                <a:gd name="connsiteY41" fmla="*/ 920645 h 1206337"/>
                <a:gd name="connsiteX42" fmla="*/ 1583781 w 1591189"/>
                <a:gd name="connsiteY42" fmla="*/ 962614 h 1206337"/>
                <a:gd name="connsiteX43" fmla="*/ 1586445 w 1591189"/>
                <a:gd name="connsiteY43" fmla="*/ 991142 h 1206337"/>
                <a:gd name="connsiteX44" fmla="*/ 1590504 w 1591189"/>
                <a:gd name="connsiteY44" fmla="*/ 1008640 h 1206337"/>
                <a:gd name="connsiteX45" fmla="*/ 1589109 w 1591189"/>
                <a:gd name="connsiteY45" fmla="*/ 1022206 h 1206337"/>
                <a:gd name="connsiteX46" fmla="*/ 1583781 w 1591189"/>
                <a:gd name="connsiteY46" fmla="*/ 1007372 h 1206337"/>
                <a:gd name="connsiteX47" fmla="*/ 1579723 w 1591189"/>
                <a:gd name="connsiteY47" fmla="*/ 1022206 h 1206337"/>
                <a:gd name="connsiteX48" fmla="*/ 1580991 w 1591189"/>
                <a:gd name="connsiteY48" fmla="*/ 1035773 h 1206337"/>
                <a:gd name="connsiteX49" fmla="*/ 1570210 w 1591189"/>
                <a:gd name="connsiteY49" fmla="*/ 1048453 h 1206337"/>
                <a:gd name="connsiteX50" fmla="*/ 1568815 w 1591189"/>
                <a:gd name="connsiteY50" fmla="*/ 1062020 h 1206337"/>
                <a:gd name="connsiteX51" fmla="*/ 1562092 w 1591189"/>
                <a:gd name="connsiteY51" fmla="*/ 1076854 h 1206337"/>
                <a:gd name="connsiteX52" fmla="*/ 1564755 w 1591189"/>
                <a:gd name="connsiteY52" fmla="*/ 1090421 h 1206337"/>
                <a:gd name="connsiteX53" fmla="*/ 1560697 w 1591189"/>
                <a:gd name="connsiteY53" fmla="*/ 1098536 h 1206337"/>
                <a:gd name="connsiteX54" fmla="*/ 1570210 w 1591189"/>
                <a:gd name="connsiteY54" fmla="*/ 1125669 h 1206337"/>
                <a:gd name="connsiteX55" fmla="*/ 1560697 w 1591189"/>
                <a:gd name="connsiteY55" fmla="*/ 1139109 h 1206337"/>
                <a:gd name="connsiteX56" fmla="*/ 1555370 w 1591189"/>
                <a:gd name="connsiteY56" fmla="*/ 1154071 h 1206337"/>
                <a:gd name="connsiteX57" fmla="*/ 1542686 w 1591189"/>
                <a:gd name="connsiteY57" fmla="*/ 1160791 h 1206337"/>
                <a:gd name="connsiteX58" fmla="*/ 1522391 w 1591189"/>
                <a:gd name="connsiteY58" fmla="*/ 1169032 h 1206337"/>
                <a:gd name="connsiteX59" fmla="*/ 1511610 w 1591189"/>
                <a:gd name="connsiteY59" fmla="*/ 1181712 h 1206337"/>
                <a:gd name="connsiteX60" fmla="*/ 1498038 w 1591189"/>
                <a:gd name="connsiteY60" fmla="*/ 1188432 h 1206337"/>
                <a:gd name="connsiteX61" fmla="*/ 1483198 w 1591189"/>
                <a:gd name="connsiteY61" fmla="*/ 1188432 h 1206337"/>
                <a:gd name="connsiteX62" fmla="*/ 1469626 w 1591189"/>
                <a:gd name="connsiteY62" fmla="*/ 1185769 h 1206337"/>
                <a:gd name="connsiteX63" fmla="*/ 1451995 w 1591189"/>
                <a:gd name="connsiteY63" fmla="*/ 1196547 h 1206337"/>
                <a:gd name="connsiteX64" fmla="*/ 1423582 w 1591189"/>
                <a:gd name="connsiteY64" fmla="*/ 1206056 h 1206337"/>
                <a:gd name="connsiteX65" fmla="*/ 1410011 w 1591189"/>
                <a:gd name="connsiteY65" fmla="*/ 1191095 h 1206337"/>
                <a:gd name="connsiteX66" fmla="*/ 1404556 w 1591189"/>
                <a:gd name="connsiteY66" fmla="*/ 1186910 h 1206337"/>
                <a:gd name="connsiteX67" fmla="*/ 1415465 w 1591189"/>
                <a:gd name="connsiteY67" fmla="*/ 1162186 h 1206337"/>
                <a:gd name="connsiteX68" fmla="*/ 1428910 w 1591189"/>
                <a:gd name="connsiteY68" fmla="*/ 1173090 h 1206337"/>
                <a:gd name="connsiteX69" fmla="*/ 1446541 w 1591189"/>
                <a:gd name="connsiteY69" fmla="*/ 1171822 h 1206337"/>
                <a:gd name="connsiteX70" fmla="*/ 1454659 w 1591189"/>
                <a:gd name="connsiteY70" fmla="*/ 1158255 h 1206337"/>
                <a:gd name="connsiteX71" fmla="*/ 1441086 w 1591189"/>
                <a:gd name="connsiteY71" fmla="*/ 1147478 h 1206337"/>
                <a:gd name="connsiteX72" fmla="*/ 1426246 w 1591189"/>
                <a:gd name="connsiteY72" fmla="*/ 1147478 h 1206337"/>
                <a:gd name="connsiteX73" fmla="*/ 1413562 w 1591189"/>
                <a:gd name="connsiteY73" fmla="*/ 1143294 h 1206337"/>
                <a:gd name="connsiteX74" fmla="*/ 1389209 w 1591189"/>
                <a:gd name="connsiteY74" fmla="*/ 1116287 h 1206337"/>
                <a:gd name="connsiteX75" fmla="*/ 1382359 w 1591189"/>
                <a:gd name="connsiteY75" fmla="*/ 1112610 h 1206337"/>
                <a:gd name="connsiteX76" fmla="*/ 1364728 w 1591189"/>
                <a:gd name="connsiteY76" fmla="*/ 1088265 h 1206337"/>
                <a:gd name="connsiteX77" fmla="*/ 1351284 w 1591189"/>
                <a:gd name="connsiteY77" fmla="*/ 1077361 h 1206337"/>
                <a:gd name="connsiteX78" fmla="*/ 1347225 w 1591189"/>
                <a:gd name="connsiteY78" fmla="*/ 1063921 h 1206337"/>
                <a:gd name="connsiteX79" fmla="*/ 1320081 w 1591189"/>
                <a:gd name="connsiteY79" fmla="*/ 1053017 h 1206337"/>
                <a:gd name="connsiteX80" fmla="*/ 1311963 w 1591189"/>
                <a:gd name="connsiteY80" fmla="*/ 1051622 h 1206337"/>
                <a:gd name="connsiteX81" fmla="*/ 1297123 w 1591189"/>
                <a:gd name="connsiteY81" fmla="*/ 1050354 h 1206337"/>
                <a:gd name="connsiteX82" fmla="*/ 1282156 w 1591189"/>
                <a:gd name="connsiteY82" fmla="*/ 1054412 h 1206337"/>
                <a:gd name="connsiteX83" fmla="*/ 1271374 w 1591189"/>
                <a:gd name="connsiteY83" fmla="*/ 1040845 h 1206337"/>
                <a:gd name="connsiteX84" fmla="*/ 1248289 w 1591189"/>
                <a:gd name="connsiteY84" fmla="*/ 1012444 h 1206337"/>
                <a:gd name="connsiteX85" fmla="*/ 1233449 w 1591189"/>
                <a:gd name="connsiteY85" fmla="*/ 959571 h 1206337"/>
                <a:gd name="connsiteX86" fmla="*/ 1219877 w 1591189"/>
                <a:gd name="connsiteY86" fmla="*/ 946891 h 1206337"/>
                <a:gd name="connsiteX87" fmla="*/ 1206306 w 1591189"/>
                <a:gd name="connsiteY87" fmla="*/ 942834 h 1206337"/>
                <a:gd name="connsiteX88" fmla="*/ 1204911 w 1591189"/>
                <a:gd name="connsiteY88" fmla="*/ 934719 h 1206337"/>
                <a:gd name="connsiteX89" fmla="*/ 1215819 w 1591189"/>
                <a:gd name="connsiteY89" fmla="*/ 921153 h 1206337"/>
                <a:gd name="connsiteX90" fmla="*/ 1217214 w 1591189"/>
                <a:gd name="connsiteY90" fmla="*/ 906318 h 1206337"/>
                <a:gd name="connsiteX91" fmla="*/ 1207954 w 1591189"/>
                <a:gd name="connsiteY91" fmla="*/ 897569 h 1206337"/>
                <a:gd name="connsiteX92" fmla="*/ 1194383 w 1591189"/>
                <a:gd name="connsiteY92" fmla="*/ 912531 h 1206337"/>
                <a:gd name="connsiteX93" fmla="*/ 1180811 w 1591189"/>
                <a:gd name="connsiteY93" fmla="*/ 913799 h 1206337"/>
                <a:gd name="connsiteX94" fmla="*/ 1175484 w 1591189"/>
                <a:gd name="connsiteY94" fmla="*/ 890722 h 1206337"/>
                <a:gd name="connsiteX95" fmla="*/ 1172694 w 1591189"/>
                <a:gd name="connsiteY95" fmla="*/ 875887 h 1206337"/>
                <a:gd name="connsiteX96" fmla="*/ 1177893 w 1591189"/>
                <a:gd name="connsiteY96" fmla="*/ 864349 h 1206337"/>
                <a:gd name="connsiteX97" fmla="*/ 1184489 w 1591189"/>
                <a:gd name="connsiteY97" fmla="*/ 849641 h 1206337"/>
                <a:gd name="connsiteX98" fmla="*/ 1180557 w 1591189"/>
                <a:gd name="connsiteY98" fmla="*/ 838610 h 1206337"/>
                <a:gd name="connsiteX99" fmla="*/ 1155189 w 1591189"/>
                <a:gd name="connsiteY99" fmla="*/ 852177 h 1206337"/>
                <a:gd name="connsiteX100" fmla="*/ 1155189 w 1591189"/>
                <a:gd name="connsiteY100" fmla="*/ 864856 h 1206337"/>
                <a:gd name="connsiteX101" fmla="*/ 1147959 w 1591189"/>
                <a:gd name="connsiteY101" fmla="*/ 884002 h 1206337"/>
                <a:gd name="connsiteX102" fmla="*/ 1142632 w 1591189"/>
                <a:gd name="connsiteY102" fmla="*/ 881339 h 1206337"/>
                <a:gd name="connsiteX103" fmla="*/ 1129060 w 1591189"/>
                <a:gd name="connsiteY103" fmla="*/ 882607 h 1206337"/>
                <a:gd name="connsiteX104" fmla="*/ 1115488 w 1591189"/>
                <a:gd name="connsiteY104" fmla="*/ 878550 h 1206337"/>
                <a:gd name="connsiteX105" fmla="*/ 1105088 w 1591189"/>
                <a:gd name="connsiteY105" fmla="*/ 849895 h 1206337"/>
                <a:gd name="connsiteX106" fmla="*/ 1095575 w 1591189"/>
                <a:gd name="connsiteY106" fmla="*/ 836455 h 1206337"/>
                <a:gd name="connsiteX107" fmla="*/ 1060694 w 1591189"/>
                <a:gd name="connsiteY107" fmla="*/ 792458 h 1206337"/>
                <a:gd name="connsiteX108" fmla="*/ 1063358 w 1591189"/>
                <a:gd name="connsiteY108" fmla="*/ 787006 h 1206337"/>
                <a:gd name="connsiteX109" fmla="*/ 1055240 w 1591189"/>
                <a:gd name="connsiteY109" fmla="*/ 773566 h 1206337"/>
                <a:gd name="connsiteX110" fmla="*/ 1028223 w 1591189"/>
                <a:gd name="connsiteY110" fmla="*/ 759999 h 1206337"/>
                <a:gd name="connsiteX111" fmla="*/ 1022515 w 1591189"/>
                <a:gd name="connsiteY111" fmla="*/ 738824 h 1206337"/>
                <a:gd name="connsiteX112" fmla="*/ 1049532 w 1591189"/>
                <a:gd name="connsiteY112" fmla="*/ 734894 h 1206337"/>
                <a:gd name="connsiteX113" fmla="*/ 1053591 w 1591189"/>
                <a:gd name="connsiteY113" fmla="*/ 711817 h 1206337"/>
                <a:gd name="connsiteX114" fmla="*/ 1078071 w 1591189"/>
                <a:gd name="connsiteY114" fmla="*/ 669849 h 1206337"/>
                <a:gd name="connsiteX115" fmla="*/ 1075280 w 1591189"/>
                <a:gd name="connsiteY115" fmla="*/ 657170 h 1206337"/>
                <a:gd name="connsiteX116" fmla="*/ 1062596 w 1591189"/>
                <a:gd name="connsiteY116" fmla="*/ 643603 h 1206337"/>
                <a:gd name="connsiteX117" fmla="*/ 1044966 w 1591189"/>
                <a:gd name="connsiteY117" fmla="*/ 643603 h 1206337"/>
                <a:gd name="connsiteX118" fmla="*/ 1015158 w 1591189"/>
                <a:gd name="connsiteY118" fmla="*/ 628768 h 1206337"/>
                <a:gd name="connsiteX119" fmla="*/ 1011480 w 1591189"/>
                <a:gd name="connsiteY119" fmla="*/ 642335 h 1206337"/>
                <a:gd name="connsiteX120" fmla="*/ 1011480 w 1591189"/>
                <a:gd name="connsiteY120" fmla="*/ 655775 h 1206337"/>
                <a:gd name="connsiteX121" fmla="*/ 1035453 w 1591189"/>
                <a:gd name="connsiteY121" fmla="*/ 686966 h 1206337"/>
                <a:gd name="connsiteX122" fmla="*/ 1026067 w 1591189"/>
                <a:gd name="connsiteY122" fmla="*/ 700533 h 1206337"/>
                <a:gd name="connsiteX123" fmla="*/ 1024671 w 1591189"/>
                <a:gd name="connsiteY123" fmla="*/ 695081 h 1206337"/>
                <a:gd name="connsiteX124" fmla="*/ 997655 w 1591189"/>
                <a:gd name="connsiteY124" fmla="*/ 677457 h 1206337"/>
                <a:gd name="connsiteX125" fmla="*/ 999304 w 1591189"/>
                <a:gd name="connsiteY125" fmla="*/ 709028 h 1206337"/>
                <a:gd name="connsiteX126" fmla="*/ 967467 w 1591189"/>
                <a:gd name="connsiteY126" fmla="*/ 695461 h 1206337"/>
                <a:gd name="connsiteX127" fmla="*/ 971145 w 1591189"/>
                <a:gd name="connsiteY127" fmla="*/ 669342 h 1206337"/>
                <a:gd name="connsiteX128" fmla="*/ 977994 w 1591189"/>
                <a:gd name="connsiteY128" fmla="*/ 646266 h 1206337"/>
                <a:gd name="connsiteX129" fmla="*/ 977994 w 1591189"/>
                <a:gd name="connsiteY129" fmla="*/ 617864 h 1206337"/>
                <a:gd name="connsiteX130" fmla="*/ 1005772 w 1591189"/>
                <a:gd name="connsiteY130" fmla="*/ 533927 h 1206337"/>
                <a:gd name="connsiteX131" fmla="*/ 1007041 w 1591189"/>
                <a:gd name="connsiteY131" fmla="*/ 517698 h 1206337"/>
                <a:gd name="connsiteX132" fmla="*/ 1002982 w 1591189"/>
                <a:gd name="connsiteY132" fmla="*/ 504131 h 1206337"/>
                <a:gd name="connsiteX133" fmla="*/ 1000318 w 1591189"/>
                <a:gd name="connsiteY133" fmla="*/ 462162 h 1206337"/>
                <a:gd name="connsiteX134" fmla="*/ 997655 w 1591189"/>
                <a:gd name="connsiteY134" fmla="*/ 455442 h 1206337"/>
                <a:gd name="connsiteX135" fmla="*/ 996259 w 1591189"/>
                <a:gd name="connsiteY135" fmla="*/ 440481 h 1206337"/>
                <a:gd name="connsiteX136" fmla="*/ 981292 w 1591189"/>
                <a:gd name="connsiteY136" fmla="*/ 433761 h 1206337"/>
                <a:gd name="connsiteX137" fmla="*/ 970511 w 1591189"/>
                <a:gd name="connsiteY137" fmla="*/ 420194 h 1206337"/>
                <a:gd name="connsiteX138" fmla="*/ 970511 w 1591189"/>
                <a:gd name="connsiteY138" fmla="*/ 406627 h 1206337"/>
                <a:gd name="connsiteX139" fmla="*/ 948821 w 1591189"/>
                <a:gd name="connsiteY139" fmla="*/ 386340 h 1206337"/>
                <a:gd name="connsiteX140" fmla="*/ 920409 w 1591189"/>
                <a:gd name="connsiteY140" fmla="*/ 389130 h 1206337"/>
                <a:gd name="connsiteX141" fmla="*/ 906837 w 1591189"/>
                <a:gd name="connsiteY141" fmla="*/ 385072 h 1206337"/>
                <a:gd name="connsiteX142" fmla="*/ 898720 w 1591189"/>
                <a:gd name="connsiteY142" fmla="*/ 371506 h 1206337"/>
                <a:gd name="connsiteX143" fmla="*/ 885148 w 1591189"/>
                <a:gd name="connsiteY143" fmla="*/ 366054 h 1206337"/>
                <a:gd name="connsiteX144" fmla="*/ 872464 w 1591189"/>
                <a:gd name="connsiteY144" fmla="*/ 349824 h 1206337"/>
                <a:gd name="connsiteX145" fmla="*/ 831875 w 1591189"/>
                <a:gd name="connsiteY145" fmla="*/ 322690 h 1206337"/>
                <a:gd name="connsiteX146" fmla="*/ 830480 w 1591189"/>
                <a:gd name="connsiteY146" fmla="*/ 309250 h 1206337"/>
                <a:gd name="connsiteX147" fmla="*/ 823757 w 1591189"/>
                <a:gd name="connsiteY147" fmla="*/ 294289 h 1206337"/>
                <a:gd name="connsiteX148" fmla="*/ 793950 w 1591189"/>
                <a:gd name="connsiteY148" fmla="*/ 280722 h 1206337"/>
                <a:gd name="connsiteX149" fmla="*/ 773655 w 1591189"/>
                <a:gd name="connsiteY149" fmla="*/ 252320 h 1206337"/>
                <a:gd name="connsiteX150" fmla="*/ 745116 w 1591189"/>
                <a:gd name="connsiteY150" fmla="*/ 234696 h 1206337"/>
                <a:gd name="connsiteX151" fmla="*/ 731544 w 1591189"/>
                <a:gd name="connsiteY151" fmla="*/ 233428 h 1206337"/>
                <a:gd name="connsiteX152" fmla="*/ 700469 w 1591189"/>
                <a:gd name="connsiteY152" fmla="*/ 217072 h 1206337"/>
                <a:gd name="connsiteX153" fmla="*/ 692351 w 1591189"/>
                <a:gd name="connsiteY153" fmla="*/ 215804 h 1206337"/>
                <a:gd name="connsiteX154" fmla="*/ 677384 w 1591189"/>
                <a:gd name="connsiteY154" fmla="*/ 219861 h 1206337"/>
                <a:gd name="connsiteX155" fmla="*/ 650367 w 1591189"/>
                <a:gd name="connsiteY155" fmla="*/ 222524 h 1206337"/>
                <a:gd name="connsiteX156" fmla="*/ 636795 w 1591189"/>
                <a:gd name="connsiteY156" fmla="*/ 233428 h 1206337"/>
                <a:gd name="connsiteX157" fmla="*/ 630072 w 1591189"/>
                <a:gd name="connsiteY157" fmla="*/ 246868 h 1206337"/>
                <a:gd name="connsiteX158" fmla="*/ 634131 w 1591189"/>
                <a:gd name="connsiteY158" fmla="*/ 256378 h 1206337"/>
                <a:gd name="connsiteX159" fmla="*/ 639459 w 1591189"/>
                <a:gd name="connsiteY159" fmla="*/ 269945 h 1206337"/>
                <a:gd name="connsiteX160" fmla="*/ 624618 w 1591189"/>
                <a:gd name="connsiteY160" fmla="*/ 265887 h 1206337"/>
                <a:gd name="connsiteX161" fmla="*/ 615105 w 1591189"/>
                <a:gd name="connsiteY161" fmla="*/ 269945 h 1206337"/>
                <a:gd name="connsiteX162" fmla="*/ 600265 w 1591189"/>
                <a:gd name="connsiteY162" fmla="*/ 274002 h 1206337"/>
                <a:gd name="connsiteX163" fmla="*/ 558154 w 1591189"/>
                <a:gd name="connsiteY163" fmla="*/ 309250 h 1206337"/>
                <a:gd name="connsiteX164" fmla="*/ 544709 w 1591189"/>
                <a:gd name="connsiteY164" fmla="*/ 310518 h 1206337"/>
                <a:gd name="connsiteX165" fmla="*/ 541919 w 1591189"/>
                <a:gd name="connsiteY165" fmla="*/ 303798 h 1206337"/>
                <a:gd name="connsiteX166" fmla="*/ 527078 w 1591189"/>
                <a:gd name="connsiteY166" fmla="*/ 316478 h 1206337"/>
                <a:gd name="connsiteX167" fmla="*/ 524415 w 1591189"/>
                <a:gd name="connsiteY167" fmla="*/ 323198 h 1206337"/>
                <a:gd name="connsiteX168" fmla="*/ 510843 w 1591189"/>
                <a:gd name="connsiteY168" fmla="*/ 324592 h 1206337"/>
                <a:gd name="connsiteX169" fmla="*/ 482431 w 1591189"/>
                <a:gd name="connsiteY169" fmla="*/ 343992 h 1206337"/>
                <a:gd name="connsiteX170" fmla="*/ 476977 w 1591189"/>
                <a:gd name="connsiteY170" fmla="*/ 348049 h 1206337"/>
                <a:gd name="connsiteX171" fmla="*/ 462010 w 1591189"/>
                <a:gd name="connsiteY171" fmla="*/ 349317 h 1206337"/>
                <a:gd name="connsiteX172" fmla="*/ 427763 w 1591189"/>
                <a:gd name="connsiteY172" fmla="*/ 343992 h 1206337"/>
                <a:gd name="connsiteX173" fmla="*/ 422309 w 1591189"/>
                <a:gd name="connsiteY173" fmla="*/ 330425 h 1206337"/>
                <a:gd name="connsiteX174" fmla="*/ 423704 w 1591189"/>
                <a:gd name="connsiteY174" fmla="*/ 304306 h 1206337"/>
                <a:gd name="connsiteX175" fmla="*/ 441969 w 1591189"/>
                <a:gd name="connsiteY175" fmla="*/ 318253 h 1206337"/>
                <a:gd name="connsiteX176" fmla="*/ 464800 w 1591189"/>
                <a:gd name="connsiteY176" fmla="*/ 328650 h 1206337"/>
                <a:gd name="connsiteX177" fmla="*/ 462009 w 1591189"/>
                <a:gd name="connsiteY177" fmla="*/ 315083 h 1206337"/>
                <a:gd name="connsiteX178" fmla="*/ 453891 w 1591189"/>
                <a:gd name="connsiteY178" fmla="*/ 300248 h 1206337"/>
                <a:gd name="connsiteX179" fmla="*/ 440446 w 1591189"/>
                <a:gd name="connsiteY179" fmla="*/ 286681 h 1206337"/>
                <a:gd name="connsiteX180" fmla="*/ 426875 w 1591189"/>
                <a:gd name="connsiteY180" fmla="*/ 282624 h 1206337"/>
                <a:gd name="connsiteX181" fmla="*/ 406327 w 1591189"/>
                <a:gd name="connsiteY181" fmla="*/ 276538 h 1206337"/>
                <a:gd name="connsiteX182" fmla="*/ 392755 w 1591189"/>
                <a:gd name="connsiteY182" fmla="*/ 269818 h 1206337"/>
                <a:gd name="connsiteX183" fmla="*/ 384891 w 1591189"/>
                <a:gd name="connsiteY183" fmla="*/ 248770 h 1206337"/>
                <a:gd name="connsiteX184" fmla="*/ 413303 w 1591189"/>
                <a:gd name="connsiteY184" fmla="*/ 259548 h 1206337"/>
                <a:gd name="connsiteX185" fmla="*/ 420786 w 1591189"/>
                <a:gd name="connsiteY185" fmla="*/ 239007 h 1206337"/>
                <a:gd name="connsiteX186" fmla="*/ 394277 w 1591189"/>
                <a:gd name="connsiteY186" fmla="*/ 228737 h 1206337"/>
                <a:gd name="connsiteX187" fmla="*/ 399477 w 1591189"/>
                <a:gd name="connsiteY187" fmla="*/ 218974 h 1206337"/>
                <a:gd name="connsiteX188" fmla="*/ 398462 w 1591189"/>
                <a:gd name="connsiteY188" fmla="*/ 205407 h 1206337"/>
                <a:gd name="connsiteX189" fmla="*/ 376773 w 1591189"/>
                <a:gd name="connsiteY189" fmla="*/ 221636 h 1206337"/>
                <a:gd name="connsiteX190" fmla="*/ 350010 w 1591189"/>
                <a:gd name="connsiteY190" fmla="*/ 211113 h 1206337"/>
                <a:gd name="connsiteX191" fmla="*/ 336438 w 1591189"/>
                <a:gd name="connsiteY191" fmla="*/ 213902 h 1206337"/>
                <a:gd name="connsiteX192" fmla="*/ 343287 w 1591189"/>
                <a:gd name="connsiteY192" fmla="*/ 224680 h 1206337"/>
                <a:gd name="connsiteX193" fmla="*/ 356732 w 1591189"/>
                <a:gd name="connsiteY193" fmla="*/ 232794 h 1206337"/>
                <a:gd name="connsiteX194" fmla="*/ 359523 w 1591189"/>
                <a:gd name="connsiteY194" fmla="*/ 246361 h 1206337"/>
                <a:gd name="connsiteX195" fmla="*/ 330984 w 1591189"/>
                <a:gd name="connsiteY195" fmla="*/ 235711 h 1206337"/>
                <a:gd name="connsiteX196" fmla="*/ 309041 w 1591189"/>
                <a:gd name="connsiteY196" fmla="*/ 227342 h 1206337"/>
                <a:gd name="connsiteX197" fmla="*/ 252089 w 1591189"/>
                <a:gd name="connsiteY197" fmla="*/ 214663 h 1206337"/>
                <a:gd name="connsiteX198" fmla="*/ 256148 w 1591189"/>
                <a:gd name="connsiteY198" fmla="*/ 198180 h 1206337"/>
                <a:gd name="connsiteX199" fmla="*/ 269720 w 1591189"/>
                <a:gd name="connsiteY199" fmla="*/ 195517 h 1206337"/>
                <a:gd name="connsiteX200" fmla="*/ 284560 w 1591189"/>
                <a:gd name="connsiteY200" fmla="*/ 202237 h 1206337"/>
                <a:gd name="connsiteX201" fmla="*/ 297244 w 1591189"/>
                <a:gd name="connsiteY201" fmla="*/ 204900 h 1206337"/>
                <a:gd name="connsiteX202" fmla="*/ 290395 w 1591189"/>
                <a:gd name="connsiteY202" fmla="*/ 183345 h 1206337"/>
                <a:gd name="connsiteX203" fmla="*/ 266042 w 1591189"/>
                <a:gd name="connsiteY203" fmla="*/ 172568 h 1206337"/>
                <a:gd name="connsiteX204" fmla="*/ 251202 w 1591189"/>
                <a:gd name="connsiteY204" fmla="*/ 176625 h 1206337"/>
                <a:gd name="connsiteX205" fmla="*/ 237630 w 1591189"/>
                <a:gd name="connsiteY205" fmla="*/ 183345 h 1206337"/>
                <a:gd name="connsiteX206" fmla="*/ 233571 w 1591189"/>
                <a:gd name="connsiteY206" fmla="*/ 170666 h 1206337"/>
                <a:gd name="connsiteX207" fmla="*/ 205032 w 1591189"/>
                <a:gd name="connsiteY207" fmla="*/ 211366 h 1206337"/>
                <a:gd name="connsiteX208" fmla="*/ 198310 w 1591189"/>
                <a:gd name="connsiteY208" fmla="*/ 216438 h 1206337"/>
                <a:gd name="connsiteX209" fmla="*/ 161780 w 1591189"/>
                <a:gd name="connsiteY209" fmla="*/ 227976 h 1206337"/>
                <a:gd name="connsiteX210" fmla="*/ 129690 w 1591189"/>
                <a:gd name="connsiteY210" fmla="*/ 238880 h 1206337"/>
                <a:gd name="connsiteX211" fmla="*/ 114849 w 1591189"/>
                <a:gd name="connsiteY211" fmla="*/ 223412 h 1206337"/>
                <a:gd name="connsiteX212" fmla="*/ 118908 w 1591189"/>
                <a:gd name="connsiteY212" fmla="*/ 220622 h 1206337"/>
                <a:gd name="connsiteX213" fmla="*/ 140471 w 1591189"/>
                <a:gd name="connsiteY213" fmla="*/ 215297 h 1206337"/>
                <a:gd name="connsiteX214" fmla="*/ 151379 w 1591189"/>
                <a:gd name="connsiteY214" fmla="*/ 199828 h 1206337"/>
                <a:gd name="connsiteX215" fmla="*/ 136412 w 1591189"/>
                <a:gd name="connsiteY215" fmla="*/ 186261 h 1206337"/>
                <a:gd name="connsiteX216" fmla="*/ 122460 w 1591189"/>
                <a:gd name="connsiteY216" fmla="*/ 174596 h 1206337"/>
                <a:gd name="connsiteX217" fmla="*/ 117006 w 1591189"/>
                <a:gd name="connsiteY217" fmla="*/ 190826 h 1206337"/>
                <a:gd name="connsiteX218" fmla="*/ 103053 w 1591189"/>
                <a:gd name="connsiteY218" fmla="*/ 200335 h 1206337"/>
                <a:gd name="connsiteX219" fmla="*/ 91257 w 1591189"/>
                <a:gd name="connsiteY219" fmla="*/ 215297 h 1206337"/>
                <a:gd name="connsiteX220" fmla="*/ 78573 w 1591189"/>
                <a:gd name="connsiteY220" fmla="*/ 234189 h 1206337"/>
                <a:gd name="connsiteX221" fmla="*/ 65001 w 1591189"/>
                <a:gd name="connsiteY221" fmla="*/ 242304 h 1206337"/>
                <a:gd name="connsiteX222" fmla="*/ 55869 w 1591189"/>
                <a:gd name="connsiteY222" fmla="*/ 247756 h 1206337"/>
                <a:gd name="connsiteX223" fmla="*/ 47751 w 1591189"/>
                <a:gd name="connsiteY223" fmla="*/ 246361 h 1206337"/>
                <a:gd name="connsiteX224" fmla="*/ 54474 w 1591189"/>
                <a:gd name="connsiteY224" fmla="*/ 232921 h 1206337"/>
                <a:gd name="connsiteX225" fmla="*/ 62338 w 1591189"/>
                <a:gd name="connsiteY225" fmla="*/ 219354 h 1206337"/>
                <a:gd name="connsiteX226" fmla="*/ 61069 w 1591189"/>
                <a:gd name="connsiteY226" fmla="*/ 212507 h 1206337"/>
                <a:gd name="connsiteX227" fmla="*/ 47497 w 1591189"/>
                <a:gd name="connsiteY227" fmla="*/ 207182 h 1206337"/>
                <a:gd name="connsiteX228" fmla="*/ 36335 w 1591189"/>
                <a:gd name="connsiteY228" fmla="*/ 193615 h 1206337"/>
                <a:gd name="connsiteX229" fmla="*/ 43185 w 1591189"/>
                <a:gd name="connsiteY229" fmla="*/ 173328 h 1206337"/>
                <a:gd name="connsiteX230" fmla="*/ 35321 w 1591189"/>
                <a:gd name="connsiteY230" fmla="*/ 159761 h 1206337"/>
                <a:gd name="connsiteX231" fmla="*/ 21749 w 1591189"/>
                <a:gd name="connsiteY231" fmla="*/ 153042 h 1206337"/>
                <a:gd name="connsiteX232" fmla="*/ 59 w 1591189"/>
                <a:gd name="connsiteY232" fmla="*/ 124513 h 1206337"/>
                <a:gd name="connsiteX233" fmla="*/ 4118 w 1591189"/>
                <a:gd name="connsiteY233" fmla="*/ 106889 h 1206337"/>
                <a:gd name="connsiteX234" fmla="*/ 17690 w 1591189"/>
                <a:gd name="connsiteY234" fmla="*/ 96112 h 1206337"/>
                <a:gd name="connsiteX235" fmla="*/ 192348 w 1591189"/>
                <a:gd name="connsiteY235" fmla="*/ 78488 h 1206337"/>
                <a:gd name="connsiteX236" fmla="*/ 486236 w 1591189"/>
                <a:gd name="connsiteY236" fmla="*/ 43366 h 1206337"/>
                <a:gd name="connsiteX237" fmla="*/ 506657 w 1591189"/>
                <a:gd name="connsiteY237" fmla="*/ 74430 h 1206337"/>
                <a:gd name="connsiteX238" fmla="*/ 509321 w 1591189"/>
                <a:gd name="connsiteY238" fmla="*/ 87997 h 1206337"/>
                <a:gd name="connsiteX239" fmla="*/ 520229 w 1591189"/>
                <a:gd name="connsiteY239" fmla="*/ 101564 h 1206337"/>
                <a:gd name="connsiteX240" fmla="*/ 1003743 w 1591189"/>
                <a:gd name="connsiteY240" fmla="*/ 66315 h 1206337"/>
                <a:gd name="connsiteX241" fmla="*/ 1018710 w 1591189"/>
                <a:gd name="connsiteY241" fmla="*/ 75825 h 1206337"/>
                <a:gd name="connsiteX242" fmla="*/ 1029491 w 1591189"/>
                <a:gd name="connsiteY242" fmla="*/ 104226 h 1206337"/>
                <a:gd name="connsiteX243" fmla="*/ 1043063 w 1591189"/>
                <a:gd name="connsiteY243" fmla="*/ 105621 h 1206337"/>
                <a:gd name="connsiteX244" fmla="*/ 1056508 w 1591189"/>
                <a:gd name="connsiteY244" fmla="*/ 96111 h 1206337"/>
                <a:gd name="connsiteX245" fmla="*/ 1057903 w 1591189"/>
                <a:gd name="connsiteY245" fmla="*/ 66315 h 1206337"/>
                <a:gd name="connsiteX246" fmla="*/ 1055240 w 1591189"/>
                <a:gd name="connsiteY246" fmla="*/ 52749 h 1206337"/>
                <a:gd name="connsiteX247" fmla="*/ 1047122 w 1591189"/>
                <a:gd name="connsiteY247" fmla="*/ 39182 h 1206337"/>
                <a:gd name="connsiteX248" fmla="*/ 1045727 w 1591189"/>
                <a:gd name="connsiteY248" fmla="*/ 25742 h 1206337"/>
                <a:gd name="connsiteX249" fmla="*/ 1049786 w 1591189"/>
                <a:gd name="connsiteY249" fmla="*/ 10780 h 1206337"/>
                <a:gd name="connsiteX250" fmla="*/ 1067416 w 1591189"/>
                <a:gd name="connsiteY250" fmla="*/ 3 h 1206337"/>
                <a:gd name="connsiteX251" fmla="*/ 1082257 w 1591189"/>
                <a:gd name="connsiteY251" fmla="*/ 5328 h 1206337"/>
                <a:gd name="connsiteX252" fmla="*/ 1118913 w 1591189"/>
                <a:gd name="connsiteY252" fmla="*/ 13570 h 1206337"/>
                <a:gd name="connsiteX253" fmla="*/ 1132485 w 1591189"/>
                <a:gd name="connsiteY253" fmla="*/ 14837 h 1206337"/>
                <a:gd name="connsiteX254" fmla="*/ 1139207 w 1591189"/>
                <a:gd name="connsiteY254" fmla="*/ 13570 h 1206337"/>
                <a:gd name="connsiteX255" fmla="*/ 1145930 w 1591189"/>
                <a:gd name="connsiteY255" fmla="*/ 12175 h 1206337"/>
                <a:gd name="connsiteX256" fmla="*/ 1162165 w 1591189"/>
                <a:gd name="connsiteY256" fmla="*/ 17627 h 1206337"/>
                <a:gd name="connsiteX257" fmla="*/ 1159502 w 1591189"/>
                <a:gd name="connsiteY257" fmla="*/ 46029 h 1206337"/>
                <a:gd name="connsiteX258" fmla="*/ 1174469 w 1591189"/>
                <a:gd name="connsiteY258" fmla="*/ 65554 h 120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1591189" h="1206337">
                  <a:moveTo>
                    <a:pt x="1174469" y="65554"/>
                  </a:moveTo>
                  <a:lnTo>
                    <a:pt x="1181191" y="79121"/>
                  </a:lnTo>
                  <a:lnTo>
                    <a:pt x="1185250" y="104480"/>
                  </a:lnTo>
                  <a:lnTo>
                    <a:pt x="1200217" y="132881"/>
                  </a:lnTo>
                  <a:lnTo>
                    <a:pt x="1204276" y="147843"/>
                  </a:lnTo>
                  <a:lnTo>
                    <a:pt x="1225966" y="199321"/>
                  </a:lnTo>
                  <a:lnTo>
                    <a:pt x="1247529" y="241163"/>
                  </a:lnTo>
                  <a:lnTo>
                    <a:pt x="1320588" y="315717"/>
                  </a:lnTo>
                  <a:cubicBezTo>
                    <a:pt x="1320588" y="315717"/>
                    <a:pt x="1378301" y="390778"/>
                    <a:pt x="1399102" y="414489"/>
                  </a:cubicBezTo>
                  <a:cubicBezTo>
                    <a:pt x="1405571" y="421969"/>
                    <a:pt x="1419904" y="435409"/>
                    <a:pt x="1426119" y="443017"/>
                  </a:cubicBezTo>
                  <a:cubicBezTo>
                    <a:pt x="1428783" y="446187"/>
                    <a:pt x="1432969" y="453414"/>
                    <a:pt x="1435632" y="456583"/>
                  </a:cubicBezTo>
                  <a:cubicBezTo>
                    <a:pt x="1438296" y="459753"/>
                    <a:pt x="1451487" y="465966"/>
                    <a:pt x="1451868" y="471418"/>
                  </a:cubicBezTo>
                  <a:cubicBezTo>
                    <a:pt x="1452248" y="476870"/>
                    <a:pt x="1442101" y="480801"/>
                    <a:pt x="1441086" y="484985"/>
                  </a:cubicBezTo>
                  <a:cubicBezTo>
                    <a:pt x="1440696" y="494621"/>
                    <a:pt x="1442072" y="504246"/>
                    <a:pt x="1445145" y="513387"/>
                  </a:cubicBezTo>
                  <a:cubicBezTo>
                    <a:pt x="1447290" y="522009"/>
                    <a:pt x="1450002" y="530480"/>
                    <a:pt x="1453263" y="538745"/>
                  </a:cubicBezTo>
                  <a:cubicBezTo>
                    <a:pt x="1454658" y="542296"/>
                    <a:pt x="1458337" y="548889"/>
                    <a:pt x="1459986" y="552312"/>
                  </a:cubicBezTo>
                  <a:cubicBezTo>
                    <a:pt x="1465059" y="562709"/>
                    <a:pt x="1489793" y="587434"/>
                    <a:pt x="1480407" y="594281"/>
                  </a:cubicBezTo>
                  <a:cubicBezTo>
                    <a:pt x="1476094" y="597324"/>
                    <a:pt x="1468738" y="583503"/>
                    <a:pt x="1465440" y="579319"/>
                  </a:cubicBezTo>
                  <a:cubicBezTo>
                    <a:pt x="1454710" y="565281"/>
                    <a:pt x="1445205" y="550350"/>
                    <a:pt x="1437028" y="534688"/>
                  </a:cubicBezTo>
                  <a:cubicBezTo>
                    <a:pt x="1431281" y="522567"/>
                    <a:pt x="1427023" y="509794"/>
                    <a:pt x="1424344" y="496650"/>
                  </a:cubicBezTo>
                  <a:cubicBezTo>
                    <a:pt x="1423582" y="489423"/>
                    <a:pt x="1398976" y="475222"/>
                    <a:pt x="1398976" y="468122"/>
                  </a:cubicBezTo>
                  <a:cubicBezTo>
                    <a:pt x="1399011" y="463055"/>
                    <a:pt x="1398108" y="458025"/>
                    <a:pt x="1396312" y="453287"/>
                  </a:cubicBezTo>
                  <a:cubicBezTo>
                    <a:pt x="1392815" y="449245"/>
                    <a:pt x="1388489" y="446001"/>
                    <a:pt x="1383628" y="443777"/>
                  </a:cubicBezTo>
                  <a:cubicBezTo>
                    <a:pt x="1373811" y="437826"/>
                    <a:pt x="1366096" y="428961"/>
                    <a:pt x="1361558" y="418419"/>
                  </a:cubicBezTo>
                  <a:cubicBezTo>
                    <a:pt x="1360797" y="414489"/>
                    <a:pt x="1351918" y="411319"/>
                    <a:pt x="1348113" y="410178"/>
                  </a:cubicBezTo>
                  <a:cubicBezTo>
                    <a:pt x="1346717" y="410178"/>
                    <a:pt x="1343420" y="409163"/>
                    <a:pt x="1342659" y="410178"/>
                  </a:cubicBezTo>
                  <a:cubicBezTo>
                    <a:pt x="1338346" y="416263"/>
                    <a:pt x="1349508" y="431606"/>
                    <a:pt x="1352172" y="438706"/>
                  </a:cubicBezTo>
                  <a:cubicBezTo>
                    <a:pt x="1356104" y="449357"/>
                    <a:pt x="1364856" y="470531"/>
                    <a:pt x="1369802" y="480674"/>
                  </a:cubicBezTo>
                  <a:cubicBezTo>
                    <a:pt x="1371578" y="484225"/>
                    <a:pt x="1375764" y="490818"/>
                    <a:pt x="1377920" y="494241"/>
                  </a:cubicBezTo>
                  <a:cubicBezTo>
                    <a:pt x="1388321" y="511105"/>
                    <a:pt x="1408869" y="544958"/>
                    <a:pt x="1419904" y="561949"/>
                  </a:cubicBezTo>
                  <a:cubicBezTo>
                    <a:pt x="1432588" y="581601"/>
                    <a:pt x="1474065" y="639039"/>
                    <a:pt x="1474065" y="639039"/>
                  </a:cubicBezTo>
                  <a:cubicBezTo>
                    <a:pt x="1474065" y="639039"/>
                    <a:pt x="1490554" y="676062"/>
                    <a:pt x="1497023" y="687854"/>
                  </a:cubicBezTo>
                  <a:cubicBezTo>
                    <a:pt x="1503642" y="696349"/>
                    <a:pt x="1509539" y="705383"/>
                    <a:pt x="1514654" y="714861"/>
                  </a:cubicBezTo>
                  <a:cubicBezTo>
                    <a:pt x="1514971" y="719378"/>
                    <a:pt x="1514971" y="723911"/>
                    <a:pt x="1514654" y="728428"/>
                  </a:cubicBezTo>
                  <a:cubicBezTo>
                    <a:pt x="1514831" y="729438"/>
                    <a:pt x="1515319" y="730369"/>
                    <a:pt x="1516049" y="731090"/>
                  </a:cubicBezTo>
                  <a:cubicBezTo>
                    <a:pt x="1519347" y="732992"/>
                    <a:pt x="1526577" y="735528"/>
                    <a:pt x="1529621" y="737810"/>
                  </a:cubicBezTo>
                  <a:cubicBezTo>
                    <a:pt x="1538875" y="745913"/>
                    <a:pt x="1546644" y="755567"/>
                    <a:pt x="1552579" y="766339"/>
                  </a:cubicBezTo>
                  <a:cubicBezTo>
                    <a:pt x="1554355" y="770396"/>
                    <a:pt x="1552579" y="780286"/>
                    <a:pt x="1555369" y="783963"/>
                  </a:cubicBezTo>
                  <a:cubicBezTo>
                    <a:pt x="1556384" y="785611"/>
                    <a:pt x="1560823" y="786372"/>
                    <a:pt x="1562092" y="788020"/>
                  </a:cubicBezTo>
                  <a:cubicBezTo>
                    <a:pt x="1570590" y="798798"/>
                    <a:pt x="1576044" y="827199"/>
                    <a:pt x="1578327" y="840766"/>
                  </a:cubicBezTo>
                  <a:cubicBezTo>
                    <a:pt x="1580317" y="862389"/>
                    <a:pt x="1581205" y="884098"/>
                    <a:pt x="1580991" y="905811"/>
                  </a:cubicBezTo>
                  <a:lnTo>
                    <a:pt x="1583781" y="920645"/>
                  </a:lnTo>
                  <a:cubicBezTo>
                    <a:pt x="1583781" y="920645"/>
                    <a:pt x="1583781" y="952217"/>
                    <a:pt x="1583781" y="962614"/>
                  </a:cubicBezTo>
                  <a:cubicBezTo>
                    <a:pt x="1583781" y="969841"/>
                    <a:pt x="1585303" y="984042"/>
                    <a:pt x="1586445" y="991142"/>
                  </a:cubicBezTo>
                  <a:cubicBezTo>
                    <a:pt x="1587206" y="995580"/>
                    <a:pt x="1590250" y="1003821"/>
                    <a:pt x="1590504" y="1008640"/>
                  </a:cubicBezTo>
                  <a:cubicBezTo>
                    <a:pt x="1590758" y="1013458"/>
                    <a:pt x="1592533" y="1021319"/>
                    <a:pt x="1589109" y="1022206"/>
                  </a:cubicBezTo>
                  <a:cubicBezTo>
                    <a:pt x="1585684" y="1023094"/>
                    <a:pt x="1587713" y="1007118"/>
                    <a:pt x="1583781" y="1007372"/>
                  </a:cubicBezTo>
                  <a:cubicBezTo>
                    <a:pt x="1579849" y="1007625"/>
                    <a:pt x="1579976" y="1018403"/>
                    <a:pt x="1579723" y="1022206"/>
                  </a:cubicBezTo>
                  <a:cubicBezTo>
                    <a:pt x="1579469" y="1026010"/>
                    <a:pt x="1582132" y="1032477"/>
                    <a:pt x="1580991" y="1035773"/>
                  </a:cubicBezTo>
                  <a:cubicBezTo>
                    <a:pt x="1579849" y="1039070"/>
                    <a:pt x="1571858" y="1044268"/>
                    <a:pt x="1570210" y="1048453"/>
                  </a:cubicBezTo>
                  <a:cubicBezTo>
                    <a:pt x="1569488" y="1052945"/>
                    <a:pt x="1569022" y="1057475"/>
                    <a:pt x="1568815" y="1062020"/>
                  </a:cubicBezTo>
                  <a:cubicBezTo>
                    <a:pt x="1567800" y="1065950"/>
                    <a:pt x="1562599" y="1072797"/>
                    <a:pt x="1562092" y="1076854"/>
                  </a:cubicBezTo>
                  <a:cubicBezTo>
                    <a:pt x="1561584" y="1080912"/>
                    <a:pt x="1565263" y="1086997"/>
                    <a:pt x="1564755" y="1090421"/>
                  </a:cubicBezTo>
                  <a:cubicBezTo>
                    <a:pt x="1564248" y="1093844"/>
                    <a:pt x="1560823" y="1096253"/>
                    <a:pt x="1560697" y="1098536"/>
                  </a:cubicBezTo>
                  <a:cubicBezTo>
                    <a:pt x="1560697" y="1105763"/>
                    <a:pt x="1571224" y="1118569"/>
                    <a:pt x="1570210" y="1125669"/>
                  </a:cubicBezTo>
                  <a:cubicBezTo>
                    <a:pt x="1570210" y="1129727"/>
                    <a:pt x="1560697" y="1139109"/>
                    <a:pt x="1560697" y="1139109"/>
                  </a:cubicBezTo>
                  <a:cubicBezTo>
                    <a:pt x="1559594" y="1144311"/>
                    <a:pt x="1557802" y="1149343"/>
                    <a:pt x="1555370" y="1154071"/>
                  </a:cubicBezTo>
                  <a:cubicBezTo>
                    <a:pt x="1551784" y="1157355"/>
                    <a:pt x="1547418" y="1159668"/>
                    <a:pt x="1542686" y="1160791"/>
                  </a:cubicBezTo>
                  <a:cubicBezTo>
                    <a:pt x="1537358" y="1161805"/>
                    <a:pt x="1527084" y="1158636"/>
                    <a:pt x="1522391" y="1169032"/>
                  </a:cubicBezTo>
                  <a:cubicBezTo>
                    <a:pt x="1519088" y="1173497"/>
                    <a:pt x="1515485" y="1177733"/>
                    <a:pt x="1511610" y="1181712"/>
                  </a:cubicBezTo>
                  <a:cubicBezTo>
                    <a:pt x="1507448" y="1184618"/>
                    <a:pt x="1502873" y="1186883"/>
                    <a:pt x="1498038" y="1188432"/>
                  </a:cubicBezTo>
                  <a:cubicBezTo>
                    <a:pt x="1493120" y="1189194"/>
                    <a:pt x="1488115" y="1189194"/>
                    <a:pt x="1483198" y="1188432"/>
                  </a:cubicBezTo>
                  <a:cubicBezTo>
                    <a:pt x="1478811" y="1186950"/>
                    <a:pt x="1474248" y="1186055"/>
                    <a:pt x="1469626" y="1185769"/>
                  </a:cubicBezTo>
                  <a:cubicBezTo>
                    <a:pt x="1464552" y="1186784"/>
                    <a:pt x="1456941" y="1194391"/>
                    <a:pt x="1451995" y="1196547"/>
                  </a:cubicBezTo>
                  <a:cubicBezTo>
                    <a:pt x="1445145" y="1199716"/>
                    <a:pt x="1430812" y="1207958"/>
                    <a:pt x="1423582" y="1206056"/>
                  </a:cubicBezTo>
                  <a:cubicBezTo>
                    <a:pt x="1418636" y="1204788"/>
                    <a:pt x="1412674" y="1195406"/>
                    <a:pt x="1410011" y="1191095"/>
                  </a:cubicBezTo>
                  <a:cubicBezTo>
                    <a:pt x="1407347" y="1186784"/>
                    <a:pt x="1404049" y="1191095"/>
                    <a:pt x="1404556" y="1186910"/>
                  </a:cubicBezTo>
                  <a:cubicBezTo>
                    <a:pt x="1405064" y="1182726"/>
                    <a:pt x="1411025" y="1162693"/>
                    <a:pt x="1415465" y="1162186"/>
                  </a:cubicBezTo>
                  <a:cubicBezTo>
                    <a:pt x="1419904" y="1161679"/>
                    <a:pt x="1425231" y="1170808"/>
                    <a:pt x="1428910" y="1173090"/>
                  </a:cubicBezTo>
                  <a:cubicBezTo>
                    <a:pt x="1432588" y="1175372"/>
                    <a:pt x="1441594" y="1173090"/>
                    <a:pt x="1446541" y="1171822"/>
                  </a:cubicBezTo>
                  <a:cubicBezTo>
                    <a:pt x="1451348" y="1168943"/>
                    <a:pt x="1454394" y="1163850"/>
                    <a:pt x="1454659" y="1158255"/>
                  </a:cubicBezTo>
                  <a:cubicBezTo>
                    <a:pt x="1453897" y="1153944"/>
                    <a:pt x="1445272" y="1148872"/>
                    <a:pt x="1441086" y="1147478"/>
                  </a:cubicBezTo>
                  <a:cubicBezTo>
                    <a:pt x="1436147" y="1147097"/>
                    <a:pt x="1431185" y="1147097"/>
                    <a:pt x="1426246" y="1147478"/>
                  </a:cubicBezTo>
                  <a:cubicBezTo>
                    <a:pt x="1421832" y="1146727"/>
                    <a:pt x="1417556" y="1145316"/>
                    <a:pt x="1413562" y="1143294"/>
                  </a:cubicBezTo>
                  <a:cubicBezTo>
                    <a:pt x="1404096" y="1135604"/>
                    <a:pt x="1395881" y="1126494"/>
                    <a:pt x="1389209" y="1116287"/>
                  </a:cubicBezTo>
                  <a:cubicBezTo>
                    <a:pt x="1386926" y="1112863"/>
                    <a:pt x="1384516" y="1116287"/>
                    <a:pt x="1382359" y="1112610"/>
                  </a:cubicBezTo>
                  <a:cubicBezTo>
                    <a:pt x="1377192" y="1104004"/>
                    <a:pt x="1371293" y="1095860"/>
                    <a:pt x="1364728" y="1088265"/>
                  </a:cubicBezTo>
                  <a:cubicBezTo>
                    <a:pt x="1361811" y="1085096"/>
                    <a:pt x="1353694" y="1080912"/>
                    <a:pt x="1351284" y="1077361"/>
                  </a:cubicBezTo>
                  <a:cubicBezTo>
                    <a:pt x="1348874" y="1073811"/>
                    <a:pt x="1349508" y="1066457"/>
                    <a:pt x="1347225" y="1063921"/>
                  </a:cubicBezTo>
                  <a:cubicBezTo>
                    <a:pt x="1339082" y="1058350"/>
                    <a:pt x="1329817" y="1054628"/>
                    <a:pt x="1320081" y="1053017"/>
                  </a:cubicBezTo>
                  <a:cubicBezTo>
                    <a:pt x="1318052" y="1053017"/>
                    <a:pt x="1313993" y="1051876"/>
                    <a:pt x="1311963" y="1051622"/>
                  </a:cubicBezTo>
                  <a:cubicBezTo>
                    <a:pt x="1307056" y="1050823"/>
                    <a:pt x="1302095" y="1050399"/>
                    <a:pt x="1297123" y="1050354"/>
                  </a:cubicBezTo>
                  <a:cubicBezTo>
                    <a:pt x="1293191" y="1050354"/>
                    <a:pt x="1284439" y="1057328"/>
                    <a:pt x="1282156" y="1054412"/>
                  </a:cubicBezTo>
                  <a:cubicBezTo>
                    <a:pt x="1272897" y="1043634"/>
                    <a:pt x="1274545" y="1043761"/>
                    <a:pt x="1271374" y="1040845"/>
                  </a:cubicBezTo>
                  <a:cubicBezTo>
                    <a:pt x="1262482" y="1032417"/>
                    <a:pt x="1254722" y="1022870"/>
                    <a:pt x="1248289" y="1012444"/>
                  </a:cubicBezTo>
                  <a:cubicBezTo>
                    <a:pt x="1241948" y="999764"/>
                    <a:pt x="1240679" y="971236"/>
                    <a:pt x="1233449" y="959571"/>
                  </a:cubicBezTo>
                  <a:cubicBezTo>
                    <a:pt x="1229723" y="954565"/>
                    <a:pt x="1225126" y="950269"/>
                    <a:pt x="1219877" y="946891"/>
                  </a:cubicBezTo>
                  <a:cubicBezTo>
                    <a:pt x="1216706" y="945243"/>
                    <a:pt x="1208589" y="945497"/>
                    <a:pt x="1206306" y="942834"/>
                  </a:cubicBezTo>
                  <a:cubicBezTo>
                    <a:pt x="1204951" y="940360"/>
                    <a:pt x="1204460" y="937504"/>
                    <a:pt x="1204911" y="934719"/>
                  </a:cubicBezTo>
                  <a:cubicBezTo>
                    <a:pt x="1206052" y="930535"/>
                    <a:pt x="1214170" y="925210"/>
                    <a:pt x="1215819" y="921153"/>
                  </a:cubicBezTo>
                  <a:cubicBezTo>
                    <a:pt x="1217467" y="917095"/>
                    <a:pt x="1215819" y="909868"/>
                    <a:pt x="1217214" y="906318"/>
                  </a:cubicBezTo>
                  <a:cubicBezTo>
                    <a:pt x="1232181" y="862447"/>
                    <a:pt x="1207954" y="897569"/>
                    <a:pt x="1207954" y="897569"/>
                  </a:cubicBezTo>
                  <a:cubicBezTo>
                    <a:pt x="1204691" y="903569"/>
                    <a:pt x="1200038" y="908699"/>
                    <a:pt x="1194383" y="912531"/>
                  </a:cubicBezTo>
                  <a:cubicBezTo>
                    <a:pt x="1191338" y="914052"/>
                    <a:pt x="1183221" y="916207"/>
                    <a:pt x="1180811" y="913799"/>
                  </a:cubicBezTo>
                  <a:cubicBezTo>
                    <a:pt x="1174946" y="907660"/>
                    <a:pt x="1172903" y="898809"/>
                    <a:pt x="1175484" y="890722"/>
                  </a:cubicBezTo>
                  <a:cubicBezTo>
                    <a:pt x="1174165" y="885858"/>
                    <a:pt x="1173232" y="880898"/>
                    <a:pt x="1172694" y="875887"/>
                  </a:cubicBezTo>
                  <a:cubicBezTo>
                    <a:pt x="1172693" y="868787"/>
                    <a:pt x="1178020" y="871450"/>
                    <a:pt x="1177893" y="864349"/>
                  </a:cubicBezTo>
                  <a:cubicBezTo>
                    <a:pt x="1178965" y="859015"/>
                    <a:pt x="1181219" y="853989"/>
                    <a:pt x="1184489" y="849641"/>
                  </a:cubicBezTo>
                  <a:cubicBezTo>
                    <a:pt x="1190958" y="842034"/>
                    <a:pt x="1180557" y="838610"/>
                    <a:pt x="1180557" y="838610"/>
                  </a:cubicBezTo>
                  <a:cubicBezTo>
                    <a:pt x="1173327" y="837469"/>
                    <a:pt x="1161912" y="853826"/>
                    <a:pt x="1155189" y="852177"/>
                  </a:cubicBezTo>
                  <a:cubicBezTo>
                    <a:pt x="1155189" y="852177"/>
                    <a:pt x="1126650" y="844950"/>
                    <a:pt x="1155189" y="864856"/>
                  </a:cubicBezTo>
                  <a:cubicBezTo>
                    <a:pt x="1158106" y="866758"/>
                    <a:pt x="1150750" y="881720"/>
                    <a:pt x="1147959" y="884002"/>
                  </a:cubicBezTo>
                  <a:cubicBezTo>
                    <a:pt x="1145169" y="886285"/>
                    <a:pt x="1144027" y="881593"/>
                    <a:pt x="1142632" y="881339"/>
                  </a:cubicBezTo>
                  <a:cubicBezTo>
                    <a:pt x="1139207" y="880706"/>
                    <a:pt x="1132358" y="882988"/>
                    <a:pt x="1129060" y="882607"/>
                  </a:cubicBezTo>
                  <a:cubicBezTo>
                    <a:pt x="1124340" y="882033"/>
                    <a:pt x="1119750" y="880661"/>
                    <a:pt x="1115488" y="878550"/>
                  </a:cubicBezTo>
                  <a:cubicBezTo>
                    <a:pt x="1108766" y="874493"/>
                    <a:pt x="1110034" y="856108"/>
                    <a:pt x="1105088" y="849895"/>
                  </a:cubicBezTo>
                  <a:cubicBezTo>
                    <a:pt x="1102551" y="846725"/>
                    <a:pt x="1098111" y="839751"/>
                    <a:pt x="1095575" y="836455"/>
                  </a:cubicBezTo>
                  <a:cubicBezTo>
                    <a:pt x="1087203" y="825170"/>
                    <a:pt x="1062216" y="806405"/>
                    <a:pt x="1060694" y="792458"/>
                  </a:cubicBezTo>
                  <a:cubicBezTo>
                    <a:pt x="1060694" y="790936"/>
                    <a:pt x="1063484" y="788527"/>
                    <a:pt x="1063358" y="787006"/>
                  </a:cubicBezTo>
                  <a:cubicBezTo>
                    <a:pt x="1062043" y="781821"/>
                    <a:pt x="1059217" y="777144"/>
                    <a:pt x="1055240" y="773566"/>
                  </a:cubicBezTo>
                  <a:cubicBezTo>
                    <a:pt x="1049786" y="768367"/>
                    <a:pt x="1033043" y="765831"/>
                    <a:pt x="1028223" y="759999"/>
                  </a:cubicBezTo>
                  <a:cubicBezTo>
                    <a:pt x="1023403" y="754166"/>
                    <a:pt x="1017949" y="741867"/>
                    <a:pt x="1022515" y="738824"/>
                  </a:cubicBezTo>
                  <a:cubicBezTo>
                    <a:pt x="1022515" y="738824"/>
                    <a:pt x="1041287" y="744150"/>
                    <a:pt x="1049532" y="734894"/>
                  </a:cubicBezTo>
                  <a:cubicBezTo>
                    <a:pt x="1053464" y="730456"/>
                    <a:pt x="1051688" y="717396"/>
                    <a:pt x="1053591" y="711817"/>
                  </a:cubicBezTo>
                  <a:cubicBezTo>
                    <a:pt x="1057650" y="700406"/>
                    <a:pt x="1076168" y="681895"/>
                    <a:pt x="1078071" y="669849"/>
                  </a:cubicBezTo>
                  <a:cubicBezTo>
                    <a:pt x="1078166" y="665461"/>
                    <a:pt x="1077209" y="661113"/>
                    <a:pt x="1075280" y="657170"/>
                  </a:cubicBezTo>
                  <a:cubicBezTo>
                    <a:pt x="1071534" y="652220"/>
                    <a:pt x="1067283" y="647673"/>
                    <a:pt x="1062596" y="643603"/>
                  </a:cubicBezTo>
                  <a:cubicBezTo>
                    <a:pt x="1056737" y="644244"/>
                    <a:pt x="1050825" y="644244"/>
                    <a:pt x="1044966" y="643603"/>
                  </a:cubicBezTo>
                  <a:cubicBezTo>
                    <a:pt x="1037102" y="640814"/>
                    <a:pt x="1022261" y="624330"/>
                    <a:pt x="1015158" y="628768"/>
                  </a:cubicBezTo>
                  <a:cubicBezTo>
                    <a:pt x="1015158" y="628768"/>
                    <a:pt x="1005645" y="631177"/>
                    <a:pt x="1011480" y="642335"/>
                  </a:cubicBezTo>
                  <a:cubicBezTo>
                    <a:pt x="1013129" y="645251"/>
                    <a:pt x="1009958" y="652859"/>
                    <a:pt x="1011480" y="655775"/>
                  </a:cubicBezTo>
                  <a:cubicBezTo>
                    <a:pt x="1020949" y="664948"/>
                    <a:pt x="1029025" y="675456"/>
                    <a:pt x="1035453" y="686966"/>
                  </a:cubicBezTo>
                  <a:cubicBezTo>
                    <a:pt x="1036594" y="691024"/>
                    <a:pt x="1030125" y="701294"/>
                    <a:pt x="1026067" y="700533"/>
                  </a:cubicBezTo>
                  <a:cubicBezTo>
                    <a:pt x="1024671" y="700533"/>
                    <a:pt x="1026067" y="696222"/>
                    <a:pt x="1024671" y="695081"/>
                  </a:cubicBezTo>
                  <a:cubicBezTo>
                    <a:pt x="1019978" y="688488"/>
                    <a:pt x="1003109" y="671624"/>
                    <a:pt x="997655" y="677457"/>
                  </a:cubicBezTo>
                  <a:cubicBezTo>
                    <a:pt x="992200" y="683289"/>
                    <a:pt x="1003997" y="704844"/>
                    <a:pt x="999304" y="709028"/>
                  </a:cubicBezTo>
                  <a:cubicBezTo>
                    <a:pt x="994610" y="713212"/>
                    <a:pt x="970765" y="699265"/>
                    <a:pt x="967467" y="695461"/>
                  </a:cubicBezTo>
                  <a:cubicBezTo>
                    <a:pt x="964169" y="691657"/>
                    <a:pt x="971779" y="673780"/>
                    <a:pt x="971145" y="669342"/>
                  </a:cubicBezTo>
                  <a:cubicBezTo>
                    <a:pt x="970511" y="664904"/>
                    <a:pt x="977107" y="652225"/>
                    <a:pt x="977994" y="646266"/>
                  </a:cubicBezTo>
                  <a:cubicBezTo>
                    <a:pt x="978882" y="640307"/>
                    <a:pt x="976853" y="624965"/>
                    <a:pt x="977994" y="617864"/>
                  </a:cubicBezTo>
                  <a:cubicBezTo>
                    <a:pt x="980278" y="603663"/>
                    <a:pt x="1005772" y="533927"/>
                    <a:pt x="1005772" y="533927"/>
                  </a:cubicBezTo>
                  <a:cubicBezTo>
                    <a:pt x="1006703" y="528569"/>
                    <a:pt x="1007128" y="523135"/>
                    <a:pt x="1007041" y="517698"/>
                  </a:cubicBezTo>
                  <a:cubicBezTo>
                    <a:pt x="1007041" y="514147"/>
                    <a:pt x="1003616" y="507681"/>
                    <a:pt x="1002982" y="504131"/>
                  </a:cubicBezTo>
                  <a:cubicBezTo>
                    <a:pt x="1001206" y="493861"/>
                    <a:pt x="1002982" y="472433"/>
                    <a:pt x="1000318" y="462162"/>
                  </a:cubicBezTo>
                  <a:cubicBezTo>
                    <a:pt x="1000318" y="460387"/>
                    <a:pt x="998035" y="457218"/>
                    <a:pt x="997655" y="455442"/>
                  </a:cubicBezTo>
                  <a:cubicBezTo>
                    <a:pt x="997274" y="453667"/>
                    <a:pt x="998416" y="443524"/>
                    <a:pt x="996259" y="440481"/>
                  </a:cubicBezTo>
                  <a:cubicBezTo>
                    <a:pt x="994103" y="437438"/>
                    <a:pt x="984590" y="436297"/>
                    <a:pt x="981292" y="433761"/>
                  </a:cubicBezTo>
                  <a:cubicBezTo>
                    <a:pt x="976777" y="430054"/>
                    <a:pt x="973102" y="425429"/>
                    <a:pt x="970511" y="420194"/>
                  </a:cubicBezTo>
                  <a:cubicBezTo>
                    <a:pt x="969369" y="417024"/>
                    <a:pt x="971779" y="409797"/>
                    <a:pt x="970511" y="406627"/>
                  </a:cubicBezTo>
                  <a:cubicBezTo>
                    <a:pt x="965537" y="397799"/>
                    <a:pt x="957964" y="390715"/>
                    <a:pt x="948821" y="386340"/>
                  </a:cubicBezTo>
                  <a:cubicBezTo>
                    <a:pt x="941972" y="384312"/>
                    <a:pt x="927512" y="389764"/>
                    <a:pt x="920409" y="389130"/>
                  </a:cubicBezTo>
                  <a:cubicBezTo>
                    <a:pt x="915657" y="388709"/>
                    <a:pt x="911040" y="387329"/>
                    <a:pt x="906837" y="385072"/>
                  </a:cubicBezTo>
                  <a:cubicBezTo>
                    <a:pt x="903666" y="382663"/>
                    <a:pt x="901764" y="374042"/>
                    <a:pt x="898720" y="371506"/>
                  </a:cubicBezTo>
                  <a:cubicBezTo>
                    <a:pt x="895675" y="368970"/>
                    <a:pt x="888065" y="368209"/>
                    <a:pt x="885148" y="366054"/>
                  </a:cubicBezTo>
                  <a:cubicBezTo>
                    <a:pt x="882230" y="363898"/>
                    <a:pt x="876649" y="353374"/>
                    <a:pt x="872464" y="349824"/>
                  </a:cubicBezTo>
                  <a:cubicBezTo>
                    <a:pt x="863585" y="341456"/>
                    <a:pt x="838217" y="333214"/>
                    <a:pt x="831875" y="322690"/>
                  </a:cubicBezTo>
                  <a:cubicBezTo>
                    <a:pt x="830099" y="319901"/>
                    <a:pt x="831875" y="312420"/>
                    <a:pt x="830480" y="309250"/>
                  </a:cubicBezTo>
                  <a:cubicBezTo>
                    <a:pt x="829267" y="303862"/>
                    <a:pt x="826981" y="298773"/>
                    <a:pt x="823757" y="294289"/>
                  </a:cubicBezTo>
                  <a:cubicBezTo>
                    <a:pt x="817922" y="288456"/>
                    <a:pt x="800292" y="285920"/>
                    <a:pt x="793950" y="280722"/>
                  </a:cubicBezTo>
                  <a:cubicBezTo>
                    <a:pt x="787608" y="275523"/>
                    <a:pt x="779997" y="258280"/>
                    <a:pt x="773655" y="252320"/>
                  </a:cubicBezTo>
                  <a:cubicBezTo>
                    <a:pt x="765127" y="244985"/>
                    <a:pt x="755495" y="239037"/>
                    <a:pt x="745116" y="234696"/>
                  </a:cubicBezTo>
                  <a:cubicBezTo>
                    <a:pt x="741945" y="233682"/>
                    <a:pt x="734842" y="234696"/>
                    <a:pt x="731544" y="233428"/>
                  </a:cubicBezTo>
                  <a:cubicBezTo>
                    <a:pt x="723173" y="230892"/>
                    <a:pt x="708840" y="219861"/>
                    <a:pt x="700469" y="217072"/>
                  </a:cubicBezTo>
                  <a:cubicBezTo>
                    <a:pt x="697834" y="216280"/>
                    <a:pt x="695102" y="215853"/>
                    <a:pt x="692351" y="215804"/>
                  </a:cubicBezTo>
                  <a:cubicBezTo>
                    <a:pt x="687268" y="216784"/>
                    <a:pt x="682266" y="218140"/>
                    <a:pt x="677384" y="219861"/>
                  </a:cubicBezTo>
                  <a:cubicBezTo>
                    <a:pt x="668339" y="220296"/>
                    <a:pt x="659323" y="221185"/>
                    <a:pt x="650367" y="222524"/>
                  </a:cubicBezTo>
                  <a:cubicBezTo>
                    <a:pt x="645173" y="225236"/>
                    <a:pt x="640561" y="228941"/>
                    <a:pt x="636795" y="233428"/>
                  </a:cubicBezTo>
                  <a:cubicBezTo>
                    <a:pt x="633327" y="237182"/>
                    <a:pt x="630996" y="241842"/>
                    <a:pt x="630072" y="246868"/>
                  </a:cubicBezTo>
                  <a:lnTo>
                    <a:pt x="634131" y="256378"/>
                  </a:lnTo>
                  <a:cubicBezTo>
                    <a:pt x="636541" y="259040"/>
                    <a:pt x="641869" y="267155"/>
                    <a:pt x="639459" y="269945"/>
                  </a:cubicBezTo>
                  <a:cubicBezTo>
                    <a:pt x="637049" y="272734"/>
                    <a:pt x="628424" y="265633"/>
                    <a:pt x="624618" y="265887"/>
                  </a:cubicBezTo>
                  <a:cubicBezTo>
                    <a:pt x="621309" y="266891"/>
                    <a:pt x="618120" y="268252"/>
                    <a:pt x="615105" y="269945"/>
                  </a:cubicBezTo>
                  <a:cubicBezTo>
                    <a:pt x="610092" y="271044"/>
                    <a:pt x="605139" y="272399"/>
                    <a:pt x="600265" y="274002"/>
                  </a:cubicBezTo>
                  <a:cubicBezTo>
                    <a:pt x="587581" y="280341"/>
                    <a:pt x="570838" y="303925"/>
                    <a:pt x="558154" y="309250"/>
                  </a:cubicBezTo>
                  <a:cubicBezTo>
                    <a:pt x="553941" y="311165"/>
                    <a:pt x="549206" y="311612"/>
                    <a:pt x="544709" y="310518"/>
                  </a:cubicBezTo>
                  <a:cubicBezTo>
                    <a:pt x="543187" y="309631"/>
                    <a:pt x="543694" y="304306"/>
                    <a:pt x="541919" y="303798"/>
                  </a:cubicBezTo>
                  <a:cubicBezTo>
                    <a:pt x="537352" y="302404"/>
                    <a:pt x="529869" y="312040"/>
                    <a:pt x="527078" y="316478"/>
                  </a:cubicBezTo>
                  <a:cubicBezTo>
                    <a:pt x="526064" y="317872"/>
                    <a:pt x="525810" y="322183"/>
                    <a:pt x="524415" y="323198"/>
                  </a:cubicBezTo>
                  <a:cubicBezTo>
                    <a:pt x="523019" y="324212"/>
                    <a:pt x="514014" y="323198"/>
                    <a:pt x="510843" y="324592"/>
                  </a:cubicBezTo>
                  <a:cubicBezTo>
                    <a:pt x="500715" y="330040"/>
                    <a:pt x="491192" y="336543"/>
                    <a:pt x="482431" y="343992"/>
                  </a:cubicBezTo>
                  <a:cubicBezTo>
                    <a:pt x="480730" y="345495"/>
                    <a:pt x="478906" y="346852"/>
                    <a:pt x="476977" y="348049"/>
                  </a:cubicBezTo>
                  <a:cubicBezTo>
                    <a:pt x="472115" y="349423"/>
                    <a:pt x="467034" y="349854"/>
                    <a:pt x="462010" y="349317"/>
                  </a:cubicBezTo>
                  <a:cubicBezTo>
                    <a:pt x="450454" y="348604"/>
                    <a:pt x="438989" y="346821"/>
                    <a:pt x="427763" y="343992"/>
                  </a:cubicBezTo>
                  <a:cubicBezTo>
                    <a:pt x="424971" y="339925"/>
                    <a:pt x="423109" y="335293"/>
                    <a:pt x="422309" y="330425"/>
                  </a:cubicBezTo>
                  <a:cubicBezTo>
                    <a:pt x="421294" y="323958"/>
                    <a:pt x="417235" y="304432"/>
                    <a:pt x="423704" y="304306"/>
                  </a:cubicBezTo>
                  <a:cubicBezTo>
                    <a:pt x="431085" y="306961"/>
                    <a:pt x="437464" y="311833"/>
                    <a:pt x="441969" y="318253"/>
                  </a:cubicBezTo>
                  <a:cubicBezTo>
                    <a:pt x="446268" y="326569"/>
                    <a:pt x="455702" y="330865"/>
                    <a:pt x="464800" y="328650"/>
                  </a:cubicBezTo>
                  <a:cubicBezTo>
                    <a:pt x="468098" y="327635"/>
                    <a:pt x="463278" y="318379"/>
                    <a:pt x="462009" y="315083"/>
                  </a:cubicBezTo>
                  <a:cubicBezTo>
                    <a:pt x="459858" y="309855"/>
                    <a:pt x="457135" y="304880"/>
                    <a:pt x="453891" y="300248"/>
                  </a:cubicBezTo>
                  <a:cubicBezTo>
                    <a:pt x="449669" y="295476"/>
                    <a:pt x="445180" y="290947"/>
                    <a:pt x="440446" y="286681"/>
                  </a:cubicBezTo>
                  <a:lnTo>
                    <a:pt x="426875" y="282624"/>
                  </a:lnTo>
                  <a:lnTo>
                    <a:pt x="406327" y="276538"/>
                  </a:lnTo>
                  <a:cubicBezTo>
                    <a:pt x="403156" y="274382"/>
                    <a:pt x="395799" y="271973"/>
                    <a:pt x="392755" y="269818"/>
                  </a:cubicBezTo>
                  <a:cubicBezTo>
                    <a:pt x="389711" y="267662"/>
                    <a:pt x="382227" y="252828"/>
                    <a:pt x="384891" y="248770"/>
                  </a:cubicBezTo>
                  <a:cubicBezTo>
                    <a:pt x="388950" y="242431"/>
                    <a:pt x="405819" y="257899"/>
                    <a:pt x="413303" y="259548"/>
                  </a:cubicBezTo>
                  <a:cubicBezTo>
                    <a:pt x="439305" y="265507"/>
                    <a:pt x="425987" y="241416"/>
                    <a:pt x="420786" y="239007"/>
                  </a:cubicBezTo>
                  <a:cubicBezTo>
                    <a:pt x="397194" y="226962"/>
                    <a:pt x="394277" y="228737"/>
                    <a:pt x="394277" y="228737"/>
                  </a:cubicBezTo>
                  <a:cubicBezTo>
                    <a:pt x="396433" y="226835"/>
                    <a:pt x="397575" y="221256"/>
                    <a:pt x="399477" y="218974"/>
                  </a:cubicBezTo>
                  <a:cubicBezTo>
                    <a:pt x="401801" y="214638"/>
                    <a:pt x="401405" y="209350"/>
                    <a:pt x="398462" y="205407"/>
                  </a:cubicBezTo>
                  <a:cubicBezTo>
                    <a:pt x="392628" y="201857"/>
                    <a:pt x="383495" y="221003"/>
                    <a:pt x="376773" y="221636"/>
                  </a:cubicBezTo>
                  <a:cubicBezTo>
                    <a:pt x="372968" y="221636"/>
                    <a:pt x="353815" y="211747"/>
                    <a:pt x="350010" y="211113"/>
                  </a:cubicBezTo>
                  <a:cubicBezTo>
                    <a:pt x="346205" y="210479"/>
                    <a:pt x="337326" y="211113"/>
                    <a:pt x="336438" y="213902"/>
                  </a:cubicBezTo>
                  <a:cubicBezTo>
                    <a:pt x="335550" y="216692"/>
                    <a:pt x="341004" y="222524"/>
                    <a:pt x="343287" y="224680"/>
                  </a:cubicBezTo>
                  <a:cubicBezTo>
                    <a:pt x="345570" y="226835"/>
                    <a:pt x="354449" y="229624"/>
                    <a:pt x="356732" y="232794"/>
                  </a:cubicBezTo>
                  <a:cubicBezTo>
                    <a:pt x="359015" y="235964"/>
                    <a:pt x="362186" y="244079"/>
                    <a:pt x="359523" y="246361"/>
                  </a:cubicBezTo>
                  <a:cubicBezTo>
                    <a:pt x="353688" y="251306"/>
                    <a:pt x="330984" y="235711"/>
                    <a:pt x="330984" y="235711"/>
                  </a:cubicBezTo>
                  <a:cubicBezTo>
                    <a:pt x="323865" y="232434"/>
                    <a:pt x="316534" y="229638"/>
                    <a:pt x="309041" y="227342"/>
                  </a:cubicBezTo>
                  <a:cubicBezTo>
                    <a:pt x="294961" y="223412"/>
                    <a:pt x="263886" y="223665"/>
                    <a:pt x="252089" y="214663"/>
                  </a:cubicBezTo>
                  <a:cubicBezTo>
                    <a:pt x="242830" y="207816"/>
                    <a:pt x="256148" y="198180"/>
                    <a:pt x="256148" y="198180"/>
                  </a:cubicBezTo>
                  <a:cubicBezTo>
                    <a:pt x="260286" y="195903"/>
                    <a:pt x="265030" y="194972"/>
                    <a:pt x="269720" y="195517"/>
                  </a:cubicBezTo>
                  <a:cubicBezTo>
                    <a:pt x="274869" y="197284"/>
                    <a:pt x="279837" y="199534"/>
                    <a:pt x="284560" y="202237"/>
                  </a:cubicBezTo>
                  <a:cubicBezTo>
                    <a:pt x="287605" y="203252"/>
                    <a:pt x="294961" y="207436"/>
                    <a:pt x="297244" y="204900"/>
                  </a:cubicBezTo>
                  <a:cubicBezTo>
                    <a:pt x="299527" y="202364"/>
                    <a:pt x="292932" y="185754"/>
                    <a:pt x="290395" y="183345"/>
                  </a:cubicBezTo>
                  <a:cubicBezTo>
                    <a:pt x="283272" y="177832"/>
                    <a:pt x="274914" y="174133"/>
                    <a:pt x="266042" y="172568"/>
                  </a:cubicBezTo>
                  <a:cubicBezTo>
                    <a:pt x="260898" y="173051"/>
                    <a:pt x="255877" y="174424"/>
                    <a:pt x="251202" y="176625"/>
                  </a:cubicBezTo>
                  <a:cubicBezTo>
                    <a:pt x="247650" y="178020"/>
                    <a:pt x="241054" y="184867"/>
                    <a:pt x="237630" y="183345"/>
                  </a:cubicBezTo>
                  <a:cubicBezTo>
                    <a:pt x="234205" y="181824"/>
                    <a:pt x="236742" y="171934"/>
                    <a:pt x="233571" y="170666"/>
                  </a:cubicBezTo>
                  <a:cubicBezTo>
                    <a:pt x="223170" y="168511"/>
                    <a:pt x="214291" y="206168"/>
                    <a:pt x="205032" y="211366"/>
                  </a:cubicBezTo>
                  <a:cubicBezTo>
                    <a:pt x="203637" y="212254"/>
                    <a:pt x="198310" y="216438"/>
                    <a:pt x="198310" y="216438"/>
                  </a:cubicBezTo>
                  <a:cubicBezTo>
                    <a:pt x="186337" y="220903"/>
                    <a:pt x="174145" y="224754"/>
                    <a:pt x="161780" y="227976"/>
                  </a:cubicBezTo>
                  <a:cubicBezTo>
                    <a:pt x="150745" y="230005"/>
                    <a:pt x="140851" y="239134"/>
                    <a:pt x="129690" y="238880"/>
                  </a:cubicBezTo>
                  <a:cubicBezTo>
                    <a:pt x="125757" y="238880"/>
                    <a:pt x="115357" y="227215"/>
                    <a:pt x="114849" y="223412"/>
                  </a:cubicBezTo>
                  <a:cubicBezTo>
                    <a:pt x="114849" y="222144"/>
                    <a:pt x="117767" y="221129"/>
                    <a:pt x="118908" y="220622"/>
                  </a:cubicBezTo>
                  <a:cubicBezTo>
                    <a:pt x="123982" y="218340"/>
                    <a:pt x="135905" y="218340"/>
                    <a:pt x="140471" y="215297"/>
                  </a:cubicBezTo>
                  <a:cubicBezTo>
                    <a:pt x="145037" y="212254"/>
                    <a:pt x="151760" y="204139"/>
                    <a:pt x="151379" y="199828"/>
                  </a:cubicBezTo>
                  <a:cubicBezTo>
                    <a:pt x="150999" y="195517"/>
                    <a:pt x="138695" y="190699"/>
                    <a:pt x="136412" y="186261"/>
                  </a:cubicBezTo>
                  <a:cubicBezTo>
                    <a:pt x="132861" y="181220"/>
                    <a:pt x="128051" y="177198"/>
                    <a:pt x="122460" y="174596"/>
                  </a:cubicBezTo>
                  <a:cubicBezTo>
                    <a:pt x="118147" y="174596"/>
                    <a:pt x="119669" y="187276"/>
                    <a:pt x="117006" y="190826"/>
                  </a:cubicBezTo>
                  <a:cubicBezTo>
                    <a:pt x="113958" y="195871"/>
                    <a:pt x="108865" y="199342"/>
                    <a:pt x="103053" y="200335"/>
                  </a:cubicBezTo>
                  <a:cubicBezTo>
                    <a:pt x="92526" y="198053"/>
                    <a:pt x="91257" y="215297"/>
                    <a:pt x="91257" y="215297"/>
                  </a:cubicBezTo>
                  <a:cubicBezTo>
                    <a:pt x="87776" y="222064"/>
                    <a:pt x="83519" y="228404"/>
                    <a:pt x="78573" y="234189"/>
                  </a:cubicBezTo>
                  <a:cubicBezTo>
                    <a:pt x="74314" y="237314"/>
                    <a:pt x="69770" y="240032"/>
                    <a:pt x="65001" y="242304"/>
                  </a:cubicBezTo>
                  <a:cubicBezTo>
                    <a:pt x="62467" y="244864"/>
                    <a:pt x="59325" y="246739"/>
                    <a:pt x="55869" y="247756"/>
                  </a:cubicBezTo>
                  <a:cubicBezTo>
                    <a:pt x="53712" y="247756"/>
                    <a:pt x="48639" y="247756"/>
                    <a:pt x="47751" y="246361"/>
                  </a:cubicBezTo>
                  <a:cubicBezTo>
                    <a:pt x="46863" y="244967"/>
                    <a:pt x="54474" y="232921"/>
                    <a:pt x="54474" y="232921"/>
                  </a:cubicBezTo>
                  <a:cubicBezTo>
                    <a:pt x="57580" y="228697"/>
                    <a:pt x="60216" y="224148"/>
                    <a:pt x="62338" y="219354"/>
                  </a:cubicBezTo>
                  <a:cubicBezTo>
                    <a:pt x="62684" y="216995"/>
                    <a:pt x="62238" y="214586"/>
                    <a:pt x="61069" y="212507"/>
                  </a:cubicBezTo>
                  <a:cubicBezTo>
                    <a:pt x="58659" y="209845"/>
                    <a:pt x="50668" y="208831"/>
                    <a:pt x="47497" y="207182"/>
                  </a:cubicBezTo>
                  <a:cubicBezTo>
                    <a:pt x="32150" y="199321"/>
                    <a:pt x="36335" y="193615"/>
                    <a:pt x="36335" y="193615"/>
                  </a:cubicBezTo>
                  <a:cubicBezTo>
                    <a:pt x="36335" y="193615"/>
                    <a:pt x="44326" y="178527"/>
                    <a:pt x="43185" y="173328"/>
                  </a:cubicBezTo>
                  <a:cubicBezTo>
                    <a:pt x="42063" y="168089"/>
                    <a:pt x="39310" y="163340"/>
                    <a:pt x="35321" y="159761"/>
                  </a:cubicBezTo>
                  <a:cubicBezTo>
                    <a:pt x="32150" y="157606"/>
                    <a:pt x="24666" y="155324"/>
                    <a:pt x="21749" y="153042"/>
                  </a:cubicBezTo>
                  <a:cubicBezTo>
                    <a:pt x="12325" y="145419"/>
                    <a:pt x="4883" y="135631"/>
                    <a:pt x="59" y="124513"/>
                  </a:cubicBezTo>
                  <a:cubicBezTo>
                    <a:pt x="-314" y="118370"/>
                    <a:pt x="1095" y="112250"/>
                    <a:pt x="4118" y="106889"/>
                  </a:cubicBezTo>
                  <a:cubicBezTo>
                    <a:pt x="7678" y="102228"/>
                    <a:pt x="12342" y="98524"/>
                    <a:pt x="17690" y="96112"/>
                  </a:cubicBezTo>
                  <a:cubicBezTo>
                    <a:pt x="59167" y="81657"/>
                    <a:pt x="192348" y="78488"/>
                    <a:pt x="192348" y="78488"/>
                  </a:cubicBezTo>
                  <a:lnTo>
                    <a:pt x="486236" y="43366"/>
                  </a:lnTo>
                  <a:lnTo>
                    <a:pt x="506657" y="74430"/>
                  </a:lnTo>
                  <a:lnTo>
                    <a:pt x="509321" y="87997"/>
                  </a:lnTo>
                  <a:lnTo>
                    <a:pt x="520229" y="101564"/>
                  </a:lnTo>
                  <a:lnTo>
                    <a:pt x="1003743" y="66315"/>
                  </a:lnTo>
                  <a:lnTo>
                    <a:pt x="1018710" y="75825"/>
                  </a:lnTo>
                  <a:cubicBezTo>
                    <a:pt x="1020495" y="85883"/>
                    <a:pt x="1024152" y="95516"/>
                    <a:pt x="1029491" y="104226"/>
                  </a:cubicBezTo>
                  <a:cubicBezTo>
                    <a:pt x="1033739" y="106165"/>
                    <a:pt x="1038508" y="106655"/>
                    <a:pt x="1043063" y="105621"/>
                  </a:cubicBezTo>
                  <a:cubicBezTo>
                    <a:pt x="1048425" y="103927"/>
                    <a:pt x="1053125" y="100602"/>
                    <a:pt x="1056508" y="96111"/>
                  </a:cubicBezTo>
                  <a:cubicBezTo>
                    <a:pt x="1058503" y="86310"/>
                    <a:pt x="1058973" y="76260"/>
                    <a:pt x="1057903" y="66315"/>
                  </a:cubicBezTo>
                  <a:lnTo>
                    <a:pt x="1055240" y="52749"/>
                  </a:lnTo>
                  <a:lnTo>
                    <a:pt x="1047122" y="39182"/>
                  </a:lnTo>
                  <a:lnTo>
                    <a:pt x="1045727" y="25742"/>
                  </a:lnTo>
                  <a:lnTo>
                    <a:pt x="1049786" y="10780"/>
                  </a:lnTo>
                  <a:cubicBezTo>
                    <a:pt x="1053077" y="4077"/>
                    <a:pt x="1059947" y="-123"/>
                    <a:pt x="1067416" y="3"/>
                  </a:cubicBezTo>
                  <a:lnTo>
                    <a:pt x="1082257" y="5328"/>
                  </a:lnTo>
                  <a:lnTo>
                    <a:pt x="1118913" y="13570"/>
                  </a:lnTo>
                  <a:lnTo>
                    <a:pt x="1132485" y="14837"/>
                  </a:lnTo>
                  <a:lnTo>
                    <a:pt x="1139207" y="13570"/>
                  </a:lnTo>
                  <a:lnTo>
                    <a:pt x="1145930" y="12175"/>
                  </a:lnTo>
                  <a:cubicBezTo>
                    <a:pt x="1145930" y="12175"/>
                    <a:pt x="1159882" y="13950"/>
                    <a:pt x="1162165" y="17627"/>
                  </a:cubicBezTo>
                  <a:cubicBezTo>
                    <a:pt x="1166097" y="23586"/>
                    <a:pt x="1158360" y="38928"/>
                    <a:pt x="1159502" y="46029"/>
                  </a:cubicBezTo>
                  <a:cubicBezTo>
                    <a:pt x="1160643" y="53129"/>
                    <a:pt x="1164829" y="55791"/>
                    <a:pt x="1174469" y="65554"/>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6" name="US_State">
              <a:extLst>
                <a:ext uri="{FF2B5EF4-FFF2-40B4-BE49-F238E27FC236}">
                  <a16:creationId xmlns:a16="http://schemas.microsoft.com/office/drawing/2014/main" id="{6CBE90F3-DED7-97D8-3EB0-F48AA8DA44DD}"/>
                </a:ext>
              </a:extLst>
            </p:cNvPr>
            <p:cNvSpPr/>
            <p:nvPr/>
          </p:nvSpPr>
          <p:spPr>
            <a:xfrm>
              <a:off x="6769836" y="4124950"/>
              <a:ext cx="676930" cy="1105310"/>
            </a:xfrm>
            <a:custGeom>
              <a:avLst/>
              <a:gdLst>
                <a:gd name="connsiteX0" fmla="*/ 9753 w 676930"/>
                <a:gd name="connsiteY0" fmla="*/ 57691 h 1105310"/>
                <a:gd name="connsiteX1" fmla="*/ 23325 w 676930"/>
                <a:gd name="connsiteY1" fmla="*/ 65806 h 1105310"/>
                <a:gd name="connsiteX2" fmla="*/ 10641 w 676930"/>
                <a:gd name="connsiteY2" fmla="*/ 730707 h 1105310"/>
                <a:gd name="connsiteX3" fmla="*/ 53893 w 676930"/>
                <a:gd name="connsiteY3" fmla="*/ 1056945 h 1105310"/>
                <a:gd name="connsiteX4" fmla="*/ 55289 w 676930"/>
                <a:gd name="connsiteY4" fmla="*/ 1063792 h 1105310"/>
                <a:gd name="connsiteX5" fmla="*/ 68861 w 676930"/>
                <a:gd name="connsiteY5" fmla="*/ 1061003 h 1105310"/>
                <a:gd name="connsiteX6" fmla="*/ 95877 w 676930"/>
                <a:gd name="connsiteY6" fmla="*/ 1066455 h 1105310"/>
                <a:gd name="connsiteX7" fmla="*/ 109449 w 676930"/>
                <a:gd name="connsiteY7" fmla="*/ 1066455 h 1105310"/>
                <a:gd name="connsiteX8" fmla="*/ 112240 w 676930"/>
                <a:gd name="connsiteY8" fmla="*/ 1016371 h 1105310"/>
                <a:gd name="connsiteX9" fmla="*/ 114903 w 676930"/>
                <a:gd name="connsiteY9" fmla="*/ 1001410 h 1105310"/>
                <a:gd name="connsiteX10" fmla="*/ 133803 w 676930"/>
                <a:gd name="connsiteY10" fmla="*/ 994690 h 1105310"/>
                <a:gd name="connsiteX11" fmla="*/ 141921 w 676930"/>
                <a:gd name="connsiteY11" fmla="*/ 1008257 h 1105310"/>
                <a:gd name="connsiteX12" fmla="*/ 144711 w 676930"/>
                <a:gd name="connsiteY12" fmla="*/ 1021824 h 1105310"/>
                <a:gd name="connsiteX13" fmla="*/ 139257 w 676930"/>
                <a:gd name="connsiteY13" fmla="*/ 1035264 h 1105310"/>
                <a:gd name="connsiteX14" fmla="*/ 145980 w 676930"/>
                <a:gd name="connsiteY14" fmla="*/ 1048831 h 1105310"/>
                <a:gd name="connsiteX15" fmla="*/ 160947 w 676930"/>
                <a:gd name="connsiteY15" fmla="*/ 1056946 h 1105310"/>
                <a:gd name="connsiteX16" fmla="*/ 165005 w 676930"/>
                <a:gd name="connsiteY16" fmla="*/ 1054283 h 1105310"/>
                <a:gd name="connsiteX17" fmla="*/ 174518 w 676930"/>
                <a:gd name="connsiteY17" fmla="*/ 1069117 h 1105310"/>
                <a:gd name="connsiteX18" fmla="*/ 171728 w 676930"/>
                <a:gd name="connsiteY18" fmla="*/ 1077105 h 1105310"/>
                <a:gd name="connsiteX19" fmla="*/ 156888 w 676930"/>
                <a:gd name="connsiteY19" fmla="*/ 1082431 h 1105310"/>
                <a:gd name="connsiteX20" fmla="*/ 143316 w 676930"/>
                <a:gd name="connsiteY20" fmla="*/ 1081163 h 1105310"/>
                <a:gd name="connsiteX21" fmla="*/ 133803 w 676930"/>
                <a:gd name="connsiteY21" fmla="*/ 1101069 h 1105310"/>
                <a:gd name="connsiteX22" fmla="*/ 189358 w 676930"/>
                <a:gd name="connsiteY22" fmla="*/ 1091560 h 1105310"/>
                <a:gd name="connsiteX23" fmla="*/ 204326 w 676930"/>
                <a:gd name="connsiteY23" fmla="*/ 1086107 h 1105310"/>
                <a:gd name="connsiteX24" fmla="*/ 208385 w 676930"/>
                <a:gd name="connsiteY24" fmla="*/ 1065060 h 1105310"/>
                <a:gd name="connsiteX25" fmla="*/ 205594 w 676930"/>
                <a:gd name="connsiteY25" fmla="*/ 1061003 h 1105310"/>
                <a:gd name="connsiteX26" fmla="*/ 214853 w 676930"/>
                <a:gd name="connsiteY26" fmla="*/ 1059988 h 1105310"/>
                <a:gd name="connsiteX27" fmla="*/ 228425 w 676930"/>
                <a:gd name="connsiteY27" fmla="*/ 1047309 h 1105310"/>
                <a:gd name="connsiteX28" fmla="*/ 234386 w 676930"/>
                <a:gd name="connsiteY28" fmla="*/ 1025374 h 1105310"/>
                <a:gd name="connsiteX29" fmla="*/ 235401 w 676930"/>
                <a:gd name="connsiteY29" fmla="*/ 1018527 h 1105310"/>
                <a:gd name="connsiteX30" fmla="*/ 228933 w 676930"/>
                <a:gd name="connsiteY30" fmla="*/ 1011807 h 1105310"/>
                <a:gd name="connsiteX31" fmla="*/ 235782 w 676930"/>
                <a:gd name="connsiteY31" fmla="*/ 991520 h 1105310"/>
                <a:gd name="connsiteX32" fmla="*/ 226015 w 676930"/>
                <a:gd name="connsiteY32" fmla="*/ 977953 h 1105310"/>
                <a:gd name="connsiteX33" fmla="*/ 212443 w 676930"/>
                <a:gd name="connsiteY33" fmla="*/ 971233 h 1105310"/>
                <a:gd name="connsiteX34" fmla="*/ 190753 w 676930"/>
                <a:gd name="connsiteY34" fmla="*/ 942705 h 1105310"/>
                <a:gd name="connsiteX35" fmla="*/ 194812 w 676930"/>
                <a:gd name="connsiteY35" fmla="*/ 925080 h 1105310"/>
                <a:gd name="connsiteX36" fmla="*/ 208384 w 676930"/>
                <a:gd name="connsiteY36" fmla="*/ 914303 h 1105310"/>
                <a:gd name="connsiteX37" fmla="*/ 216502 w 676930"/>
                <a:gd name="connsiteY37" fmla="*/ 913542 h 1105310"/>
                <a:gd name="connsiteX38" fmla="*/ 383043 w 676930"/>
                <a:gd name="connsiteY38" fmla="*/ 896679 h 1105310"/>
                <a:gd name="connsiteX39" fmla="*/ 676930 w 676930"/>
                <a:gd name="connsiteY39" fmla="*/ 861557 h 1105310"/>
                <a:gd name="connsiteX40" fmla="*/ 676930 w 676930"/>
                <a:gd name="connsiteY40" fmla="*/ 854710 h 1105310"/>
                <a:gd name="connsiteX41" fmla="*/ 664246 w 676930"/>
                <a:gd name="connsiteY41" fmla="*/ 833029 h 1105310"/>
                <a:gd name="connsiteX42" fmla="*/ 653465 w 676930"/>
                <a:gd name="connsiteY42" fmla="*/ 819589 h 1105310"/>
                <a:gd name="connsiteX43" fmla="*/ 649406 w 676930"/>
                <a:gd name="connsiteY43" fmla="*/ 804628 h 1105310"/>
                <a:gd name="connsiteX44" fmla="*/ 653465 w 676930"/>
                <a:gd name="connsiteY44" fmla="*/ 773436 h 1105310"/>
                <a:gd name="connsiteX45" fmla="*/ 652070 w 676930"/>
                <a:gd name="connsiteY45" fmla="*/ 759996 h 1105310"/>
                <a:gd name="connsiteX46" fmla="*/ 656129 w 676930"/>
                <a:gd name="connsiteY46" fmla="*/ 746429 h 1105310"/>
                <a:gd name="connsiteX47" fmla="*/ 649406 w 676930"/>
                <a:gd name="connsiteY47" fmla="*/ 726142 h 1105310"/>
                <a:gd name="connsiteX48" fmla="*/ 640147 w 676930"/>
                <a:gd name="connsiteY48" fmla="*/ 712195 h 1105310"/>
                <a:gd name="connsiteX49" fmla="*/ 630634 w 676930"/>
                <a:gd name="connsiteY49" fmla="*/ 685062 h 1105310"/>
                <a:gd name="connsiteX50" fmla="*/ 634693 w 676930"/>
                <a:gd name="connsiteY50" fmla="*/ 658055 h 1105310"/>
                <a:gd name="connsiteX51" fmla="*/ 640147 w 676930"/>
                <a:gd name="connsiteY51" fmla="*/ 643220 h 1105310"/>
                <a:gd name="connsiteX52" fmla="*/ 638752 w 676930"/>
                <a:gd name="connsiteY52" fmla="*/ 616087 h 1105310"/>
                <a:gd name="connsiteX53" fmla="*/ 646869 w 676930"/>
                <a:gd name="connsiteY53" fmla="*/ 602520 h 1105310"/>
                <a:gd name="connsiteX54" fmla="*/ 660441 w 676930"/>
                <a:gd name="connsiteY54" fmla="*/ 591742 h 1105310"/>
                <a:gd name="connsiteX55" fmla="*/ 657651 w 676930"/>
                <a:gd name="connsiteY55" fmla="*/ 578175 h 1105310"/>
                <a:gd name="connsiteX56" fmla="*/ 644206 w 676930"/>
                <a:gd name="connsiteY56" fmla="*/ 571455 h 1105310"/>
                <a:gd name="connsiteX57" fmla="*/ 646869 w 676930"/>
                <a:gd name="connsiteY57" fmla="*/ 549774 h 1105310"/>
                <a:gd name="connsiteX58" fmla="*/ 640146 w 676930"/>
                <a:gd name="connsiteY58" fmla="*/ 533544 h 1105310"/>
                <a:gd name="connsiteX59" fmla="*/ 637356 w 676930"/>
                <a:gd name="connsiteY59" fmla="*/ 528092 h 1105310"/>
                <a:gd name="connsiteX60" fmla="*/ 619726 w 676930"/>
                <a:gd name="connsiteY60" fmla="*/ 511863 h 1105310"/>
                <a:gd name="connsiteX61" fmla="*/ 608945 w 676930"/>
                <a:gd name="connsiteY61" fmla="*/ 484729 h 1105310"/>
                <a:gd name="connsiteX62" fmla="*/ 595373 w 676930"/>
                <a:gd name="connsiteY62" fmla="*/ 454933 h 1105310"/>
                <a:gd name="connsiteX63" fmla="*/ 591313 w 676930"/>
                <a:gd name="connsiteY63" fmla="*/ 448213 h 1105310"/>
                <a:gd name="connsiteX64" fmla="*/ 524976 w 676930"/>
                <a:gd name="connsiteY64" fmla="*/ 208574 h 1105310"/>
                <a:gd name="connsiteX65" fmla="*/ 458639 w 676930"/>
                <a:gd name="connsiteY65" fmla="*/ 0 h 1105310"/>
                <a:gd name="connsiteX66" fmla="*/ 259501 w 676930"/>
                <a:gd name="connsiteY66" fmla="*/ 23076 h 1105310"/>
                <a:gd name="connsiteX67" fmla="*/ 2143 w 676930"/>
                <a:gd name="connsiteY67" fmla="*/ 43363 h 1105310"/>
                <a:gd name="connsiteX68" fmla="*/ 9753 w 676930"/>
                <a:gd name="connsiteY68" fmla="*/ 57691 h 110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76930" h="1105310">
                  <a:moveTo>
                    <a:pt x="9753" y="57691"/>
                  </a:moveTo>
                  <a:lnTo>
                    <a:pt x="23325" y="65806"/>
                  </a:lnTo>
                  <a:lnTo>
                    <a:pt x="10641" y="730707"/>
                  </a:lnTo>
                  <a:lnTo>
                    <a:pt x="53893" y="1056945"/>
                  </a:lnTo>
                  <a:lnTo>
                    <a:pt x="55289" y="1063792"/>
                  </a:lnTo>
                  <a:cubicBezTo>
                    <a:pt x="59734" y="1062514"/>
                    <a:pt x="64272" y="1061582"/>
                    <a:pt x="68861" y="1061003"/>
                  </a:cubicBezTo>
                  <a:cubicBezTo>
                    <a:pt x="75710" y="1061003"/>
                    <a:pt x="89028" y="1065567"/>
                    <a:pt x="95877" y="1066455"/>
                  </a:cubicBezTo>
                  <a:cubicBezTo>
                    <a:pt x="99302" y="1066455"/>
                    <a:pt x="107039" y="1068737"/>
                    <a:pt x="109449" y="1066455"/>
                  </a:cubicBezTo>
                  <a:cubicBezTo>
                    <a:pt x="118582" y="1057833"/>
                    <a:pt x="112240" y="1016371"/>
                    <a:pt x="112240" y="1016371"/>
                  </a:cubicBezTo>
                  <a:cubicBezTo>
                    <a:pt x="112240" y="1016371"/>
                    <a:pt x="114523" y="1005214"/>
                    <a:pt x="114903" y="1001410"/>
                  </a:cubicBezTo>
                  <a:cubicBezTo>
                    <a:pt x="116806" y="978968"/>
                    <a:pt x="133803" y="994690"/>
                    <a:pt x="133803" y="994690"/>
                  </a:cubicBezTo>
                  <a:cubicBezTo>
                    <a:pt x="137225" y="998744"/>
                    <a:pt x="139966" y="1003326"/>
                    <a:pt x="141921" y="1008257"/>
                  </a:cubicBezTo>
                  <a:cubicBezTo>
                    <a:pt x="143323" y="1012669"/>
                    <a:pt x="144258" y="1017216"/>
                    <a:pt x="144711" y="1021824"/>
                  </a:cubicBezTo>
                  <a:cubicBezTo>
                    <a:pt x="144711" y="1025374"/>
                    <a:pt x="139130" y="1031714"/>
                    <a:pt x="139257" y="1035264"/>
                  </a:cubicBezTo>
                  <a:cubicBezTo>
                    <a:pt x="140264" y="1040299"/>
                    <a:pt x="142583" y="1044979"/>
                    <a:pt x="145980" y="1048831"/>
                  </a:cubicBezTo>
                  <a:cubicBezTo>
                    <a:pt x="150032" y="1052988"/>
                    <a:pt x="155250" y="1055818"/>
                    <a:pt x="160947" y="1056946"/>
                  </a:cubicBezTo>
                  <a:cubicBezTo>
                    <a:pt x="162215" y="1056945"/>
                    <a:pt x="163737" y="1054029"/>
                    <a:pt x="165005" y="1054283"/>
                  </a:cubicBezTo>
                  <a:cubicBezTo>
                    <a:pt x="169445" y="1054283"/>
                    <a:pt x="173630" y="1064806"/>
                    <a:pt x="174518" y="1069117"/>
                  </a:cubicBezTo>
                  <a:cubicBezTo>
                    <a:pt x="174999" y="1072080"/>
                    <a:pt x="173949" y="1075085"/>
                    <a:pt x="171728" y="1077105"/>
                  </a:cubicBezTo>
                  <a:cubicBezTo>
                    <a:pt x="167392" y="1080263"/>
                    <a:pt x="162242" y="1082111"/>
                    <a:pt x="156888" y="1082431"/>
                  </a:cubicBezTo>
                  <a:cubicBezTo>
                    <a:pt x="153463" y="1082431"/>
                    <a:pt x="146360" y="1079641"/>
                    <a:pt x="143316" y="1081163"/>
                  </a:cubicBezTo>
                  <a:cubicBezTo>
                    <a:pt x="140271" y="1082684"/>
                    <a:pt x="131519" y="1097392"/>
                    <a:pt x="133803" y="1101069"/>
                  </a:cubicBezTo>
                  <a:cubicBezTo>
                    <a:pt x="141540" y="1112861"/>
                    <a:pt x="176294" y="1096885"/>
                    <a:pt x="189358" y="1091560"/>
                  </a:cubicBezTo>
                  <a:cubicBezTo>
                    <a:pt x="193037" y="1090038"/>
                    <a:pt x="202042" y="1089151"/>
                    <a:pt x="204326" y="1086107"/>
                  </a:cubicBezTo>
                  <a:cubicBezTo>
                    <a:pt x="208073" y="1079772"/>
                    <a:pt x="209507" y="1072334"/>
                    <a:pt x="208385" y="1065060"/>
                  </a:cubicBezTo>
                  <a:cubicBezTo>
                    <a:pt x="208384" y="1063919"/>
                    <a:pt x="204960" y="1062017"/>
                    <a:pt x="205594" y="1061003"/>
                  </a:cubicBezTo>
                  <a:cubicBezTo>
                    <a:pt x="207750" y="1057833"/>
                    <a:pt x="211175" y="1061003"/>
                    <a:pt x="214853" y="1059988"/>
                  </a:cubicBezTo>
                  <a:cubicBezTo>
                    <a:pt x="220627" y="1057338"/>
                    <a:pt x="225389" y="1052889"/>
                    <a:pt x="228425" y="1047309"/>
                  </a:cubicBezTo>
                  <a:cubicBezTo>
                    <a:pt x="232162" y="1040588"/>
                    <a:pt x="234207" y="1033060"/>
                    <a:pt x="234386" y="1025374"/>
                  </a:cubicBezTo>
                  <a:cubicBezTo>
                    <a:pt x="234387" y="1023599"/>
                    <a:pt x="236036" y="1020175"/>
                    <a:pt x="235401" y="1018527"/>
                  </a:cubicBezTo>
                  <a:cubicBezTo>
                    <a:pt x="234767" y="1016879"/>
                    <a:pt x="229059" y="1013582"/>
                    <a:pt x="228933" y="1011807"/>
                  </a:cubicBezTo>
                  <a:cubicBezTo>
                    <a:pt x="228933" y="1006482"/>
                    <a:pt x="236923" y="996719"/>
                    <a:pt x="235782" y="991520"/>
                  </a:cubicBezTo>
                  <a:cubicBezTo>
                    <a:pt x="233318" y="986478"/>
                    <a:pt x="230015" y="981890"/>
                    <a:pt x="226015" y="977953"/>
                  </a:cubicBezTo>
                  <a:cubicBezTo>
                    <a:pt x="221326" y="976064"/>
                    <a:pt x="216788" y="973818"/>
                    <a:pt x="212443" y="971233"/>
                  </a:cubicBezTo>
                  <a:cubicBezTo>
                    <a:pt x="203019" y="963610"/>
                    <a:pt x="195578" y="953823"/>
                    <a:pt x="190753" y="942705"/>
                  </a:cubicBezTo>
                  <a:cubicBezTo>
                    <a:pt x="190380" y="936562"/>
                    <a:pt x="191790" y="930442"/>
                    <a:pt x="194812" y="925080"/>
                  </a:cubicBezTo>
                  <a:cubicBezTo>
                    <a:pt x="198372" y="920419"/>
                    <a:pt x="203036" y="916715"/>
                    <a:pt x="208384" y="914303"/>
                  </a:cubicBezTo>
                  <a:cubicBezTo>
                    <a:pt x="211063" y="913816"/>
                    <a:pt x="213779" y="913562"/>
                    <a:pt x="216502" y="913542"/>
                  </a:cubicBezTo>
                  <a:lnTo>
                    <a:pt x="383043" y="896679"/>
                  </a:lnTo>
                  <a:lnTo>
                    <a:pt x="676930" y="861557"/>
                  </a:lnTo>
                  <a:lnTo>
                    <a:pt x="676930" y="854710"/>
                  </a:lnTo>
                  <a:lnTo>
                    <a:pt x="664246" y="833029"/>
                  </a:lnTo>
                  <a:lnTo>
                    <a:pt x="653465" y="819589"/>
                  </a:lnTo>
                  <a:lnTo>
                    <a:pt x="649406" y="804628"/>
                  </a:lnTo>
                  <a:lnTo>
                    <a:pt x="653465" y="773436"/>
                  </a:lnTo>
                  <a:cubicBezTo>
                    <a:pt x="652567" y="769012"/>
                    <a:pt x="652100" y="764511"/>
                    <a:pt x="652070" y="759996"/>
                  </a:cubicBezTo>
                  <a:cubicBezTo>
                    <a:pt x="653713" y="755566"/>
                    <a:pt x="655069" y="751034"/>
                    <a:pt x="656129" y="746429"/>
                  </a:cubicBezTo>
                  <a:cubicBezTo>
                    <a:pt x="654714" y="739421"/>
                    <a:pt x="652457" y="732609"/>
                    <a:pt x="649406" y="726142"/>
                  </a:cubicBezTo>
                  <a:lnTo>
                    <a:pt x="640147" y="712195"/>
                  </a:lnTo>
                  <a:lnTo>
                    <a:pt x="630634" y="685062"/>
                  </a:lnTo>
                  <a:lnTo>
                    <a:pt x="634693" y="658055"/>
                  </a:lnTo>
                  <a:lnTo>
                    <a:pt x="640147" y="643220"/>
                  </a:lnTo>
                  <a:lnTo>
                    <a:pt x="638752" y="616087"/>
                  </a:lnTo>
                  <a:lnTo>
                    <a:pt x="646869" y="602520"/>
                  </a:lnTo>
                  <a:cubicBezTo>
                    <a:pt x="646869" y="602520"/>
                    <a:pt x="658919" y="595800"/>
                    <a:pt x="660441" y="591742"/>
                  </a:cubicBezTo>
                  <a:cubicBezTo>
                    <a:pt x="661402" y="587029"/>
                    <a:pt x="660394" y="582128"/>
                    <a:pt x="657651" y="578175"/>
                  </a:cubicBezTo>
                  <a:cubicBezTo>
                    <a:pt x="654860" y="575640"/>
                    <a:pt x="645981" y="574752"/>
                    <a:pt x="644206" y="571455"/>
                  </a:cubicBezTo>
                  <a:cubicBezTo>
                    <a:pt x="642430" y="568159"/>
                    <a:pt x="647123" y="555226"/>
                    <a:pt x="646869" y="549774"/>
                  </a:cubicBezTo>
                  <a:cubicBezTo>
                    <a:pt x="645393" y="544079"/>
                    <a:pt x="643130" y="538616"/>
                    <a:pt x="640146" y="533544"/>
                  </a:cubicBezTo>
                  <a:cubicBezTo>
                    <a:pt x="639396" y="531641"/>
                    <a:pt x="638460" y="529815"/>
                    <a:pt x="637356" y="528092"/>
                  </a:cubicBezTo>
                  <a:cubicBezTo>
                    <a:pt x="633805" y="523274"/>
                    <a:pt x="623277" y="516681"/>
                    <a:pt x="619726" y="511863"/>
                  </a:cubicBezTo>
                  <a:cubicBezTo>
                    <a:pt x="615251" y="503194"/>
                    <a:pt x="611640" y="494105"/>
                    <a:pt x="608945" y="484729"/>
                  </a:cubicBezTo>
                  <a:cubicBezTo>
                    <a:pt x="601474" y="476421"/>
                    <a:pt x="596736" y="466020"/>
                    <a:pt x="595373" y="454933"/>
                  </a:cubicBezTo>
                  <a:lnTo>
                    <a:pt x="591313" y="448213"/>
                  </a:lnTo>
                  <a:lnTo>
                    <a:pt x="524976" y="208574"/>
                  </a:lnTo>
                  <a:lnTo>
                    <a:pt x="458639" y="0"/>
                  </a:lnTo>
                  <a:lnTo>
                    <a:pt x="259501" y="23076"/>
                  </a:lnTo>
                  <a:lnTo>
                    <a:pt x="2143" y="43363"/>
                  </a:lnTo>
                  <a:cubicBezTo>
                    <a:pt x="2143" y="43363"/>
                    <a:pt x="-6102" y="54141"/>
                    <a:pt x="9753" y="57691"/>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7" name="US_State">
              <a:extLst>
                <a:ext uri="{FF2B5EF4-FFF2-40B4-BE49-F238E27FC236}">
                  <a16:creationId xmlns:a16="http://schemas.microsoft.com/office/drawing/2014/main" id="{DA149E75-0E18-91A4-BA3A-9033DF5E39F7}"/>
                </a:ext>
              </a:extLst>
            </p:cNvPr>
            <p:cNvSpPr/>
            <p:nvPr/>
          </p:nvSpPr>
          <p:spPr>
            <a:xfrm>
              <a:off x="7644158" y="3975272"/>
              <a:ext cx="876952" cy="675377"/>
            </a:xfrm>
            <a:custGeom>
              <a:avLst/>
              <a:gdLst>
                <a:gd name="connsiteX0" fmla="*/ 654339 w 876952"/>
                <a:gd name="connsiteY0" fmla="*/ 527014 h 675377"/>
                <a:gd name="connsiteX1" fmla="*/ 670575 w 876952"/>
                <a:gd name="connsiteY1" fmla="*/ 522830 h 675377"/>
                <a:gd name="connsiteX2" fmla="*/ 669179 w 876952"/>
                <a:gd name="connsiteY2" fmla="*/ 514842 h 675377"/>
                <a:gd name="connsiteX3" fmla="*/ 682751 w 876952"/>
                <a:gd name="connsiteY3" fmla="*/ 507995 h 675377"/>
                <a:gd name="connsiteX4" fmla="*/ 689601 w 876952"/>
                <a:gd name="connsiteY4" fmla="*/ 493034 h 675377"/>
                <a:gd name="connsiteX5" fmla="*/ 676029 w 876952"/>
                <a:gd name="connsiteY5" fmla="*/ 487708 h 675377"/>
                <a:gd name="connsiteX6" fmla="*/ 670575 w 876952"/>
                <a:gd name="connsiteY6" fmla="*/ 467422 h 675377"/>
                <a:gd name="connsiteX7" fmla="*/ 683259 w 876952"/>
                <a:gd name="connsiteY7" fmla="*/ 467422 h 675377"/>
                <a:gd name="connsiteX8" fmla="*/ 688713 w 876952"/>
                <a:gd name="connsiteY8" fmla="*/ 480862 h 675377"/>
                <a:gd name="connsiteX9" fmla="*/ 702285 w 876952"/>
                <a:gd name="connsiteY9" fmla="*/ 478199 h 675377"/>
                <a:gd name="connsiteX10" fmla="*/ 714969 w 876952"/>
                <a:gd name="connsiteY10" fmla="*/ 464632 h 675377"/>
                <a:gd name="connsiteX11" fmla="*/ 723086 w 876952"/>
                <a:gd name="connsiteY11" fmla="*/ 451192 h 675377"/>
                <a:gd name="connsiteX12" fmla="*/ 732599 w 876952"/>
                <a:gd name="connsiteY12" fmla="*/ 444345 h 675377"/>
                <a:gd name="connsiteX13" fmla="*/ 727145 w 876952"/>
                <a:gd name="connsiteY13" fmla="*/ 429511 h 675377"/>
                <a:gd name="connsiteX14" fmla="*/ 736658 w 876952"/>
                <a:gd name="connsiteY14" fmla="*/ 415944 h 675377"/>
                <a:gd name="connsiteX15" fmla="*/ 750103 w 876952"/>
                <a:gd name="connsiteY15" fmla="*/ 420001 h 675377"/>
                <a:gd name="connsiteX16" fmla="*/ 763675 w 876952"/>
                <a:gd name="connsiteY16" fmla="*/ 415944 h 675377"/>
                <a:gd name="connsiteX17" fmla="*/ 769129 w 876952"/>
                <a:gd name="connsiteY17" fmla="*/ 402377 h 675377"/>
                <a:gd name="connsiteX18" fmla="*/ 779911 w 876952"/>
                <a:gd name="connsiteY18" fmla="*/ 387542 h 675377"/>
                <a:gd name="connsiteX19" fmla="*/ 769129 w 876952"/>
                <a:gd name="connsiteY19" fmla="*/ 382090 h 675377"/>
                <a:gd name="connsiteX20" fmla="*/ 782701 w 876952"/>
                <a:gd name="connsiteY20" fmla="*/ 386148 h 675377"/>
                <a:gd name="connsiteX21" fmla="*/ 795385 w 876952"/>
                <a:gd name="connsiteY21" fmla="*/ 372581 h 675377"/>
                <a:gd name="connsiteX22" fmla="*/ 784477 w 876952"/>
                <a:gd name="connsiteY22" fmla="*/ 359141 h 675377"/>
                <a:gd name="connsiteX23" fmla="*/ 771032 w 876952"/>
                <a:gd name="connsiteY23" fmla="*/ 349631 h 675377"/>
                <a:gd name="connsiteX24" fmla="*/ 772300 w 876952"/>
                <a:gd name="connsiteY24" fmla="*/ 333275 h 675377"/>
                <a:gd name="connsiteX25" fmla="*/ 780418 w 876952"/>
                <a:gd name="connsiteY25" fmla="*/ 318440 h 675377"/>
                <a:gd name="connsiteX26" fmla="*/ 784477 w 876952"/>
                <a:gd name="connsiteY26" fmla="*/ 315777 h 675377"/>
                <a:gd name="connsiteX27" fmla="*/ 788155 w 876952"/>
                <a:gd name="connsiteY27" fmla="*/ 344179 h 675377"/>
                <a:gd name="connsiteX28" fmla="*/ 801727 w 876952"/>
                <a:gd name="connsiteY28" fmla="*/ 349631 h 675377"/>
                <a:gd name="connsiteX29" fmla="*/ 807181 w 876952"/>
                <a:gd name="connsiteY29" fmla="*/ 363071 h 675377"/>
                <a:gd name="connsiteX30" fmla="*/ 808576 w 876952"/>
                <a:gd name="connsiteY30" fmla="*/ 317045 h 675377"/>
                <a:gd name="connsiteX31" fmla="*/ 815299 w 876952"/>
                <a:gd name="connsiteY31" fmla="*/ 302210 h 675377"/>
                <a:gd name="connsiteX32" fmla="*/ 831915 w 876952"/>
                <a:gd name="connsiteY32" fmla="*/ 246675 h 675377"/>
                <a:gd name="connsiteX33" fmla="*/ 863117 w 876952"/>
                <a:gd name="connsiteY33" fmla="*/ 214217 h 675377"/>
                <a:gd name="connsiteX34" fmla="*/ 876562 w 876952"/>
                <a:gd name="connsiteY34" fmla="*/ 206102 h 675377"/>
                <a:gd name="connsiteX35" fmla="*/ 876562 w 876952"/>
                <a:gd name="connsiteY35" fmla="*/ 197987 h 675377"/>
                <a:gd name="connsiteX36" fmla="*/ 869840 w 876952"/>
                <a:gd name="connsiteY36" fmla="*/ 192535 h 675377"/>
                <a:gd name="connsiteX37" fmla="*/ 645080 w 876952"/>
                <a:gd name="connsiteY37" fmla="*/ 32776 h 675377"/>
                <a:gd name="connsiteX38" fmla="*/ 448605 w 876952"/>
                <a:gd name="connsiteY38" fmla="*/ 63967 h 675377"/>
                <a:gd name="connsiteX39" fmla="*/ 444546 w 876952"/>
                <a:gd name="connsiteY39" fmla="*/ 59783 h 675377"/>
                <a:gd name="connsiteX40" fmla="*/ 443151 w 876952"/>
                <a:gd name="connsiteY40" fmla="*/ 46343 h 675377"/>
                <a:gd name="connsiteX41" fmla="*/ 437824 w 876952"/>
                <a:gd name="connsiteY41" fmla="*/ 31382 h 675377"/>
                <a:gd name="connsiteX42" fmla="*/ 414738 w 876952"/>
                <a:gd name="connsiteY42" fmla="*/ 9700 h 675377"/>
                <a:gd name="connsiteX43" fmla="*/ 401166 w 876952"/>
                <a:gd name="connsiteY43" fmla="*/ 15152 h 675377"/>
                <a:gd name="connsiteX44" fmla="*/ 387721 w 876952"/>
                <a:gd name="connsiteY44" fmla="*/ 1585 h 675377"/>
                <a:gd name="connsiteX45" fmla="*/ 328107 w 876952"/>
                <a:gd name="connsiteY45" fmla="*/ 5642 h 675377"/>
                <a:gd name="connsiteX46" fmla="*/ 169557 w 876952"/>
                <a:gd name="connsiteY46" fmla="*/ 23266 h 675377"/>
                <a:gd name="connsiteX47" fmla="*/ 155985 w 876952"/>
                <a:gd name="connsiteY47" fmla="*/ 27324 h 675377"/>
                <a:gd name="connsiteX48" fmla="*/ 142540 w 876952"/>
                <a:gd name="connsiteY48" fmla="*/ 35439 h 675377"/>
                <a:gd name="connsiteX49" fmla="*/ 114001 w 876952"/>
                <a:gd name="connsiteY49" fmla="*/ 44948 h 675377"/>
                <a:gd name="connsiteX50" fmla="*/ 92438 w 876952"/>
                <a:gd name="connsiteY50" fmla="*/ 65235 h 675377"/>
                <a:gd name="connsiteX51" fmla="*/ 77471 w 876952"/>
                <a:gd name="connsiteY51" fmla="*/ 66630 h 675377"/>
                <a:gd name="connsiteX52" fmla="*/ 32824 w 876952"/>
                <a:gd name="connsiteY52" fmla="*/ 89579 h 675377"/>
                <a:gd name="connsiteX53" fmla="*/ 30033 w 876952"/>
                <a:gd name="connsiteY53" fmla="*/ 100483 h 675377"/>
                <a:gd name="connsiteX54" fmla="*/ 11388 w 876952"/>
                <a:gd name="connsiteY54" fmla="*/ 121531 h 675377"/>
                <a:gd name="connsiteX55" fmla="*/ 12402 w 876952"/>
                <a:gd name="connsiteY55" fmla="*/ 167303 h 675377"/>
                <a:gd name="connsiteX56" fmla="*/ 34092 w 876952"/>
                <a:gd name="connsiteY56" fmla="*/ 178968 h 675377"/>
                <a:gd name="connsiteX57" fmla="*/ 61236 w 876952"/>
                <a:gd name="connsiteY57" fmla="*/ 200650 h 675377"/>
                <a:gd name="connsiteX58" fmla="*/ 81530 w 876952"/>
                <a:gd name="connsiteY58" fmla="*/ 197987 h 675377"/>
                <a:gd name="connsiteX59" fmla="*/ 96497 w 876952"/>
                <a:gd name="connsiteY59" fmla="*/ 210666 h 675377"/>
                <a:gd name="connsiteX60" fmla="*/ 103219 w 876952"/>
                <a:gd name="connsiteY60" fmla="*/ 224106 h 675377"/>
                <a:gd name="connsiteX61" fmla="*/ 116791 w 876952"/>
                <a:gd name="connsiteY61" fmla="*/ 240462 h 675377"/>
                <a:gd name="connsiteX62" fmla="*/ 122119 w 876952"/>
                <a:gd name="connsiteY62" fmla="*/ 253902 h 675377"/>
                <a:gd name="connsiteX63" fmla="*/ 158775 w 876952"/>
                <a:gd name="connsiteY63" fmla="*/ 298660 h 675377"/>
                <a:gd name="connsiteX64" fmla="*/ 185665 w 876952"/>
                <a:gd name="connsiteY64" fmla="*/ 316665 h 675377"/>
                <a:gd name="connsiteX65" fmla="*/ 212809 w 876952"/>
                <a:gd name="connsiteY65" fmla="*/ 330232 h 675377"/>
                <a:gd name="connsiteX66" fmla="*/ 226381 w 876952"/>
                <a:gd name="connsiteY66" fmla="*/ 345193 h 675377"/>
                <a:gd name="connsiteX67" fmla="*/ 235767 w 876952"/>
                <a:gd name="connsiteY67" fmla="*/ 361423 h 675377"/>
                <a:gd name="connsiteX68" fmla="*/ 245280 w 876952"/>
                <a:gd name="connsiteY68" fmla="*/ 369538 h 675377"/>
                <a:gd name="connsiteX69" fmla="*/ 260120 w 876952"/>
                <a:gd name="connsiteY69" fmla="*/ 376004 h 675377"/>
                <a:gd name="connsiteX70" fmla="*/ 280541 w 876952"/>
                <a:gd name="connsiteY70" fmla="*/ 388683 h 675377"/>
                <a:gd name="connsiteX71" fmla="*/ 293225 w 876952"/>
                <a:gd name="connsiteY71" fmla="*/ 399080 h 675377"/>
                <a:gd name="connsiteX72" fmla="*/ 291830 w 876952"/>
                <a:gd name="connsiteY72" fmla="*/ 404913 h 675377"/>
                <a:gd name="connsiteX73" fmla="*/ 297284 w 876952"/>
                <a:gd name="connsiteY73" fmla="*/ 418353 h 675377"/>
                <a:gd name="connsiteX74" fmla="*/ 312125 w 876952"/>
                <a:gd name="connsiteY74" fmla="*/ 426468 h 675377"/>
                <a:gd name="connsiteX75" fmla="*/ 314915 w 876952"/>
                <a:gd name="connsiteY75" fmla="*/ 440035 h 675377"/>
                <a:gd name="connsiteX76" fmla="*/ 329755 w 876952"/>
                <a:gd name="connsiteY76" fmla="*/ 445487 h 675377"/>
                <a:gd name="connsiteX77" fmla="*/ 329755 w 876952"/>
                <a:gd name="connsiteY77" fmla="*/ 448149 h 675377"/>
                <a:gd name="connsiteX78" fmla="*/ 343327 w 876952"/>
                <a:gd name="connsiteY78" fmla="*/ 461716 h 675377"/>
                <a:gd name="connsiteX79" fmla="*/ 356899 w 876952"/>
                <a:gd name="connsiteY79" fmla="*/ 467675 h 675377"/>
                <a:gd name="connsiteX80" fmla="*/ 386706 w 876952"/>
                <a:gd name="connsiteY80" fmla="*/ 485300 h 675377"/>
                <a:gd name="connsiteX81" fmla="*/ 387975 w 876952"/>
                <a:gd name="connsiteY81" fmla="*/ 496964 h 675377"/>
                <a:gd name="connsiteX82" fmla="*/ 404211 w 876952"/>
                <a:gd name="connsiteY82" fmla="*/ 518519 h 675377"/>
                <a:gd name="connsiteX83" fmla="*/ 411060 w 876952"/>
                <a:gd name="connsiteY83" fmla="*/ 533481 h 675377"/>
                <a:gd name="connsiteX84" fmla="*/ 411060 w 876952"/>
                <a:gd name="connsiteY84" fmla="*/ 547048 h 675377"/>
                <a:gd name="connsiteX85" fmla="*/ 415119 w 876952"/>
                <a:gd name="connsiteY85" fmla="*/ 561883 h 675377"/>
                <a:gd name="connsiteX86" fmla="*/ 428691 w 876952"/>
                <a:gd name="connsiteY86" fmla="*/ 571392 h 675377"/>
                <a:gd name="connsiteX87" fmla="*/ 448985 w 876952"/>
                <a:gd name="connsiteY87" fmla="*/ 581409 h 675377"/>
                <a:gd name="connsiteX88" fmla="*/ 459766 w 876952"/>
                <a:gd name="connsiteY88" fmla="*/ 594088 h 675377"/>
                <a:gd name="connsiteX89" fmla="*/ 466616 w 876952"/>
                <a:gd name="connsiteY89" fmla="*/ 608922 h 675377"/>
                <a:gd name="connsiteX90" fmla="*/ 477397 w 876952"/>
                <a:gd name="connsiteY90" fmla="*/ 623884 h 675377"/>
                <a:gd name="connsiteX91" fmla="*/ 476129 w 876952"/>
                <a:gd name="connsiteY91" fmla="*/ 637324 h 675377"/>
                <a:gd name="connsiteX92" fmla="*/ 478793 w 876952"/>
                <a:gd name="connsiteY92" fmla="*/ 650891 h 675377"/>
                <a:gd name="connsiteX93" fmla="*/ 488179 w 876952"/>
                <a:gd name="connsiteY93" fmla="*/ 664458 h 675377"/>
                <a:gd name="connsiteX94" fmla="*/ 516718 w 876952"/>
                <a:gd name="connsiteY94" fmla="*/ 668515 h 675377"/>
                <a:gd name="connsiteX95" fmla="*/ 523441 w 876952"/>
                <a:gd name="connsiteY95" fmla="*/ 672573 h 675377"/>
                <a:gd name="connsiteX96" fmla="*/ 530163 w 876952"/>
                <a:gd name="connsiteY96" fmla="*/ 675235 h 675377"/>
                <a:gd name="connsiteX97" fmla="*/ 537012 w 876952"/>
                <a:gd name="connsiteY97" fmla="*/ 646834 h 675377"/>
                <a:gd name="connsiteX98" fmla="*/ 542466 w 876952"/>
                <a:gd name="connsiteY98" fmla="*/ 633267 h 675377"/>
                <a:gd name="connsiteX99" fmla="*/ 551852 w 876952"/>
                <a:gd name="connsiteY99" fmla="*/ 645946 h 675377"/>
                <a:gd name="connsiteX100" fmla="*/ 561365 w 876952"/>
                <a:gd name="connsiteY100" fmla="*/ 632379 h 675377"/>
                <a:gd name="connsiteX101" fmla="*/ 547793 w 876952"/>
                <a:gd name="connsiteY101" fmla="*/ 621602 h 675377"/>
                <a:gd name="connsiteX102" fmla="*/ 533587 w 876952"/>
                <a:gd name="connsiteY102" fmla="*/ 612092 h 675377"/>
                <a:gd name="connsiteX103" fmla="*/ 529402 w 876952"/>
                <a:gd name="connsiteY103" fmla="*/ 598652 h 675377"/>
                <a:gd name="connsiteX104" fmla="*/ 523440 w 876952"/>
                <a:gd name="connsiteY104" fmla="*/ 571519 h 675377"/>
                <a:gd name="connsiteX105" fmla="*/ 534348 w 876952"/>
                <a:gd name="connsiteY105" fmla="*/ 582296 h 675377"/>
                <a:gd name="connsiteX106" fmla="*/ 541071 w 876952"/>
                <a:gd name="connsiteY106" fmla="*/ 595863 h 675377"/>
                <a:gd name="connsiteX107" fmla="*/ 554643 w 876952"/>
                <a:gd name="connsiteY107" fmla="*/ 608542 h 675377"/>
                <a:gd name="connsiteX108" fmla="*/ 565424 w 876952"/>
                <a:gd name="connsiteY108" fmla="*/ 605879 h 675377"/>
                <a:gd name="connsiteX109" fmla="*/ 578996 w 876952"/>
                <a:gd name="connsiteY109" fmla="*/ 613994 h 675377"/>
                <a:gd name="connsiteX110" fmla="*/ 593836 w 876952"/>
                <a:gd name="connsiteY110" fmla="*/ 603090 h 675377"/>
                <a:gd name="connsiteX111" fmla="*/ 600686 w 876952"/>
                <a:gd name="connsiteY111" fmla="*/ 580140 h 675377"/>
                <a:gd name="connsiteX112" fmla="*/ 585719 w 876952"/>
                <a:gd name="connsiteY112" fmla="*/ 588509 h 675377"/>
                <a:gd name="connsiteX113" fmla="*/ 591173 w 876952"/>
                <a:gd name="connsiteY113" fmla="*/ 573420 h 675377"/>
                <a:gd name="connsiteX114" fmla="*/ 576206 w 876952"/>
                <a:gd name="connsiteY114" fmla="*/ 573420 h 675377"/>
                <a:gd name="connsiteX115" fmla="*/ 562761 w 876952"/>
                <a:gd name="connsiteY115" fmla="*/ 566574 h 675377"/>
                <a:gd name="connsiteX116" fmla="*/ 551852 w 876952"/>
                <a:gd name="connsiteY116" fmla="*/ 567968 h 675377"/>
                <a:gd name="connsiteX117" fmla="*/ 578996 w 876952"/>
                <a:gd name="connsiteY117" fmla="*/ 555289 h 675377"/>
                <a:gd name="connsiteX118" fmla="*/ 596627 w 876952"/>
                <a:gd name="connsiteY118" fmla="*/ 559347 h 675377"/>
                <a:gd name="connsiteX119" fmla="*/ 610199 w 876952"/>
                <a:gd name="connsiteY119" fmla="*/ 552500 h 675377"/>
                <a:gd name="connsiteX120" fmla="*/ 623644 w 876952"/>
                <a:gd name="connsiteY120" fmla="*/ 551232 h 675377"/>
                <a:gd name="connsiteX121" fmla="*/ 637216 w 876952"/>
                <a:gd name="connsiteY121" fmla="*/ 537665 h 675377"/>
                <a:gd name="connsiteX122" fmla="*/ 654339 w 876952"/>
                <a:gd name="connsiteY122" fmla="*/ 527014 h 67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876952" h="675377">
                  <a:moveTo>
                    <a:pt x="654339" y="527014"/>
                  </a:moveTo>
                  <a:cubicBezTo>
                    <a:pt x="660107" y="528207"/>
                    <a:pt x="666102" y="526662"/>
                    <a:pt x="670575" y="522830"/>
                  </a:cubicBezTo>
                  <a:cubicBezTo>
                    <a:pt x="671716" y="521182"/>
                    <a:pt x="668291" y="516617"/>
                    <a:pt x="669179" y="514842"/>
                  </a:cubicBezTo>
                  <a:cubicBezTo>
                    <a:pt x="670067" y="513067"/>
                    <a:pt x="680088" y="510658"/>
                    <a:pt x="682751" y="507995"/>
                  </a:cubicBezTo>
                  <a:cubicBezTo>
                    <a:pt x="685415" y="505333"/>
                    <a:pt x="691123" y="496964"/>
                    <a:pt x="689601" y="493034"/>
                  </a:cubicBezTo>
                  <a:cubicBezTo>
                    <a:pt x="688078" y="489103"/>
                    <a:pt x="678439" y="490371"/>
                    <a:pt x="676029" y="487708"/>
                  </a:cubicBezTo>
                  <a:cubicBezTo>
                    <a:pt x="673619" y="485046"/>
                    <a:pt x="667404" y="471479"/>
                    <a:pt x="670575" y="467422"/>
                  </a:cubicBezTo>
                  <a:cubicBezTo>
                    <a:pt x="673746" y="463364"/>
                    <a:pt x="680214" y="465647"/>
                    <a:pt x="683259" y="467422"/>
                  </a:cubicBezTo>
                  <a:cubicBezTo>
                    <a:pt x="686303" y="469197"/>
                    <a:pt x="685542" y="479213"/>
                    <a:pt x="688713" y="480862"/>
                  </a:cubicBezTo>
                  <a:cubicBezTo>
                    <a:pt x="691884" y="482510"/>
                    <a:pt x="699240" y="479974"/>
                    <a:pt x="702285" y="478199"/>
                  </a:cubicBezTo>
                  <a:cubicBezTo>
                    <a:pt x="707198" y="474369"/>
                    <a:pt x="711477" y="469790"/>
                    <a:pt x="714969" y="464632"/>
                  </a:cubicBezTo>
                  <a:cubicBezTo>
                    <a:pt x="717252" y="461589"/>
                    <a:pt x="720423" y="454108"/>
                    <a:pt x="723086" y="451192"/>
                  </a:cubicBezTo>
                  <a:cubicBezTo>
                    <a:pt x="725750" y="448276"/>
                    <a:pt x="731711" y="447135"/>
                    <a:pt x="732599" y="444345"/>
                  </a:cubicBezTo>
                  <a:cubicBezTo>
                    <a:pt x="733487" y="441556"/>
                    <a:pt x="726638" y="433441"/>
                    <a:pt x="727145" y="429511"/>
                  </a:cubicBezTo>
                  <a:cubicBezTo>
                    <a:pt x="728355" y="423890"/>
                    <a:pt x="731785" y="418997"/>
                    <a:pt x="736658" y="415944"/>
                  </a:cubicBezTo>
                  <a:cubicBezTo>
                    <a:pt x="739956" y="414803"/>
                    <a:pt x="746679" y="420001"/>
                    <a:pt x="750103" y="420001"/>
                  </a:cubicBezTo>
                  <a:cubicBezTo>
                    <a:pt x="754913" y="419917"/>
                    <a:pt x="759608" y="418514"/>
                    <a:pt x="763675" y="415944"/>
                  </a:cubicBezTo>
                  <a:cubicBezTo>
                    <a:pt x="766339" y="413408"/>
                    <a:pt x="767607" y="405673"/>
                    <a:pt x="769129" y="402377"/>
                  </a:cubicBezTo>
                  <a:cubicBezTo>
                    <a:pt x="770651" y="399080"/>
                    <a:pt x="781052" y="391980"/>
                    <a:pt x="779911" y="387542"/>
                  </a:cubicBezTo>
                  <a:cubicBezTo>
                    <a:pt x="778769" y="383104"/>
                    <a:pt x="767988" y="384880"/>
                    <a:pt x="769129" y="382090"/>
                  </a:cubicBezTo>
                  <a:cubicBezTo>
                    <a:pt x="770271" y="379301"/>
                    <a:pt x="779276" y="387162"/>
                    <a:pt x="782701" y="386148"/>
                  </a:cubicBezTo>
                  <a:cubicBezTo>
                    <a:pt x="788740" y="383740"/>
                    <a:pt x="793390" y="378766"/>
                    <a:pt x="795385" y="372581"/>
                  </a:cubicBezTo>
                  <a:cubicBezTo>
                    <a:pt x="795385" y="368270"/>
                    <a:pt x="787648" y="362057"/>
                    <a:pt x="784477" y="359141"/>
                  </a:cubicBezTo>
                  <a:cubicBezTo>
                    <a:pt x="781306" y="356224"/>
                    <a:pt x="772808" y="353308"/>
                    <a:pt x="771032" y="349631"/>
                  </a:cubicBezTo>
                  <a:cubicBezTo>
                    <a:pt x="770005" y="344163"/>
                    <a:pt x="770442" y="338520"/>
                    <a:pt x="772300" y="333275"/>
                  </a:cubicBezTo>
                  <a:cubicBezTo>
                    <a:pt x="774216" y="327937"/>
                    <a:pt x="776955" y="322932"/>
                    <a:pt x="780418" y="318440"/>
                  </a:cubicBezTo>
                  <a:cubicBezTo>
                    <a:pt x="781306" y="317553"/>
                    <a:pt x="783589" y="315017"/>
                    <a:pt x="784477" y="315777"/>
                  </a:cubicBezTo>
                  <a:cubicBezTo>
                    <a:pt x="790438" y="320342"/>
                    <a:pt x="785111" y="337332"/>
                    <a:pt x="788155" y="344179"/>
                  </a:cubicBezTo>
                  <a:cubicBezTo>
                    <a:pt x="789804" y="347476"/>
                    <a:pt x="799190" y="346969"/>
                    <a:pt x="801727" y="349631"/>
                  </a:cubicBezTo>
                  <a:cubicBezTo>
                    <a:pt x="804264" y="352294"/>
                    <a:pt x="803630" y="363705"/>
                    <a:pt x="807181" y="363071"/>
                  </a:cubicBezTo>
                  <a:cubicBezTo>
                    <a:pt x="818470" y="361169"/>
                    <a:pt x="805913" y="328330"/>
                    <a:pt x="808576" y="317045"/>
                  </a:cubicBezTo>
                  <a:cubicBezTo>
                    <a:pt x="810397" y="311921"/>
                    <a:pt x="812646" y="306959"/>
                    <a:pt x="815299" y="302210"/>
                  </a:cubicBezTo>
                  <a:cubicBezTo>
                    <a:pt x="822275" y="288010"/>
                    <a:pt x="825066" y="259481"/>
                    <a:pt x="831915" y="246675"/>
                  </a:cubicBezTo>
                  <a:cubicBezTo>
                    <a:pt x="841200" y="234837"/>
                    <a:pt x="851653" y="223962"/>
                    <a:pt x="863117" y="214217"/>
                  </a:cubicBezTo>
                  <a:cubicBezTo>
                    <a:pt x="863117" y="214217"/>
                    <a:pt x="874660" y="209525"/>
                    <a:pt x="876562" y="206102"/>
                  </a:cubicBezTo>
                  <a:cubicBezTo>
                    <a:pt x="877083" y="203422"/>
                    <a:pt x="877083" y="200667"/>
                    <a:pt x="876562" y="197987"/>
                  </a:cubicBezTo>
                  <a:lnTo>
                    <a:pt x="869840" y="192535"/>
                  </a:lnTo>
                  <a:lnTo>
                    <a:pt x="645080" y="32776"/>
                  </a:lnTo>
                  <a:lnTo>
                    <a:pt x="448605" y="63967"/>
                  </a:lnTo>
                  <a:cubicBezTo>
                    <a:pt x="447067" y="62765"/>
                    <a:pt x="445701" y="61357"/>
                    <a:pt x="444546" y="59783"/>
                  </a:cubicBezTo>
                  <a:cubicBezTo>
                    <a:pt x="443755" y="55343"/>
                    <a:pt x="443289" y="50851"/>
                    <a:pt x="443151" y="46343"/>
                  </a:cubicBezTo>
                  <a:cubicBezTo>
                    <a:pt x="441833" y="41204"/>
                    <a:pt x="440050" y="36197"/>
                    <a:pt x="437824" y="31382"/>
                  </a:cubicBezTo>
                  <a:cubicBezTo>
                    <a:pt x="434018" y="24534"/>
                    <a:pt x="422475" y="11221"/>
                    <a:pt x="414738" y="9700"/>
                  </a:cubicBezTo>
                  <a:cubicBezTo>
                    <a:pt x="411187" y="9065"/>
                    <a:pt x="404718" y="15912"/>
                    <a:pt x="401166" y="15152"/>
                  </a:cubicBezTo>
                  <a:cubicBezTo>
                    <a:pt x="397615" y="14391"/>
                    <a:pt x="392161" y="3233"/>
                    <a:pt x="387721" y="1585"/>
                  </a:cubicBezTo>
                  <a:cubicBezTo>
                    <a:pt x="373642" y="-3614"/>
                    <a:pt x="328107" y="5642"/>
                    <a:pt x="328107" y="5642"/>
                  </a:cubicBezTo>
                  <a:lnTo>
                    <a:pt x="169557" y="23266"/>
                  </a:lnTo>
                  <a:lnTo>
                    <a:pt x="155985" y="27324"/>
                  </a:lnTo>
                  <a:lnTo>
                    <a:pt x="142540" y="35439"/>
                  </a:lnTo>
                  <a:cubicBezTo>
                    <a:pt x="132787" y="37836"/>
                    <a:pt x="123243" y="41016"/>
                    <a:pt x="114001" y="44948"/>
                  </a:cubicBezTo>
                  <a:cubicBezTo>
                    <a:pt x="107659" y="48752"/>
                    <a:pt x="99161" y="62192"/>
                    <a:pt x="92438" y="65235"/>
                  </a:cubicBezTo>
                  <a:cubicBezTo>
                    <a:pt x="87511" y="66213"/>
                    <a:pt x="82495" y="66681"/>
                    <a:pt x="77471" y="66630"/>
                  </a:cubicBezTo>
                  <a:cubicBezTo>
                    <a:pt x="60089" y="67902"/>
                    <a:pt x="43972" y="76187"/>
                    <a:pt x="32824" y="89579"/>
                  </a:cubicBezTo>
                  <a:cubicBezTo>
                    <a:pt x="31302" y="91988"/>
                    <a:pt x="31302" y="97947"/>
                    <a:pt x="30033" y="100483"/>
                  </a:cubicBezTo>
                  <a:cubicBezTo>
                    <a:pt x="25721" y="109359"/>
                    <a:pt x="16081" y="114684"/>
                    <a:pt x="11388" y="121531"/>
                  </a:cubicBezTo>
                  <a:cubicBezTo>
                    <a:pt x="-1296" y="139916"/>
                    <a:pt x="-6497" y="151454"/>
                    <a:pt x="12402" y="167303"/>
                  </a:cubicBezTo>
                  <a:cubicBezTo>
                    <a:pt x="17730" y="171741"/>
                    <a:pt x="25086" y="173009"/>
                    <a:pt x="34092" y="178968"/>
                  </a:cubicBezTo>
                  <a:cubicBezTo>
                    <a:pt x="41449" y="183659"/>
                    <a:pt x="52864" y="198367"/>
                    <a:pt x="61236" y="200650"/>
                  </a:cubicBezTo>
                  <a:cubicBezTo>
                    <a:pt x="66182" y="202044"/>
                    <a:pt x="76583" y="196846"/>
                    <a:pt x="81530" y="197987"/>
                  </a:cubicBezTo>
                  <a:cubicBezTo>
                    <a:pt x="87511" y="200881"/>
                    <a:pt x="92661" y="205244"/>
                    <a:pt x="96497" y="210666"/>
                  </a:cubicBezTo>
                  <a:cubicBezTo>
                    <a:pt x="98780" y="213582"/>
                    <a:pt x="101190" y="221063"/>
                    <a:pt x="103219" y="224106"/>
                  </a:cubicBezTo>
                  <a:cubicBezTo>
                    <a:pt x="105249" y="227149"/>
                    <a:pt x="114001" y="235898"/>
                    <a:pt x="116791" y="240462"/>
                  </a:cubicBezTo>
                  <a:cubicBezTo>
                    <a:pt x="119582" y="245027"/>
                    <a:pt x="120343" y="250859"/>
                    <a:pt x="122119" y="253902"/>
                  </a:cubicBezTo>
                  <a:cubicBezTo>
                    <a:pt x="132477" y="270253"/>
                    <a:pt x="144786" y="285282"/>
                    <a:pt x="158775" y="298660"/>
                  </a:cubicBezTo>
                  <a:cubicBezTo>
                    <a:pt x="167342" y="305234"/>
                    <a:pt x="176324" y="311248"/>
                    <a:pt x="185665" y="316665"/>
                  </a:cubicBezTo>
                  <a:cubicBezTo>
                    <a:pt x="192261" y="320469"/>
                    <a:pt x="206721" y="325794"/>
                    <a:pt x="212809" y="330232"/>
                  </a:cubicBezTo>
                  <a:cubicBezTo>
                    <a:pt x="217851" y="334724"/>
                    <a:pt x="222400" y="339739"/>
                    <a:pt x="226381" y="345193"/>
                  </a:cubicBezTo>
                  <a:cubicBezTo>
                    <a:pt x="229044" y="348997"/>
                    <a:pt x="232850" y="357873"/>
                    <a:pt x="235767" y="361423"/>
                  </a:cubicBezTo>
                  <a:cubicBezTo>
                    <a:pt x="238509" y="364593"/>
                    <a:pt x="241718" y="367329"/>
                    <a:pt x="245280" y="369538"/>
                  </a:cubicBezTo>
                  <a:cubicBezTo>
                    <a:pt x="248705" y="371186"/>
                    <a:pt x="256696" y="374609"/>
                    <a:pt x="260120" y="376004"/>
                  </a:cubicBezTo>
                  <a:cubicBezTo>
                    <a:pt x="267232" y="379719"/>
                    <a:pt x="274058" y="383957"/>
                    <a:pt x="280541" y="388683"/>
                  </a:cubicBezTo>
                  <a:cubicBezTo>
                    <a:pt x="285177" y="391619"/>
                    <a:pt x="289437" y="395111"/>
                    <a:pt x="293225" y="399080"/>
                  </a:cubicBezTo>
                  <a:cubicBezTo>
                    <a:pt x="294240" y="401236"/>
                    <a:pt x="291957" y="403391"/>
                    <a:pt x="291830" y="404913"/>
                  </a:cubicBezTo>
                  <a:cubicBezTo>
                    <a:pt x="292255" y="409839"/>
                    <a:pt x="294157" y="414522"/>
                    <a:pt x="297284" y="418353"/>
                  </a:cubicBezTo>
                  <a:cubicBezTo>
                    <a:pt x="300075" y="421523"/>
                    <a:pt x="309968" y="423044"/>
                    <a:pt x="312125" y="426468"/>
                  </a:cubicBezTo>
                  <a:cubicBezTo>
                    <a:pt x="314281" y="429891"/>
                    <a:pt x="312125" y="437372"/>
                    <a:pt x="314915" y="440035"/>
                  </a:cubicBezTo>
                  <a:cubicBezTo>
                    <a:pt x="317706" y="442697"/>
                    <a:pt x="327599" y="442444"/>
                    <a:pt x="329755" y="445487"/>
                  </a:cubicBezTo>
                  <a:cubicBezTo>
                    <a:pt x="329755" y="445487"/>
                    <a:pt x="329755" y="447515"/>
                    <a:pt x="329755" y="448149"/>
                  </a:cubicBezTo>
                  <a:cubicBezTo>
                    <a:pt x="332958" y="453823"/>
                    <a:pt x="337651" y="458514"/>
                    <a:pt x="343327" y="461716"/>
                  </a:cubicBezTo>
                  <a:cubicBezTo>
                    <a:pt x="347734" y="463960"/>
                    <a:pt x="352265" y="465950"/>
                    <a:pt x="356899" y="467675"/>
                  </a:cubicBezTo>
                  <a:cubicBezTo>
                    <a:pt x="368058" y="471182"/>
                    <a:pt x="378258" y="477213"/>
                    <a:pt x="386706" y="485300"/>
                  </a:cubicBezTo>
                  <a:cubicBezTo>
                    <a:pt x="388482" y="488089"/>
                    <a:pt x="386707" y="494048"/>
                    <a:pt x="387975" y="496964"/>
                  </a:cubicBezTo>
                  <a:cubicBezTo>
                    <a:pt x="392429" y="504823"/>
                    <a:pt x="397886" y="512069"/>
                    <a:pt x="404211" y="518519"/>
                  </a:cubicBezTo>
                  <a:cubicBezTo>
                    <a:pt x="406905" y="523308"/>
                    <a:pt x="409197" y="528312"/>
                    <a:pt x="411060" y="533481"/>
                  </a:cubicBezTo>
                  <a:cubicBezTo>
                    <a:pt x="411694" y="536777"/>
                    <a:pt x="411060" y="543624"/>
                    <a:pt x="411060" y="547048"/>
                  </a:cubicBezTo>
                  <a:cubicBezTo>
                    <a:pt x="411496" y="552199"/>
                    <a:pt x="412872" y="557227"/>
                    <a:pt x="415119" y="561883"/>
                  </a:cubicBezTo>
                  <a:cubicBezTo>
                    <a:pt x="419179" y="565667"/>
                    <a:pt x="423747" y="568868"/>
                    <a:pt x="428691" y="571392"/>
                  </a:cubicBezTo>
                  <a:cubicBezTo>
                    <a:pt x="435710" y="574188"/>
                    <a:pt x="442497" y="577538"/>
                    <a:pt x="448985" y="581409"/>
                  </a:cubicBezTo>
                  <a:cubicBezTo>
                    <a:pt x="452940" y="585314"/>
                    <a:pt x="456548" y="589557"/>
                    <a:pt x="459766" y="594088"/>
                  </a:cubicBezTo>
                  <a:cubicBezTo>
                    <a:pt x="459766" y="594088"/>
                    <a:pt x="464460" y="605372"/>
                    <a:pt x="466616" y="608922"/>
                  </a:cubicBezTo>
                  <a:cubicBezTo>
                    <a:pt x="468772" y="612472"/>
                    <a:pt x="476129" y="619319"/>
                    <a:pt x="477397" y="623884"/>
                  </a:cubicBezTo>
                  <a:cubicBezTo>
                    <a:pt x="478666" y="628449"/>
                    <a:pt x="475875" y="633901"/>
                    <a:pt x="476129" y="637324"/>
                  </a:cubicBezTo>
                  <a:cubicBezTo>
                    <a:pt x="476378" y="641948"/>
                    <a:pt x="477276" y="646515"/>
                    <a:pt x="478793" y="650891"/>
                  </a:cubicBezTo>
                  <a:cubicBezTo>
                    <a:pt x="480854" y="656066"/>
                    <a:pt x="484063" y="660705"/>
                    <a:pt x="488179" y="664458"/>
                  </a:cubicBezTo>
                  <a:cubicBezTo>
                    <a:pt x="494394" y="668135"/>
                    <a:pt x="509741" y="666613"/>
                    <a:pt x="516718" y="668515"/>
                  </a:cubicBezTo>
                  <a:cubicBezTo>
                    <a:pt x="519099" y="669621"/>
                    <a:pt x="521353" y="670981"/>
                    <a:pt x="523441" y="672573"/>
                  </a:cubicBezTo>
                  <a:cubicBezTo>
                    <a:pt x="523440" y="672573"/>
                    <a:pt x="528641" y="676123"/>
                    <a:pt x="530163" y="675235"/>
                  </a:cubicBezTo>
                  <a:cubicBezTo>
                    <a:pt x="536758" y="671938"/>
                    <a:pt x="537012" y="646834"/>
                    <a:pt x="537012" y="646834"/>
                  </a:cubicBezTo>
                  <a:cubicBezTo>
                    <a:pt x="537012" y="646834"/>
                    <a:pt x="538788" y="632633"/>
                    <a:pt x="542466" y="633267"/>
                  </a:cubicBezTo>
                  <a:cubicBezTo>
                    <a:pt x="542466" y="633267"/>
                    <a:pt x="548681" y="644678"/>
                    <a:pt x="551852" y="645946"/>
                  </a:cubicBezTo>
                  <a:cubicBezTo>
                    <a:pt x="551852" y="645946"/>
                    <a:pt x="561999" y="636563"/>
                    <a:pt x="561365" y="632379"/>
                  </a:cubicBezTo>
                  <a:cubicBezTo>
                    <a:pt x="560731" y="628195"/>
                    <a:pt x="550838" y="624771"/>
                    <a:pt x="547793" y="621602"/>
                  </a:cubicBezTo>
                  <a:cubicBezTo>
                    <a:pt x="544749" y="618432"/>
                    <a:pt x="535109" y="614755"/>
                    <a:pt x="533587" y="612092"/>
                  </a:cubicBezTo>
                  <a:cubicBezTo>
                    <a:pt x="532065" y="609430"/>
                    <a:pt x="530797" y="601822"/>
                    <a:pt x="529402" y="598652"/>
                  </a:cubicBezTo>
                  <a:cubicBezTo>
                    <a:pt x="526738" y="591552"/>
                    <a:pt x="516718" y="575956"/>
                    <a:pt x="523440" y="571519"/>
                  </a:cubicBezTo>
                  <a:cubicBezTo>
                    <a:pt x="526611" y="569236"/>
                    <a:pt x="532065" y="579253"/>
                    <a:pt x="534348" y="582296"/>
                  </a:cubicBezTo>
                  <a:cubicBezTo>
                    <a:pt x="536631" y="585339"/>
                    <a:pt x="538788" y="592820"/>
                    <a:pt x="541071" y="595863"/>
                  </a:cubicBezTo>
                  <a:cubicBezTo>
                    <a:pt x="543354" y="598906"/>
                    <a:pt x="551852" y="611712"/>
                    <a:pt x="554643" y="608542"/>
                  </a:cubicBezTo>
                  <a:cubicBezTo>
                    <a:pt x="557433" y="605372"/>
                    <a:pt x="557560" y="585973"/>
                    <a:pt x="565424" y="605879"/>
                  </a:cubicBezTo>
                  <a:cubicBezTo>
                    <a:pt x="568590" y="610388"/>
                    <a:pt x="573525" y="613338"/>
                    <a:pt x="578996" y="613994"/>
                  </a:cubicBezTo>
                  <a:cubicBezTo>
                    <a:pt x="583562" y="613994"/>
                    <a:pt x="591680" y="606894"/>
                    <a:pt x="593836" y="603090"/>
                  </a:cubicBezTo>
                  <a:cubicBezTo>
                    <a:pt x="595993" y="599286"/>
                    <a:pt x="606520" y="580267"/>
                    <a:pt x="600686" y="580140"/>
                  </a:cubicBezTo>
                  <a:cubicBezTo>
                    <a:pt x="594851" y="580014"/>
                    <a:pt x="585719" y="588509"/>
                    <a:pt x="585719" y="588509"/>
                  </a:cubicBezTo>
                  <a:cubicBezTo>
                    <a:pt x="573922" y="588509"/>
                    <a:pt x="591680" y="577351"/>
                    <a:pt x="591173" y="573420"/>
                  </a:cubicBezTo>
                  <a:cubicBezTo>
                    <a:pt x="590665" y="569490"/>
                    <a:pt x="579884" y="574181"/>
                    <a:pt x="576206" y="573420"/>
                  </a:cubicBezTo>
                  <a:cubicBezTo>
                    <a:pt x="572527" y="572660"/>
                    <a:pt x="566439" y="567208"/>
                    <a:pt x="562761" y="566574"/>
                  </a:cubicBezTo>
                  <a:cubicBezTo>
                    <a:pt x="559082" y="565940"/>
                    <a:pt x="552613" y="570631"/>
                    <a:pt x="551852" y="567968"/>
                  </a:cubicBezTo>
                  <a:cubicBezTo>
                    <a:pt x="549823" y="560741"/>
                    <a:pt x="571639" y="556430"/>
                    <a:pt x="578996" y="555289"/>
                  </a:cubicBezTo>
                  <a:cubicBezTo>
                    <a:pt x="583435" y="555289"/>
                    <a:pt x="591680" y="559854"/>
                    <a:pt x="596627" y="559347"/>
                  </a:cubicBezTo>
                  <a:cubicBezTo>
                    <a:pt x="601574" y="558839"/>
                    <a:pt x="606520" y="553641"/>
                    <a:pt x="610199" y="552500"/>
                  </a:cubicBezTo>
                  <a:cubicBezTo>
                    <a:pt x="614701" y="552335"/>
                    <a:pt x="619190" y="551911"/>
                    <a:pt x="623644" y="551232"/>
                  </a:cubicBezTo>
                  <a:cubicBezTo>
                    <a:pt x="627956" y="549203"/>
                    <a:pt x="638484" y="542230"/>
                    <a:pt x="637216" y="537665"/>
                  </a:cubicBezTo>
                  <a:cubicBezTo>
                    <a:pt x="636708" y="537792"/>
                    <a:pt x="634679" y="519533"/>
                    <a:pt x="654339" y="527014"/>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8" name="US_State">
              <a:extLst>
                <a:ext uri="{FF2B5EF4-FFF2-40B4-BE49-F238E27FC236}">
                  <a16:creationId xmlns:a16="http://schemas.microsoft.com/office/drawing/2014/main" id="{10C2194F-08BC-CBDA-0AFC-5C87BA89A7A5}"/>
                </a:ext>
              </a:extLst>
            </p:cNvPr>
            <p:cNvSpPr/>
            <p:nvPr/>
          </p:nvSpPr>
          <p:spPr>
            <a:xfrm>
              <a:off x="7456322" y="3502524"/>
              <a:ext cx="1483222" cy="670734"/>
            </a:xfrm>
            <a:custGeom>
              <a:avLst/>
              <a:gdLst>
                <a:gd name="connsiteX0" fmla="*/ 8202 w 1483222"/>
                <a:gd name="connsiteY0" fmla="*/ 595292 h 670734"/>
                <a:gd name="connsiteX1" fmla="*/ 218883 w 1483222"/>
                <a:gd name="connsiteY1" fmla="*/ 562326 h 670734"/>
                <a:gd name="connsiteX2" fmla="*/ 263531 w 1483222"/>
                <a:gd name="connsiteY2" fmla="*/ 539377 h 670734"/>
                <a:gd name="connsiteX3" fmla="*/ 278498 w 1483222"/>
                <a:gd name="connsiteY3" fmla="*/ 537982 h 670734"/>
                <a:gd name="connsiteX4" fmla="*/ 300061 w 1483222"/>
                <a:gd name="connsiteY4" fmla="*/ 517695 h 670734"/>
                <a:gd name="connsiteX5" fmla="*/ 328600 w 1483222"/>
                <a:gd name="connsiteY5" fmla="*/ 508186 h 670734"/>
                <a:gd name="connsiteX6" fmla="*/ 342045 w 1483222"/>
                <a:gd name="connsiteY6" fmla="*/ 500071 h 670734"/>
                <a:gd name="connsiteX7" fmla="*/ 355617 w 1483222"/>
                <a:gd name="connsiteY7" fmla="*/ 496013 h 670734"/>
                <a:gd name="connsiteX8" fmla="*/ 514167 w 1483222"/>
                <a:gd name="connsiteY8" fmla="*/ 478389 h 670734"/>
                <a:gd name="connsiteX9" fmla="*/ 573781 w 1483222"/>
                <a:gd name="connsiteY9" fmla="*/ 474332 h 670734"/>
                <a:gd name="connsiteX10" fmla="*/ 587226 w 1483222"/>
                <a:gd name="connsiteY10" fmla="*/ 487899 h 670734"/>
                <a:gd name="connsiteX11" fmla="*/ 600798 w 1483222"/>
                <a:gd name="connsiteY11" fmla="*/ 482447 h 670734"/>
                <a:gd name="connsiteX12" fmla="*/ 623883 w 1483222"/>
                <a:gd name="connsiteY12" fmla="*/ 504128 h 670734"/>
                <a:gd name="connsiteX13" fmla="*/ 629210 w 1483222"/>
                <a:gd name="connsiteY13" fmla="*/ 519090 h 670734"/>
                <a:gd name="connsiteX14" fmla="*/ 630605 w 1483222"/>
                <a:gd name="connsiteY14" fmla="*/ 532530 h 670734"/>
                <a:gd name="connsiteX15" fmla="*/ 634664 w 1483222"/>
                <a:gd name="connsiteY15" fmla="*/ 536714 h 670734"/>
                <a:gd name="connsiteX16" fmla="*/ 831139 w 1483222"/>
                <a:gd name="connsiteY16" fmla="*/ 505523 h 670734"/>
                <a:gd name="connsiteX17" fmla="*/ 1055899 w 1483222"/>
                <a:gd name="connsiteY17" fmla="*/ 665282 h 670734"/>
                <a:gd name="connsiteX18" fmla="*/ 1062622 w 1483222"/>
                <a:gd name="connsiteY18" fmla="*/ 670734 h 670734"/>
                <a:gd name="connsiteX19" fmla="*/ 1070867 w 1483222"/>
                <a:gd name="connsiteY19" fmla="*/ 669339 h 670734"/>
                <a:gd name="connsiteX20" fmla="*/ 1099279 w 1483222"/>
                <a:gd name="connsiteY20" fmla="*/ 656660 h 670734"/>
                <a:gd name="connsiteX21" fmla="*/ 1126296 w 1483222"/>
                <a:gd name="connsiteY21" fmla="*/ 649813 h 670734"/>
                <a:gd name="connsiteX22" fmla="*/ 1145449 w 1483222"/>
                <a:gd name="connsiteY22" fmla="*/ 640431 h 670734"/>
                <a:gd name="connsiteX23" fmla="*/ 1148113 w 1483222"/>
                <a:gd name="connsiteY23" fmla="*/ 611902 h 670734"/>
                <a:gd name="connsiteX24" fmla="*/ 1138726 w 1483222"/>
                <a:gd name="connsiteY24" fmla="*/ 583501 h 670734"/>
                <a:gd name="connsiteX25" fmla="*/ 1160289 w 1483222"/>
                <a:gd name="connsiteY25" fmla="*/ 583501 h 670734"/>
                <a:gd name="connsiteX26" fmla="*/ 1167012 w 1483222"/>
                <a:gd name="connsiteY26" fmla="*/ 597068 h 670734"/>
                <a:gd name="connsiteX27" fmla="*/ 1176524 w 1483222"/>
                <a:gd name="connsiteY27" fmla="*/ 630921 h 670734"/>
                <a:gd name="connsiteX28" fmla="*/ 1185910 w 1483222"/>
                <a:gd name="connsiteY28" fmla="*/ 588953 h 670734"/>
                <a:gd name="connsiteX29" fmla="*/ 1189969 w 1483222"/>
                <a:gd name="connsiteY29" fmla="*/ 573991 h 670734"/>
                <a:gd name="connsiteX30" fmla="*/ 1202653 w 1483222"/>
                <a:gd name="connsiteY30" fmla="*/ 545590 h 670734"/>
                <a:gd name="connsiteX31" fmla="*/ 1202653 w 1483222"/>
                <a:gd name="connsiteY31" fmla="*/ 530248 h 670734"/>
                <a:gd name="connsiteX32" fmla="*/ 1232461 w 1483222"/>
                <a:gd name="connsiteY32" fmla="*/ 504889 h 670734"/>
                <a:gd name="connsiteX33" fmla="*/ 1214957 w 1483222"/>
                <a:gd name="connsiteY33" fmla="*/ 491449 h 670734"/>
                <a:gd name="connsiteX34" fmla="*/ 1211659 w 1483222"/>
                <a:gd name="connsiteY34" fmla="*/ 472303 h 670734"/>
                <a:gd name="connsiteX35" fmla="*/ 1235124 w 1483222"/>
                <a:gd name="connsiteY35" fmla="*/ 455313 h 670734"/>
                <a:gd name="connsiteX36" fmla="*/ 1248569 w 1483222"/>
                <a:gd name="connsiteY36" fmla="*/ 460639 h 670734"/>
                <a:gd name="connsiteX37" fmla="*/ 1239183 w 1483222"/>
                <a:gd name="connsiteY37" fmla="*/ 474205 h 670734"/>
                <a:gd name="connsiteX38" fmla="*/ 1254023 w 1483222"/>
                <a:gd name="connsiteY38" fmla="*/ 479657 h 670734"/>
                <a:gd name="connsiteX39" fmla="*/ 1258082 w 1483222"/>
                <a:gd name="connsiteY39" fmla="*/ 476995 h 670734"/>
                <a:gd name="connsiteX40" fmla="*/ 1267595 w 1483222"/>
                <a:gd name="connsiteY40" fmla="*/ 463428 h 670734"/>
                <a:gd name="connsiteX41" fmla="*/ 1281167 w 1483222"/>
                <a:gd name="connsiteY41" fmla="*/ 436294 h 670734"/>
                <a:gd name="connsiteX42" fmla="*/ 1296008 w 1483222"/>
                <a:gd name="connsiteY42" fmla="*/ 441746 h 670734"/>
                <a:gd name="connsiteX43" fmla="*/ 1329874 w 1483222"/>
                <a:gd name="connsiteY43" fmla="*/ 424122 h 670734"/>
                <a:gd name="connsiteX44" fmla="*/ 1343446 w 1483222"/>
                <a:gd name="connsiteY44" fmla="*/ 424122 h 670734"/>
                <a:gd name="connsiteX45" fmla="*/ 1344841 w 1483222"/>
                <a:gd name="connsiteY45" fmla="*/ 417402 h 670734"/>
                <a:gd name="connsiteX46" fmla="*/ 1355622 w 1483222"/>
                <a:gd name="connsiteY46" fmla="*/ 403835 h 670734"/>
                <a:gd name="connsiteX47" fmla="*/ 1368306 w 1483222"/>
                <a:gd name="connsiteY47" fmla="*/ 403835 h 670734"/>
                <a:gd name="connsiteX48" fmla="*/ 1388601 w 1483222"/>
                <a:gd name="connsiteY48" fmla="*/ 411950 h 670734"/>
                <a:gd name="connsiteX49" fmla="*/ 1401285 w 1483222"/>
                <a:gd name="connsiteY49" fmla="*/ 384943 h 670734"/>
                <a:gd name="connsiteX50" fmla="*/ 1413969 w 1483222"/>
                <a:gd name="connsiteY50" fmla="*/ 371376 h 670734"/>
                <a:gd name="connsiteX51" fmla="*/ 1419423 w 1483222"/>
                <a:gd name="connsiteY51" fmla="*/ 356415 h 670734"/>
                <a:gd name="connsiteX52" fmla="*/ 1413969 w 1483222"/>
                <a:gd name="connsiteY52" fmla="*/ 345637 h 670734"/>
                <a:gd name="connsiteX53" fmla="*/ 1408641 w 1483222"/>
                <a:gd name="connsiteY53" fmla="*/ 346905 h 670734"/>
                <a:gd name="connsiteX54" fmla="*/ 1401919 w 1483222"/>
                <a:gd name="connsiteY54" fmla="*/ 361867 h 670734"/>
                <a:gd name="connsiteX55" fmla="*/ 1362599 w 1483222"/>
                <a:gd name="connsiteY55" fmla="*/ 374546 h 670734"/>
                <a:gd name="connsiteX56" fmla="*/ 1334186 w 1483222"/>
                <a:gd name="connsiteY56" fmla="*/ 392171 h 670734"/>
                <a:gd name="connsiteX57" fmla="*/ 1305647 w 1483222"/>
                <a:gd name="connsiteY57" fmla="*/ 389508 h 670734"/>
                <a:gd name="connsiteX58" fmla="*/ 1282689 w 1483222"/>
                <a:gd name="connsiteY58" fmla="*/ 367827 h 670734"/>
                <a:gd name="connsiteX59" fmla="*/ 1271781 w 1483222"/>
                <a:gd name="connsiteY59" fmla="*/ 341200 h 670734"/>
                <a:gd name="connsiteX60" fmla="*/ 1284465 w 1483222"/>
                <a:gd name="connsiteY60" fmla="*/ 349314 h 670734"/>
                <a:gd name="connsiteX61" fmla="*/ 1299432 w 1483222"/>
                <a:gd name="connsiteY61" fmla="*/ 354766 h 670734"/>
                <a:gd name="connsiteX62" fmla="*/ 1315668 w 1483222"/>
                <a:gd name="connsiteY62" fmla="*/ 367446 h 670734"/>
                <a:gd name="connsiteX63" fmla="*/ 1330508 w 1483222"/>
                <a:gd name="connsiteY63" fmla="*/ 368714 h 670734"/>
                <a:gd name="connsiteX64" fmla="*/ 1340021 w 1483222"/>
                <a:gd name="connsiteY64" fmla="*/ 361994 h 670734"/>
                <a:gd name="connsiteX65" fmla="*/ 1361711 w 1483222"/>
                <a:gd name="connsiteY65" fmla="*/ 334860 h 670734"/>
                <a:gd name="connsiteX66" fmla="*/ 1361711 w 1483222"/>
                <a:gd name="connsiteY66" fmla="*/ 321293 h 670734"/>
                <a:gd name="connsiteX67" fmla="*/ 1348266 w 1483222"/>
                <a:gd name="connsiteY67" fmla="*/ 324082 h 670734"/>
                <a:gd name="connsiteX68" fmla="*/ 1352198 w 1483222"/>
                <a:gd name="connsiteY68" fmla="*/ 313305 h 670734"/>
                <a:gd name="connsiteX69" fmla="*/ 1367165 w 1483222"/>
                <a:gd name="connsiteY69" fmla="*/ 310516 h 670734"/>
                <a:gd name="connsiteX70" fmla="*/ 1372619 w 1483222"/>
                <a:gd name="connsiteY70" fmla="*/ 295681 h 670734"/>
                <a:gd name="connsiteX71" fmla="*/ 1342811 w 1483222"/>
                <a:gd name="connsiteY71" fmla="*/ 301640 h 670734"/>
                <a:gd name="connsiteX72" fmla="*/ 1329239 w 1483222"/>
                <a:gd name="connsiteY72" fmla="*/ 301640 h 670734"/>
                <a:gd name="connsiteX73" fmla="*/ 1266961 w 1483222"/>
                <a:gd name="connsiteY73" fmla="*/ 285411 h 670734"/>
                <a:gd name="connsiteX74" fmla="*/ 1262902 w 1483222"/>
                <a:gd name="connsiteY74" fmla="*/ 263095 h 670734"/>
                <a:gd name="connsiteX75" fmla="*/ 1264171 w 1483222"/>
                <a:gd name="connsiteY75" fmla="*/ 260433 h 670734"/>
                <a:gd name="connsiteX76" fmla="*/ 1293978 w 1483222"/>
                <a:gd name="connsiteY76" fmla="*/ 268548 h 670734"/>
                <a:gd name="connsiteX77" fmla="*/ 1304125 w 1483222"/>
                <a:gd name="connsiteY77" fmla="*/ 269942 h 670734"/>
                <a:gd name="connsiteX78" fmla="*/ 1317697 w 1483222"/>
                <a:gd name="connsiteY78" fmla="*/ 264490 h 670734"/>
                <a:gd name="connsiteX79" fmla="*/ 1327210 w 1483222"/>
                <a:gd name="connsiteY79" fmla="*/ 267153 h 670734"/>
                <a:gd name="connsiteX80" fmla="*/ 1321756 w 1483222"/>
                <a:gd name="connsiteY80" fmla="*/ 253713 h 670734"/>
                <a:gd name="connsiteX81" fmla="*/ 1320361 w 1483222"/>
                <a:gd name="connsiteY81" fmla="*/ 240146 h 670734"/>
                <a:gd name="connsiteX82" fmla="*/ 1350929 w 1483222"/>
                <a:gd name="connsiteY82" fmla="*/ 238751 h 670734"/>
                <a:gd name="connsiteX83" fmla="*/ 1342811 w 1483222"/>
                <a:gd name="connsiteY83" fmla="*/ 248261 h 670734"/>
                <a:gd name="connsiteX84" fmla="*/ 1356383 w 1483222"/>
                <a:gd name="connsiteY84" fmla="*/ 260940 h 670734"/>
                <a:gd name="connsiteX85" fmla="*/ 1371224 w 1483222"/>
                <a:gd name="connsiteY85" fmla="*/ 264997 h 670734"/>
                <a:gd name="connsiteX86" fmla="*/ 1380737 w 1483222"/>
                <a:gd name="connsiteY86" fmla="*/ 263603 h 670734"/>
                <a:gd name="connsiteX87" fmla="*/ 1394309 w 1483222"/>
                <a:gd name="connsiteY87" fmla="*/ 266392 h 670734"/>
                <a:gd name="connsiteX88" fmla="*/ 1425384 w 1483222"/>
                <a:gd name="connsiteY88" fmla="*/ 267660 h 670734"/>
                <a:gd name="connsiteX89" fmla="*/ 1438068 w 1483222"/>
                <a:gd name="connsiteY89" fmla="*/ 254220 h 670734"/>
                <a:gd name="connsiteX90" fmla="*/ 1457094 w 1483222"/>
                <a:gd name="connsiteY90" fmla="*/ 210857 h 670734"/>
                <a:gd name="connsiteX91" fmla="*/ 1457094 w 1483222"/>
                <a:gd name="connsiteY91" fmla="*/ 197290 h 670734"/>
                <a:gd name="connsiteX92" fmla="*/ 1470539 w 1483222"/>
                <a:gd name="connsiteY92" fmla="*/ 201347 h 670734"/>
                <a:gd name="connsiteX93" fmla="*/ 1483223 w 1483222"/>
                <a:gd name="connsiteY93" fmla="*/ 187907 h 670734"/>
                <a:gd name="connsiteX94" fmla="*/ 1479164 w 1483222"/>
                <a:gd name="connsiteY94" fmla="*/ 175228 h 670734"/>
                <a:gd name="connsiteX95" fmla="*/ 1476374 w 1483222"/>
                <a:gd name="connsiteY95" fmla="*/ 146826 h 670734"/>
                <a:gd name="connsiteX96" fmla="*/ 1466861 w 1483222"/>
                <a:gd name="connsiteY96" fmla="*/ 133259 h 670734"/>
                <a:gd name="connsiteX97" fmla="*/ 1452021 w 1483222"/>
                <a:gd name="connsiteY97" fmla="*/ 119692 h 670734"/>
                <a:gd name="connsiteX98" fmla="*/ 1449611 w 1483222"/>
                <a:gd name="connsiteY98" fmla="*/ 127934 h 670734"/>
                <a:gd name="connsiteX99" fmla="*/ 1435912 w 1483222"/>
                <a:gd name="connsiteY99" fmla="*/ 154941 h 670734"/>
                <a:gd name="connsiteX100" fmla="*/ 1440098 w 1483222"/>
                <a:gd name="connsiteY100" fmla="*/ 182075 h 670734"/>
                <a:gd name="connsiteX101" fmla="*/ 1420818 w 1483222"/>
                <a:gd name="connsiteY101" fmla="*/ 195515 h 670734"/>
                <a:gd name="connsiteX102" fmla="*/ 1415364 w 1483222"/>
                <a:gd name="connsiteY102" fmla="*/ 188795 h 670734"/>
                <a:gd name="connsiteX103" fmla="*/ 1408641 w 1483222"/>
                <a:gd name="connsiteY103" fmla="*/ 167113 h 670734"/>
                <a:gd name="connsiteX104" fmla="*/ 1418154 w 1483222"/>
                <a:gd name="connsiteY104" fmla="*/ 140106 h 670734"/>
                <a:gd name="connsiteX105" fmla="*/ 1415364 w 1483222"/>
                <a:gd name="connsiteY105" fmla="*/ 126539 h 670734"/>
                <a:gd name="connsiteX106" fmla="*/ 1400524 w 1483222"/>
                <a:gd name="connsiteY106" fmla="*/ 125144 h 670734"/>
                <a:gd name="connsiteX107" fmla="*/ 1378834 w 1483222"/>
                <a:gd name="connsiteY107" fmla="*/ 133259 h 670734"/>
                <a:gd name="connsiteX108" fmla="*/ 1324420 w 1483222"/>
                <a:gd name="connsiteY108" fmla="*/ 159252 h 670734"/>
                <a:gd name="connsiteX109" fmla="*/ 1305140 w 1483222"/>
                <a:gd name="connsiteY109" fmla="*/ 161661 h 670734"/>
                <a:gd name="connsiteX110" fmla="*/ 1275333 w 1483222"/>
                <a:gd name="connsiteY110" fmla="*/ 142769 h 670734"/>
                <a:gd name="connsiteX111" fmla="*/ 1264425 w 1483222"/>
                <a:gd name="connsiteY111" fmla="*/ 129202 h 670734"/>
                <a:gd name="connsiteX112" fmla="*/ 1256307 w 1483222"/>
                <a:gd name="connsiteY112" fmla="*/ 114367 h 670734"/>
                <a:gd name="connsiteX113" fmla="*/ 1253643 w 1483222"/>
                <a:gd name="connsiteY113" fmla="*/ 100800 h 670734"/>
                <a:gd name="connsiteX114" fmla="*/ 1288143 w 1483222"/>
                <a:gd name="connsiteY114" fmla="*/ 92686 h 670734"/>
                <a:gd name="connsiteX115" fmla="*/ 1286748 w 1483222"/>
                <a:gd name="connsiteY115" fmla="*/ 106252 h 670734"/>
                <a:gd name="connsiteX116" fmla="*/ 1300320 w 1483222"/>
                <a:gd name="connsiteY116" fmla="*/ 133259 h 670734"/>
                <a:gd name="connsiteX117" fmla="*/ 1313892 w 1483222"/>
                <a:gd name="connsiteY117" fmla="*/ 131991 h 670734"/>
                <a:gd name="connsiteX118" fmla="*/ 1328732 w 1483222"/>
                <a:gd name="connsiteY118" fmla="*/ 137317 h 670734"/>
                <a:gd name="connsiteX119" fmla="*/ 1359935 w 1483222"/>
                <a:gd name="connsiteY119" fmla="*/ 111958 h 670734"/>
                <a:gd name="connsiteX120" fmla="*/ 1365389 w 1483222"/>
                <a:gd name="connsiteY120" fmla="*/ 92052 h 670734"/>
                <a:gd name="connsiteX121" fmla="*/ 1380229 w 1483222"/>
                <a:gd name="connsiteY121" fmla="*/ 97504 h 670734"/>
                <a:gd name="connsiteX122" fmla="*/ 1380863 w 1483222"/>
                <a:gd name="connsiteY122" fmla="*/ 75188 h 670734"/>
                <a:gd name="connsiteX123" fmla="*/ 1388728 w 1483222"/>
                <a:gd name="connsiteY123" fmla="*/ 65806 h 670734"/>
                <a:gd name="connsiteX124" fmla="*/ 1408768 w 1483222"/>
                <a:gd name="connsiteY124" fmla="*/ 78485 h 670734"/>
                <a:gd name="connsiteX125" fmla="*/ 1426399 w 1483222"/>
                <a:gd name="connsiteY125" fmla="*/ 78485 h 670734"/>
                <a:gd name="connsiteX126" fmla="*/ 1412700 w 1483222"/>
                <a:gd name="connsiteY126" fmla="*/ 64918 h 670734"/>
                <a:gd name="connsiteX127" fmla="*/ 1403314 w 1483222"/>
                <a:gd name="connsiteY127" fmla="*/ 51478 h 670734"/>
                <a:gd name="connsiteX128" fmla="*/ 1414095 w 1483222"/>
                <a:gd name="connsiteY128" fmla="*/ 36516 h 670734"/>
                <a:gd name="connsiteX129" fmla="*/ 1414096 w 1483222"/>
                <a:gd name="connsiteY129" fmla="*/ 29796 h 670734"/>
                <a:gd name="connsiteX130" fmla="*/ 1399255 w 1483222"/>
                <a:gd name="connsiteY130" fmla="*/ 27007 h 670734"/>
                <a:gd name="connsiteX131" fmla="*/ 1388347 w 1483222"/>
                <a:gd name="connsiteY131" fmla="*/ 13440 h 670734"/>
                <a:gd name="connsiteX132" fmla="*/ 1385683 w 1483222"/>
                <a:gd name="connsiteY132" fmla="*/ 0 h 670734"/>
                <a:gd name="connsiteX133" fmla="*/ 1215084 w 1483222"/>
                <a:gd name="connsiteY133" fmla="*/ 38038 h 670734"/>
                <a:gd name="connsiteX134" fmla="*/ 1021399 w 1483222"/>
                <a:gd name="connsiteY134" fmla="*/ 77217 h 670734"/>
                <a:gd name="connsiteX135" fmla="*/ 639357 w 1483222"/>
                <a:gd name="connsiteY135" fmla="*/ 147714 h 670734"/>
                <a:gd name="connsiteX136" fmla="*/ 499834 w 1483222"/>
                <a:gd name="connsiteY136" fmla="*/ 168000 h 670734"/>
                <a:gd name="connsiteX137" fmla="*/ 445673 w 1483222"/>
                <a:gd name="connsiteY137" fmla="*/ 173453 h 670734"/>
                <a:gd name="connsiteX138" fmla="*/ 417261 w 1483222"/>
                <a:gd name="connsiteY138" fmla="*/ 172058 h 670734"/>
                <a:gd name="connsiteX139" fmla="*/ 410412 w 1483222"/>
                <a:gd name="connsiteY139" fmla="*/ 191077 h 670734"/>
                <a:gd name="connsiteX140" fmla="*/ 411807 w 1483222"/>
                <a:gd name="connsiteY140" fmla="*/ 205912 h 670734"/>
                <a:gd name="connsiteX141" fmla="*/ 406353 w 1483222"/>
                <a:gd name="connsiteY141" fmla="*/ 231270 h 670734"/>
                <a:gd name="connsiteX142" fmla="*/ 392908 w 1483222"/>
                <a:gd name="connsiteY142" fmla="*/ 236595 h 670734"/>
                <a:gd name="connsiteX143" fmla="*/ 380224 w 1483222"/>
                <a:gd name="connsiteY143" fmla="*/ 250162 h 670734"/>
                <a:gd name="connsiteX144" fmla="*/ 370838 w 1483222"/>
                <a:gd name="connsiteY144" fmla="*/ 279959 h 670734"/>
                <a:gd name="connsiteX145" fmla="*/ 357266 w 1483222"/>
                <a:gd name="connsiteY145" fmla="*/ 294920 h 670734"/>
                <a:gd name="connsiteX146" fmla="*/ 344582 w 1483222"/>
                <a:gd name="connsiteY146" fmla="*/ 285411 h 670734"/>
                <a:gd name="connsiteX147" fmla="*/ 317438 w 1483222"/>
                <a:gd name="connsiteY147" fmla="*/ 296188 h 670734"/>
                <a:gd name="connsiteX148" fmla="*/ 303866 w 1483222"/>
                <a:gd name="connsiteY148" fmla="*/ 307092 h 670734"/>
                <a:gd name="connsiteX149" fmla="*/ 298539 w 1483222"/>
                <a:gd name="connsiteY149" fmla="*/ 320532 h 670734"/>
                <a:gd name="connsiteX150" fmla="*/ 284967 w 1483222"/>
                <a:gd name="connsiteY150" fmla="*/ 335494 h 670734"/>
                <a:gd name="connsiteX151" fmla="*/ 275454 w 1483222"/>
                <a:gd name="connsiteY151" fmla="*/ 335494 h 670734"/>
                <a:gd name="connsiteX152" fmla="*/ 261882 w 1483222"/>
                <a:gd name="connsiteY152" fmla="*/ 321927 h 670734"/>
                <a:gd name="connsiteX153" fmla="*/ 248437 w 1483222"/>
                <a:gd name="connsiteY153" fmla="*/ 330042 h 670734"/>
                <a:gd name="connsiteX154" fmla="*/ 242983 w 1483222"/>
                <a:gd name="connsiteY154" fmla="*/ 336889 h 670734"/>
                <a:gd name="connsiteX155" fmla="*/ 240192 w 1483222"/>
                <a:gd name="connsiteY155" fmla="*/ 350329 h 670734"/>
                <a:gd name="connsiteX156" fmla="*/ 225352 w 1483222"/>
                <a:gd name="connsiteY156" fmla="*/ 346271 h 670734"/>
                <a:gd name="connsiteX157" fmla="*/ 219898 w 1483222"/>
                <a:gd name="connsiteY157" fmla="*/ 374800 h 670734"/>
                <a:gd name="connsiteX158" fmla="*/ 211780 w 1483222"/>
                <a:gd name="connsiteY158" fmla="*/ 388240 h 670734"/>
                <a:gd name="connsiteX159" fmla="*/ 198208 w 1483222"/>
                <a:gd name="connsiteY159" fmla="*/ 388240 h 670734"/>
                <a:gd name="connsiteX160" fmla="*/ 171191 w 1483222"/>
                <a:gd name="connsiteY160" fmla="*/ 407258 h 670734"/>
                <a:gd name="connsiteX161" fmla="*/ 131871 w 1483222"/>
                <a:gd name="connsiteY161" fmla="*/ 446564 h 670734"/>
                <a:gd name="connsiteX162" fmla="*/ 119187 w 1483222"/>
                <a:gd name="connsiteY162" fmla="*/ 451890 h 670734"/>
                <a:gd name="connsiteX163" fmla="*/ 90775 w 1483222"/>
                <a:gd name="connsiteY163" fmla="*/ 453284 h 670734"/>
                <a:gd name="connsiteX164" fmla="*/ 62236 w 1483222"/>
                <a:gd name="connsiteY164" fmla="*/ 469514 h 670734"/>
                <a:gd name="connsiteX165" fmla="*/ 49552 w 1483222"/>
                <a:gd name="connsiteY165" fmla="*/ 483081 h 670734"/>
                <a:gd name="connsiteX166" fmla="*/ 44225 w 1483222"/>
                <a:gd name="connsiteY166" fmla="*/ 498042 h 670734"/>
                <a:gd name="connsiteX167" fmla="*/ 41435 w 1483222"/>
                <a:gd name="connsiteY167" fmla="*/ 516934 h 670734"/>
                <a:gd name="connsiteX168" fmla="*/ 28751 w 1483222"/>
                <a:gd name="connsiteY168" fmla="*/ 530501 h 670734"/>
                <a:gd name="connsiteX169" fmla="*/ 339 w 1483222"/>
                <a:gd name="connsiteY169" fmla="*/ 538616 h 670734"/>
                <a:gd name="connsiteX170" fmla="*/ 338 w 1483222"/>
                <a:gd name="connsiteY170" fmla="*/ 588446 h 670734"/>
                <a:gd name="connsiteX171" fmla="*/ 338 w 1483222"/>
                <a:gd name="connsiteY171" fmla="*/ 594024 h 670734"/>
                <a:gd name="connsiteX172" fmla="*/ 8202 w 1483222"/>
                <a:gd name="connsiteY172" fmla="*/ 595292 h 67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483222" h="670734">
                  <a:moveTo>
                    <a:pt x="8202" y="595292"/>
                  </a:moveTo>
                  <a:cubicBezTo>
                    <a:pt x="60967" y="587812"/>
                    <a:pt x="218883" y="562326"/>
                    <a:pt x="218883" y="562326"/>
                  </a:cubicBezTo>
                  <a:lnTo>
                    <a:pt x="263531" y="539377"/>
                  </a:lnTo>
                  <a:lnTo>
                    <a:pt x="278498" y="537982"/>
                  </a:lnTo>
                  <a:lnTo>
                    <a:pt x="300061" y="517695"/>
                  </a:lnTo>
                  <a:lnTo>
                    <a:pt x="328600" y="508186"/>
                  </a:lnTo>
                  <a:lnTo>
                    <a:pt x="342045" y="500071"/>
                  </a:lnTo>
                  <a:lnTo>
                    <a:pt x="355617" y="496013"/>
                  </a:lnTo>
                  <a:lnTo>
                    <a:pt x="514167" y="478389"/>
                  </a:lnTo>
                  <a:lnTo>
                    <a:pt x="573781" y="474332"/>
                  </a:lnTo>
                  <a:lnTo>
                    <a:pt x="587226" y="487899"/>
                  </a:lnTo>
                  <a:lnTo>
                    <a:pt x="600798" y="482447"/>
                  </a:lnTo>
                  <a:lnTo>
                    <a:pt x="623883" y="504128"/>
                  </a:lnTo>
                  <a:lnTo>
                    <a:pt x="629210" y="519090"/>
                  </a:lnTo>
                  <a:lnTo>
                    <a:pt x="630605" y="532530"/>
                  </a:lnTo>
                  <a:lnTo>
                    <a:pt x="634664" y="536714"/>
                  </a:lnTo>
                  <a:lnTo>
                    <a:pt x="831139" y="505523"/>
                  </a:lnTo>
                  <a:lnTo>
                    <a:pt x="1055899" y="665282"/>
                  </a:lnTo>
                  <a:lnTo>
                    <a:pt x="1062622" y="670734"/>
                  </a:lnTo>
                  <a:lnTo>
                    <a:pt x="1070867" y="669339"/>
                  </a:lnTo>
                  <a:lnTo>
                    <a:pt x="1099279" y="656660"/>
                  </a:lnTo>
                  <a:cubicBezTo>
                    <a:pt x="1099279" y="656660"/>
                    <a:pt x="1119446" y="651081"/>
                    <a:pt x="1126296" y="649813"/>
                  </a:cubicBezTo>
                  <a:cubicBezTo>
                    <a:pt x="1133249" y="648012"/>
                    <a:pt x="1139764" y="644820"/>
                    <a:pt x="1145449" y="640431"/>
                  </a:cubicBezTo>
                  <a:cubicBezTo>
                    <a:pt x="1148566" y="631263"/>
                    <a:pt x="1149479" y="621489"/>
                    <a:pt x="1148113" y="611902"/>
                  </a:cubicBezTo>
                  <a:cubicBezTo>
                    <a:pt x="1147351" y="604549"/>
                    <a:pt x="1134540" y="589714"/>
                    <a:pt x="1138726" y="583501"/>
                  </a:cubicBezTo>
                  <a:cubicBezTo>
                    <a:pt x="1142912" y="577288"/>
                    <a:pt x="1155976" y="580204"/>
                    <a:pt x="1160289" y="583501"/>
                  </a:cubicBezTo>
                  <a:cubicBezTo>
                    <a:pt x="1163372" y="587555"/>
                    <a:pt x="1165653" y="592159"/>
                    <a:pt x="1167012" y="597068"/>
                  </a:cubicBezTo>
                  <a:cubicBezTo>
                    <a:pt x="1170182" y="605309"/>
                    <a:pt x="1167011" y="631175"/>
                    <a:pt x="1176524" y="630921"/>
                  </a:cubicBezTo>
                  <a:cubicBezTo>
                    <a:pt x="1186037" y="630668"/>
                    <a:pt x="1183247" y="599350"/>
                    <a:pt x="1185910" y="588953"/>
                  </a:cubicBezTo>
                  <a:cubicBezTo>
                    <a:pt x="1186798" y="585149"/>
                    <a:pt x="1189969" y="573991"/>
                    <a:pt x="1189969" y="573991"/>
                  </a:cubicBezTo>
                  <a:cubicBezTo>
                    <a:pt x="1195836" y="565344"/>
                    <a:pt x="1200130" y="555730"/>
                    <a:pt x="1202653" y="545590"/>
                  </a:cubicBezTo>
                  <a:cubicBezTo>
                    <a:pt x="1202653" y="541786"/>
                    <a:pt x="1197072" y="536714"/>
                    <a:pt x="1202653" y="530248"/>
                  </a:cubicBezTo>
                  <a:cubicBezTo>
                    <a:pt x="1208234" y="523781"/>
                    <a:pt x="1232714" y="514399"/>
                    <a:pt x="1232461" y="504889"/>
                  </a:cubicBezTo>
                  <a:cubicBezTo>
                    <a:pt x="1232461" y="499437"/>
                    <a:pt x="1215971" y="496775"/>
                    <a:pt x="1214957" y="491449"/>
                  </a:cubicBezTo>
                  <a:cubicBezTo>
                    <a:pt x="1213942" y="486124"/>
                    <a:pt x="1211913" y="476234"/>
                    <a:pt x="1211659" y="472303"/>
                  </a:cubicBezTo>
                  <a:cubicBezTo>
                    <a:pt x="1211405" y="468373"/>
                    <a:pt x="1233349" y="457595"/>
                    <a:pt x="1235124" y="455313"/>
                  </a:cubicBezTo>
                  <a:cubicBezTo>
                    <a:pt x="1236900" y="453031"/>
                    <a:pt x="1247808" y="457215"/>
                    <a:pt x="1248569" y="460639"/>
                  </a:cubicBezTo>
                  <a:cubicBezTo>
                    <a:pt x="1249330" y="464062"/>
                    <a:pt x="1237915" y="470275"/>
                    <a:pt x="1239183" y="474205"/>
                  </a:cubicBezTo>
                  <a:cubicBezTo>
                    <a:pt x="1240452" y="478136"/>
                    <a:pt x="1250091" y="480164"/>
                    <a:pt x="1254023" y="479657"/>
                  </a:cubicBezTo>
                  <a:cubicBezTo>
                    <a:pt x="1255292" y="479657"/>
                    <a:pt x="1257194" y="477756"/>
                    <a:pt x="1258082" y="476995"/>
                  </a:cubicBezTo>
                  <a:cubicBezTo>
                    <a:pt x="1261692" y="472796"/>
                    <a:pt x="1264878" y="468252"/>
                    <a:pt x="1267595" y="463428"/>
                  </a:cubicBezTo>
                  <a:cubicBezTo>
                    <a:pt x="1271527" y="456961"/>
                    <a:pt x="1274191" y="439211"/>
                    <a:pt x="1281167" y="436294"/>
                  </a:cubicBezTo>
                  <a:cubicBezTo>
                    <a:pt x="1284846" y="434773"/>
                    <a:pt x="1292075" y="442000"/>
                    <a:pt x="1296008" y="441746"/>
                  </a:cubicBezTo>
                  <a:cubicBezTo>
                    <a:pt x="1305521" y="441746"/>
                    <a:pt x="1320614" y="426404"/>
                    <a:pt x="1329874" y="424122"/>
                  </a:cubicBezTo>
                  <a:cubicBezTo>
                    <a:pt x="1333172" y="423361"/>
                    <a:pt x="1340782" y="426277"/>
                    <a:pt x="1343446" y="424122"/>
                  </a:cubicBezTo>
                  <a:cubicBezTo>
                    <a:pt x="1346109" y="421967"/>
                    <a:pt x="1343446" y="418924"/>
                    <a:pt x="1344841" y="417402"/>
                  </a:cubicBezTo>
                  <a:cubicBezTo>
                    <a:pt x="1346617" y="413472"/>
                    <a:pt x="1351310" y="403075"/>
                    <a:pt x="1355622" y="403835"/>
                  </a:cubicBezTo>
                  <a:cubicBezTo>
                    <a:pt x="1359820" y="403126"/>
                    <a:pt x="1364107" y="403126"/>
                    <a:pt x="1368306" y="403835"/>
                  </a:cubicBezTo>
                  <a:cubicBezTo>
                    <a:pt x="1373253" y="406244"/>
                    <a:pt x="1375029" y="412204"/>
                    <a:pt x="1388601" y="411950"/>
                  </a:cubicBezTo>
                  <a:cubicBezTo>
                    <a:pt x="1396084" y="411950"/>
                    <a:pt x="1397226" y="391409"/>
                    <a:pt x="1401285" y="384943"/>
                  </a:cubicBezTo>
                  <a:cubicBezTo>
                    <a:pt x="1403441" y="380886"/>
                    <a:pt x="1411051" y="375180"/>
                    <a:pt x="1413969" y="371376"/>
                  </a:cubicBezTo>
                  <a:cubicBezTo>
                    <a:pt x="1416929" y="366883"/>
                    <a:pt x="1418797" y="361759"/>
                    <a:pt x="1419423" y="356415"/>
                  </a:cubicBezTo>
                  <a:cubicBezTo>
                    <a:pt x="1419099" y="352244"/>
                    <a:pt x="1417138" y="348370"/>
                    <a:pt x="1413969" y="345637"/>
                  </a:cubicBezTo>
                  <a:cubicBezTo>
                    <a:pt x="1412094" y="345285"/>
                    <a:pt x="1410157" y="345746"/>
                    <a:pt x="1408641" y="346905"/>
                  </a:cubicBezTo>
                  <a:cubicBezTo>
                    <a:pt x="1405470" y="349568"/>
                    <a:pt x="1405090" y="359585"/>
                    <a:pt x="1401919" y="361867"/>
                  </a:cubicBezTo>
                  <a:cubicBezTo>
                    <a:pt x="1393040" y="368840"/>
                    <a:pt x="1372238" y="371123"/>
                    <a:pt x="1362599" y="374546"/>
                  </a:cubicBezTo>
                  <a:cubicBezTo>
                    <a:pt x="1352959" y="377969"/>
                    <a:pt x="1342304" y="390268"/>
                    <a:pt x="1334186" y="392171"/>
                  </a:cubicBezTo>
                  <a:cubicBezTo>
                    <a:pt x="1324595" y="393513"/>
                    <a:pt x="1314823" y="392602"/>
                    <a:pt x="1305647" y="389508"/>
                  </a:cubicBezTo>
                  <a:cubicBezTo>
                    <a:pt x="1296926" y="383502"/>
                    <a:pt x="1289183" y="376189"/>
                    <a:pt x="1282689" y="367827"/>
                  </a:cubicBezTo>
                  <a:cubicBezTo>
                    <a:pt x="1279772" y="364656"/>
                    <a:pt x="1268864" y="344369"/>
                    <a:pt x="1271781" y="341200"/>
                  </a:cubicBezTo>
                  <a:cubicBezTo>
                    <a:pt x="1274698" y="338030"/>
                    <a:pt x="1280787" y="347666"/>
                    <a:pt x="1284465" y="349314"/>
                  </a:cubicBezTo>
                  <a:cubicBezTo>
                    <a:pt x="1288143" y="350963"/>
                    <a:pt x="1296008" y="352865"/>
                    <a:pt x="1299432" y="354766"/>
                  </a:cubicBezTo>
                  <a:cubicBezTo>
                    <a:pt x="1302857" y="356668"/>
                    <a:pt x="1310975" y="365037"/>
                    <a:pt x="1315668" y="367446"/>
                  </a:cubicBezTo>
                  <a:cubicBezTo>
                    <a:pt x="1320453" y="368994"/>
                    <a:pt x="1325529" y="369428"/>
                    <a:pt x="1330508" y="368714"/>
                  </a:cubicBezTo>
                  <a:cubicBezTo>
                    <a:pt x="1333980" y="366934"/>
                    <a:pt x="1337183" y="364671"/>
                    <a:pt x="1340021" y="361994"/>
                  </a:cubicBezTo>
                  <a:cubicBezTo>
                    <a:pt x="1348377" y="353910"/>
                    <a:pt x="1355667" y="344792"/>
                    <a:pt x="1361711" y="334860"/>
                  </a:cubicBezTo>
                  <a:cubicBezTo>
                    <a:pt x="1362852" y="331690"/>
                    <a:pt x="1364374" y="323449"/>
                    <a:pt x="1361711" y="321293"/>
                  </a:cubicBezTo>
                  <a:cubicBezTo>
                    <a:pt x="1359047" y="319138"/>
                    <a:pt x="1350422" y="326745"/>
                    <a:pt x="1348266" y="324082"/>
                  </a:cubicBezTo>
                  <a:cubicBezTo>
                    <a:pt x="1346109" y="321420"/>
                    <a:pt x="1350041" y="315080"/>
                    <a:pt x="1352198" y="313305"/>
                  </a:cubicBezTo>
                  <a:cubicBezTo>
                    <a:pt x="1354354" y="311530"/>
                    <a:pt x="1364882" y="313305"/>
                    <a:pt x="1367165" y="310516"/>
                  </a:cubicBezTo>
                  <a:cubicBezTo>
                    <a:pt x="1369448" y="307726"/>
                    <a:pt x="1374395" y="299104"/>
                    <a:pt x="1372619" y="295681"/>
                  </a:cubicBezTo>
                  <a:cubicBezTo>
                    <a:pt x="1368941" y="288581"/>
                    <a:pt x="1350549" y="303035"/>
                    <a:pt x="1342811" y="301640"/>
                  </a:cubicBezTo>
                  <a:cubicBezTo>
                    <a:pt x="1338290" y="301378"/>
                    <a:pt x="1333759" y="301378"/>
                    <a:pt x="1329239" y="301640"/>
                  </a:cubicBezTo>
                  <a:cubicBezTo>
                    <a:pt x="1329240" y="301640"/>
                    <a:pt x="1277869" y="297202"/>
                    <a:pt x="1266961" y="285411"/>
                  </a:cubicBezTo>
                  <a:cubicBezTo>
                    <a:pt x="1263029" y="281227"/>
                    <a:pt x="1262902" y="263095"/>
                    <a:pt x="1262902" y="263095"/>
                  </a:cubicBezTo>
                  <a:cubicBezTo>
                    <a:pt x="1262902" y="263095"/>
                    <a:pt x="1262902" y="260686"/>
                    <a:pt x="1264171" y="260433"/>
                  </a:cubicBezTo>
                  <a:cubicBezTo>
                    <a:pt x="1271274" y="257263"/>
                    <a:pt x="1286621" y="266392"/>
                    <a:pt x="1293978" y="268548"/>
                  </a:cubicBezTo>
                  <a:cubicBezTo>
                    <a:pt x="1301335" y="270703"/>
                    <a:pt x="1297403" y="271083"/>
                    <a:pt x="1304125" y="269942"/>
                  </a:cubicBezTo>
                  <a:cubicBezTo>
                    <a:pt x="1307804" y="269942"/>
                    <a:pt x="1314019" y="264743"/>
                    <a:pt x="1317697" y="264490"/>
                  </a:cubicBezTo>
                  <a:cubicBezTo>
                    <a:pt x="1321376" y="264236"/>
                    <a:pt x="1325561" y="269054"/>
                    <a:pt x="1327210" y="267153"/>
                  </a:cubicBezTo>
                  <a:cubicBezTo>
                    <a:pt x="1328859" y="265251"/>
                    <a:pt x="1322644" y="257136"/>
                    <a:pt x="1321756" y="253713"/>
                  </a:cubicBezTo>
                  <a:cubicBezTo>
                    <a:pt x="1320868" y="250289"/>
                    <a:pt x="1318205" y="242809"/>
                    <a:pt x="1320361" y="240146"/>
                  </a:cubicBezTo>
                  <a:cubicBezTo>
                    <a:pt x="1330224" y="236856"/>
                    <a:pt x="1340807" y="236373"/>
                    <a:pt x="1350929" y="238751"/>
                  </a:cubicBezTo>
                  <a:cubicBezTo>
                    <a:pt x="1352324" y="241541"/>
                    <a:pt x="1342558" y="245091"/>
                    <a:pt x="1342811" y="248261"/>
                  </a:cubicBezTo>
                  <a:cubicBezTo>
                    <a:pt x="1343065" y="251430"/>
                    <a:pt x="1352324" y="258277"/>
                    <a:pt x="1356383" y="260940"/>
                  </a:cubicBezTo>
                  <a:cubicBezTo>
                    <a:pt x="1360442" y="263602"/>
                    <a:pt x="1368053" y="267153"/>
                    <a:pt x="1371224" y="264997"/>
                  </a:cubicBezTo>
                  <a:cubicBezTo>
                    <a:pt x="1374277" y="263931"/>
                    <a:pt x="1377506" y="263457"/>
                    <a:pt x="1380737" y="263603"/>
                  </a:cubicBezTo>
                  <a:lnTo>
                    <a:pt x="1394309" y="266392"/>
                  </a:lnTo>
                  <a:cubicBezTo>
                    <a:pt x="1404526" y="268527"/>
                    <a:pt x="1415027" y="268956"/>
                    <a:pt x="1425384" y="267660"/>
                  </a:cubicBezTo>
                  <a:cubicBezTo>
                    <a:pt x="1430570" y="264191"/>
                    <a:pt x="1434906" y="259596"/>
                    <a:pt x="1438068" y="254220"/>
                  </a:cubicBezTo>
                  <a:cubicBezTo>
                    <a:pt x="1446362" y="240702"/>
                    <a:pt x="1452764" y="226112"/>
                    <a:pt x="1457094" y="210857"/>
                  </a:cubicBezTo>
                  <a:cubicBezTo>
                    <a:pt x="1457728" y="207560"/>
                    <a:pt x="1454304" y="199318"/>
                    <a:pt x="1457094" y="197290"/>
                  </a:cubicBezTo>
                  <a:cubicBezTo>
                    <a:pt x="1459885" y="195261"/>
                    <a:pt x="1467241" y="202362"/>
                    <a:pt x="1470539" y="201347"/>
                  </a:cubicBezTo>
                  <a:cubicBezTo>
                    <a:pt x="1476353" y="198685"/>
                    <a:pt x="1480902" y="193864"/>
                    <a:pt x="1483223" y="187907"/>
                  </a:cubicBezTo>
                  <a:cubicBezTo>
                    <a:pt x="1482733" y="183451"/>
                    <a:pt x="1481352" y="179140"/>
                    <a:pt x="1479164" y="175228"/>
                  </a:cubicBezTo>
                  <a:cubicBezTo>
                    <a:pt x="1479197" y="165690"/>
                    <a:pt x="1478262" y="156175"/>
                    <a:pt x="1476374" y="146826"/>
                  </a:cubicBezTo>
                  <a:cubicBezTo>
                    <a:pt x="1473897" y="141855"/>
                    <a:pt x="1470691" y="137282"/>
                    <a:pt x="1466861" y="133259"/>
                  </a:cubicBezTo>
                  <a:cubicBezTo>
                    <a:pt x="1463563" y="129456"/>
                    <a:pt x="1456460" y="117283"/>
                    <a:pt x="1452021" y="119692"/>
                  </a:cubicBezTo>
                  <a:cubicBezTo>
                    <a:pt x="1450245" y="120707"/>
                    <a:pt x="1451260" y="126666"/>
                    <a:pt x="1449611" y="127934"/>
                  </a:cubicBezTo>
                  <a:cubicBezTo>
                    <a:pt x="1442983" y="135733"/>
                    <a:pt x="1438289" y="144986"/>
                    <a:pt x="1435912" y="154941"/>
                  </a:cubicBezTo>
                  <a:cubicBezTo>
                    <a:pt x="1434644" y="161661"/>
                    <a:pt x="1441112" y="175355"/>
                    <a:pt x="1440098" y="182075"/>
                  </a:cubicBezTo>
                  <a:cubicBezTo>
                    <a:pt x="1435762" y="188985"/>
                    <a:pt x="1428803" y="193836"/>
                    <a:pt x="1420818" y="195515"/>
                  </a:cubicBezTo>
                  <a:cubicBezTo>
                    <a:pt x="1418662" y="195515"/>
                    <a:pt x="1416886" y="190443"/>
                    <a:pt x="1415364" y="188795"/>
                  </a:cubicBezTo>
                  <a:cubicBezTo>
                    <a:pt x="1410478" y="182668"/>
                    <a:pt x="1408078" y="174928"/>
                    <a:pt x="1408641" y="167113"/>
                  </a:cubicBezTo>
                  <a:cubicBezTo>
                    <a:pt x="1412822" y="158499"/>
                    <a:pt x="1416013" y="149439"/>
                    <a:pt x="1418154" y="140106"/>
                  </a:cubicBezTo>
                  <a:cubicBezTo>
                    <a:pt x="1418154" y="136683"/>
                    <a:pt x="1418154" y="128822"/>
                    <a:pt x="1415364" y="126539"/>
                  </a:cubicBezTo>
                  <a:cubicBezTo>
                    <a:pt x="1412573" y="124257"/>
                    <a:pt x="1404202" y="124638"/>
                    <a:pt x="1400524" y="125144"/>
                  </a:cubicBezTo>
                  <a:cubicBezTo>
                    <a:pt x="1393074" y="127221"/>
                    <a:pt x="1385817" y="129936"/>
                    <a:pt x="1378834" y="133259"/>
                  </a:cubicBezTo>
                  <a:lnTo>
                    <a:pt x="1324420" y="159252"/>
                  </a:lnTo>
                  <a:cubicBezTo>
                    <a:pt x="1318141" y="160970"/>
                    <a:pt x="1311649" y="161781"/>
                    <a:pt x="1305140" y="161661"/>
                  </a:cubicBezTo>
                  <a:cubicBezTo>
                    <a:pt x="1293505" y="158560"/>
                    <a:pt x="1283101" y="151966"/>
                    <a:pt x="1275333" y="142769"/>
                  </a:cubicBezTo>
                  <a:cubicBezTo>
                    <a:pt x="1271954" y="138046"/>
                    <a:pt x="1268313" y="133516"/>
                    <a:pt x="1264425" y="129202"/>
                  </a:cubicBezTo>
                  <a:cubicBezTo>
                    <a:pt x="1262141" y="125652"/>
                    <a:pt x="1256307" y="114367"/>
                    <a:pt x="1256307" y="114367"/>
                  </a:cubicBezTo>
                  <a:cubicBezTo>
                    <a:pt x="1254727" y="110008"/>
                    <a:pt x="1253829" y="105433"/>
                    <a:pt x="1253643" y="100800"/>
                  </a:cubicBezTo>
                  <a:cubicBezTo>
                    <a:pt x="1255672" y="92179"/>
                    <a:pt x="1275079" y="73033"/>
                    <a:pt x="1288143" y="92686"/>
                  </a:cubicBezTo>
                  <a:lnTo>
                    <a:pt x="1286748" y="106252"/>
                  </a:lnTo>
                  <a:cubicBezTo>
                    <a:pt x="1286748" y="106252"/>
                    <a:pt x="1293724" y="129582"/>
                    <a:pt x="1300320" y="133259"/>
                  </a:cubicBezTo>
                  <a:cubicBezTo>
                    <a:pt x="1303237" y="134908"/>
                    <a:pt x="1310467" y="131484"/>
                    <a:pt x="1313892" y="131991"/>
                  </a:cubicBezTo>
                  <a:cubicBezTo>
                    <a:pt x="1317317" y="132499"/>
                    <a:pt x="1324800" y="138078"/>
                    <a:pt x="1328732" y="137317"/>
                  </a:cubicBezTo>
                  <a:cubicBezTo>
                    <a:pt x="1338753" y="135542"/>
                    <a:pt x="1361330" y="121594"/>
                    <a:pt x="1359935" y="111958"/>
                  </a:cubicBezTo>
                  <a:cubicBezTo>
                    <a:pt x="1356589" y="104887"/>
                    <a:pt x="1358906" y="96433"/>
                    <a:pt x="1365389" y="92052"/>
                  </a:cubicBezTo>
                  <a:cubicBezTo>
                    <a:pt x="1368814" y="90150"/>
                    <a:pt x="1376805" y="95602"/>
                    <a:pt x="1380229" y="97504"/>
                  </a:cubicBezTo>
                  <a:cubicBezTo>
                    <a:pt x="1391899" y="103590"/>
                    <a:pt x="1380863" y="75188"/>
                    <a:pt x="1380863" y="75188"/>
                  </a:cubicBezTo>
                  <a:cubicBezTo>
                    <a:pt x="1374902" y="62509"/>
                    <a:pt x="1388728" y="65806"/>
                    <a:pt x="1388728" y="65806"/>
                  </a:cubicBezTo>
                  <a:cubicBezTo>
                    <a:pt x="1394669" y="71098"/>
                    <a:pt x="1401439" y="75382"/>
                    <a:pt x="1408768" y="78485"/>
                  </a:cubicBezTo>
                  <a:cubicBezTo>
                    <a:pt x="1412827" y="79880"/>
                    <a:pt x="1424623" y="82542"/>
                    <a:pt x="1426399" y="78485"/>
                  </a:cubicBezTo>
                  <a:cubicBezTo>
                    <a:pt x="1428175" y="74427"/>
                    <a:pt x="1415871" y="68595"/>
                    <a:pt x="1412700" y="64918"/>
                  </a:cubicBezTo>
                  <a:cubicBezTo>
                    <a:pt x="1409529" y="61241"/>
                    <a:pt x="1400016" y="54267"/>
                    <a:pt x="1403314" y="51478"/>
                  </a:cubicBezTo>
                  <a:cubicBezTo>
                    <a:pt x="1408120" y="47487"/>
                    <a:pt x="1411831" y="42338"/>
                    <a:pt x="1414095" y="36516"/>
                  </a:cubicBezTo>
                  <a:cubicBezTo>
                    <a:pt x="1414730" y="34995"/>
                    <a:pt x="1415237" y="31064"/>
                    <a:pt x="1414096" y="29796"/>
                  </a:cubicBezTo>
                  <a:cubicBezTo>
                    <a:pt x="1412954" y="28528"/>
                    <a:pt x="1402426" y="29036"/>
                    <a:pt x="1399255" y="27007"/>
                  </a:cubicBezTo>
                  <a:cubicBezTo>
                    <a:pt x="1394988" y="23029"/>
                    <a:pt x="1391315" y="18461"/>
                    <a:pt x="1388347" y="13440"/>
                  </a:cubicBezTo>
                  <a:lnTo>
                    <a:pt x="1385683" y="0"/>
                  </a:lnTo>
                  <a:lnTo>
                    <a:pt x="1215084" y="38038"/>
                  </a:lnTo>
                  <a:lnTo>
                    <a:pt x="1021399" y="77217"/>
                  </a:lnTo>
                  <a:lnTo>
                    <a:pt x="639357" y="147714"/>
                  </a:lnTo>
                  <a:lnTo>
                    <a:pt x="499834" y="168000"/>
                  </a:lnTo>
                  <a:lnTo>
                    <a:pt x="445673" y="173453"/>
                  </a:lnTo>
                  <a:lnTo>
                    <a:pt x="417261" y="172058"/>
                  </a:lnTo>
                  <a:cubicBezTo>
                    <a:pt x="414436" y="178189"/>
                    <a:pt x="412144" y="184552"/>
                    <a:pt x="410412" y="191077"/>
                  </a:cubicBezTo>
                  <a:cubicBezTo>
                    <a:pt x="410412" y="194754"/>
                    <a:pt x="412061" y="202108"/>
                    <a:pt x="411807" y="205912"/>
                  </a:cubicBezTo>
                  <a:cubicBezTo>
                    <a:pt x="411993" y="214674"/>
                    <a:pt x="410125" y="223359"/>
                    <a:pt x="406353" y="231270"/>
                  </a:cubicBezTo>
                  <a:cubicBezTo>
                    <a:pt x="404070" y="234060"/>
                    <a:pt x="395825" y="234567"/>
                    <a:pt x="392908" y="236595"/>
                  </a:cubicBezTo>
                  <a:cubicBezTo>
                    <a:pt x="387931" y="240356"/>
                    <a:pt x="383641" y="244945"/>
                    <a:pt x="380224" y="250162"/>
                  </a:cubicBezTo>
                  <a:cubicBezTo>
                    <a:pt x="376545" y="257136"/>
                    <a:pt x="374770" y="273239"/>
                    <a:pt x="370838" y="279959"/>
                  </a:cubicBezTo>
                  <a:cubicBezTo>
                    <a:pt x="368301" y="284397"/>
                    <a:pt x="362339" y="294413"/>
                    <a:pt x="357266" y="294920"/>
                  </a:cubicBezTo>
                  <a:cubicBezTo>
                    <a:pt x="352192" y="295428"/>
                    <a:pt x="348894" y="285918"/>
                    <a:pt x="344582" y="285411"/>
                  </a:cubicBezTo>
                  <a:cubicBezTo>
                    <a:pt x="334932" y="287248"/>
                    <a:pt x="325719" y="290906"/>
                    <a:pt x="317438" y="296188"/>
                  </a:cubicBezTo>
                  <a:lnTo>
                    <a:pt x="303866" y="307092"/>
                  </a:lnTo>
                  <a:lnTo>
                    <a:pt x="298539" y="320532"/>
                  </a:lnTo>
                  <a:cubicBezTo>
                    <a:pt x="294812" y="326188"/>
                    <a:pt x="290234" y="331234"/>
                    <a:pt x="284967" y="335494"/>
                  </a:cubicBezTo>
                  <a:cubicBezTo>
                    <a:pt x="281867" y="336443"/>
                    <a:pt x="278554" y="336443"/>
                    <a:pt x="275454" y="335494"/>
                  </a:cubicBezTo>
                  <a:cubicBezTo>
                    <a:pt x="271014" y="333719"/>
                    <a:pt x="266702" y="322815"/>
                    <a:pt x="261882" y="321927"/>
                  </a:cubicBezTo>
                  <a:cubicBezTo>
                    <a:pt x="257062" y="321040"/>
                    <a:pt x="251354" y="327506"/>
                    <a:pt x="248437" y="330042"/>
                  </a:cubicBezTo>
                  <a:cubicBezTo>
                    <a:pt x="246273" y="332026"/>
                    <a:pt x="244433" y="334336"/>
                    <a:pt x="242983" y="336889"/>
                  </a:cubicBezTo>
                  <a:cubicBezTo>
                    <a:pt x="241461" y="339932"/>
                    <a:pt x="242983" y="348554"/>
                    <a:pt x="240192" y="350329"/>
                  </a:cubicBezTo>
                  <a:cubicBezTo>
                    <a:pt x="237402" y="352104"/>
                    <a:pt x="228650" y="344243"/>
                    <a:pt x="225352" y="346271"/>
                  </a:cubicBezTo>
                  <a:cubicBezTo>
                    <a:pt x="219264" y="350202"/>
                    <a:pt x="222562" y="368080"/>
                    <a:pt x="219898" y="374800"/>
                  </a:cubicBezTo>
                  <a:cubicBezTo>
                    <a:pt x="218372" y="379894"/>
                    <a:pt x="215580" y="384518"/>
                    <a:pt x="211780" y="388240"/>
                  </a:cubicBezTo>
                  <a:cubicBezTo>
                    <a:pt x="208863" y="390015"/>
                    <a:pt x="201506" y="387352"/>
                    <a:pt x="198208" y="388240"/>
                  </a:cubicBezTo>
                  <a:cubicBezTo>
                    <a:pt x="188502" y="393522"/>
                    <a:pt x="179438" y="399904"/>
                    <a:pt x="171191" y="407258"/>
                  </a:cubicBezTo>
                  <a:cubicBezTo>
                    <a:pt x="159020" y="421263"/>
                    <a:pt x="145880" y="434397"/>
                    <a:pt x="131871" y="446564"/>
                  </a:cubicBezTo>
                  <a:cubicBezTo>
                    <a:pt x="127938" y="448972"/>
                    <a:pt x="123660" y="450767"/>
                    <a:pt x="119187" y="451890"/>
                  </a:cubicBezTo>
                  <a:cubicBezTo>
                    <a:pt x="112338" y="453538"/>
                    <a:pt x="97624" y="451256"/>
                    <a:pt x="90775" y="453284"/>
                  </a:cubicBezTo>
                  <a:cubicBezTo>
                    <a:pt x="80540" y="457313"/>
                    <a:pt x="70931" y="462778"/>
                    <a:pt x="62236" y="469514"/>
                  </a:cubicBezTo>
                  <a:cubicBezTo>
                    <a:pt x="57775" y="473813"/>
                    <a:pt x="53541" y="478341"/>
                    <a:pt x="49552" y="483081"/>
                  </a:cubicBezTo>
                  <a:lnTo>
                    <a:pt x="44225" y="498042"/>
                  </a:lnTo>
                  <a:cubicBezTo>
                    <a:pt x="44066" y="504429"/>
                    <a:pt x="43130" y="510774"/>
                    <a:pt x="41435" y="516934"/>
                  </a:cubicBezTo>
                  <a:cubicBezTo>
                    <a:pt x="38250" y="522329"/>
                    <a:pt x="33920" y="526960"/>
                    <a:pt x="28751" y="530501"/>
                  </a:cubicBezTo>
                  <a:cubicBezTo>
                    <a:pt x="19603" y="534227"/>
                    <a:pt x="10076" y="536948"/>
                    <a:pt x="339" y="538616"/>
                  </a:cubicBezTo>
                  <a:lnTo>
                    <a:pt x="338" y="588446"/>
                  </a:lnTo>
                  <a:cubicBezTo>
                    <a:pt x="338" y="588446"/>
                    <a:pt x="-423" y="593010"/>
                    <a:pt x="338" y="594024"/>
                  </a:cubicBezTo>
                  <a:cubicBezTo>
                    <a:pt x="1099" y="595039"/>
                    <a:pt x="6934" y="595546"/>
                    <a:pt x="8202" y="595292"/>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9" name="US_State">
              <a:extLst>
                <a:ext uri="{FF2B5EF4-FFF2-40B4-BE49-F238E27FC236}">
                  <a16:creationId xmlns:a16="http://schemas.microsoft.com/office/drawing/2014/main" id="{B557DE6C-60A0-FD42-C131-62EA8E60DBE1}"/>
                </a:ext>
              </a:extLst>
            </p:cNvPr>
            <p:cNvSpPr/>
            <p:nvPr/>
          </p:nvSpPr>
          <p:spPr>
            <a:xfrm>
              <a:off x="8784420" y="3191882"/>
              <a:ext cx="82065" cy="237102"/>
            </a:xfrm>
            <a:custGeom>
              <a:avLst/>
              <a:gdLst>
                <a:gd name="connsiteX0" fmla="*/ 28920 w 82065"/>
                <a:gd name="connsiteY0" fmla="*/ 177764 h 237102"/>
                <a:gd name="connsiteX1" fmla="*/ 31964 w 82065"/>
                <a:gd name="connsiteY1" fmla="*/ 206672 h 237102"/>
                <a:gd name="connsiteX2" fmla="*/ 18265 w 82065"/>
                <a:gd name="connsiteY2" fmla="*/ 237103 h 237102"/>
                <a:gd name="connsiteX3" fmla="*/ 1522 w 82065"/>
                <a:gd name="connsiteY3" fmla="*/ 214280 h 237102"/>
                <a:gd name="connsiteX4" fmla="*/ 0 w 82065"/>
                <a:gd name="connsiteY4" fmla="*/ 182328 h 237102"/>
                <a:gd name="connsiteX5" fmla="*/ 4566 w 82065"/>
                <a:gd name="connsiteY5" fmla="*/ 177764 h 237102"/>
                <a:gd name="connsiteX6" fmla="*/ 1522 w 82065"/>
                <a:gd name="connsiteY6" fmla="*/ 161027 h 237102"/>
                <a:gd name="connsiteX7" fmla="*/ 3044 w 82065"/>
                <a:gd name="connsiteY7" fmla="*/ 129202 h 237102"/>
                <a:gd name="connsiteX8" fmla="*/ 15221 w 82065"/>
                <a:gd name="connsiteY8" fmla="*/ 101814 h 237102"/>
                <a:gd name="connsiteX9" fmla="*/ 16743 w 82065"/>
                <a:gd name="connsiteY9" fmla="*/ 69863 h 237102"/>
                <a:gd name="connsiteX10" fmla="*/ 31964 w 82065"/>
                <a:gd name="connsiteY10" fmla="*/ 69863 h 237102"/>
                <a:gd name="connsiteX11" fmla="*/ 35008 w 82065"/>
                <a:gd name="connsiteY11" fmla="*/ 53126 h 237102"/>
                <a:gd name="connsiteX12" fmla="*/ 19787 w 82065"/>
                <a:gd name="connsiteY12" fmla="*/ 42475 h 237102"/>
                <a:gd name="connsiteX13" fmla="*/ 33486 w 82065"/>
                <a:gd name="connsiteY13" fmla="*/ 27260 h 237102"/>
                <a:gd name="connsiteX14" fmla="*/ 48707 w 82065"/>
                <a:gd name="connsiteY14" fmla="*/ 12172 h 237102"/>
                <a:gd name="connsiteX15" fmla="*/ 82066 w 82065"/>
                <a:gd name="connsiteY15" fmla="*/ 0 h 237102"/>
                <a:gd name="connsiteX16" fmla="*/ 77626 w 82065"/>
                <a:gd name="connsiteY16" fmla="*/ 22696 h 237102"/>
                <a:gd name="connsiteX17" fmla="*/ 79021 w 82065"/>
                <a:gd name="connsiteY17" fmla="*/ 37911 h 237102"/>
                <a:gd name="connsiteX18" fmla="*/ 68494 w 82065"/>
                <a:gd name="connsiteY18" fmla="*/ 60734 h 237102"/>
                <a:gd name="connsiteX19" fmla="*/ 62405 w 82065"/>
                <a:gd name="connsiteY19" fmla="*/ 92685 h 237102"/>
                <a:gd name="connsiteX20" fmla="*/ 63927 w 82065"/>
                <a:gd name="connsiteY20" fmla="*/ 123116 h 237102"/>
                <a:gd name="connsiteX21" fmla="*/ 59361 w 82065"/>
                <a:gd name="connsiteY21" fmla="*/ 139852 h 237102"/>
                <a:gd name="connsiteX22" fmla="*/ 57839 w 82065"/>
                <a:gd name="connsiteY22" fmla="*/ 141374 h 237102"/>
                <a:gd name="connsiteX23" fmla="*/ 42618 w 82065"/>
                <a:gd name="connsiteY23" fmla="*/ 130723 h 237102"/>
                <a:gd name="connsiteX24" fmla="*/ 39574 w 82065"/>
                <a:gd name="connsiteY24" fmla="*/ 145812 h 237102"/>
                <a:gd name="connsiteX25" fmla="*/ 31964 w 82065"/>
                <a:gd name="connsiteY25" fmla="*/ 161027 h 237102"/>
                <a:gd name="connsiteX26" fmla="*/ 28920 w 82065"/>
                <a:gd name="connsiteY26" fmla="*/ 177764 h 237102"/>
                <a:gd name="connsiteX27" fmla="*/ 28920 w 82065"/>
                <a:gd name="connsiteY27" fmla="*/ 177764 h 23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065" h="237102">
                  <a:moveTo>
                    <a:pt x="28920" y="177764"/>
                  </a:moveTo>
                  <a:lnTo>
                    <a:pt x="31964" y="206672"/>
                  </a:lnTo>
                  <a:lnTo>
                    <a:pt x="18265" y="237103"/>
                  </a:lnTo>
                  <a:lnTo>
                    <a:pt x="1522" y="214280"/>
                  </a:lnTo>
                  <a:lnTo>
                    <a:pt x="0" y="182328"/>
                  </a:lnTo>
                  <a:lnTo>
                    <a:pt x="4566" y="177764"/>
                  </a:lnTo>
                  <a:lnTo>
                    <a:pt x="1522" y="161027"/>
                  </a:lnTo>
                  <a:lnTo>
                    <a:pt x="3044" y="129202"/>
                  </a:lnTo>
                  <a:lnTo>
                    <a:pt x="15221" y="101814"/>
                  </a:lnTo>
                  <a:lnTo>
                    <a:pt x="16743" y="69863"/>
                  </a:lnTo>
                  <a:lnTo>
                    <a:pt x="31964" y="69863"/>
                  </a:lnTo>
                  <a:lnTo>
                    <a:pt x="35008" y="53126"/>
                  </a:lnTo>
                  <a:lnTo>
                    <a:pt x="19787" y="42475"/>
                  </a:lnTo>
                  <a:lnTo>
                    <a:pt x="33486" y="27260"/>
                  </a:lnTo>
                  <a:lnTo>
                    <a:pt x="48707" y="12172"/>
                  </a:lnTo>
                  <a:lnTo>
                    <a:pt x="82066" y="0"/>
                  </a:lnTo>
                  <a:lnTo>
                    <a:pt x="77626" y="22696"/>
                  </a:lnTo>
                  <a:lnTo>
                    <a:pt x="79021" y="37911"/>
                  </a:lnTo>
                  <a:lnTo>
                    <a:pt x="68494" y="60734"/>
                  </a:lnTo>
                  <a:lnTo>
                    <a:pt x="62405" y="92685"/>
                  </a:lnTo>
                  <a:lnTo>
                    <a:pt x="63927" y="123116"/>
                  </a:lnTo>
                  <a:lnTo>
                    <a:pt x="59361" y="139852"/>
                  </a:lnTo>
                  <a:lnTo>
                    <a:pt x="57839" y="141374"/>
                  </a:lnTo>
                  <a:lnTo>
                    <a:pt x="42618" y="130723"/>
                  </a:lnTo>
                  <a:lnTo>
                    <a:pt x="39574" y="145812"/>
                  </a:lnTo>
                  <a:lnTo>
                    <a:pt x="31964" y="161027"/>
                  </a:lnTo>
                  <a:lnTo>
                    <a:pt x="28920" y="177764"/>
                  </a:lnTo>
                  <a:lnTo>
                    <a:pt x="28920" y="177764"/>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0" name="US_State">
              <a:extLst>
                <a:ext uri="{FF2B5EF4-FFF2-40B4-BE49-F238E27FC236}">
                  <a16:creationId xmlns:a16="http://schemas.microsoft.com/office/drawing/2014/main" id="{5F9C856B-41E1-B393-D934-8675A84D5609}"/>
                </a:ext>
              </a:extLst>
            </p:cNvPr>
            <p:cNvSpPr/>
            <p:nvPr/>
          </p:nvSpPr>
          <p:spPr>
            <a:xfrm>
              <a:off x="7523002" y="2961331"/>
              <a:ext cx="1349826" cy="772250"/>
            </a:xfrm>
            <a:custGeom>
              <a:avLst/>
              <a:gdLst>
                <a:gd name="connsiteX0" fmla="*/ 1344371 w 1349826"/>
                <a:gd name="connsiteY0" fmla="*/ 536249 h 772250"/>
                <a:gd name="connsiteX1" fmla="*/ 1349826 w 1349826"/>
                <a:gd name="connsiteY1" fmla="*/ 534854 h 772250"/>
                <a:gd name="connsiteX2" fmla="*/ 1324458 w 1349826"/>
                <a:gd name="connsiteY2" fmla="*/ 492885 h 772250"/>
                <a:gd name="connsiteX3" fmla="*/ 1311774 w 1349826"/>
                <a:gd name="connsiteY3" fmla="*/ 475768 h 772250"/>
                <a:gd name="connsiteX4" fmla="*/ 1272453 w 1349826"/>
                <a:gd name="connsiteY4" fmla="*/ 477036 h 772250"/>
                <a:gd name="connsiteX5" fmla="*/ 1258881 w 1349826"/>
                <a:gd name="connsiteY5" fmla="*/ 474374 h 772250"/>
                <a:gd name="connsiteX6" fmla="*/ 1254823 w 1349826"/>
                <a:gd name="connsiteY6" fmla="*/ 490603 h 772250"/>
                <a:gd name="connsiteX7" fmla="*/ 1260277 w 1349826"/>
                <a:gd name="connsiteY7" fmla="*/ 498718 h 772250"/>
                <a:gd name="connsiteX8" fmla="*/ 1246705 w 1349826"/>
                <a:gd name="connsiteY8" fmla="*/ 491998 h 772250"/>
                <a:gd name="connsiteX9" fmla="*/ 1235924 w 1349826"/>
                <a:gd name="connsiteY9" fmla="*/ 490603 h 772250"/>
                <a:gd name="connsiteX10" fmla="*/ 1196604 w 1349826"/>
                <a:gd name="connsiteY10" fmla="*/ 477924 h 772250"/>
                <a:gd name="connsiteX11" fmla="*/ 1187091 w 1349826"/>
                <a:gd name="connsiteY11" fmla="*/ 463089 h 772250"/>
                <a:gd name="connsiteX12" fmla="*/ 1181636 w 1349826"/>
                <a:gd name="connsiteY12" fmla="*/ 449522 h 772250"/>
                <a:gd name="connsiteX13" fmla="*/ 1166796 w 1349826"/>
                <a:gd name="connsiteY13" fmla="*/ 454974 h 772250"/>
                <a:gd name="connsiteX14" fmla="*/ 1153224 w 1349826"/>
                <a:gd name="connsiteY14" fmla="*/ 449522 h 772250"/>
                <a:gd name="connsiteX15" fmla="*/ 1140540 w 1349826"/>
                <a:gd name="connsiteY15" fmla="*/ 452185 h 772250"/>
                <a:gd name="connsiteX16" fmla="*/ 1113524 w 1349826"/>
                <a:gd name="connsiteY16" fmla="*/ 445085 h 772250"/>
                <a:gd name="connsiteX17" fmla="*/ 1070144 w 1349826"/>
                <a:gd name="connsiteY17" fmla="*/ 441408 h 772250"/>
                <a:gd name="connsiteX18" fmla="*/ 1074203 w 1349826"/>
                <a:gd name="connsiteY18" fmla="*/ 414020 h 772250"/>
                <a:gd name="connsiteX19" fmla="*/ 1087775 w 1349826"/>
                <a:gd name="connsiteY19" fmla="*/ 416683 h 772250"/>
                <a:gd name="connsiteX20" fmla="*/ 1116187 w 1349826"/>
                <a:gd name="connsiteY20" fmla="*/ 411231 h 772250"/>
                <a:gd name="connsiteX21" fmla="*/ 1131027 w 1349826"/>
                <a:gd name="connsiteY21" fmla="*/ 423910 h 772250"/>
                <a:gd name="connsiteX22" fmla="*/ 1137877 w 1349826"/>
                <a:gd name="connsiteY22" fmla="*/ 423910 h 772250"/>
                <a:gd name="connsiteX23" fmla="*/ 1139272 w 1349826"/>
                <a:gd name="connsiteY23" fmla="*/ 408949 h 772250"/>
                <a:gd name="connsiteX24" fmla="*/ 1152717 w 1349826"/>
                <a:gd name="connsiteY24" fmla="*/ 421628 h 772250"/>
                <a:gd name="connsiteX25" fmla="*/ 1166289 w 1349826"/>
                <a:gd name="connsiteY25" fmla="*/ 429743 h 772250"/>
                <a:gd name="connsiteX26" fmla="*/ 1179860 w 1349826"/>
                <a:gd name="connsiteY26" fmla="*/ 418965 h 772250"/>
                <a:gd name="connsiteX27" fmla="*/ 1190642 w 1349826"/>
                <a:gd name="connsiteY27" fmla="*/ 433800 h 772250"/>
                <a:gd name="connsiteX28" fmla="*/ 1204214 w 1349826"/>
                <a:gd name="connsiteY28" fmla="*/ 446479 h 772250"/>
                <a:gd name="connsiteX29" fmla="*/ 1219181 w 1349826"/>
                <a:gd name="connsiteY29" fmla="*/ 451805 h 772250"/>
                <a:gd name="connsiteX30" fmla="*/ 1232626 w 1349826"/>
                <a:gd name="connsiteY30" fmla="*/ 466766 h 772250"/>
                <a:gd name="connsiteX31" fmla="*/ 1239475 w 1349826"/>
                <a:gd name="connsiteY31" fmla="*/ 458652 h 772250"/>
                <a:gd name="connsiteX32" fmla="*/ 1248988 w 1349826"/>
                <a:gd name="connsiteY32" fmla="*/ 455862 h 772250"/>
                <a:gd name="connsiteX33" fmla="*/ 1252920 w 1349826"/>
                <a:gd name="connsiteY33" fmla="*/ 441027 h 772250"/>
                <a:gd name="connsiteX34" fmla="*/ 1243788 w 1349826"/>
                <a:gd name="connsiteY34" fmla="*/ 441027 h 772250"/>
                <a:gd name="connsiteX35" fmla="*/ 1228947 w 1349826"/>
                <a:gd name="connsiteY35" fmla="*/ 435702 h 772250"/>
                <a:gd name="connsiteX36" fmla="*/ 1224888 w 1349826"/>
                <a:gd name="connsiteY36" fmla="*/ 422135 h 772250"/>
                <a:gd name="connsiteX37" fmla="*/ 1193052 w 1349826"/>
                <a:gd name="connsiteY37" fmla="*/ 416810 h 772250"/>
                <a:gd name="connsiteX38" fmla="*/ 1164513 w 1349826"/>
                <a:gd name="connsiteY38" fmla="*/ 406032 h 772250"/>
                <a:gd name="connsiteX39" fmla="*/ 1151829 w 1349826"/>
                <a:gd name="connsiteY39" fmla="*/ 392466 h 772250"/>
                <a:gd name="connsiteX40" fmla="*/ 1142823 w 1349826"/>
                <a:gd name="connsiteY40" fmla="*/ 365713 h 772250"/>
                <a:gd name="connsiteX41" fmla="*/ 1157664 w 1349826"/>
                <a:gd name="connsiteY41" fmla="*/ 368375 h 772250"/>
                <a:gd name="connsiteX42" fmla="*/ 1184807 w 1349826"/>
                <a:gd name="connsiteY42" fmla="*/ 392719 h 772250"/>
                <a:gd name="connsiteX43" fmla="*/ 1213219 w 1349826"/>
                <a:gd name="connsiteY43" fmla="*/ 405398 h 772250"/>
                <a:gd name="connsiteX44" fmla="*/ 1219942 w 1349826"/>
                <a:gd name="connsiteY44" fmla="*/ 390437 h 772250"/>
                <a:gd name="connsiteX45" fmla="*/ 1207258 w 1349826"/>
                <a:gd name="connsiteY45" fmla="*/ 376870 h 772250"/>
                <a:gd name="connsiteX46" fmla="*/ 1212712 w 1349826"/>
                <a:gd name="connsiteY46" fmla="*/ 372813 h 772250"/>
                <a:gd name="connsiteX47" fmla="*/ 1226284 w 1349826"/>
                <a:gd name="connsiteY47" fmla="*/ 375475 h 772250"/>
                <a:gd name="connsiteX48" fmla="*/ 1239729 w 1349826"/>
                <a:gd name="connsiteY48" fmla="*/ 386379 h 772250"/>
                <a:gd name="connsiteX49" fmla="*/ 1242519 w 1349826"/>
                <a:gd name="connsiteY49" fmla="*/ 372813 h 772250"/>
                <a:gd name="connsiteX50" fmla="*/ 1235670 w 1349826"/>
                <a:gd name="connsiteY50" fmla="*/ 347454 h 772250"/>
                <a:gd name="connsiteX51" fmla="*/ 1222225 w 1349826"/>
                <a:gd name="connsiteY51" fmla="*/ 348849 h 772250"/>
                <a:gd name="connsiteX52" fmla="*/ 1213980 w 1349826"/>
                <a:gd name="connsiteY52" fmla="*/ 340734 h 772250"/>
                <a:gd name="connsiteX53" fmla="*/ 1187851 w 1349826"/>
                <a:gd name="connsiteY53" fmla="*/ 343523 h 772250"/>
                <a:gd name="connsiteX54" fmla="*/ 1174280 w 1349826"/>
                <a:gd name="connsiteY54" fmla="*/ 344918 h 772250"/>
                <a:gd name="connsiteX55" fmla="*/ 1160835 w 1349826"/>
                <a:gd name="connsiteY55" fmla="*/ 334014 h 772250"/>
                <a:gd name="connsiteX56" fmla="*/ 1156649 w 1349826"/>
                <a:gd name="connsiteY56" fmla="*/ 325899 h 772250"/>
                <a:gd name="connsiteX57" fmla="*/ 1128237 w 1349826"/>
                <a:gd name="connsiteY57" fmla="*/ 312333 h 772250"/>
                <a:gd name="connsiteX58" fmla="*/ 1117456 w 1349826"/>
                <a:gd name="connsiteY58" fmla="*/ 297498 h 772250"/>
                <a:gd name="connsiteX59" fmla="*/ 1102489 w 1349826"/>
                <a:gd name="connsiteY59" fmla="*/ 290651 h 772250"/>
                <a:gd name="connsiteX60" fmla="*/ 1094371 w 1349826"/>
                <a:gd name="connsiteY60" fmla="*/ 282536 h 772250"/>
                <a:gd name="connsiteX61" fmla="*/ 1086253 w 1349826"/>
                <a:gd name="connsiteY61" fmla="*/ 269096 h 772250"/>
                <a:gd name="connsiteX62" fmla="*/ 1057841 w 1349826"/>
                <a:gd name="connsiteY62" fmla="*/ 251472 h 772250"/>
                <a:gd name="connsiteX63" fmla="*/ 1056953 w 1349826"/>
                <a:gd name="connsiteY63" fmla="*/ 235116 h 772250"/>
                <a:gd name="connsiteX64" fmla="*/ 1070525 w 1349826"/>
                <a:gd name="connsiteY64" fmla="*/ 233721 h 772250"/>
                <a:gd name="connsiteX65" fmla="*/ 1086760 w 1349826"/>
                <a:gd name="connsiteY65" fmla="*/ 240568 h 772250"/>
                <a:gd name="connsiteX66" fmla="*/ 1101601 w 1349826"/>
                <a:gd name="connsiteY66" fmla="*/ 253247 h 772250"/>
                <a:gd name="connsiteX67" fmla="*/ 1114285 w 1349826"/>
                <a:gd name="connsiteY67" fmla="*/ 268082 h 772250"/>
                <a:gd name="connsiteX68" fmla="*/ 1127856 w 1349826"/>
                <a:gd name="connsiteY68" fmla="*/ 273534 h 772250"/>
                <a:gd name="connsiteX69" fmla="*/ 1140540 w 1349826"/>
                <a:gd name="connsiteY69" fmla="*/ 288369 h 772250"/>
                <a:gd name="connsiteX70" fmla="*/ 1150053 w 1349826"/>
                <a:gd name="connsiteY70" fmla="*/ 289763 h 772250"/>
                <a:gd name="connsiteX71" fmla="*/ 1178465 w 1349826"/>
                <a:gd name="connsiteY71" fmla="*/ 311445 h 772250"/>
                <a:gd name="connsiteX72" fmla="*/ 1192037 w 1349826"/>
                <a:gd name="connsiteY72" fmla="*/ 312840 h 772250"/>
                <a:gd name="connsiteX73" fmla="*/ 1193432 w 1349826"/>
                <a:gd name="connsiteY73" fmla="*/ 316897 h 772250"/>
                <a:gd name="connsiteX74" fmla="*/ 1208273 w 1349826"/>
                <a:gd name="connsiteY74" fmla="*/ 322222 h 772250"/>
                <a:gd name="connsiteX75" fmla="*/ 1216390 w 1349826"/>
                <a:gd name="connsiteY75" fmla="*/ 301935 h 772250"/>
                <a:gd name="connsiteX76" fmla="*/ 1214995 w 1349826"/>
                <a:gd name="connsiteY76" fmla="*/ 287101 h 772250"/>
                <a:gd name="connsiteX77" fmla="*/ 1206877 w 1349826"/>
                <a:gd name="connsiteY77" fmla="*/ 273534 h 772250"/>
                <a:gd name="connsiteX78" fmla="*/ 1220449 w 1349826"/>
                <a:gd name="connsiteY78" fmla="*/ 276196 h 772250"/>
                <a:gd name="connsiteX79" fmla="*/ 1220449 w 1349826"/>
                <a:gd name="connsiteY79" fmla="*/ 261362 h 772250"/>
                <a:gd name="connsiteX80" fmla="*/ 1190642 w 1349826"/>
                <a:gd name="connsiteY80" fmla="*/ 250458 h 772250"/>
                <a:gd name="connsiteX81" fmla="*/ 1177197 w 1349826"/>
                <a:gd name="connsiteY81" fmla="*/ 249190 h 772250"/>
                <a:gd name="connsiteX82" fmla="*/ 1177197 w 1349826"/>
                <a:gd name="connsiteY82" fmla="*/ 243738 h 772250"/>
                <a:gd name="connsiteX83" fmla="*/ 1163625 w 1349826"/>
                <a:gd name="connsiteY83" fmla="*/ 243738 h 772250"/>
                <a:gd name="connsiteX84" fmla="*/ 1163625 w 1349826"/>
                <a:gd name="connsiteY84" fmla="*/ 235623 h 772250"/>
                <a:gd name="connsiteX85" fmla="*/ 1150053 w 1349826"/>
                <a:gd name="connsiteY85" fmla="*/ 226113 h 772250"/>
                <a:gd name="connsiteX86" fmla="*/ 1147390 w 1349826"/>
                <a:gd name="connsiteY86" fmla="*/ 219393 h 772250"/>
                <a:gd name="connsiteX87" fmla="*/ 1120246 w 1349826"/>
                <a:gd name="connsiteY87" fmla="*/ 224845 h 772250"/>
                <a:gd name="connsiteX88" fmla="*/ 1116187 w 1349826"/>
                <a:gd name="connsiteY88" fmla="*/ 222056 h 772250"/>
                <a:gd name="connsiteX89" fmla="*/ 1101347 w 1349826"/>
                <a:gd name="connsiteY89" fmla="*/ 223451 h 772250"/>
                <a:gd name="connsiteX90" fmla="*/ 1093229 w 1349826"/>
                <a:gd name="connsiteY90" fmla="*/ 220661 h 772250"/>
                <a:gd name="connsiteX91" fmla="*/ 1070144 w 1349826"/>
                <a:gd name="connsiteY91" fmla="*/ 200374 h 772250"/>
                <a:gd name="connsiteX92" fmla="*/ 1070144 w 1349826"/>
                <a:gd name="connsiteY92" fmla="*/ 186934 h 772250"/>
                <a:gd name="connsiteX93" fmla="*/ 1055177 w 1349826"/>
                <a:gd name="connsiteY93" fmla="*/ 186934 h 772250"/>
                <a:gd name="connsiteX94" fmla="*/ 1038942 w 1349826"/>
                <a:gd name="connsiteY94" fmla="*/ 198980 h 772250"/>
                <a:gd name="connsiteX95" fmla="*/ 1029429 w 1349826"/>
                <a:gd name="connsiteY95" fmla="*/ 203164 h 772250"/>
                <a:gd name="connsiteX96" fmla="*/ 1015984 w 1349826"/>
                <a:gd name="connsiteY96" fmla="*/ 201769 h 772250"/>
                <a:gd name="connsiteX97" fmla="*/ 1010530 w 1349826"/>
                <a:gd name="connsiteY97" fmla="*/ 188202 h 772250"/>
                <a:gd name="connsiteX98" fmla="*/ 1015984 w 1349826"/>
                <a:gd name="connsiteY98" fmla="*/ 186934 h 772250"/>
                <a:gd name="connsiteX99" fmla="*/ 1013193 w 1349826"/>
                <a:gd name="connsiteY99" fmla="*/ 173367 h 772250"/>
                <a:gd name="connsiteX100" fmla="*/ 1018647 w 1349826"/>
                <a:gd name="connsiteY100" fmla="*/ 131399 h 772250"/>
                <a:gd name="connsiteX101" fmla="*/ 1026765 w 1349826"/>
                <a:gd name="connsiteY101" fmla="*/ 136851 h 772250"/>
                <a:gd name="connsiteX102" fmla="*/ 1030824 w 1349826"/>
                <a:gd name="connsiteY102" fmla="*/ 135457 h 772250"/>
                <a:gd name="connsiteX103" fmla="*/ 1034883 w 1349826"/>
                <a:gd name="connsiteY103" fmla="*/ 130005 h 772250"/>
                <a:gd name="connsiteX104" fmla="*/ 1033614 w 1349826"/>
                <a:gd name="connsiteY104" fmla="*/ 123284 h 772250"/>
                <a:gd name="connsiteX105" fmla="*/ 1047059 w 1349826"/>
                <a:gd name="connsiteY105" fmla="*/ 109718 h 772250"/>
                <a:gd name="connsiteX106" fmla="*/ 1043000 w 1349826"/>
                <a:gd name="connsiteY106" fmla="*/ 94756 h 772250"/>
                <a:gd name="connsiteX107" fmla="*/ 1041732 w 1349826"/>
                <a:gd name="connsiteY107" fmla="*/ 86641 h 772250"/>
                <a:gd name="connsiteX108" fmla="*/ 1034883 w 1349826"/>
                <a:gd name="connsiteY108" fmla="*/ 71806 h 772250"/>
                <a:gd name="connsiteX109" fmla="*/ 1022199 w 1349826"/>
                <a:gd name="connsiteY109" fmla="*/ 64960 h 772250"/>
                <a:gd name="connsiteX110" fmla="*/ 1009515 w 1349826"/>
                <a:gd name="connsiteY110" fmla="*/ 62297 h 772250"/>
                <a:gd name="connsiteX111" fmla="*/ 998734 w 1349826"/>
                <a:gd name="connsiteY111" fmla="*/ 54182 h 772250"/>
                <a:gd name="connsiteX112" fmla="*/ 983767 w 1349826"/>
                <a:gd name="connsiteY112" fmla="*/ 47462 h 772250"/>
                <a:gd name="connsiteX113" fmla="*/ 964867 w 1349826"/>
                <a:gd name="connsiteY113" fmla="*/ 48730 h 772250"/>
                <a:gd name="connsiteX114" fmla="*/ 949900 w 1349826"/>
                <a:gd name="connsiteY114" fmla="*/ 39347 h 772250"/>
                <a:gd name="connsiteX115" fmla="*/ 952690 w 1349826"/>
                <a:gd name="connsiteY115" fmla="*/ 25781 h 772250"/>
                <a:gd name="connsiteX116" fmla="*/ 945841 w 1349826"/>
                <a:gd name="connsiteY116" fmla="*/ 12214 h 772250"/>
                <a:gd name="connsiteX117" fmla="*/ 932269 w 1349826"/>
                <a:gd name="connsiteY117" fmla="*/ 2704 h 772250"/>
                <a:gd name="connsiteX118" fmla="*/ 902462 w 1349826"/>
                <a:gd name="connsiteY118" fmla="*/ 2704 h 772250"/>
                <a:gd name="connsiteX119" fmla="*/ 898403 w 1349826"/>
                <a:gd name="connsiteY119" fmla="*/ 28063 h 772250"/>
                <a:gd name="connsiteX120" fmla="*/ 889017 w 1349826"/>
                <a:gd name="connsiteY120" fmla="*/ 43024 h 772250"/>
                <a:gd name="connsiteX121" fmla="*/ 819382 w 1349826"/>
                <a:gd name="connsiteY121" fmla="*/ 4987 h 772250"/>
                <a:gd name="connsiteX122" fmla="*/ 811772 w 1349826"/>
                <a:gd name="connsiteY122" fmla="*/ 929 h 772250"/>
                <a:gd name="connsiteX123" fmla="*/ 796805 w 1349826"/>
                <a:gd name="connsiteY123" fmla="*/ 7649 h 772250"/>
                <a:gd name="connsiteX124" fmla="*/ 799595 w 1349826"/>
                <a:gd name="connsiteY124" fmla="*/ 21216 h 772250"/>
                <a:gd name="connsiteX125" fmla="*/ 794140 w 1349826"/>
                <a:gd name="connsiteY125" fmla="*/ 36051 h 772250"/>
                <a:gd name="connsiteX126" fmla="*/ 795536 w 1349826"/>
                <a:gd name="connsiteY126" fmla="*/ 64452 h 772250"/>
                <a:gd name="connsiteX127" fmla="*/ 786023 w 1349826"/>
                <a:gd name="connsiteY127" fmla="*/ 79414 h 772250"/>
                <a:gd name="connsiteX128" fmla="*/ 776510 w 1349826"/>
                <a:gd name="connsiteY128" fmla="*/ 106421 h 772250"/>
                <a:gd name="connsiteX129" fmla="*/ 765729 w 1349826"/>
                <a:gd name="connsiteY129" fmla="*/ 119988 h 772250"/>
                <a:gd name="connsiteX130" fmla="*/ 753044 w 1349826"/>
                <a:gd name="connsiteY130" fmla="*/ 121383 h 772250"/>
                <a:gd name="connsiteX131" fmla="*/ 740360 w 1349826"/>
                <a:gd name="connsiteY131" fmla="*/ 149784 h 772250"/>
                <a:gd name="connsiteX132" fmla="*/ 726788 w 1349826"/>
                <a:gd name="connsiteY132" fmla="*/ 153841 h 772250"/>
                <a:gd name="connsiteX133" fmla="*/ 711821 w 1349826"/>
                <a:gd name="connsiteY133" fmla="*/ 152447 h 772250"/>
                <a:gd name="connsiteX134" fmla="*/ 706494 w 1349826"/>
                <a:gd name="connsiteY134" fmla="*/ 166013 h 772250"/>
                <a:gd name="connsiteX135" fmla="*/ 703704 w 1349826"/>
                <a:gd name="connsiteY135" fmla="*/ 186427 h 772250"/>
                <a:gd name="connsiteX136" fmla="*/ 696981 w 1349826"/>
                <a:gd name="connsiteY136" fmla="*/ 199867 h 772250"/>
                <a:gd name="connsiteX137" fmla="*/ 691527 w 1349826"/>
                <a:gd name="connsiteY137" fmla="*/ 229664 h 772250"/>
                <a:gd name="connsiteX138" fmla="*/ 684804 w 1349826"/>
                <a:gd name="connsiteY138" fmla="*/ 243230 h 772250"/>
                <a:gd name="connsiteX139" fmla="*/ 671232 w 1349826"/>
                <a:gd name="connsiteY139" fmla="*/ 248682 h 772250"/>
                <a:gd name="connsiteX140" fmla="*/ 642820 w 1349826"/>
                <a:gd name="connsiteY140" fmla="*/ 244625 h 772250"/>
                <a:gd name="connsiteX141" fmla="*/ 641425 w 1349826"/>
                <a:gd name="connsiteY141" fmla="*/ 237778 h 772250"/>
                <a:gd name="connsiteX142" fmla="*/ 627853 w 1349826"/>
                <a:gd name="connsiteY142" fmla="*/ 225099 h 772250"/>
                <a:gd name="connsiteX143" fmla="*/ 613013 w 1349826"/>
                <a:gd name="connsiteY143" fmla="*/ 229156 h 772250"/>
                <a:gd name="connsiteX144" fmla="*/ 613013 w 1349826"/>
                <a:gd name="connsiteY144" fmla="*/ 257558 h 772250"/>
                <a:gd name="connsiteX145" fmla="*/ 610223 w 1349826"/>
                <a:gd name="connsiteY145" fmla="*/ 272519 h 772250"/>
                <a:gd name="connsiteX146" fmla="*/ 604895 w 1349826"/>
                <a:gd name="connsiteY146" fmla="*/ 277972 h 772250"/>
                <a:gd name="connsiteX147" fmla="*/ 596777 w 1349826"/>
                <a:gd name="connsiteY147" fmla="*/ 306373 h 772250"/>
                <a:gd name="connsiteX148" fmla="*/ 587264 w 1349826"/>
                <a:gd name="connsiteY148" fmla="*/ 319940 h 772250"/>
                <a:gd name="connsiteX149" fmla="*/ 585869 w 1349826"/>
                <a:gd name="connsiteY149" fmla="*/ 334775 h 772250"/>
                <a:gd name="connsiteX150" fmla="*/ 579146 w 1349826"/>
                <a:gd name="connsiteY150" fmla="*/ 363177 h 772250"/>
                <a:gd name="connsiteX151" fmla="*/ 565575 w 1349826"/>
                <a:gd name="connsiteY151" fmla="*/ 382195 h 772250"/>
                <a:gd name="connsiteX152" fmla="*/ 550735 w 1349826"/>
                <a:gd name="connsiteY152" fmla="*/ 410597 h 772250"/>
                <a:gd name="connsiteX153" fmla="*/ 545281 w 1349826"/>
                <a:gd name="connsiteY153" fmla="*/ 435956 h 772250"/>
                <a:gd name="connsiteX154" fmla="*/ 556062 w 1349826"/>
                <a:gd name="connsiteY154" fmla="*/ 450917 h 772250"/>
                <a:gd name="connsiteX155" fmla="*/ 545280 w 1349826"/>
                <a:gd name="connsiteY155" fmla="*/ 464357 h 772250"/>
                <a:gd name="connsiteX156" fmla="*/ 549339 w 1349826"/>
                <a:gd name="connsiteY156" fmla="*/ 477924 h 772250"/>
                <a:gd name="connsiteX157" fmla="*/ 546676 w 1349826"/>
                <a:gd name="connsiteY157" fmla="*/ 480586 h 772250"/>
                <a:gd name="connsiteX158" fmla="*/ 519532 w 1349826"/>
                <a:gd name="connsiteY158" fmla="*/ 499605 h 772250"/>
                <a:gd name="connsiteX159" fmla="*/ 504692 w 1349826"/>
                <a:gd name="connsiteY159" fmla="*/ 496943 h 772250"/>
                <a:gd name="connsiteX160" fmla="*/ 477548 w 1349826"/>
                <a:gd name="connsiteY160" fmla="*/ 519892 h 772250"/>
                <a:gd name="connsiteX161" fmla="*/ 455858 w 1349826"/>
                <a:gd name="connsiteY161" fmla="*/ 513172 h 772250"/>
                <a:gd name="connsiteX162" fmla="*/ 455858 w 1349826"/>
                <a:gd name="connsiteY162" fmla="*/ 526739 h 772250"/>
                <a:gd name="connsiteX163" fmla="*/ 451799 w 1349826"/>
                <a:gd name="connsiteY163" fmla="*/ 539419 h 772250"/>
                <a:gd name="connsiteX164" fmla="*/ 438227 w 1349826"/>
                <a:gd name="connsiteY164" fmla="*/ 543476 h 772250"/>
                <a:gd name="connsiteX165" fmla="*/ 407152 w 1349826"/>
                <a:gd name="connsiteY165" fmla="*/ 558311 h 772250"/>
                <a:gd name="connsiteX166" fmla="*/ 393580 w 1349826"/>
                <a:gd name="connsiteY166" fmla="*/ 559705 h 772250"/>
                <a:gd name="connsiteX167" fmla="*/ 370495 w 1349826"/>
                <a:gd name="connsiteY167" fmla="*/ 550196 h 772250"/>
                <a:gd name="connsiteX168" fmla="*/ 363773 w 1349826"/>
                <a:gd name="connsiteY168" fmla="*/ 563763 h 772250"/>
                <a:gd name="connsiteX169" fmla="*/ 336629 w 1349826"/>
                <a:gd name="connsiteY169" fmla="*/ 582655 h 772250"/>
                <a:gd name="connsiteX170" fmla="*/ 316335 w 1349826"/>
                <a:gd name="connsiteY170" fmla="*/ 578597 h 772250"/>
                <a:gd name="connsiteX171" fmla="*/ 287923 w 1349826"/>
                <a:gd name="connsiteY171" fmla="*/ 562368 h 772250"/>
                <a:gd name="connsiteX172" fmla="*/ 272956 w 1349826"/>
                <a:gd name="connsiteY172" fmla="*/ 548928 h 772250"/>
                <a:gd name="connsiteX173" fmla="*/ 260272 w 1349826"/>
                <a:gd name="connsiteY173" fmla="*/ 533967 h 772250"/>
                <a:gd name="connsiteX174" fmla="*/ 261667 w 1349826"/>
                <a:gd name="connsiteY174" fmla="*/ 520400 h 772250"/>
                <a:gd name="connsiteX175" fmla="*/ 207506 w 1349826"/>
                <a:gd name="connsiteY175" fmla="*/ 583796 h 772250"/>
                <a:gd name="connsiteX176" fmla="*/ 158673 w 1349826"/>
                <a:gd name="connsiteY176" fmla="*/ 620312 h 772250"/>
                <a:gd name="connsiteX177" fmla="*/ 149287 w 1349826"/>
                <a:gd name="connsiteY177" fmla="*/ 635274 h 772250"/>
                <a:gd name="connsiteX178" fmla="*/ 147892 w 1349826"/>
                <a:gd name="connsiteY178" fmla="*/ 650108 h 772250"/>
                <a:gd name="connsiteX179" fmla="*/ 131656 w 1349826"/>
                <a:gd name="connsiteY179" fmla="*/ 662788 h 772250"/>
                <a:gd name="connsiteX180" fmla="*/ 130261 w 1349826"/>
                <a:gd name="connsiteY180" fmla="*/ 676355 h 772250"/>
                <a:gd name="connsiteX181" fmla="*/ 119480 w 1349826"/>
                <a:gd name="connsiteY181" fmla="*/ 689922 h 772250"/>
                <a:gd name="connsiteX182" fmla="*/ 105908 w 1349826"/>
                <a:gd name="connsiteY182" fmla="*/ 696642 h 772250"/>
                <a:gd name="connsiteX183" fmla="*/ 92336 w 1349826"/>
                <a:gd name="connsiteY183" fmla="*/ 707546 h 772250"/>
                <a:gd name="connsiteX184" fmla="*/ 89672 w 1349826"/>
                <a:gd name="connsiteY184" fmla="*/ 720225 h 772250"/>
                <a:gd name="connsiteX185" fmla="*/ 55806 w 1349826"/>
                <a:gd name="connsiteY185" fmla="*/ 733792 h 772250"/>
                <a:gd name="connsiteX186" fmla="*/ 42234 w 1349826"/>
                <a:gd name="connsiteY186" fmla="*/ 744696 h 772250"/>
                <a:gd name="connsiteX187" fmla="*/ 27394 w 1349826"/>
                <a:gd name="connsiteY187" fmla="*/ 747359 h 772250"/>
                <a:gd name="connsiteX188" fmla="*/ 250 w 1349826"/>
                <a:gd name="connsiteY188" fmla="*/ 768153 h 772250"/>
                <a:gd name="connsiteX189" fmla="*/ 54411 w 1349826"/>
                <a:gd name="connsiteY189" fmla="*/ 760038 h 772250"/>
                <a:gd name="connsiteX190" fmla="*/ 82950 w 1349826"/>
                <a:gd name="connsiteY190" fmla="*/ 758770 h 772250"/>
                <a:gd name="connsiteX191" fmla="*/ 200657 w 1349826"/>
                <a:gd name="connsiteY191" fmla="*/ 741146 h 772250"/>
                <a:gd name="connsiteX192" fmla="*/ 271180 w 1349826"/>
                <a:gd name="connsiteY192" fmla="*/ 730368 h 772250"/>
                <a:gd name="connsiteX193" fmla="*/ 326736 w 1349826"/>
                <a:gd name="connsiteY193" fmla="*/ 716802 h 772250"/>
                <a:gd name="connsiteX194" fmla="*/ 347030 w 1349826"/>
                <a:gd name="connsiteY194" fmla="*/ 715407 h 772250"/>
                <a:gd name="connsiteX195" fmla="*/ 375442 w 1349826"/>
                <a:gd name="connsiteY195" fmla="*/ 716802 h 772250"/>
                <a:gd name="connsiteX196" fmla="*/ 429602 w 1349826"/>
                <a:gd name="connsiteY196" fmla="*/ 711350 h 772250"/>
                <a:gd name="connsiteX197" fmla="*/ 569126 w 1349826"/>
                <a:gd name="connsiteY197" fmla="*/ 691063 h 772250"/>
                <a:gd name="connsiteX198" fmla="*/ 951168 w 1349826"/>
                <a:gd name="connsiteY198" fmla="*/ 620566 h 772250"/>
                <a:gd name="connsiteX199" fmla="*/ 1144853 w 1349826"/>
                <a:gd name="connsiteY199" fmla="*/ 581387 h 772250"/>
                <a:gd name="connsiteX200" fmla="*/ 1315452 w 1349826"/>
                <a:gd name="connsiteY200" fmla="*/ 543349 h 7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349826" h="772250">
                  <a:moveTo>
                    <a:pt x="1344371" y="536249"/>
                  </a:moveTo>
                  <a:lnTo>
                    <a:pt x="1349826" y="534854"/>
                  </a:lnTo>
                  <a:lnTo>
                    <a:pt x="1324458" y="492885"/>
                  </a:lnTo>
                  <a:lnTo>
                    <a:pt x="1311774" y="475768"/>
                  </a:lnTo>
                  <a:lnTo>
                    <a:pt x="1272453" y="477036"/>
                  </a:lnTo>
                  <a:cubicBezTo>
                    <a:pt x="1272453" y="477036"/>
                    <a:pt x="1261799" y="472598"/>
                    <a:pt x="1258881" y="474374"/>
                  </a:cubicBezTo>
                  <a:cubicBezTo>
                    <a:pt x="1255964" y="476149"/>
                    <a:pt x="1254062" y="486419"/>
                    <a:pt x="1254823" y="490603"/>
                  </a:cubicBezTo>
                  <a:cubicBezTo>
                    <a:pt x="1255584" y="494787"/>
                    <a:pt x="1261926" y="496943"/>
                    <a:pt x="1260277" y="498718"/>
                  </a:cubicBezTo>
                  <a:cubicBezTo>
                    <a:pt x="1258628" y="500493"/>
                    <a:pt x="1250383" y="493139"/>
                    <a:pt x="1246705" y="491998"/>
                  </a:cubicBezTo>
                  <a:cubicBezTo>
                    <a:pt x="1243247" y="490790"/>
                    <a:pt x="1239576" y="490315"/>
                    <a:pt x="1235924" y="490603"/>
                  </a:cubicBezTo>
                  <a:cubicBezTo>
                    <a:pt x="1222341" y="488028"/>
                    <a:pt x="1209132" y="483769"/>
                    <a:pt x="1196604" y="477924"/>
                  </a:cubicBezTo>
                  <a:cubicBezTo>
                    <a:pt x="1192531" y="473618"/>
                    <a:pt x="1189305" y="468586"/>
                    <a:pt x="1187091" y="463089"/>
                  </a:cubicBezTo>
                  <a:cubicBezTo>
                    <a:pt x="1185441" y="459793"/>
                    <a:pt x="1185061" y="451044"/>
                    <a:pt x="1181636" y="449522"/>
                  </a:cubicBezTo>
                  <a:cubicBezTo>
                    <a:pt x="1178212" y="448001"/>
                    <a:pt x="1170728" y="454974"/>
                    <a:pt x="1166796" y="454974"/>
                  </a:cubicBezTo>
                  <a:cubicBezTo>
                    <a:pt x="1162864" y="454974"/>
                    <a:pt x="1156903" y="449776"/>
                    <a:pt x="1153224" y="449522"/>
                  </a:cubicBezTo>
                  <a:cubicBezTo>
                    <a:pt x="1149546" y="449269"/>
                    <a:pt x="1144219" y="452438"/>
                    <a:pt x="1140540" y="452185"/>
                  </a:cubicBezTo>
                  <a:cubicBezTo>
                    <a:pt x="1133310" y="452185"/>
                    <a:pt x="1120627" y="446479"/>
                    <a:pt x="1113524" y="445085"/>
                  </a:cubicBezTo>
                  <a:cubicBezTo>
                    <a:pt x="1102869" y="443056"/>
                    <a:pt x="1077882" y="449015"/>
                    <a:pt x="1070144" y="441408"/>
                  </a:cubicBezTo>
                  <a:cubicBezTo>
                    <a:pt x="1065952" y="432280"/>
                    <a:pt x="1067544" y="421540"/>
                    <a:pt x="1074203" y="414020"/>
                  </a:cubicBezTo>
                  <a:cubicBezTo>
                    <a:pt x="1076994" y="412118"/>
                    <a:pt x="1084350" y="416556"/>
                    <a:pt x="1087775" y="416683"/>
                  </a:cubicBezTo>
                  <a:cubicBezTo>
                    <a:pt x="1095005" y="416683"/>
                    <a:pt x="1109211" y="409456"/>
                    <a:pt x="1116187" y="411231"/>
                  </a:cubicBezTo>
                  <a:cubicBezTo>
                    <a:pt x="1120880" y="412499"/>
                    <a:pt x="1126588" y="421881"/>
                    <a:pt x="1131027" y="423910"/>
                  </a:cubicBezTo>
                  <a:cubicBezTo>
                    <a:pt x="1132676" y="423910"/>
                    <a:pt x="1136608" y="425051"/>
                    <a:pt x="1137877" y="423910"/>
                  </a:cubicBezTo>
                  <a:cubicBezTo>
                    <a:pt x="1139145" y="422769"/>
                    <a:pt x="1135720" y="410343"/>
                    <a:pt x="1139272" y="408949"/>
                  </a:cubicBezTo>
                  <a:cubicBezTo>
                    <a:pt x="1142823" y="407554"/>
                    <a:pt x="1149165" y="418458"/>
                    <a:pt x="1152717" y="421628"/>
                  </a:cubicBezTo>
                  <a:cubicBezTo>
                    <a:pt x="1156268" y="424798"/>
                    <a:pt x="1162357" y="430123"/>
                    <a:pt x="1166289" y="429743"/>
                  </a:cubicBezTo>
                  <a:cubicBezTo>
                    <a:pt x="1170221" y="429362"/>
                    <a:pt x="1175548" y="418458"/>
                    <a:pt x="1179860" y="418965"/>
                  </a:cubicBezTo>
                  <a:cubicBezTo>
                    <a:pt x="1184173" y="419473"/>
                    <a:pt x="1187598" y="430377"/>
                    <a:pt x="1190642" y="433800"/>
                  </a:cubicBezTo>
                  <a:cubicBezTo>
                    <a:pt x="1194678" y="438519"/>
                    <a:pt x="1199230" y="442772"/>
                    <a:pt x="1204214" y="446479"/>
                  </a:cubicBezTo>
                  <a:cubicBezTo>
                    <a:pt x="1209063" y="448624"/>
                    <a:pt x="1214066" y="450404"/>
                    <a:pt x="1219181" y="451805"/>
                  </a:cubicBezTo>
                  <a:cubicBezTo>
                    <a:pt x="1219181" y="451805"/>
                    <a:pt x="1227679" y="466893"/>
                    <a:pt x="1232626" y="466766"/>
                  </a:cubicBezTo>
                  <a:cubicBezTo>
                    <a:pt x="1235289" y="466766"/>
                    <a:pt x="1237192" y="460046"/>
                    <a:pt x="1239475" y="458652"/>
                  </a:cubicBezTo>
                  <a:cubicBezTo>
                    <a:pt x="1241758" y="457257"/>
                    <a:pt x="1247085" y="457510"/>
                    <a:pt x="1248988" y="455862"/>
                  </a:cubicBezTo>
                  <a:cubicBezTo>
                    <a:pt x="1251899" y="451486"/>
                    <a:pt x="1253281" y="446270"/>
                    <a:pt x="1252920" y="441027"/>
                  </a:cubicBezTo>
                  <a:cubicBezTo>
                    <a:pt x="1252920" y="437350"/>
                    <a:pt x="1246451" y="443056"/>
                    <a:pt x="1243788" y="441027"/>
                  </a:cubicBezTo>
                  <a:cubicBezTo>
                    <a:pt x="1241124" y="438998"/>
                    <a:pt x="1231104" y="438618"/>
                    <a:pt x="1228947" y="435702"/>
                  </a:cubicBezTo>
                  <a:cubicBezTo>
                    <a:pt x="1226791" y="432786"/>
                    <a:pt x="1227933" y="423784"/>
                    <a:pt x="1224888" y="422135"/>
                  </a:cubicBezTo>
                  <a:cubicBezTo>
                    <a:pt x="1214458" y="419408"/>
                    <a:pt x="1203802" y="417625"/>
                    <a:pt x="1193052" y="416810"/>
                  </a:cubicBezTo>
                  <a:cubicBezTo>
                    <a:pt x="1182862" y="415358"/>
                    <a:pt x="1173117" y="411678"/>
                    <a:pt x="1164513" y="406032"/>
                  </a:cubicBezTo>
                  <a:cubicBezTo>
                    <a:pt x="1160835" y="403497"/>
                    <a:pt x="1155761" y="395509"/>
                    <a:pt x="1151829" y="392466"/>
                  </a:cubicBezTo>
                  <a:cubicBezTo>
                    <a:pt x="1143903" y="386039"/>
                    <a:pt x="1140396" y="375621"/>
                    <a:pt x="1142823" y="365713"/>
                  </a:cubicBezTo>
                  <a:cubicBezTo>
                    <a:pt x="1144345" y="362289"/>
                    <a:pt x="1154239" y="366727"/>
                    <a:pt x="1157664" y="368375"/>
                  </a:cubicBezTo>
                  <a:cubicBezTo>
                    <a:pt x="1165908" y="372432"/>
                    <a:pt x="1177070" y="387901"/>
                    <a:pt x="1184807" y="392719"/>
                  </a:cubicBezTo>
                  <a:cubicBezTo>
                    <a:pt x="1192544" y="397537"/>
                    <a:pt x="1205989" y="407807"/>
                    <a:pt x="1213219" y="405398"/>
                  </a:cubicBezTo>
                  <a:cubicBezTo>
                    <a:pt x="1217669" y="401730"/>
                    <a:pt x="1220154" y="396198"/>
                    <a:pt x="1219942" y="390437"/>
                  </a:cubicBezTo>
                  <a:cubicBezTo>
                    <a:pt x="1219942" y="385872"/>
                    <a:pt x="1207258" y="381435"/>
                    <a:pt x="1207258" y="376870"/>
                  </a:cubicBezTo>
                  <a:cubicBezTo>
                    <a:pt x="1207258" y="375222"/>
                    <a:pt x="1211063" y="373193"/>
                    <a:pt x="1212712" y="372813"/>
                  </a:cubicBezTo>
                  <a:cubicBezTo>
                    <a:pt x="1217381" y="372638"/>
                    <a:pt x="1222026" y="373550"/>
                    <a:pt x="1226284" y="375475"/>
                  </a:cubicBezTo>
                  <a:cubicBezTo>
                    <a:pt x="1230216" y="377377"/>
                    <a:pt x="1235670" y="388155"/>
                    <a:pt x="1239729" y="386379"/>
                  </a:cubicBezTo>
                  <a:cubicBezTo>
                    <a:pt x="1243788" y="384605"/>
                    <a:pt x="1242646" y="376236"/>
                    <a:pt x="1242519" y="372813"/>
                  </a:cubicBezTo>
                  <a:cubicBezTo>
                    <a:pt x="1242519" y="366219"/>
                    <a:pt x="1241124" y="350878"/>
                    <a:pt x="1235670" y="347454"/>
                  </a:cubicBezTo>
                  <a:cubicBezTo>
                    <a:pt x="1232879" y="345552"/>
                    <a:pt x="1225269" y="350117"/>
                    <a:pt x="1222225" y="348849"/>
                  </a:cubicBezTo>
                  <a:cubicBezTo>
                    <a:pt x="1218917" y="346777"/>
                    <a:pt x="1216103" y="344007"/>
                    <a:pt x="1213980" y="340734"/>
                  </a:cubicBezTo>
                  <a:cubicBezTo>
                    <a:pt x="1213980" y="335916"/>
                    <a:pt x="1192418" y="344918"/>
                    <a:pt x="1187851" y="343523"/>
                  </a:cubicBezTo>
                  <a:cubicBezTo>
                    <a:pt x="1183285" y="342129"/>
                    <a:pt x="1177577" y="345806"/>
                    <a:pt x="1174280" y="344918"/>
                  </a:cubicBezTo>
                  <a:cubicBezTo>
                    <a:pt x="1168958" y="342462"/>
                    <a:pt x="1164336" y="338713"/>
                    <a:pt x="1160835" y="334014"/>
                  </a:cubicBezTo>
                  <a:cubicBezTo>
                    <a:pt x="1159439" y="332239"/>
                    <a:pt x="1158298" y="327548"/>
                    <a:pt x="1156649" y="325899"/>
                  </a:cubicBezTo>
                  <a:cubicBezTo>
                    <a:pt x="1151068" y="320447"/>
                    <a:pt x="1134325" y="317404"/>
                    <a:pt x="1128237" y="312333"/>
                  </a:cubicBezTo>
                  <a:cubicBezTo>
                    <a:pt x="1124685" y="309416"/>
                    <a:pt x="1121007" y="300414"/>
                    <a:pt x="1117456" y="297498"/>
                  </a:cubicBezTo>
                  <a:cubicBezTo>
                    <a:pt x="1113904" y="294582"/>
                    <a:pt x="1105913" y="293060"/>
                    <a:pt x="1102489" y="290651"/>
                  </a:cubicBezTo>
                  <a:cubicBezTo>
                    <a:pt x="1099475" y="288273"/>
                    <a:pt x="1096750" y="285549"/>
                    <a:pt x="1094371" y="282536"/>
                  </a:cubicBezTo>
                  <a:cubicBezTo>
                    <a:pt x="1091961" y="279493"/>
                    <a:pt x="1089043" y="271886"/>
                    <a:pt x="1086253" y="269096"/>
                  </a:cubicBezTo>
                  <a:cubicBezTo>
                    <a:pt x="1080418" y="263137"/>
                    <a:pt x="1063041" y="257938"/>
                    <a:pt x="1057841" y="251472"/>
                  </a:cubicBezTo>
                  <a:cubicBezTo>
                    <a:pt x="1054917" y="246484"/>
                    <a:pt x="1054586" y="240390"/>
                    <a:pt x="1056953" y="235116"/>
                  </a:cubicBezTo>
                  <a:cubicBezTo>
                    <a:pt x="1059109" y="232580"/>
                    <a:pt x="1070525" y="233721"/>
                    <a:pt x="1070525" y="233721"/>
                  </a:cubicBezTo>
                  <a:cubicBezTo>
                    <a:pt x="1076058" y="235703"/>
                    <a:pt x="1081478" y="237989"/>
                    <a:pt x="1086760" y="240568"/>
                  </a:cubicBezTo>
                  <a:cubicBezTo>
                    <a:pt x="1092095" y="244319"/>
                    <a:pt x="1097064" y="248564"/>
                    <a:pt x="1101601" y="253247"/>
                  </a:cubicBezTo>
                  <a:cubicBezTo>
                    <a:pt x="1105025" y="256544"/>
                    <a:pt x="1109972" y="265926"/>
                    <a:pt x="1114285" y="268082"/>
                  </a:cubicBezTo>
                  <a:cubicBezTo>
                    <a:pt x="1118597" y="270237"/>
                    <a:pt x="1124939" y="271378"/>
                    <a:pt x="1127856" y="273534"/>
                  </a:cubicBezTo>
                  <a:cubicBezTo>
                    <a:pt x="1130774" y="275689"/>
                    <a:pt x="1135847" y="286213"/>
                    <a:pt x="1140540" y="288369"/>
                  </a:cubicBezTo>
                  <a:cubicBezTo>
                    <a:pt x="1142697" y="289636"/>
                    <a:pt x="1147770" y="288369"/>
                    <a:pt x="1150053" y="289763"/>
                  </a:cubicBezTo>
                  <a:cubicBezTo>
                    <a:pt x="1158298" y="293314"/>
                    <a:pt x="1170221" y="308148"/>
                    <a:pt x="1178465" y="311445"/>
                  </a:cubicBezTo>
                  <a:cubicBezTo>
                    <a:pt x="1181636" y="312713"/>
                    <a:pt x="1189373" y="310684"/>
                    <a:pt x="1192037" y="312840"/>
                  </a:cubicBezTo>
                  <a:cubicBezTo>
                    <a:pt x="1194701" y="314995"/>
                    <a:pt x="1192671" y="316136"/>
                    <a:pt x="1193432" y="316897"/>
                  </a:cubicBezTo>
                  <a:cubicBezTo>
                    <a:pt x="1196223" y="319686"/>
                    <a:pt x="1204721" y="323997"/>
                    <a:pt x="1208273" y="322222"/>
                  </a:cubicBezTo>
                  <a:cubicBezTo>
                    <a:pt x="1211824" y="320447"/>
                    <a:pt x="1215629" y="307387"/>
                    <a:pt x="1216390" y="301935"/>
                  </a:cubicBezTo>
                  <a:cubicBezTo>
                    <a:pt x="1216814" y="296947"/>
                    <a:pt x="1216342" y="291923"/>
                    <a:pt x="1214995" y="287101"/>
                  </a:cubicBezTo>
                  <a:cubicBezTo>
                    <a:pt x="1213853" y="283297"/>
                    <a:pt x="1204721" y="276704"/>
                    <a:pt x="1206877" y="273534"/>
                  </a:cubicBezTo>
                  <a:cubicBezTo>
                    <a:pt x="1209034" y="270364"/>
                    <a:pt x="1217785" y="278479"/>
                    <a:pt x="1220449" y="276196"/>
                  </a:cubicBezTo>
                  <a:cubicBezTo>
                    <a:pt x="1223113" y="273914"/>
                    <a:pt x="1222605" y="264405"/>
                    <a:pt x="1220449" y="261362"/>
                  </a:cubicBezTo>
                  <a:cubicBezTo>
                    <a:pt x="1215883" y="254895"/>
                    <a:pt x="1198379" y="252233"/>
                    <a:pt x="1190642" y="250458"/>
                  </a:cubicBezTo>
                  <a:cubicBezTo>
                    <a:pt x="1187344" y="249697"/>
                    <a:pt x="1179353" y="251726"/>
                    <a:pt x="1177197" y="249190"/>
                  </a:cubicBezTo>
                  <a:cubicBezTo>
                    <a:pt x="1175041" y="246654"/>
                    <a:pt x="1178085" y="244752"/>
                    <a:pt x="1177197" y="243738"/>
                  </a:cubicBezTo>
                  <a:cubicBezTo>
                    <a:pt x="1176309" y="242723"/>
                    <a:pt x="1166035" y="246147"/>
                    <a:pt x="1163625" y="243738"/>
                  </a:cubicBezTo>
                  <a:cubicBezTo>
                    <a:pt x="1161215" y="241328"/>
                    <a:pt x="1164513" y="237398"/>
                    <a:pt x="1163625" y="235623"/>
                  </a:cubicBezTo>
                  <a:cubicBezTo>
                    <a:pt x="1161722" y="231946"/>
                    <a:pt x="1152590" y="229410"/>
                    <a:pt x="1150053" y="226113"/>
                  </a:cubicBezTo>
                  <a:cubicBezTo>
                    <a:pt x="1147516" y="222817"/>
                    <a:pt x="1148912" y="220281"/>
                    <a:pt x="1147390" y="219393"/>
                  </a:cubicBezTo>
                  <a:cubicBezTo>
                    <a:pt x="1141301" y="216097"/>
                    <a:pt x="1126968" y="226113"/>
                    <a:pt x="1120246" y="224845"/>
                  </a:cubicBezTo>
                  <a:cubicBezTo>
                    <a:pt x="1119104" y="224845"/>
                    <a:pt x="1117329" y="222436"/>
                    <a:pt x="1116187" y="222056"/>
                  </a:cubicBezTo>
                  <a:cubicBezTo>
                    <a:pt x="1111220" y="222269"/>
                    <a:pt x="1106266" y="222735"/>
                    <a:pt x="1101347" y="223451"/>
                  </a:cubicBezTo>
                  <a:cubicBezTo>
                    <a:pt x="1098502" y="222989"/>
                    <a:pt x="1095756" y="222045"/>
                    <a:pt x="1093229" y="220661"/>
                  </a:cubicBezTo>
                  <a:cubicBezTo>
                    <a:pt x="1083986" y="215894"/>
                    <a:pt x="1076058" y="208927"/>
                    <a:pt x="1070144" y="200374"/>
                  </a:cubicBezTo>
                  <a:cubicBezTo>
                    <a:pt x="1068876" y="197331"/>
                    <a:pt x="1072554" y="189217"/>
                    <a:pt x="1070144" y="186934"/>
                  </a:cubicBezTo>
                  <a:cubicBezTo>
                    <a:pt x="1067734" y="184652"/>
                    <a:pt x="1058729" y="185666"/>
                    <a:pt x="1055177" y="186934"/>
                  </a:cubicBezTo>
                  <a:cubicBezTo>
                    <a:pt x="1051626" y="188202"/>
                    <a:pt x="1043381" y="196571"/>
                    <a:pt x="1038942" y="198980"/>
                  </a:cubicBezTo>
                  <a:cubicBezTo>
                    <a:pt x="1036007" y="200861"/>
                    <a:pt x="1032798" y="202273"/>
                    <a:pt x="1029429" y="203164"/>
                  </a:cubicBezTo>
                  <a:cubicBezTo>
                    <a:pt x="1024906" y="203998"/>
                    <a:pt x="1020238" y="203514"/>
                    <a:pt x="1015984" y="201769"/>
                  </a:cubicBezTo>
                  <a:cubicBezTo>
                    <a:pt x="1013066" y="199614"/>
                    <a:pt x="1008881" y="191499"/>
                    <a:pt x="1010530" y="188202"/>
                  </a:cubicBezTo>
                  <a:cubicBezTo>
                    <a:pt x="1010530" y="186934"/>
                    <a:pt x="1015223" y="188202"/>
                    <a:pt x="1015984" y="186934"/>
                  </a:cubicBezTo>
                  <a:cubicBezTo>
                    <a:pt x="1016745" y="185666"/>
                    <a:pt x="1013193" y="173367"/>
                    <a:pt x="1013193" y="173367"/>
                  </a:cubicBezTo>
                  <a:cubicBezTo>
                    <a:pt x="1013193" y="173367"/>
                    <a:pt x="1009007" y="135330"/>
                    <a:pt x="1018647" y="131399"/>
                  </a:cubicBezTo>
                  <a:cubicBezTo>
                    <a:pt x="1020930" y="130385"/>
                    <a:pt x="1024482" y="136217"/>
                    <a:pt x="1026765" y="136851"/>
                  </a:cubicBezTo>
                  <a:cubicBezTo>
                    <a:pt x="1028229" y="136816"/>
                    <a:pt x="1029647" y="136329"/>
                    <a:pt x="1030824" y="135457"/>
                  </a:cubicBezTo>
                  <a:cubicBezTo>
                    <a:pt x="1032648" y="134042"/>
                    <a:pt x="1034051" y="132157"/>
                    <a:pt x="1034883" y="130005"/>
                  </a:cubicBezTo>
                  <a:cubicBezTo>
                    <a:pt x="1034883" y="128229"/>
                    <a:pt x="1033107" y="124933"/>
                    <a:pt x="1033614" y="123284"/>
                  </a:cubicBezTo>
                  <a:cubicBezTo>
                    <a:pt x="1035010" y="118593"/>
                    <a:pt x="1046298" y="114282"/>
                    <a:pt x="1047059" y="109718"/>
                  </a:cubicBezTo>
                  <a:cubicBezTo>
                    <a:pt x="1046700" y="104513"/>
                    <a:pt x="1045321" y="99429"/>
                    <a:pt x="1043000" y="94756"/>
                  </a:cubicBezTo>
                  <a:lnTo>
                    <a:pt x="1041732" y="86641"/>
                  </a:lnTo>
                  <a:lnTo>
                    <a:pt x="1034883" y="71806"/>
                  </a:lnTo>
                  <a:cubicBezTo>
                    <a:pt x="1030792" y="69278"/>
                    <a:pt x="1026557" y="66992"/>
                    <a:pt x="1022199" y="64960"/>
                  </a:cubicBezTo>
                  <a:cubicBezTo>
                    <a:pt x="1019281" y="63945"/>
                    <a:pt x="1012939" y="63565"/>
                    <a:pt x="1009515" y="62297"/>
                  </a:cubicBezTo>
                  <a:cubicBezTo>
                    <a:pt x="1005785" y="59776"/>
                    <a:pt x="1002187" y="57068"/>
                    <a:pt x="998734" y="54182"/>
                  </a:cubicBezTo>
                  <a:cubicBezTo>
                    <a:pt x="994098" y="51227"/>
                    <a:pt x="989056" y="48963"/>
                    <a:pt x="983767" y="47462"/>
                  </a:cubicBezTo>
                  <a:cubicBezTo>
                    <a:pt x="979073" y="46575"/>
                    <a:pt x="969433" y="49871"/>
                    <a:pt x="964867" y="48730"/>
                  </a:cubicBezTo>
                  <a:cubicBezTo>
                    <a:pt x="958975" y="47349"/>
                    <a:pt x="953709" y="44049"/>
                    <a:pt x="949900" y="39347"/>
                  </a:cubicBezTo>
                  <a:cubicBezTo>
                    <a:pt x="948632" y="36051"/>
                    <a:pt x="953071" y="29204"/>
                    <a:pt x="952690" y="25781"/>
                  </a:cubicBezTo>
                  <a:cubicBezTo>
                    <a:pt x="951395" y="20824"/>
                    <a:pt x="949060" y="16200"/>
                    <a:pt x="945841" y="12214"/>
                  </a:cubicBezTo>
                  <a:cubicBezTo>
                    <a:pt x="942044" y="8116"/>
                    <a:pt x="937417" y="4874"/>
                    <a:pt x="932269" y="2704"/>
                  </a:cubicBezTo>
                  <a:cubicBezTo>
                    <a:pt x="925166" y="549"/>
                    <a:pt x="908170" y="-2114"/>
                    <a:pt x="902462" y="2704"/>
                  </a:cubicBezTo>
                  <a:cubicBezTo>
                    <a:pt x="896754" y="7522"/>
                    <a:pt x="900686" y="22357"/>
                    <a:pt x="898403" y="28063"/>
                  </a:cubicBezTo>
                  <a:cubicBezTo>
                    <a:pt x="895689" y="33299"/>
                    <a:pt x="892550" y="38303"/>
                    <a:pt x="889017" y="43024"/>
                  </a:cubicBezTo>
                  <a:lnTo>
                    <a:pt x="819382" y="4987"/>
                  </a:lnTo>
                  <a:cubicBezTo>
                    <a:pt x="817049" y="3281"/>
                    <a:pt x="814488" y="1915"/>
                    <a:pt x="811772" y="929"/>
                  </a:cubicBezTo>
                  <a:cubicBezTo>
                    <a:pt x="806037" y="865"/>
                    <a:pt x="800565" y="3322"/>
                    <a:pt x="796805" y="7649"/>
                  </a:cubicBezTo>
                  <a:cubicBezTo>
                    <a:pt x="795282" y="10692"/>
                    <a:pt x="799848" y="17793"/>
                    <a:pt x="799595" y="21216"/>
                  </a:cubicBezTo>
                  <a:cubicBezTo>
                    <a:pt x="799341" y="24640"/>
                    <a:pt x="794775" y="32120"/>
                    <a:pt x="794140" y="36051"/>
                  </a:cubicBezTo>
                  <a:cubicBezTo>
                    <a:pt x="793126" y="43151"/>
                    <a:pt x="797311" y="57606"/>
                    <a:pt x="795536" y="64452"/>
                  </a:cubicBezTo>
                  <a:cubicBezTo>
                    <a:pt x="794394" y="68763"/>
                    <a:pt x="787798" y="75357"/>
                    <a:pt x="786023" y="79414"/>
                  </a:cubicBezTo>
                  <a:cubicBezTo>
                    <a:pt x="783105" y="86007"/>
                    <a:pt x="780061" y="100208"/>
                    <a:pt x="776510" y="106421"/>
                  </a:cubicBezTo>
                  <a:cubicBezTo>
                    <a:pt x="773935" y="111666"/>
                    <a:pt x="770258" y="116294"/>
                    <a:pt x="765729" y="119988"/>
                  </a:cubicBezTo>
                  <a:cubicBezTo>
                    <a:pt x="763065" y="121509"/>
                    <a:pt x="755962" y="119988"/>
                    <a:pt x="753044" y="121383"/>
                  </a:cubicBezTo>
                  <a:cubicBezTo>
                    <a:pt x="746829" y="125947"/>
                    <a:pt x="746575" y="144712"/>
                    <a:pt x="740360" y="149784"/>
                  </a:cubicBezTo>
                  <a:cubicBezTo>
                    <a:pt x="736236" y="152226"/>
                    <a:pt x="731576" y="153619"/>
                    <a:pt x="726788" y="153841"/>
                  </a:cubicBezTo>
                  <a:cubicBezTo>
                    <a:pt x="722983" y="153841"/>
                    <a:pt x="715119" y="150545"/>
                    <a:pt x="711821" y="152447"/>
                  </a:cubicBezTo>
                  <a:cubicBezTo>
                    <a:pt x="708523" y="154349"/>
                    <a:pt x="707255" y="162590"/>
                    <a:pt x="706494" y="166013"/>
                  </a:cubicBezTo>
                  <a:cubicBezTo>
                    <a:pt x="705733" y="169437"/>
                    <a:pt x="705226" y="181482"/>
                    <a:pt x="703704" y="186427"/>
                  </a:cubicBezTo>
                  <a:cubicBezTo>
                    <a:pt x="702181" y="191372"/>
                    <a:pt x="698123" y="196317"/>
                    <a:pt x="696981" y="199867"/>
                  </a:cubicBezTo>
                  <a:cubicBezTo>
                    <a:pt x="694571" y="207094"/>
                    <a:pt x="693937" y="222563"/>
                    <a:pt x="691527" y="229664"/>
                  </a:cubicBezTo>
                  <a:cubicBezTo>
                    <a:pt x="690196" y="234582"/>
                    <a:pt x="687912" y="239192"/>
                    <a:pt x="684804" y="243230"/>
                  </a:cubicBezTo>
                  <a:cubicBezTo>
                    <a:pt x="680751" y="246052"/>
                    <a:pt x="676111" y="247916"/>
                    <a:pt x="671232" y="248682"/>
                  </a:cubicBezTo>
                  <a:cubicBezTo>
                    <a:pt x="661571" y="250355"/>
                    <a:pt x="651627" y="248935"/>
                    <a:pt x="642820" y="244625"/>
                  </a:cubicBezTo>
                  <a:cubicBezTo>
                    <a:pt x="641552" y="243357"/>
                    <a:pt x="642820" y="239300"/>
                    <a:pt x="641425" y="237778"/>
                  </a:cubicBezTo>
                  <a:cubicBezTo>
                    <a:pt x="638287" y="232278"/>
                    <a:pt x="633556" y="227857"/>
                    <a:pt x="627853" y="225099"/>
                  </a:cubicBezTo>
                  <a:cubicBezTo>
                    <a:pt x="622562" y="224395"/>
                    <a:pt x="617210" y="225858"/>
                    <a:pt x="613013" y="229156"/>
                  </a:cubicBezTo>
                  <a:cubicBezTo>
                    <a:pt x="608700" y="234862"/>
                    <a:pt x="613647" y="250584"/>
                    <a:pt x="613013" y="257558"/>
                  </a:cubicBezTo>
                  <a:cubicBezTo>
                    <a:pt x="612796" y="262652"/>
                    <a:pt x="611857" y="267689"/>
                    <a:pt x="610223" y="272519"/>
                  </a:cubicBezTo>
                  <a:cubicBezTo>
                    <a:pt x="609335" y="274168"/>
                    <a:pt x="605783" y="276323"/>
                    <a:pt x="604895" y="277972"/>
                  </a:cubicBezTo>
                  <a:cubicBezTo>
                    <a:pt x="601090" y="284311"/>
                    <a:pt x="599948" y="299653"/>
                    <a:pt x="596777" y="306373"/>
                  </a:cubicBezTo>
                  <a:cubicBezTo>
                    <a:pt x="595002" y="310050"/>
                    <a:pt x="588660" y="316010"/>
                    <a:pt x="587264" y="319940"/>
                  </a:cubicBezTo>
                  <a:cubicBezTo>
                    <a:pt x="586410" y="324841"/>
                    <a:pt x="585944" y="329801"/>
                    <a:pt x="585869" y="334775"/>
                  </a:cubicBezTo>
                  <a:cubicBezTo>
                    <a:pt x="584730" y="344469"/>
                    <a:pt x="582474" y="354000"/>
                    <a:pt x="579146" y="363177"/>
                  </a:cubicBezTo>
                  <a:cubicBezTo>
                    <a:pt x="576737" y="368502"/>
                    <a:pt x="568619" y="377250"/>
                    <a:pt x="565575" y="382195"/>
                  </a:cubicBezTo>
                  <a:cubicBezTo>
                    <a:pt x="559907" y="391268"/>
                    <a:pt x="554947" y="400764"/>
                    <a:pt x="550735" y="410597"/>
                  </a:cubicBezTo>
                  <a:cubicBezTo>
                    <a:pt x="547188" y="418584"/>
                    <a:pt x="545331" y="427217"/>
                    <a:pt x="545281" y="435956"/>
                  </a:cubicBezTo>
                  <a:cubicBezTo>
                    <a:pt x="546168" y="440520"/>
                    <a:pt x="556189" y="446226"/>
                    <a:pt x="556062" y="450917"/>
                  </a:cubicBezTo>
                  <a:cubicBezTo>
                    <a:pt x="555935" y="455608"/>
                    <a:pt x="546041" y="460173"/>
                    <a:pt x="545280" y="464357"/>
                  </a:cubicBezTo>
                  <a:cubicBezTo>
                    <a:pt x="544519" y="468541"/>
                    <a:pt x="550227" y="474501"/>
                    <a:pt x="549339" y="477924"/>
                  </a:cubicBezTo>
                  <a:cubicBezTo>
                    <a:pt x="549339" y="478812"/>
                    <a:pt x="547310" y="479953"/>
                    <a:pt x="546676" y="480586"/>
                  </a:cubicBezTo>
                  <a:cubicBezTo>
                    <a:pt x="538827" y="488484"/>
                    <a:pt x="529636" y="494923"/>
                    <a:pt x="519532" y="499605"/>
                  </a:cubicBezTo>
                  <a:cubicBezTo>
                    <a:pt x="515854" y="500366"/>
                    <a:pt x="508243" y="495929"/>
                    <a:pt x="504692" y="496943"/>
                  </a:cubicBezTo>
                  <a:cubicBezTo>
                    <a:pt x="496066" y="499225"/>
                    <a:pt x="486300" y="518117"/>
                    <a:pt x="477548" y="519892"/>
                  </a:cubicBezTo>
                  <a:cubicBezTo>
                    <a:pt x="471967" y="521033"/>
                    <a:pt x="460424" y="509749"/>
                    <a:pt x="455858" y="513172"/>
                  </a:cubicBezTo>
                  <a:cubicBezTo>
                    <a:pt x="451292" y="516596"/>
                    <a:pt x="455858" y="523316"/>
                    <a:pt x="455858" y="526739"/>
                  </a:cubicBezTo>
                  <a:cubicBezTo>
                    <a:pt x="455534" y="531229"/>
                    <a:pt x="454143" y="535575"/>
                    <a:pt x="451799" y="539419"/>
                  </a:cubicBezTo>
                  <a:cubicBezTo>
                    <a:pt x="449263" y="541828"/>
                    <a:pt x="441525" y="542208"/>
                    <a:pt x="438227" y="543476"/>
                  </a:cubicBezTo>
                  <a:cubicBezTo>
                    <a:pt x="430237" y="546519"/>
                    <a:pt x="415396" y="556155"/>
                    <a:pt x="407152" y="558311"/>
                  </a:cubicBezTo>
                  <a:cubicBezTo>
                    <a:pt x="402737" y="559526"/>
                    <a:pt x="398150" y="559997"/>
                    <a:pt x="393580" y="559705"/>
                  </a:cubicBezTo>
                  <a:cubicBezTo>
                    <a:pt x="387365" y="558818"/>
                    <a:pt x="376330" y="548040"/>
                    <a:pt x="370495" y="550196"/>
                  </a:cubicBezTo>
                  <a:cubicBezTo>
                    <a:pt x="367070" y="551464"/>
                    <a:pt x="365929" y="560720"/>
                    <a:pt x="363773" y="563763"/>
                  </a:cubicBezTo>
                  <a:cubicBezTo>
                    <a:pt x="356646" y="572448"/>
                    <a:pt x="347250" y="578988"/>
                    <a:pt x="336629" y="582655"/>
                  </a:cubicBezTo>
                  <a:cubicBezTo>
                    <a:pt x="329648" y="582807"/>
                    <a:pt x="322719" y="581422"/>
                    <a:pt x="316335" y="578597"/>
                  </a:cubicBezTo>
                  <a:cubicBezTo>
                    <a:pt x="306328" y="574184"/>
                    <a:pt x="296806" y="568746"/>
                    <a:pt x="287923" y="562368"/>
                  </a:cubicBezTo>
                  <a:cubicBezTo>
                    <a:pt x="283864" y="559452"/>
                    <a:pt x="272956" y="548928"/>
                    <a:pt x="272956" y="548928"/>
                  </a:cubicBezTo>
                  <a:lnTo>
                    <a:pt x="260272" y="533967"/>
                  </a:lnTo>
                  <a:cubicBezTo>
                    <a:pt x="260272" y="533967"/>
                    <a:pt x="265092" y="521287"/>
                    <a:pt x="261667" y="520400"/>
                  </a:cubicBezTo>
                  <a:cubicBezTo>
                    <a:pt x="254437" y="519639"/>
                    <a:pt x="207506" y="583796"/>
                    <a:pt x="207506" y="583796"/>
                  </a:cubicBezTo>
                  <a:cubicBezTo>
                    <a:pt x="190407" y="594832"/>
                    <a:pt x="174091" y="607033"/>
                    <a:pt x="158673" y="620312"/>
                  </a:cubicBezTo>
                  <a:cubicBezTo>
                    <a:pt x="154815" y="624804"/>
                    <a:pt x="151651" y="629847"/>
                    <a:pt x="149287" y="635274"/>
                  </a:cubicBezTo>
                  <a:cubicBezTo>
                    <a:pt x="148019" y="638824"/>
                    <a:pt x="149287" y="646812"/>
                    <a:pt x="147892" y="650108"/>
                  </a:cubicBezTo>
                  <a:cubicBezTo>
                    <a:pt x="146496" y="653405"/>
                    <a:pt x="134193" y="657843"/>
                    <a:pt x="131656" y="662788"/>
                  </a:cubicBezTo>
                  <a:cubicBezTo>
                    <a:pt x="129119" y="667733"/>
                    <a:pt x="131656" y="673185"/>
                    <a:pt x="130261" y="676355"/>
                  </a:cubicBezTo>
                  <a:cubicBezTo>
                    <a:pt x="127543" y="681508"/>
                    <a:pt x="123887" y="686110"/>
                    <a:pt x="119480" y="689922"/>
                  </a:cubicBezTo>
                  <a:cubicBezTo>
                    <a:pt x="116562" y="692331"/>
                    <a:pt x="109079" y="694613"/>
                    <a:pt x="105908" y="696642"/>
                  </a:cubicBezTo>
                  <a:cubicBezTo>
                    <a:pt x="100829" y="699526"/>
                    <a:pt x="96246" y="703208"/>
                    <a:pt x="92336" y="707546"/>
                  </a:cubicBezTo>
                  <a:cubicBezTo>
                    <a:pt x="90433" y="710715"/>
                    <a:pt x="92336" y="717436"/>
                    <a:pt x="89672" y="720225"/>
                  </a:cubicBezTo>
                  <a:cubicBezTo>
                    <a:pt x="84218" y="727706"/>
                    <a:pt x="64304" y="729227"/>
                    <a:pt x="55806" y="733792"/>
                  </a:cubicBezTo>
                  <a:cubicBezTo>
                    <a:pt x="52001" y="735947"/>
                    <a:pt x="46166" y="742921"/>
                    <a:pt x="42234" y="744696"/>
                  </a:cubicBezTo>
                  <a:cubicBezTo>
                    <a:pt x="38302" y="746471"/>
                    <a:pt x="30818" y="745837"/>
                    <a:pt x="27394" y="747359"/>
                  </a:cubicBezTo>
                  <a:cubicBezTo>
                    <a:pt x="27394" y="747359"/>
                    <a:pt x="-3048" y="760038"/>
                    <a:pt x="250" y="768153"/>
                  </a:cubicBezTo>
                  <a:cubicBezTo>
                    <a:pt x="5577" y="780832"/>
                    <a:pt x="54411" y="760038"/>
                    <a:pt x="54411" y="760038"/>
                  </a:cubicBezTo>
                  <a:lnTo>
                    <a:pt x="82950" y="758770"/>
                  </a:lnTo>
                  <a:lnTo>
                    <a:pt x="200657" y="741146"/>
                  </a:lnTo>
                  <a:lnTo>
                    <a:pt x="271180" y="730368"/>
                  </a:lnTo>
                  <a:lnTo>
                    <a:pt x="326736" y="716802"/>
                  </a:lnTo>
                  <a:lnTo>
                    <a:pt x="347030" y="715407"/>
                  </a:lnTo>
                  <a:lnTo>
                    <a:pt x="375442" y="716802"/>
                  </a:lnTo>
                  <a:lnTo>
                    <a:pt x="429602" y="711350"/>
                  </a:lnTo>
                  <a:lnTo>
                    <a:pt x="569126" y="691063"/>
                  </a:lnTo>
                  <a:lnTo>
                    <a:pt x="951168" y="620566"/>
                  </a:lnTo>
                  <a:lnTo>
                    <a:pt x="1144853" y="581387"/>
                  </a:lnTo>
                  <a:lnTo>
                    <a:pt x="1315452" y="543349"/>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1" name="US_State">
              <a:extLst>
                <a:ext uri="{FF2B5EF4-FFF2-40B4-BE49-F238E27FC236}">
                  <a16:creationId xmlns:a16="http://schemas.microsoft.com/office/drawing/2014/main" id="{F77A71D3-68A5-032C-8313-E293A74F5A86}"/>
                </a:ext>
              </a:extLst>
            </p:cNvPr>
            <p:cNvSpPr/>
            <p:nvPr/>
          </p:nvSpPr>
          <p:spPr>
            <a:xfrm>
              <a:off x="7652374" y="2762308"/>
              <a:ext cx="774738" cy="779902"/>
            </a:xfrm>
            <a:custGeom>
              <a:avLst/>
              <a:gdLst>
                <a:gd name="connsiteX0" fmla="*/ 0 w 774738"/>
                <a:gd name="connsiteY0" fmla="*/ 541659 h 779902"/>
                <a:gd name="connsiteX1" fmla="*/ 1395 w 774738"/>
                <a:gd name="connsiteY1" fmla="*/ 543054 h 779902"/>
                <a:gd name="connsiteX2" fmla="*/ 14840 w 774738"/>
                <a:gd name="connsiteY2" fmla="*/ 540264 h 779902"/>
                <a:gd name="connsiteX3" fmla="*/ 35262 w 774738"/>
                <a:gd name="connsiteY3" fmla="*/ 530755 h 779902"/>
                <a:gd name="connsiteX4" fmla="*/ 46043 w 774738"/>
                <a:gd name="connsiteY4" fmla="*/ 517315 h 779902"/>
                <a:gd name="connsiteX5" fmla="*/ 46043 w 774738"/>
                <a:gd name="connsiteY5" fmla="*/ 502353 h 779902"/>
                <a:gd name="connsiteX6" fmla="*/ 61010 w 774738"/>
                <a:gd name="connsiteY6" fmla="*/ 492970 h 779902"/>
                <a:gd name="connsiteX7" fmla="*/ 58220 w 774738"/>
                <a:gd name="connsiteY7" fmla="*/ 465837 h 779902"/>
                <a:gd name="connsiteX8" fmla="*/ 52892 w 774738"/>
                <a:gd name="connsiteY8" fmla="*/ 457722 h 779902"/>
                <a:gd name="connsiteX9" fmla="*/ 56951 w 774738"/>
                <a:gd name="connsiteY9" fmla="*/ 442761 h 779902"/>
                <a:gd name="connsiteX10" fmla="*/ 61010 w 774738"/>
                <a:gd name="connsiteY10" fmla="*/ 437435 h 779902"/>
                <a:gd name="connsiteX11" fmla="*/ 61010 w 774738"/>
                <a:gd name="connsiteY11" fmla="*/ 422474 h 779902"/>
                <a:gd name="connsiteX12" fmla="*/ 66337 w 774738"/>
                <a:gd name="connsiteY12" fmla="*/ 408907 h 779902"/>
                <a:gd name="connsiteX13" fmla="*/ 75850 w 774738"/>
                <a:gd name="connsiteY13" fmla="*/ 394072 h 779902"/>
                <a:gd name="connsiteX14" fmla="*/ 89422 w 774738"/>
                <a:gd name="connsiteY14" fmla="*/ 399524 h 779902"/>
                <a:gd name="connsiteX15" fmla="*/ 104263 w 774738"/>
                <a:gd name="connsiteY15" fmla="*/ 421206 h 779902"/>
                <a:gd name="connsiteX16" fmla="*/ 109717 w 774738"/>
                <a:gd name="connsiteY16" fmla="*/ 406244 h 779902"/>
                <a:gd name="connsiteX17" fmla="*/ 117834 w 774738"/>
                <a:gd name="connsiteY17" fmla="*/ 392677 h 779902"/>
                <a:gd name="connsiteX18" fmla="*/ 107053 w 774738"/>
                <a:gd name="connsiteY18" fmla="*/ 379110 h 779902"/>
                <a:gd name="connsiteX19" fmla="*/ 116566 w 774738"/>
                <a:gd name="connsiteY19" fmla="*/ 364276 h 779902"/>
                <a:gd name="connsiteX20" fmla="*/ 116566 w 774738"/>
                <a:gd name="connsiteY20" fmla="*/ 349314 h 779902"/>
                <a:gd name="connsiteX21" fmla="*/ 121893 w 774738"/>
                <a:gd name="connsiteY21" fmla="*/ 335874 h 779902"/>
                <a:gd name="connsiteX22" fmla="*/ 142188 w 774738"/>
                <a:gd name="connsiteY22" fmla="*/ 324970 h 779902"/>
                <a:gd name="connsiteX23" fmla="*/ 142188 w 774738"/>
                <a:gd name="connsiteY23" fmla="*/ 311530 h 779902"/>
                <a:gd name="connsiteX24" fmla="*/ 154364 w 774738"/>
                <a:gd name="connsiteY24" fmla="*/ 293906 h 779902"/>
                <a:gd name="connsiteX25" fmla="*/ 178844 w 774738"/>
                <a:gd name="connsiteY25" fmla="*/ 303288 h 779902"/>
                <a:gd name="connsiteX26" fmla="*/ 205861 w 774738"/>
                <a:gd name="connsiteY26" fmla="*/ 278944 h 779902"/>
                <a:gd name="connsiteX27" fmla="*/ 223492 w 774738"/>
                <a:gd name="connsiteY27" fmla="*/ 250543 h 779902"/>
                <a:gd name="connsiteX28" fmla="*/ 241123 w 774738"/>
                <a:gd name="connsiteY28" fmla="*/ 234313 h 779902"/>
                <a:gd name="connsiteX29" fmla="*/ 246577 w 774738"/>
                <a:gd name="connsiteY29" fmla="*/ 207179 h 779902"/>
                <a:gd name="connsiteX30" fmla="*/ 245182 w 774738"/>
                <a:gd name="connsiteY30" fmla="*/ 192345 h 779902"/>
                <a:gd name="connsiteX31" fmla="*/ 247972 w 774738"/>
                <a:gd name="connsiteY31" fmla="*/ 178778 h 779902"/>
                <a:gd name="connsiteX32" fmla="*/ 245182 w 774738"/>
                <a:gd name="connsiteY32" fmla="*/ 165211 h 779902"/>
                <a:gd name="connsiteX33" fmla="*/ 251904 w 774738"/>
                <a:gd name="connsiteY33" fmla="*/ 163816 h 779902"/>
                <a:gd name="connsiteX34" fmla="*/ 253300 w 774738"/>
                <a:gd name="connsiteY34" fmla="*/ 146319 h 779902"/>
                <a:gd name="connsiteX35" fmla="*/ 250636 w 774738"/>
                <a:gd name="connsiteY35" fmla="*/ 131357 h 779902"/>
                <a:gd name="connsiteX36" fmla="*/ 257358 w 774738"/>
                <a:gd name="connsiteY36" fmla="*/ 89389 h 779902"/>
                <a:gd name="connsiteX37" fmla="*/ 262813 w 774738"/>
                <a:gd name="connsiteY37" fmla="*/ 74554 h 779902"/>
                <a:gd name="connsiteX38" fmla="*/ 253300 w 774738"/>
                <a:gd name="connsiteY38" fmla="*/ 32586 h 779902"/>
                <a:gd name="connsiteX39" fmla="*/ 243787 w 774738"/>
                <a:gd name="connsiteY39" fmla="*/ 20414 h 779902"/>
                <a:gd name="connsiteX40" fmla="*/ 247972 w 774738"/>
                <a:gd name="connsiteY40" fmla="*/ 6847 h 779902"/>
                <a:gd name="connsiteX41" fmla="*/ 254695 w 774738"/>
                <a:gd name="connsiteY41" fmla="*/ 6847 h 779902"/>
                <a:gd name="connsiteX42" fmla="*/ 264081 w 774738"/>
                <a:gd name="connsiteY42" fmla="*/ 0 h 779902"/>
                <a:gd name="connsiteX43" fmla="*/ 299342 w 774738"/>
                <a:gd name="connsiteY43" fmla="*/ 200459 h 779902"/>
                <a:gd name="connsiteX44" fmla="*/ 471337 w 774738"/>
                <a:gd name="connsiteY44" fmla="*/ 169269 h 779902"/>
                <a:gd name="connsiteX45" fmla="*/ 490363 w 774738"/>
                <a:gd name="connsiteY45" fmla="*/ 283001 h 779902"/>
                <a:gd name="connsiteX46" fmla="*/ 502539 w 774738"/>
                <a:gd name="connsiteY46" fmla="*/ 268167 h 779902"/>
                <a:gd name="connsiteX47" fmla="*/ 516111 w 774738"/>
                <a:gd name="connsiteY47" fmla="*/ 255995 h 779902"/>
                <a:gd name="connsiteX48" fmla="*/ 524229 w 774738"/>
                <a:gd name="connsiteY48" fmla="*/ 242428 h 779902"/>
                <a:gd name="connsiteX49" fmla="*/ 537801 w 774738"/>
                <a:gd name="connsiteY49" fmla="*/ 227593 h 779902"/>
                <a:gd name="connsiteX50" fmla="*/ 543128 w 774738"/>
                <a:gd name="connsiteY50" fmla="*/ 214026 h 779902"/>
                <a:gd name="connsiteX51" fmla="*/ 555305 w 774738"/>
                <a:gd name="connsiteY51" fmla="*/ 208574 h 779902"/>
                <a:gd name="connsiteX52" fmla="*/ 568876 w 774738"/>
                <a:gd name="connsiteY52" fmla="*/ 211237 h 779902"/>
                <a:gd name="connsiteX53" fmla="*/ 587902 w 774738"/>
                <a:gd name="connsiteY53" fmla="*/ 182835 h 779902"/>
                <a:gd name="connsiteX54" fmla="*/ 589171 w 774738"/>
                <a:gd name="connsiteY54" fmla="*/ 169269 h 779902"/>
                <a:gd name="connsiteX55" fmla="*/ 593230 w 774738"/>
                <a:gd name="connsiteY55" fmla="*/ 168000 h 779902"/>
                <a:gd name="connsiteX56" fmla="*/ 608197 w 774738"/>
                <a:gd name="connsiteY56" fmla="*/ 181441 h 779902"/>
                <a:gd name="connsiteX57" fmla="*/ 621769 w 774738"/>
                <a:gd name="connsiteY57" fmla="*/ 184230 h 779902"/>
                <a:gd name="connsiteX58" fmla="*/ 643332 w 774738"/>
                <a:gd name="connsiteY58" fmla="*/ 181441 h 779902"/>
                <a:gd name="connsiteX59" fmla="*/ 646122 w 774738"/>
                <a:gd name="connsiteY59" fmla="*/ 168000 h 779902"/>
                <a:gd name="connsiteX60" fmla="*/ 658299 w 774738"/>
                <a:gd name="connsiteY60" fmla="*/ 153039 h 779902"/>
                <a:gd name="connsiteX61" fmla="*/ 673139 w 774738"/>
                <a:gd name="connsiteY61" fmla="*/ 153039 h 779902"/>
                <a:gd name="connsiteX62" fmla="*/ 679988 w 774738"/>
                <a:gd name="connsiteY62" fmla="*/ 138204 h 779902"/>
                <a:gd name="connsiteX63" fmla="*/ 690770 w 774738"/>
                <a:gd name="connsiteY63" fmla="*/ 132752 h 779902"/>
                <a:gd name="connsiteX64" fmla="*/ 705737 w 774738"/>
                <a:gd name="connsiteY64" fmla="*/ 138204 h 779902"/>
                <a:gd name="connsiteX65" fmla="*/ 719309 w 774738"/>
                <a:gd name="connsiteY65" fmla="*/ 147587 h 779902"/>
                <a:gd name="connsiteX66" fmla="*/ 747721 w 774738"/>
                <a:gd name="connsiteY66" fmla="*/ 144924 h 779902"/>
                <a:gd name="connsiteX67" fmla="*/ 749116 w 774738"/>
                <a:gd name="connsiteY67" fmla="*/ 146319 h 779902"/>
                <a:gd name="connsiteX68" fmla="*/ 745057 w 774738"/>
                <a:gd name="connsiteY68" fmla="*/ 161154 h 779902"/>
                <a:gd name="connsiteX69" fmla="*/ 758502 w 774738"/>
                <a:gd name="connsiteY69" fmla="*/ 163816 h 779902"/>
                <a:gd name="connsiteX70" fmla="*/ 759897 w 774738"/>
                <a:gd name="connsiteY70" fmla="*/ 178778 h 779902"/>
                <a:gd name="connsiteX71" fmla="*/ 772074 w 774738"/>
                <a:gd name="connsiteY71" fmla="*/ 190950 h 779902"/>
                <a:gd name="connsiteX72" fmla="*/ 774738 w 774738"/>
                <a:gd name="connsiteY72" fmla="*/ 199065 h 779902"/>
                <a:gd name="connsiteX73" fmla="*/ 770679 w 774738"/>
                <a:gd name="connsiteY73" fmla="*/ 224804 h 779902"/>
                <a:gd name="connsiteX74" fmla="*/ 761293 w 774738"/>
                <a:gd name="connsiteY74" fmla="*/ 239765 h 779902"/>
                <a:gd name="connsiteX75" fmla="*/ 684047 w 774738"/>
                <a:gd name="connsiteY75" fmla="*/ 197797 h 779902"/>
                <a:gd name="connsiteX76" fmla="*/ 669207 w 774738"/>
                <a:gd name="connsiteY76" fmla="*/ 204517 h 779902"/>
                <a:gd name="connsiteX77" fmla="*/ 671871 w 774738"/>
                <a:gd name="connsiteY77" fmla="*/ 218084 h 779902"/>
                <a:gd name="connsiteX78" fmla="*/ 666416 w 774738"/>
                <a:gd name="connsiteY78" fmla="*/ 232918 h 779902"/>
                <a:gd name="connsiteX79" fmla="*/ 667812 w 774738"/>
                <a:gd name="connsiteY79" fmla="*/ 261320 h 779902"/>
                <a:gd name="connsiteX80" fmla="*/ 658299 w 774738"/>
                <a:gd name="connsiteY80" fmla="*/ 276281 h 779902"/>
                <a:gd name="connsiteX81" fmla="*/ 648786 w 774738"/>
                <a:gd name="connsiteY81" fmla="*/ 303288 h 779902"/>
                <a:gd name="connsiteX82" fmla="*/ 638004 w 774738"/>
                <a:gd name="connsiteY82" fmla="*/ 316855 h 779902"/>
                <a:gd name="connsiteX83" fmla="*/ 625828 w 774738"/>
                <a:gd name="connsiteY83" fmla="*/ 318250 h 779902"/>
                <a:gd name="connsiteX84" fmla="*/ 613651 w 774738"/>
                <a:gd name="connsiteY84" fmla="*/ 346652 h 779902"/>
                <a:gd name="connsiteX85" fmla="*/ 600079 w 774738"/>
                <a:gd name="connsiteY85" fmla="*/ 350709 h 779902"/>
                <a:gd name="connsiteX86" fmla="*/ 585112 w 774738"/>
                <a:gd name="connsiteY86" fmla="*/ 349314 h 779902"/>
                <a:gd name="connsiteX87" fmla="*/ 579785 w 774738"/>
                <a:gd name="connsiteY87" fmla="*/ 362881 h 779902"/>
                <a:gd name="connsiteX88" fmla="*/ 576994 w 774738"/>
                <a:gd name="connsiteY88" fmla="*/ 383295 h 779902"/>
                <a:gd name="connsiteX89" fmla="*/ 570272 w 774738"/>
                <a:gd name="connsiteY89" fmla="*/ 396735 h 779902"/>
                <a:gd name="connsiteX90" fmla="*/ 564818 w 774738"/>
                <a:gd name="connsiteY90" fmla="*/ 426531 h 779902"/>
                <a:gd name="connsiteX91" fmla="*/ 558095 w 774738"/>
                <a:gd name="connsiteY91" fmla="*/ 440098 h 779902"/>
                <a:gd name="connsiteX92" fmla="*/ 544523 w 774738"/>
                <a:gd name="connsiteY92" fmla="*/ 445550 h 779902"/>
                <a:gd name="connsiteX93" fmla="*/ 516111 w 774738"/>
                <a:gd name="connsiteY93" fmla="*/ 441493 h 779902"/>
                <a:gd name="connsiteX94" fmla="*/ 514716 w 774738"/>
                <a:gd name="connsiteY94" fmla="*/ 434646 h 779902"/>
                <a:gd name="connsiteX95" fmla="*/ 501144 w 774738"/>
                <a:gd name="connsiteY95" fmla="*/ 422474 h 779902"/>
                <a:gd name="connsiteX96" fmla="*/ 486304 w 774738"/>
                <a:gd name="connsiteY96" fmla="*/ 426531 h 779902"/>
                <a:gd name="connsiteX97" fmla="*/ 486304 w 774738"/>
                <a:gd name="connsiteY97" fmla="*/ 454933 h 779902"/>
                <a:gd name="connsiteX98" fmla="*/ 483513 w 774738"/>
                <a:gd name="connsiteY98" fmla="*/ 469894 h 779902"/>
                <a:gd name="connsiteX99" fmla="*/ 478059 w 774738"/>
                <a:gd name="connsiteY99" fmla="*/ 475346 h 779902"/>
                <a:gd name="connsiteX100" fmla="*/ 470068 w 774738"/>
                <a:gd name="connsiteY100" fmla="*/ 503748 h 779902"/>
                <a:gd name="connsiteX101" fmla="*/ 460555 w 774738"/>
                <a:gd name="connsiteY101" fmla="*/ 517315 h 779902"/>
                <a:gd name="connsiteX102" fmla="*/ 459160 w 774738"/>
                <a:gd name="connsiteY102" fmla="*/ 532149 h 779902"/>
                <a:gd name="connsiteX103" fmla="*/ 452438 w 774738"/>
                <a:gd name="connsiteY103" fmla="*/ 560551 h 779902"/>
                <a:gd name="connsiteX104" fmla="*/ 438866 w 774738"/>
                <a:gd name="connsiteY104" fmla="*/ 579570 h 779902"/>
                <a:gd name="connsiteX105" fmla="*/ 424026 w 774738"/>
                <a:gd name="connsiteY105" fmla="*/ 607972 h 779902"/>
                <a:gd name="connsiteX106" fmla="*/ 418572 w 774738"/>
                <a:gd name="connsiteY106" fmla="*/ 633711 h 779902"/>
                <a:gd name="connsiteX107" fmla="*/ 429353 w 774738"/>
                <a:gd name="connsiteY107" fmla="*/ 648545 h 779902"/>
                <a:gd name="connsiteX108" fmla="*/ 418572 w 774738"/>
                <a:gd name="connsiteY108" fmla="*/ 662112 h 779902"/>
                <a:gd name="connsiteX109" fmla="*/ 422630 w 774738"/>
                <a:gd name="connsiteY109" fmla="*/ 675679 h 779902"/>
                <a:gd name="connsiteX110" fmla="*/ 419840 w 774738"/>
                <a:gd name="connsiteY110" fmla="*/ 678341 h 779902"/>
                <a:gd name="connsiteX111" fmla="*/ 392823 w 774738"/>
                <a:gd name="connsiteY111" fmla="*/ 697360 h 779902"/>
                <a:gd name="connsiteX112" fmla="*/ 377983 w 774738"/>
                <a:gd name="connsiteY112" fmla="*/ 694698 h 779902"/>
                <a:gd name="connsiteX113" fmla="*/ 350839 w 774738"/>
                <a:gd name="connsiteY113" fmla="*/ 717647 h 779902"/>
                <a:gd name="connsiteX114" fmla="*/ 329150 w 774738"/>
                <a:gd name="connsiteY114" fmla="*/ 710927 h 779902"/>
                <a:gd name="connsiteX115" fmla="*/ 329150 w 774738"/>
                <a:gd name="connsiteY115" fmla="*/ 724494 h 779902"/>
                <a:gd name="connsiteX116" fmla="*/ 325091 w 774738"/>
                <a:gd name="connsiteY116" fmla="*/ 736666 h 779902"/>
                <a:gd name="connsiteX117" fmla="*/ 311519 w 774738"/>
                <a:gd name="connsiteY117" fmla="*/ 740724 h 779902"/>
                <a:gd name="connsiteX118" fmla="*/ 280316 w 774738"/>
                <a:gd name="connsiteY118" fmla="*/ 755559 h 779902"/>
                <a:gd name="connsiteX119" fmla="*/ 266871 w 774738"/>
                <a:gd name="connsiteY119" fmla="*/ 756953 h 779902"/>
                <a:gd name="connsiteX120" fmla="*/ 243787 w 774738"/>
                <a:gd name="connsiteY120" fmla="*/ 747444 h 779902"/>
                <a:gd name="connsiteX121" fmla="*/ 237064 w 774738"/>
                <a:gd name="connsiteY121" fmla="*/ 761011 h 779902"/>
                <a:gd name="connsiteX122" fmla="*/ 209920 w 774738"/>
                <a:gd name="connsiteY122" fmla="*/ 779903 h 779902"/>
                <a:gd name="connsiteX123" fmla="*/ 189626 w 774738"/>
                <a:gd name="connsiteY123" fmla="*/ 775845 h 779902"/>
                <a:gd name="connsiteX124" fmla="*/ 161214 w 774738"/>
                <a:gd name="connsiteY124" fmla="*/ 759616 h 779902"/>
                <a:gd name="connsiteX125" fmla="*/ 146373 w 774738"/>
                <a:gd name="connsiteY125" fmla="*/ 746176 h 779902"/>
                <a:gd name="connsiteX126" fmla="*/ 134070 w 774738"/>
                <a:gd name="connsiteY126" fmla="*/ 731214 h 779902"/>
                <a:gd name="connsiteX127" fmla="*/ 135465 w 774738"/>
                <a:gd name="connsiteY127" fmla="*/ 717647 h 779902"/>
                <a:gd name="connsiteX128" fmla="*/ 107053 w 774738"/>
                <a:gd name="connsiteY128" fmla="*/ 716379 h 779902"/>
                <a:gd name="connsiteX129" fmla="*/ 78641 w 774738"/>
                <a:gd name="connsiteY129" fmla="*/ 695966 h 779902"/>
                <a:gd name="connsiteX130" fmla="*/ 48833 w 774738"/>
                <a:gd name="connsiteY130" fmla="*/ 658055 h 779902"/>
                <a:gd name="connsiteX131" fmla="*/ 35262 w 774738"/>
                <a:gd name="connsiteY131" fmla="*/ 644615 h 779902"/>
                <a:gd name="connsiteX132" fmla="*/ 31203 w 774738"/>
                <a:gd name="connsiteY132" fmla="*/ 631048 h 779902"/>
                <a:gd name="connsiteX133" fmla="*/ 1395 w 774738"/>
                <a:gd name="connsiteY133" fmla="*/ 599857 h 779902"/>
                <a:gd name="connsiteX134" fmla="*/ 8118 w 774738"/>
                <a:gd name="connsiteY134" fmla="*/ 572723 h 779902"/>
                <a:gd name="connsiteX135" fmla="*/ 6849 w 774738"/>
                <a:gd name="connsiteY135" fmla="*/ 557888 h 779902"/>
                <a:gd name="connsiteX136" fmla="*/ 1395 w 774738"/>
                <a:gd name="connsiteY136" fmla="*/ 551168 h 779902"/>
                <a:gd name="connsiteX137" fmla="*/ 0 w 774738"/>
                <a:gd name="connsiteY137" fmla="*/ 541659 h 779902"/>
                <a:gd name="connsiteX138" fmla="*/ 0 w 774738"/>
                <a:gd name="connsiteY138" fmla="*/ 541659 h 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74738" h="779902">
                  <a:moveTo>
                    <a:pt x="0" y="541659"/>
                  </a:moveTo>
                  <a:lnTo>
                    <a:pt x="1395" y="543054"/>
                  </a:lnTo>
                  <a:lnTo>
                    <a:pt x="14840" y="540264"/>
                  </a:lnTo>
                  <a:lnTo>
                    <a:pt x="35262" y="530755"/>
                  </a:lnTo>
                  <a:lnTo>
                    <a:pt x="46043" y="517315"/>
                  </a:lnTo>
                  <a:lnTo>
                    <a:pt x="46043" y="502353"/>
                  </a:lnTo>
                  <a:lnTo>
                    <a:pt x="61010" y="492970"/>
                  </a:lnTo>
                  <a:lnTo>
                    <a:pt x="58220" y="465837"/>
                  </a:lnTo>
                  <a:lnTo>
                    <a:pt x="52892" y="457722"/>
                  </a:lnTo>
                  <a:lnTo>
                    <a:pt x="56951" y="442761"/>
                  </a:lnTo>
                  <a:lnTo>
                    <a:pt x="61010" y="437435"/>
                  </a:lnTo>
                  <a:lnTo>
                    <a:pt x="61010" y="422474"/>
                  </a:lnTo>
                  <a:lnTo>
                    <a:pt x="66337" y="408907"/>
                  </a:lnTo>
                  <a:lnTo>
                    <a:pt x="75850" y="394072"/>
                  </a:lnTo>
                  <a:lnTo>
                    <a:pt x="89422" y="399524"/>
                  </a:lnTo>
                  <a:lnTo>
                    <a:pt x="104263" y="421206"/>
                  </a:lnTo>
                  <a:lnTo>
                    <a:pt x="109717" y="406244"/>
                  </a:lnTo>
                  <a:lnTo>
                    <a:pt x="117834" y="392677"/>
                  </a:lnTo>
                  <a:lnTo>
                    <a:pt x="107053" y="379110"/>
                  </a:lnTo>
                  <a:lnTo>
                    <a:pt x="116566" y="364276"/>
                  </a:lnTo>
                  <a:lnTo>
                    <a:pt x="116566" y="349314"/>
                  </a:lnTo>
                  <a:lnTo>
                    <a:pt x="121893" y="335874"/>
                  </a:lnTo>
                  <a:lnTo>
                    <a:pt x="142188" y="324970"/>
                  </a:lnTo>
                  <a:lnTo>
                    <a:pt x="142188" y="311530"/>
                  </a:lnTo>
                  <a:lnTo>
                    <a:pt x="154364" y="293906"/>
                  </a:lnTo>
                  <a:lnTo>
                    <a:pt x="178844" y="303288"/>
                  </a:lnTo>
                  <a:lnTo>
                    <a:pt x="205861" y="278944"/>
                  </a:lnTo>
                  <a:lnTo>
                    <a:pt x="223492" y="250543"/>
                  </a:lnTo>
                  <a:lnTo>
                    <a:pt x="241123" y="234313"/>
                  </a:lnTo>
                  <a:lnTo>
                    <a:pt x="246577" y="207179"/>
                  </a:lnTo>
                  <a:lnTo>
                    <a:pt x="245182" y="192345"/>
                  </a:lnTo>
                  <a:lnTo>
                    <a:pt x="247972" y="178778"/>
                  </a:lnTo>
                  <a:lnTo>
                    <a:pt x="245182" y="165211"/>
                  </a:lnTo>
                  <a:lnTo>
                    <a:pt x="251904" y="163816"/>
                  </a:lnTo>
                  <a:lnTo>
                    <a:pt x="253300" y="146319"/>
                  </a:lnTo>
                  <a:lnTo>
                    <a:pt x="250636" y="131357"/>
                  </a:lnTo>
                  <a:lnTo>
                    <a:pt x="257358" y="89389"/>
                  </a:lnTo>
                  <a:lnTo>
                    <a:pt x="262813" y="74554"/>
                  </a:lnTo>
                  <a:lnTo>
                    <a:pt x="253300" y="32586"/>
                  </a:lnTo>
                  <a:lnTo>
                    <a:pt x="243787" y="20414"/>
                  </a:lnTo>
                  <a:lnTo>
                    <a:pt x="247972" y="6847"/>
                  </a:lnTo>
                  <a:lnTo>
                    <a:pt x="254695" y="6847"/>
                  </a:lnTo>
                  <a:lnTo>
                    <a:pt x="264081" y="0"/>
                  </a:lnTo>
                  <a:lnTo>
                    <a:pt x="299342" y="200459"/>
                  </a:lnTo>
                  <a:lnTo>
                    <a:pt x="471337" y="169269"/>
                  </a:lnTo>
                  <a:lnTo>
                    <a:pt x="490363" y="283001"/>
                  </a:lnTo>
                  <a:lnTo>
                    <a:pt x="502539" y="268167"/>
                  </a:lnTo>
                  <a:lnTo>
                    <a:pt x="516111" y="255995"/>
                  </a:lnTo>
                  <a:lnTo>
                    <a:pt x="524229" y="242428"/>
                  </a:lnTo>
                  <a:lnTo>
                    <a:pt x="537801" y="227593"/>
                  </a:lnTo>
                  <a:lnTo>
                    <a:pt x="543128" y="214026"/>
                  </a:lnTo>
                  <a:lnTo>
                    <a:pt x="555305" y="208574"/>
                  </a:lnTo>
                  <a:lnTo>
                    <a:pt x="568876" y="211237"/>
                  </a:lnTo>
                  <a:lnTo>
                    <a:pt x="587902" y="182835"/>
                  </a:lnTo>
                  <a:lnTo>
                    <a:pt x="589171" y="169269"/>
                  </a:lnTo>
                  <a:lnTo>
                    <a:pt x="593230" y="168000"/>
                  </a:lnTo>
                  <a:lnTo>
                    <a:pt x="608197" y="181441"/>
                  </a:lnTo>
                  <a:lnTo>
                    <a:pt x="621769" y="184230"/>
                  </a:lnTo>
                  <a:lnTo>
                    <a:pt x="643332" y="181441"/>
                  </a:lnTo>
                  <a:lnTo>
                    <a:pt x="646122" y="168000"/>
                  </a:lnTo>
                  <a:lnTo>
                    <a:pt x="658299" y="153039"/>
                  </a:lnTo>
                  <a:lnTo>
                    <a:pt x="673139" y="153039"/>
                  </a:lnTo>
                  <a:lnTo>
                    <a:pt x="679988" y="138204"/>
                  </a:lnTo>
                  <a:lnTo>
                    <a:pt x="690770" y="132752"/>
                  </a:lnTo>
                  <a:lnTo>
                    <a:pt x="705737" y="138204"/>
                  </a:lnTo>
                  <a:lnTo>
                    <a:pt x="719309" y="147587"/>
                  </a:lnTo>
                  <a:lnTo>
                    <a:pt x="747721" y="144924"/>
                  </a:lnTo>
                  <a:lnTo>
                    <a:pt x="749116" y="146319"/>
                  </a:lnTo>
                  <a:lnTo>
                    <a:pt x="745057" y="161154"/>
                  </a:lnTo>
                  <a:lnTo>
                    <a:pt x="758502" y="163816"/>
                  </a:lnTo>
                  <a:lnTo>
                    <a:pt x="759897" y="178778"/>
                  </a:lnTo>
                  <a:lnTo>
                    <a:pt x="772074" y="190950"/>
                  </a:lnTo>
                  <a:lnTo>
                    <a:pt x="774738" y="199065"/>
                  </a:lnTo>
                  <a:lnTo>
                    <a:pt x="770679" y="224804"/>
                  </a:lnTo>
                  <a:lnTo>
                    <a:pt x="761293" y="239765"/>
                  </a:lnTo>
                  <a:lnTo>
                    <a:pt x="684047" y="197797"/>
                  </a:lnTo>
                  <a:lnTo>
                    <a:pt x="669207" y="204517"/>
                  </a:lnTo>
                  <a:lnTo>
                    <a:pt x="671871" y="218084"/>
                  </a:lnTo>
                  <a:lnTo>
                    <a:pt x="666416" y="232918"/>
                  </a:lnTo>
                  <a:lnTo>
                    <a:pt x="667812" y="261320"/>
                  </a:lnTo>
                  <a:lnTo>
                    <a:pt x="658299" y="276281"/>
                  </a:lnTo>
                  <a:lnTo>
                    <a:pt x="648786" y="303288"/>
                  </a:lnTo>
                  <a:lnTo>
                    <a:pt x="638004" y="316855"/>
                  </a:lnTo>
                  <a:lnTo>
                    <a:pt x="625828" y="318250"/>
                  </a:lnTo>
                  <a:lnTo>
                    <a:pt x="613651" y="346652"/>
                  </a:lnTo>
                  <a:lnTo>
                    <a:pt x="600079" y="350709"/>
                  </a:lnTo>
                  <a:lnTo>
                    <a:pt x="585112" y="349314"/>
                  </a:lnTo>
                  <a:lnTo>
                    <a:pt x="579785" y="362881"/>
                  </a:lnTo>
                  <a:lnTo>
                    <a:pt x="576994" y="383295"/>
                  </a:lnTo>
                  <a:lnTo>
                    <a:pt x="570272" y="396735"/>
                  </a:lnTo>
                  <a:lnTo>
                    <a:pt x="564818" y="426531"/>
                  </a:lnTo>
                  <a:lnTo>
                    <a:pt x="558095" y="440098"/>
                  </a:lnTo>
                  <a:lnTo>
                    <a:pt x="544523" y="445550"/>
                  </a:lnTo>
                  <a:lnTo>
                    <a:pt x="516111" y="441493"/>
                  </a:lnTo>
                  <a:lnTo>
                    <a:pt x="514716" y="434646"/>
                  </a:lnTo>
                  <a:lnTo>
                    <a:pt x="501144" y="422474"/>
                  </a:lnTo>
                  <a:lnTo>
                    <a:pt x="486304" y="426531"/>
                  </a:lnTo>
                  <a:lnTo>
                    <a:pt x="486304" y="454933"/>
                  </a:lnTo>
                  <a:lnTo>
                    <a:pt x="483513" y="469894"/>
                  </a:lnTo>
                  <a:lnTo>
                    <a:pt x="478059" y="475346"/>
                  </a:lnTo>
                  <a:lnTo>
                    <a:pt x="470068" y="503748"/>
                  </a:lnTo>
                  <a:lnTo>
                    <a:pt x="460555" y="517315"/>
                  </a:lnTo>
                  <a:lnTo>
                    <a:pt x="459160" y="532149"/>
                  </a:lnTo>
                  <a:lnTo>
                    <a:pt x="452438" y="560551"/>
                  </a:lnTo>
                  <a:lnTo>
                    <a:pt x="438866" y="579570"/>
                  </a:lnTo>
                  <a:lnTo>
                    <a:pt x="424026" y="607972"/>
                  </a:lnTo>
                  <a:lnTo>
                    <a:pt x="418572" y="633711"/>
                  </a:lnTo>
                  <a:lnTo>
                    <a:pt x="429353" y="648545"/>
                  </a:lnTo>
                  <a:lnTo>
                    <a:pt x="418572" y="662112"/>
                  </a:lnTo>
                  <a:lnTo>
                    <a:pt x="422630" y="675679"/>
                  </a:lnTo>
                  <a:lnTo>
                    <a:pt x="419840" y="678341"/>
                  </a:lnTo>
                  <a:lnTo>
                    <a:pt x="392823" y="697360"/>
                  </a:lnTo>
                  <a:lnTo>
                    <a:pt x="377983" y="694698"/>
                  </a:lnTo>
                  <a:lnTo>
                    <a:pt x="350839" y="717647"/>
                  </a:lnTo>
                  <a:lnTo>
                    <a:pt x="329150" y="710927"/>
                  </a:lnTo>
                  <a:lnTo>
                    <a:pt x="329150" y="724494"/>
                  </a:lnTo>
                  <a:lnTo>
                    <a:pt x="325091" y="736666"/>
                  </a:lnTo>
                  <a:lnTo>
                    <a:pt x="311519" y="740724"/>
                  </a:lnTo>
                  <a:lnTo>
                    <a:pt x="280316" y="755559"/>
                  </a:lnTo>
                  <a:lnTo>
                    <a:pt x="266871" y="756953"/>
                  </a:lnTo>
                  <a:lnTo>
                    <a:pt x="243787" y="747444"/>
                  </a:lnTo>
                  <a:lnTo>
                    <a:pt x="237064" y="761011"/>
                  </a:lnTo>
                  <a:lnTo>
                    <a:pt x="209920" y="779903"/>
                  </a:lnTo>
                  <a:lnTo>
                    <a:pt x="189626" y="775845"/>
                  </a:lnTo>
                  <a:lnTo>
                    <a:pt x="161214" y="759616"/>
                  </a:lnTo>
                  <a:lnTo>
                    <a:pt x="146373" y="746176"/>
                  </a:lnTo>
                  <a:lnTo>
                    <a:pt x="134070" y="731214"/>
                  </a:lnTo>
                  <a:lnTo>
                    <a:pt x="135465" y="717647"/>
                  </a:lnTo>
                  <a:lnTo>
                    <a:pt x="107053" y="716379"/>
                  </a:lnTo>
                  <a:lnTo>
                    <a:pt x="78641" y="695966"/>
                  </a:lnTo>
                  <a:lnTo>
                    <a:pt x="48833" y="658055"/>
                  </a:lnTo>
                  <a:lnTo>
                    <a:pt x="35262" y="644615"/>
                  </a:lnTo>
                  <a:lnTo>
                    <a:pt x="31203" y="631048"/>
                  </a:lnTo>
                  <a:lnTo>
                    <a:pt x="1395" y="599857"/>
                  </a:lnTo>
                  <a:lnTo>
                    <a:pt x="8118" y="572723"/>
                  </a:lnTo>
                  <a:lnTo>
                    <a:pt x="6849" y="557888"/>
                  </a:lnTo>
                  <a:lnTo>
                    <a:pt x="1395" y="551168"/>
                  </a:lnTo>
                  <a:lnTo>
                    <a:pt x="0" y="541659"/>
                  </a:lnTo>
                  <a:lnTo>
                    <a:pt x="0" y="541659"/>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2" name="US_State">
              <a:extLst>
                <a:ext uri="{FF2B5EF4-FFF2-40B4-BE49-F238E27FC236}">
                  <a16:creationId xmlns:a16="http://schemas.microsoft.com/office/drawing/2014/main" id="{18D25C17-2C2D-F7EF-B5CE-0D1936058560}"/>
                </a:ext>
              </a:extLst>
            </p:cNvPr>
            <p:cNvSpPr/>
            <p:nvPr/>
          </p:nvSpPr>
          <p:spPr>
            <a:xfrm>
              <a:off x="7187760" y="2469416"/>
              <a:ext cx="729202" cy="836325"/>
            </a:xfrm>
            <a:custGeom>
              <a:avLst/>
              <a:gdLst>
                <a:gd name="connsiteX0" fmla="*/ 0 w 729202"/>
                <a:gd name="connsiteY0" fmla="*/ 165718 h 836325"/>
                <a:gd name="connsiteX1" fmla="*/ 147642 w 729202"/>
                <a:gd name="connsiteY1" fmla="*/ 141247 h 836325"/>
                <a:gd name="connsiteX2" fmla="*/ 214106 w 729202"/>
                <a:gd name="connsiteY2" fmla="*/ 127807 h 836325"/>
                <a:gd name="connsiteX3" fmla="*/ 218165 w 729202"/>
                <a:gd name="connsiteY3" fmla="*/ 133132 h 836325"/>
                <a:gd name="connsiteX4" fmla="*/ 247846 w 729202"/>
                <a:gd name="connsiteY4" fmla="*/ 137190 h 836325"/>
                <a:gd name="connsiteX5" fmla="*/ 261417 w 729202"/>
                <a:gd name="connsiteY5" fmla="*/ 144037 h 836325"/>
                <a:gd name="connsiteX6" fmla="*/ 272326 w 729202"/>
                <a:gd name="connsiteY6" fmla="*/ 140613 h 836325"/>
                <a:gd name="connsiteX7" fmla="*/ 282092 w 729202"/>
                <a:gd name="connsiteY7" fmla="*/ 145812 h 836325"/>
                <a:gd name="connsiteX8" fmla="*/ 297059 w 729202"/>
                <a:gd name="connsiteY8" fmla="*/ 148474 h 836325"/>
                <a:gd name="connsiteX9" fmla="*/ 310631 w 729202"/>
                <a:gd name="connsiteY9" fmla="*/ 134908 h 836325"/>
                <a:gd name="connsiteX10" fmla="*/ 332194 w 729202"/>
                <a:gd name="connsiteY10" fmla="*/ 154053 h 836325"/>
                <a:gd name="connsiteX11" fmla="*/ 310504 w 729202"/>
                <a:gd name="connsiteY11" fmla="*/ 159505 h 836325"/>
                <a:gd name="connsiteX12" fmla="*/ 300737 w 729202"/>
                <a:gd name="connsiteY12" fmla="*/ 180553 h 836325"/>
                <a:gd name="connsiteX13" fmla="*/ 314310 w 729202"/>
                <a:gd name="connsiteY13" fmla="*/ 181948 h 836325"/>
                <a:gd name="connsiteX14" fmla="*/ 327881 w 729202"/>
                <a:gd name="connsiteY14" fmla="*/ 169269 h 836325"/>
                <a:gd name="connsiteX15" fmla="*/ 356293 w 729202"/>
                <a:gd name="connsiteY15" fmla="*/ 169269 h 836325"/>
                <a:gd name="connsiteX16" fmla="*/ 372529 w 729202"/>
                <a:gd name="connsiteY16" fmla="*/ 177383 h 836325"/>
                <a:gd name="connsiteX17" fmla="*/ 386101 w 729202"/>
                <a:gd name="connsiteY17" fmla="*/ 180046 h 836325"/>
                <a:gd name="connsiteX18" fmla="*/ 399546 w 729202"/>
                <a:gd name="connsiteY18" fmla="*/ 169269 h 836325"/>
                <a:gd name="connsiteX19" fmla="*/ 414513 w 729202"/>
                <a:gd name="connsiteY19" fmla="*/ 163816 h 836325"/>
                <a:gd name="connsiteX20" fmla="*/ 428085 w 729202"/>
                <a:gd name="connsiteY20" fmla="*/ 154307 h 836325"/>
                <a:gd name="connsiteX21" fmla="*/ 457892 w 729202"/>
                <a:gd name="connsiteY21" fmla="*/ 140740 h 836325"/>
                <a:gd name="connsiteX22" fmla="*/ 471464 w 729202"/>
                <a:gd name="connsiteY22" fmla="*/ 143529 h 836325"/>
                <a:gd name="connsiteX23" fmla="*/ 499876 w 729202"/>
                <a:gd name="connsiteY23" fmla="*/ 139472 h 836325"/>
                <a:gd name="connsiteX24" fmla="*/ 526892 w 729202"/>
                <a:gd name="connsiteY24" fmla="*/ 115001 h 836325"/>
                <a:gd name="connsiteX25" fmla="*/ 541860 w 729202"/>
                <a:gd name="connsiteY25" fmla="*/ 93446 h 836325"/>
                <a:gd name="connsiteX26" fmla="*/ 554544 w 729202"/>
                <a:gd name="connsiteY26" fmla="*/ 79880 h 836325"/>
                <a:gd name="connsiteX27" fmla="*/ 568115 w 729202"/>
                <a:gd name="connsiteY27" fmla="*/ 68975 h 836325"/>
                <a:gd name="connsiteX28" fmla="*/ 596528 w 729202"/>
                <a:gd name="connsiteY28" fmla="*/ 48689 h 836325"/>
                <a:gd name="connsiteX29" fmla="*/ 679100 w 729202"/>
                <a:gd name="connsiteY29" fmla="*/ 0 h 836325"/>
                <a:gd name="connsiteX30" fmla="*/ 680496 w 729202"/>
                <a:gd name="connsiteY30" fmla="*/ 8115 h 836325"/>
                <a:gd name="connsiteX31" fmla="*/ 729202 w 729202"/>
                <a:gd name="connsiteY31" fmla="*/ 292384 h 836325"/>
                <a:gd name="connsiteX32" fmla="*/ 719816 w 729202"/>
                <a:gd name="connsiteY32" fmla="*/ 299231 h 836325"/>
                <a:gd name="connsiteX33" fmla="*/ 712967 w 729202"/>
                <a:gd name="connsiteY33" fmla="*/ 299231 h 836325"/>
                <a:gd name="connsiteX34" fmla="*/ 708020 w 729202"/>
                <a:gd name="connsiteY34" fmla="*/ 313686 h 836325"/>
                <a:gd name="connsiteX35" fmla="*/ 717533 w 729202"/>
                <a:gd name="connsiteY35" fmla="*/ 326365 h 836325"/>
                <a:gd name="connsiteX36" fmla="*/ 727046 w 729202"/>
                <a:gd name="connsiteY36" fmla="*/ 368333 h 836325"/>
                <a:gd name="connsiteX37" fmla="*/ 721592 w 729202"/>
                <a:gd name="connsiteY37" fmla="*/ 383168 h 836325"/>
                <a:gd name="connsiteX38" fmla="*/ 714869 w 729202"/>
                <a:gd name="connsiteY38" fmla="*/ 425136 h 836325"/>
                <a:gd name="connsiteX39" fmla="*/ 717533 w 729202"/>
                <a:gd name="connsiteY39" fmla="*/ 440098 h 836325"/>
                <a:gd name="connsiteX40" fmla="*/ 716138 w 729202"/>
                <a:gd name="connsiteY40" fmla="*/ 457595 h 836325"/>
                <a:gd name="connsiteX41" fmla="*/ 709415 w 729202"/>
                <a:gd name="connsiteY41" fmla="*/ 458990 h 836325"/>
                <a:gd name="connsiteX42" fmla="*/ 712079 w 729202"/>
                <a:gd name="connsiteY42" fmla="*/ 472557 h 836325"/>
                <a:gd name="connsiteX43" fmla="*/ 709415 w 729202"/>
                <a:gd name="connsiteY43" fmla="*/ 486124 h 836325"/>
                <a:gd name="connsiteX44" fmla="*/ 710810 w 729202"/>
                <a:gd name="connsiteY44" fmla="*/ 500959 h 836325"/>
                <a:gd name="connsiteX45" fmla="*/ 705356 w 729202"/>
                <a:gd name="connsiteY45" fmla="*/ 528092 h 836325"/>
                <a:gd name="connsiteX46" fmla="*/ 687726 w 729202"/>
                <a:gd name="connsiteY46" fmla="*/ 544322 h 836325"/>
                <a:gd name="connsiteX47" fmla="*/ 670095 w 729202"/>
                <a:gd name="connsiteY47" fmla="*/ 572723 h 836325"/>
                <a:gd name="connsiteX48" fmla="*/ 643078 w 729202"/>
                <a:gd name="connsiteY48" fmla="*/ 597068 h 836325"/>
                <a:gd name="connsiteX49" fmla="*/ 618598 w 729202"/>
                <a:gd name="connsiteY49" fmla="*/ 587685 h 836325"/>
                <a:gd name="connsiteX50" fmla="*/ 605914 w 729202"/>
                <a:gd name="connsiteY50" fmla="*/ 605182 h 836325"/>
                <a:gd name="connsiteX51" fmla="*/ 605914 w 729202"/>
                <a:gd name="connsiteY51" fmla="*/ 618749 h 836325"/>
                <a:gd name="connsiteX52" fmla="*/ 585493 w 729202"/>
                <a:gd name="connsiteY52" fmla="*/ 629653 h 836325"/>
                <a:gd name="connsiteX53" fmla="*/ 580166 w 729202"/>
                <a:gd name="connsiteY53" fmla="*/ 643093 h 836325"/>
                <a:gd name="connsiteX54" fmla="*/ 580165 w 729202"/>
                <a:gd name="connsiteY54" fmla="*/ 658055 h 836325"/>
                <a:gd name="connsiteX55" fmla="*/ 570652 w 729202"/>
                <a:gd name="connsiteY55" fmla="*/ 673016 h 836325"/>
                <a:gd name="connsiteX56" fmla="*/ 581434 w 729202"/>
                <a:gd name="connsiteY56" fmla="*/ 686456 h 836325"/>
                <a:gd name="connsiteX57" fmla="*/ 573316 w 729202"/>
                <a:gd name="connsiteY57" fmla="*/ 700023 h 836325"/>
                <a:gd name="connsiteX58" fmla="*/ 567862 w 729202"/>
                <a:gd name="connsiteY58" fmla="*/ 714985 h 836325"/>
                <a:gd name="connsiteX59" fmla="*/ 553022 w 729202"/>
                <a:gd name="connsiteY59" fmla="*/ 693303 h 836325"/>
                <a:gd name="connsiteX60" fmla="*/ 539450 w 729202"/>
                <a:gd name="connsiteY60" fmla="*/ 687851 h 836325"/>
                <a:gd name="connsiteX61" fmla="*/ 529937 w 729202"/>
                <a:gd name="connsiteY61" fmla="*/ 702686 h 836325"/>
                <a:gd name="connsiteX62" fmla="*/ 524610 w 729202"/>
                <a:gd name="connsiteY62" fmla="*/ 716253 h 836325"/>
                <a:gd name="connsiteX63" fmla="*/ 524609 w 729202"/>
                <a:gd name="connsiteY63" fmla="*/ 731214 h 836325"/>
                <a:gd name="connsiteX64" fmla="*/ 520550 w 729202"/>
                <a:gd name="connsiteY64" fmla="*/ 736540 h 836325"/>
                <a:gd name="connsiteX65" fmla="*/ 516492 w 729202"/>
                <a:gd name="connsiteY65" fmla="*/ 751501 h 836325"/>
                <a:gd name="connsiteX66" fmla="*/ 521819 w 729202"/>
                <a:gd name="connsiteY66" fmla="*/ 759616 h 836325"/>
                <a:gd name="connsiteX67" fmla="*/ 524609 w 729202"/>
                <a:gd name="connsiteY67" fmla="*/ 786750 h 836325"/>
                <a:gd name="connsiteX68" fmla="*/ 509642 w 729202"/>
                <a:gd name="connsiteY68" fmla="*/ 796132 h 836325"/>
                <a:gd name="connsiteX69" fmla="*/ 509642 w 729202"/>
                <a:gd name="connsiteY69" fmla="*/ 811094 h 836325"/>
                <a:gd name="connsiteX70" fmla="*/ 498861 w 729202"/>
                <a:gd name="connsiteY70" fmla="*/ 824534 h 836325"/>
                <a:gd name="connsiteX71" fmla="*/ 479708 w 729202"/>
                <a:gd name="connsiteY71" fmla="*/ 833536 h 836325"/>
                <a:gd name="connsiteX72" fmla="*/ 466263 w 729202"/>
                <a:gd name="connsiteY72" fmla="*/ 836326 h 836325"/>
                <a:gd name="connsiteX73" fmla="*/ 464868 w 729202"/>
                <a:gd name="connsiteY73" fmla="*/ 834931 h 836325"/>
                <a:gd name="connsiteX74" fmla="*/ 454087 w 729202"/>
                <a:gd name="connsiteY74" fmla="*/ 821364 h 836325"/>
                <a:gd name="connsiteX75" fmla="*/ 440515 w 729202"/>
                <a:gd name="connsiteY75" fmla="*/ 808685 h 836325"/>
                <a:gd name="connsiteX76" fmla="*/ 426943 w 729202"/>
                <a:gd name="connsiteY76" fmla="*/ 807290 h 836325"/>
                <a:gd name="connsiteX77" fmla="*/ 413371 w 729202"/>
                <a:gd name="connsiteY77" fmla="*/ 793850 h 836325"/>
                <a:gd name="connsiteX78" fmla="*/ 402590 w 729202"/>
                <a:gd name="connsiteY78" fmla="*/ 769379 h 836325"/>
                <a:gd name="connsiteX79" fmla="*/ 386354 w 729202"/>
                <a:gd name="connsiteY79" fmla="*/ 777494 h 836325"/>
                <a:gd name="connsiteX80" fmla="*/ 371387 w 729202"/>
                <a:gd name="connsiteY80" fmla="*/ 791060 h 836325"/>
                <a:gd name="connsiteX81" fmla="*/ 363270 w 729202"/>
                <a:gd name="connsiteY81" fmla="*/ 804627 h 836325"/>
                <a:gd name="connsiteX82" fmla="*/ 349698 w 729202"/>
                <a:gd name="connsiteY82" fmla="*/ 804627 h 836325"/>
                <a:gd name="connsiteX83" fmla="*/ 336253 w 729202"/>
                <a:gd name="connsiteY83" fmla="*/ 811347 h 836325"/>
                <a:gd name="connsiteX84" fmla="*/ 322681 w 729202"/>
                <a:gd name="connsiteY84" fmla="*/ 798668 h 836325"/>
                <a:gd name="connsiteX85" fmla="*/ 305050 w 729202"/>
                <a:gd name="connsiteY85" fmla="*/ 796006 h 836325"/>
                <a:gd name="connsiteX86" fmla="*/ 291478 w 729202"/>
                <a:gd name="connsiteY86" fmla="*/ 797400 h 836325"/>
                <a:gd name="connsiteX87" fmla="*/ 282092 w 729202"/>
                <a:gd name="connsiteY87" fmla="*/ 810840 h 836325"/>
                <a:gd name="connsiteX88" fmla="*/ 267125 w 729202"/>
                <a:gd name="connsiteY88" fmla="*/ 812235 h 836325"/>
                <a:gd name="connsiteX89" fmla="*/ 238713 w 729202"/>
                <a:gd name="connsiteY89" fmla="*/ 789286 h 836325"/>
                <a:gd name="connsiteX90" fmla="*/ 230595 w 729202"/>
                <a:gd name="connsiteY90" fmla="*/ 787891 h 836325"/>
                <a:gd name="connsiteX91" fmla="*/ 202056 w 729202"/>
                <a:gd name="connsiteY91" fmla="*/ 790553 h 836325"/>
                <a:gd name="connsiteX92" fmla="*/ 187216 w 729202"/>
                <a:gd name="connsiteY92" fmla="*/ 787891 h 836325"/>
                <a:gd name="connsiteX93" fmla="*/ 165526 w 729202"/>
                <a:gd name="connsiteY93" fmla="*/ 759489 h 836325"/>
                <a:gd name="connsiteX94" fmla="*/ 157408 w 729202"/>
                <a:gd name="connsiteY94" fmla="*/ 743133 h 836325"/>
                <a:gd name="connsiteX95" fmla="*/ 123542 w 729202"/>
                <a:gd name="connsiteY95" fmla="*/ 729693 h 836325"/>
                <a:gd name="connsiteX96" fmla="*/ 100457 w 729202"/>
                <a:gd name="connsiteY96" fmla="*/ 736413 h 836325"/>
                <a:gd name="connsiteX97" fmla="*/ 87012 w 729202"/>
                <a:gd name="connsiteY97" fmla="*/ 726903 h 836325"/>
                <a:gd name="connsiteX98" fmla="*/ 67986 w 729202"/>
                <a:gd name="connsiteY98" fmla="*/ 737807 h 836325"/>
                <a:gd name="connsiteX99" fmla="*/ 26002 w 729202"/>
                <a:gd name="connsiteY99" fmla="*/ 369474 h 836325"/>
                <a:gd name="connsiteX100" fmla="*/ 634 w 729202"/>
                <a:gd name="connsiteY100" fmla="*/ 165084 h 83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29202" h="836325">
                  <a:moveTo>
                    <a:pt x="0" y="165718"/>
                  </a:moveTo>
                  <a:lnTo>
                    <a:pt x="147642" y="141247"/>
                  </a:lnTo>
                  <a:lnTo>
                    <a:pt x="214106" y="127807"/>
                  </a:lnTo>
                  <a:lnTo>
                    <a:pt x="218165" y="133132"/>
                  </a:lnTo>
                  <a:cubicBezTo>
                    <a:pt x="228131" y="133882"/>
                    <a:pt x="238043" y="135237"/>
                    <a:pt x="247846" y="137190"/>
                  </a:cubicBezTo>
                  <a:cubicBezTo>
                    <a:pt x="251524" y="138331"/>
                    <a:pt x="257866" y="142896"/>
                    <a:pt x="261417" y="144037"/>
                  </a:cubicBezTo>
                  <a:cubicBezTo>
                    <a:pt x="264969" y="145178"/>
                    <a:pt x="267633" y="138458"/>
                    <a:pt x="272326" y="140613"/>
                  </a:cubicBezTo>
                  <a:cubicBezTo>
                    <a:pt x="277019" y="142769"/>
                    <a:pt x="278160" y="144037"/>
                    <a:pt x="282092" y="145812"/>
                  </a:cubicBezTo>
                  <a:cubicBezTo>
                    <a:pt x="286762" y="147994"/>
                    <a:pt x="291923" y="148913"/>
                    <a:pt x="297059" y="148474"/>
                  </a:cubicBezTo>
                  <a:cubicBezTo>
                    <a:pt x="301626" y="147080"/>
                    <a:pt x="305811" y="134781"/>
                    <a:pt x="310631" y="134908"/>
                  </a:cubicBezTo>
                  <a:cubicBezTo>
                    <a:pt x="315451" y="135034"/>
                    <a:pt x="333462" y="149742"/>
                    <a:pt x="332194" y="154053"/>
                  </a:cubicBezTo>
                  <a:cubicBezTo>
                    <a:pt x="330926" y="158364"/>
                    <a:pt x="315324" y="156843"/>
                    <a:pt x="310504" y="159505"/>
                  </a:cubicBezTo>
                  <a:cubicBezTo>
                    <a:pt x="304584" y="164948"/>
                    <a:pt x="301070" y="172520"/>
                    <a:pt x="300737" y="180553"/>
                  </a:cubicBezTo>
                  <a:cubicBezTo>
                    <a:pt x="301879" y="183850"/>
                    <a:pt x="311012" y="182962"/>
                    <a:pt x="314310" y="181948"/>
                  </a:cubicBezTo>
                  <a:cubicBezTo>
                    <a:pt x="317607" y="180933"/>
                    <a:pt x="323569" y="171424"/>
                    <a:pt x="327881" y="169269"/>
                  </a:cubicBezTo>
                  <a:cubicBezTo>
                    <a:pt x="337237" y="167176"/>
                    <a:pt x="346938" y="167176"/>
                    <a:pt x="356293" y="169269"/>
                  </a:cubicBezTo>
                  <a:cubicBezTo>
                    <a:pt x="360733" y="170283"/>
                    <a:pt x="368216" y="175862"/>
                    <a:pt x="372529" y="177383"/>
                  </a:cubicBezTo>
                  <a:cubicBezTo>
                    <a:pt x="376823" y="179188"/>
                    <a:pt x="381442" y="180094"/>
                    <a:pt x="386101" y="180046"/>
                  </a:cubicBezTo>
                  <a:cubicBezTo>
                    <a:pt x="390286" y="179032"/>
                    <a:pt x="395740" y="171424"/>
                    <a:pt x="399546" y="169269"/>
                  </a:cubicBezTo>
                  <a:cubicBezTo>
                    <a:pt x="403351" y="167113"/>
                    <a:pt x="410961" y="165592"/>
                    <a:pt x="414513" y="163816"/>
                  </a:cubicBezTo>
                  <a:cubicBezTo>
                    <a:pt x="418064" y="162041"/>
                    <a:pt x="424533" y="156336"/>
                    <a:pt x="428085" y="154307"/>
                  </a:cubicBezTo>
                  <a:cubicBezTo>
                    <a:pt x="437306" y="148357"/>
                    <a:pt x="447348" y="143786"/>
                    <a:pt x="457892" y="140740"/>
                  </a:cubicBezTo>
                  <a:cubicBezTo>
                    <a:pt x="462462" y="141426"/>
                    <a:pt x="466993" y="142357"/>
                    <a:pt x="471464" y="143529"/>
                  </a:cubicBezTo>
                  <a:cubicBezTo>
                    <a:pt x="481095" y="143785"/>
                    <a:pt x="490701" y="142413"/>
                    <a:pt x="499876" y="139472"/>
                  </a:cubicBezTo>
                  <a:cubicBezTo>
                    <a:pt x="509763" y="132344"/>
                    <a:pt x="518825" y="124136"/>
                    <a:pt x="526892" y="115001"/>
                  </a:cubicBezTo>
                  <a:lnTo>
                    <a:pt x="541860" y="93446"/>
                  </a:lnTo>
                  <a:lnTo>
                    <a:pt x="554544" y="79880"/>
                  </a:lnTo>
                  <a:lnTo>
                    <a:pt x="568115" y="68975"/>
                  </a:lnTo>
                  <a:lnTo>
                    <a:pt x="596528" y="48689"/>
                  </a:lnTo>
                  <a:lnTo>
                    <a:pt x="679100" y="0"/>
                  </a:lnTo>
                  <a:lnTo>
                    <a:pt x="680496" y="8115"/>
                  </a:lnTo>
                  <a:lnTo>
                    <a:pt x="729202" y="292384"/>
                  </a:lnTo>
                  <a:cubicBezTo>
                    <a:pt x="726368" y="295044"/>
                    <a:pt x="723215" y="297344"/>
                    <a:pt x="719816" y="299231"/>
                  </a:cubicBezTo>
                  <a:cubicBezTo>
                    <a:pt x="718167" y="299231"/>
                    <a:pt x="714362" y="298217"/>
                    <a:pt x="712967" y="299231"/>
                  </a:cubicBezTo>
                  <a:cubicBezTo>
                    <a:pt x="709356" y="303138"/>
                    <a:pt x="707560" y="308386"/>
                    <a:pt x="708020" y="313686"/>
                  </a:cubicBezTo>
                  <a:cubicBezTo>
                    <a:pt x="708781" y="317489"/>
                    <a:pt x="715884" y="322307"/>
                    <a:pt x="717533" y="326365"/>
                  </a:cubicBezTo>
                  <a:cubicBezTo>
                    <a:pt x="723272" y="339646"/>
                    <a:pt x="726497" y="353876"/>
                    <a:pt x="727046" y="368333"/>
                  </a:cubicBezTo>
                  <a:cubicBezTo>
                    <a:pt x="725776" y="373462"/>
                    <a:pt x="723947" y="378437"/>
                    <a:pt x="721592" y="383168"/>
                  </a:cubicBezTo>
                  <a:lnTo>
                    <a:pt x="714869" y="425136"/>
                  </a:lnTo>
                  <a:cubicBezTo>
                    <a:pt x="716033" y="430071"/>
                    <a:pt x="716922" y="435065"/>
                    <a:pt x="717533" y="440098"/>
                  </a:cubicBezTo>
                  <a:cubicBezTo>
                    <a:pt x="717533" y="444409"/>
                    <a:pt x="719182" y="454426"/>
                    <a:pt x="716138" y="457595"/>
                  </a:cubicBezTo>
                  <a:cubicBezTo>
                    <a:pt x="715123" y="458990"/>
                    <a:pt x="710303" y="457595"/>
                    <a:pt x="709415" y="458990"/>
                  </a:cubicBezTo>
                  <a:cubicBezTo>
                    <a:pt x="708527" y="460385"/>
                    <a:pt x="712079" y="469133"/>
                    <a:pt x="712079" y="472557"/>
                  </a:cubicBezTo>
                  <a:cubicBezTo>
                    <a:pt x="712079" y="475980"/>
                    <a:pt x="709542" y="482700"/>
                    <a:pt x="709415" y="486124"/>
                  </a:cubicBezTo>
                  <a:cubicBezTo>
                    <a:pt x="709288" y="489547"/>
                    <a:pt x="710937" y="497281"/>
                    <a:pt x="710810" y="500959"/>
                  </a:cubicBezTo>
                  <a:cubicBezTo>
                    <a:pt x="710567" y="510249"/>
                    <a:pt x="708722" y="519429"/>
                    <a:pt x="705356" y="528092"/>
                  </a:cubicBezTo>
                  <a:cubicBezTo>
                    <a:pt x="702439" y="533291"/>
                    <a:pt x="691531" y="539757"/>
                    <a:pt x="687726" y="544322"/>
                  </a:cubicBezTo>
                  <a:cubicBezTo>
                    <a:pt x="683920" y="548886"/>
                    <a:pt x="675042" y="566384"/>
                    <a:pt x="670095" y="572723"/>
                  </a:cubicBezTo>
                  <a:cubicBezTo>
                    <a:pt x="665148" y="579063"/>
                    <a:pt x="651957" y="595546"/>
                    <a:pt x="643078" y="597068"/>
                  </a:cubicBezTo>
                  <a:cubicBezTo>
                    <a:pt x="636609" y="598335"/>
                    <a:pt x="624940" y="585783"/>
                    <a:pt x="618598" y="587685"/>
                  </a:cubicBezTo>
                  <a:cubicBezTo>
                    <a:pt x="612256" y="589587"/>
                    <a:pt x="608070" y="600364"/>
                    <a:pt x="605914" y="605182"/>
                  </a:cubicBezTo>
                  <a:cubicBezTo>
                    <a:pt x="603758" y="610000"/>
                    <a:pt x="607690" y="615960"/>
                    <a:pt x="605914" y="618749"/>
                  </a:cubicBezTo>
                  <a:cubicBezTo>
                    <a:pt x="602616" y="623567"/>
                    <a:pt x="589298" y="625342"/>
                    <a:pt x="585493" y="629653"/>
                  </a:cubicBezTo>
                  <a:cubicBezTo>
                    <a:pt x="582818" y="633722"/>
                    <a:pt x="581005" y="638296"/>
                    <a:pt x="580166" y="643093"/>
                  </a:cubicBezTo>
                  <a:cubicBezTo>
                    <a:pt x="579404" y="646770"/>
                    <a:pt x="581180" y="654505"/>
                    <a:pt x="580165" y="658055"/>
                  </a:cubicBezTo>
                  <a:cubicBezTo>
                    <a:pt x="579151" y="661605"/>
                    <a:pt x="570399" y="668579"/>
                    <a:pt x="570652" y="673016"/>
                  </a:cubicBezTo>
                  <a:cubicBezTo>
                    <a:pt x="570906" y="677454"/>
                    <a:pt x="581180" y="682145"/>
                    <a:pt x="581434" y="686456"/>
                  </a:cubicBezTo>
                  <a:cubicBezTo>
                    <a:pt x="581687" y="690767"/>
                    <a:pt x="574965" y="696473"/>
                    <a:pt x="573316" y="700023"/>
                  </a:cubicBezTo>
                  <a:cubicBezTo>
                    <a:pt x="571667" y="703573"/>
                    <a:pt x="571794" y="714478"/>
                    <a:pt x="567862" y="714985"/>
                  </a:cubicBezTo>
                  <a:cubicBezTo>
                    <a:pt x="561393" y="715746"/>
                    <a:pt x="558095" y="697361"/>
                    <a:pt x="553022" y="693303"/>
                  </a:cubicBezTo>
                  <a:cubicBezTo>
                    <a:pt x="550231" y="691021"/>
                    <a:pt x="543001" y="686710"/>
                    <a:pt x="539450" y="687851"/>
                  </a:cubicBezTo>
                  <a:cubicBezTo>
                    <a:pt x="535898" y="688992"/>
                    <a:pt x="531966" y="698755"/>
                    <a:pt x="529937" y="702686"/>
                  </a:cubicBezTo>
                  <a:cubicBezTo>
                    <a:pt x="527684" y="707006"/>
                    <a:pt x="525898" y="711554"/>
                    <a:pt x="524610" y="716253"/>
                  </a:cubicBezTo>
                  <a:cubicBezTo>
                    <a:pt x="523848" y="719930"/>
                    <a:pt x="525751" y="727664"/>
                    <a:pt x="524609" y="731214"/>
                  </a:cubicBezTo>
                  <a:cubicBezTo>
                    <a:pt x="524609" y="732736"/>
                    <a:pt x="521185" y="735018"/>
                    <a:pt x="520550" y="736540"/>
                  </a:cubicBezTo>
                  <a:cubicBezTo>
                    <a:pt x="518062" y="741148"/>
                    <a:pt x="516673" y="746268"/>
                    <a:pt x="516492" y="751501"/>
                  </a:cubicBezTo>
                  <a:cubicBezTo>
                    <a:pt x="516492" y="753910"/>
                    <a:pt x="521058" y="757334"/>
                    <a:pt x="521819" y="759616"/>
                  </a:cubicBezTo>
                  <a:cubicBezTo>
                    <a:pt x="525296" y="768215"/>
                    <a:pt x="526264" y="777623"/>
                    <a:pt x="524609" y="786750"/>
                  </a:cubicBezTo>
                  <a:cubicBezTo>
                    <a:pt x="522580" y="790680"/>
                    <a:pt x="511925" y="792328"/>
                    <a:pt x="509642" y="796132"/>
                  </a:cubicBezTo>
                  <a:cubicBezTo>
                    <a:pt x="507359" y="799936"/>
                    <a:pt x="510911" y="807544"/>
                    <a:pt x="509642" y="811094"/>
                  </a:cubicBezTo>
                  <a:cubicBezTo>
                    <a:pt x="507049" y="816292"/>
                    <a:pt x="503373" y="820874"/>
                    <a:pt x="498861" y="824534"/>
                  </a:cubicBezTo>
                  <a:cubicBezTo>
                    <a:pt x="492751" y="828085"/>
                    <a:pt x="486342" y="831097"/>
                    <a:pt x="479708" y="833536"/>
                  </a:cubicBezTo>
                  <a:lnTo>
                    <a:pt x="466263" y="836326"/>
                  </a:lnTo>
                  <a:lnTo>
                    <a:pt x="464868" y="834931"/>
                  </a:lnTo>
                  <a:cubicBezTo>
                    <a:pt x="464868" y="834931"/>
                    <a:pt x="457004" y="824534"/>
                    <a:pt x="454087" y="821364"/>
                  </a:cubicBezTo>
                  <a:cubicBezTo>
                    <a:pt x="450230" y="816475"/>
                    <a:pt x="445654" y="812200"/>
                    <a:pt x="440515" y="808685"/>
                  </a:cubicBezTo>
                  <a:cubicBezTo>
                    <a:pt x="437344" y="807290"/>
                    <a:pt x="430114" y="808685"/>
                    <a:pt x="426943" y="807290"/>
                  </a:cubicBezTo>
                  <a:cubicBezTo>
                    <a:pt x="421578" y="803747"/>
                    <a:pt x="416966" y="799179"/>
                    <a:pt x="413371" y="793850"/>
                  </a:cubicBezTo>
                  <a:cubicBezTo>
                    <a:pt x="409693" y="788271"/>
                    <a:pt x="408805" y="771661"/>
                    <a:pt x="402590" y="769379"/>
                  </a:cubicBezTo>
                  <a:cubicBezTo>
                    <a:pt x="396375" y="767097"/>
                    <a:pt x="389906" y="774958"/>
                    <a:pt x="386354" y="777494"/>
                  </a:cubicBezTo>
                  <a:cubicBezTo>
                    <a:pt x="380926" y="781507"/>
                    <a:pt x="375912" y="786052"/>
                    <a:pt x="371387" y="791060"/>
                  </a:cubicBezTo>
                  <a:cubicBezTo>
                    <a:pt x="368977" y="794104"/>
                    <a:pt x="366694" y="802726"/>
                    <a:pt x="363270" y="804627"/>
                  </a:cubicBezTo>
                  <a:cubicBezTo>
                    <a:pt x="359845" y="806529"/>
                    <a:pt x="352996" y="803867"/>
                    <a:pt x="349698" y="804627"/>
                  </a:cubicBezTo>
                  <a:cubicBezTo>
                    <a:pt x="346400" y="805388"/>
                    <a:pt x="339931" y="811855"/>
                    <a:pt x="336253" y="811347"/>
                  </a:cubicBezTo>
                  <a:cubicBezTo>
                    <a:pt x="332575" y="810840"/>
                    <a:pt x="326740" y="801204"/>
                    <a:pt x="322681" y="798668"/>
                  </a:cubicBezTo>
                  <a:cubicBezTo>
                    <a:pt x="316946" y="797012"/>
                    <a:pt x="311018" y="796117"/>
                    <a:pt x="305050" y="796006"/>
                  </a:cubicBezTo>
                  <a:cubicBezTo>
                    <a:pt x="300478" y="795434"/>
                    <a:pt x="295837" y="795910"/>
                    <a:pt x="291478" y="797400"/>
                  </a:cubicBezTo>
                  <a:cubicBezTo>
                    <a:pt x="287927" y="799429"/>
                    <a:pt x="285644" y="808811"/>
                    <a:pt x="282092" y="810840"/>
                  </a:cubicBezTo>
                  <a:cubicBezTo>
                    <a:pt x="277358" y="812806"/>
                    <a:pt x="272140" y="813292"/>
                    <a:pt x="267125" y="812235"/>
                  </a:cubicBezTo>
                  <a:cubicBezTo>
                    <a:pt x="258373" y="809572"/>
                    <a:pt x="247084" y="792962"/>
                    <a:pt x="238713" y="789286"/>
                  </a:cubicBezTo>
                  <a:cubicBezTo>
                    <a:pt x="236101" y="788382"/>
                    <a:pt x="233359" y="787911"/>
                    <a:pt x="230595" y="787891"/>
                  </a:cubicBezTo>
                  <a:cubicBezTo>
                    <a:pt x="223365" y="787891"/>
                    <a:pt x="209286" y="790934"/>
                    <a:pt x="202056" y="790553"/>
                  </a:cubicBezTo>
                  <a:cubicBezTo>
                    <a:pt x="196983" y="790628"/>
                    <a:pt x="191945" y="789724"/>
                    <a:pt x="187216" y="787891"/>
                  </a:cubicBezTo>
                  <a:cubicBezTo>
                    <a:pt x="178443" y="779707"/>
                    <a:pt x="171111" y="770106"/>
                    <a:pt x="165526" y="759489"/>
                  </a:cubicBezTo>
                  <a:cubicBezTo>
                    <a:pt x="163333" y="753797"/>
                    <a:pt x="160616" y="748321"/>
                    <a:pt x="157408" y="743133"/>
                  </a:cubicBezTo>
                  <a:cubicBezTo>
                    <a:pt x="147447" y="735846"/>
                    <a:pt x="135790" y="731220"/>
                    <a:pt x="123542" y="729693"/>
                  </a:cubicBezTo>
                  <a:cubicBezTo>
                    <a:pt x="117581" y="729693"/>
                    <a:pt x="106546" y="737047"/>
                    <a:pt x="100457" y="736413"/>
                  </a:cubicBezTo>
                  <a:cubicBezTo>
                    <a:pt x="96399" y="736413"/>
                    <a:pt x="91071" y="727157"/>
                    <a:pt x="87012" y="726903"/>
                  </a:cubicBezTo>
                  <a:cubicBezTo>
                    <a:pt x="82953" y="726650"/>
                    <a:pt x="70143" y="742879"/>
                    <a:pt x="67986" y="737807"/>
                  </a:cubicBezTo>
                  <a:cubicBezTo>
                    <a:pt x="43633" y="677961"/>
                    <a:pt x="26002" y="369474"/>
                    <a:pt x="26002" y="369474"/>
                  </a:cubicBezTo>
                  <a:lnTo>
                    <a:pt x="634" y="165084"/>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3" name="US_State">
              <a:extLst>
                <a:ext uri="{FF2B5EF4-FFF2-40B4-BE49-F238E27FC236}">
                  <a16:creationId xmlns:a16="http://schemas.microsoft.com/office/drawing/2014/main" id="{D09EAEC9-F73D-9B27-C924-68250E4B4C1B}"/>
                </a:ext>
              </a:extLst>
            </p:cNvPr>
            <p:cNvSpPr/>
            <p:nvPr/>
          </p:nvSpPr>
          <p:spPr>
            <a:xfrm>
              <a:off x="6731256" y="2623470"/>
              <a:ext cx="533871" cy="931965"/>
            </a:xfrm>
            <a:custGeom>
              <a:avLst/>
              <a:gdLst>
                <a:gd name="connsiteX0" fmla="*/ 9521 w 533871"/>
                <a:gd name="connsiteY0" fmla="*/ 928250 h 931965"/>
                <a:gd name="connsiteX1" fmla="*/ 8 w 533871"/>
                <a:gd name="connsiteY1" fmla="*/ 913416 h 931965"/>
                <a:gd name="connsiteX2" fmla="*/ 6857 w 533871"/>
                <a:gd name="connsiteY2" fmla="*/ 899849 h 931965"/>
                <a:gd name="connsiteX3" fmla="*/ 8253 w 533871"/>
                <a:gd name="connsiteY3" fmla="*/ 872715 h 931965"/>
                <a:gd name="connsiteX4" fmla="*/ 10916 w 533871"/>
                <a:gd name="connsiteY4" fmla="*/ 871447 h 931965"/>
                <a:gd name="connsiteX5" fmla="*/ 14975 w 533871"/>
                <a:gd name="connsiteY5" fmla="*/ 842919 h 931965"/>
                <a:gd name="connsiteX6" fmla="*/ 12311 w 533871"/>
                <a:gd name="connsiteY6" fmla="*/ 840256 h 931965"/>
                <a:gd name="connsiteX7" fmla="*/ 14975 w 533871"/>
                <a:gd name="connsiteY7" fmla="*/ 825421 h 931965"/>
                <a:gd name="connsiteX8" fmla="*/ 28547 w 533871"/>
                <a:gd name="connsiteY8" fmla="*/ 812742 h 931965"/>
                <a:gd name="connsiteX9" fmla="*/ 39328 w 533871"/>
                <a:gd name="connsiteY9" fmla="*/ 799302 h 931965"/>
                <a:gd name="connsiteX10" fmla="*/ 56959 w 533871"/>
                <a:gd name="connsiteY10" fmla="*/ 769506 h 931965"/>
                <a:gd name="connsiteX11" fmla="*/ 58354 w 533871"/>
                <a:gd name="connsiteY11" fmla="*/ 754544 h 931965"/>
                <a:gd name="connsiteX12" fmla="*/ 73194 w 533871"/>
                <a:gd name="connsiteY12" fmla="*/ 727537 h 931965"/>
                <a:gd name="connsiteX13" fmla="*/ 77254 w 533871"/>
                <a:gd name="connsiteY13" fmla="*/ 724748 h 931965"/>
                <a:gd name="connsiteX14" fmla="*/ 80044 w 533871"/>
                <a:gd name="connsiteY14" fmla="*/ 709913 h 931965"/>
                <a:gd name="connsiteX15" fmla="*/ 70531 w 533871"/>
                <a:gd name="connsiteY15" fmla="*/ 681511 h 931965"/>
                <a:gd name="connsiteX16" fmla="*/ 73195 w 533871"/>
                <a:gd name="connsiteY16" fmla="*/ 666550 h 931965"/>
                <a:gd name="connsiteX17" fmla="*/ 60511 w 533871"/>
                <a:gd name="connsiteY17" fmla="*/ 652983 h 931965"/>
                <a:gd name="connsiteX18" fmla="*/ 49729 w 533871"/>
                <a:gd name="connsiteY18" fmla="*/ 635486 h 931965"/>
                <a:gd name="connsiteX19" fmla="*/ 48334 w 533871"/>
                <a:gd name="connsiteY19" fmla="*/ 620524 h 931965"/>
                <a:gd name="connsiteX20" fmla="*/ 56452 w 533871"/>
                <a:gd name="connsiteY20" fmla="*/ 605689 h 931965"/>
                <a:gd name="connsiteX21" fmla="*/ 49729 w 533871"/>
                <a:gd name="connsiteY21" fmla="*/ 592122 h 931965"/>
                <a:gd name="connsiteX22" fmla="*/ 63301 w 533871"/>
                <a:gd name="connsiteY22" fmla="*/ 577161 h 931965"/>
                <a:gd name="connsiteX23" fmla="*/ 14468 w 533871"/>
                <a:gd name="connsiteY23" fmla="*/ 64030 h 931965"/>
                <a:gd name="connsiteX24" fmla="*/ 14468 w 533871"/>
                <a:gd name="connsiteY24" fmla="*/ 58198 h 931965"/>
                <a:gd name="connsiteX25" fmla="*/ 33494 w 533871"/>
                <a:gd name="connsiteY25" fmla="*/ 71638 h 931965"/>
                <a:gd name="connsiteX26" fmla="*/ 52393 w 533871"/>
                <a:gd name="connsiteY26" fmla="*/ 75822 h 931965"/>
                <a:gd name="connsiteX27" fmla="*/ 67360 w 533871"/>
                <a:gd name="connsiteY27" fmla="*/ 71638 h 931965"/>
                <a:gd name="connsiteX28" fmla="*/ 95772 w 533871"/>
                <a:gd name="connsiteY28" fmla="*/ 56803 h 931965"/>
                <a:gd name="connsiteX29" fmla="*/ 124184 w 533871"/>
                <a:gd name="connsiteY29" fmla="*/ 36516 h 931965"/>
                <a:gd name="connsiteX30" fmla="*/ 130907 w 533871"/>
                <a:gd name="connsiteY30" fmla="*/ 36516 h 931965"/>
                <a:gd name="connsiteX31" fmla="*/ 210815 w 533871"/>
                <a:gd name="connsiteY31" fmla="*/ 28401 h 931965"/>
                <a:gd name="connsiteX32" fmla="*/ 439127 w 533871"/>
                <a:gd name="connsiteY32" fmla="*/ 0 h 931965"/>
                <a:gd name="connsiteX33" fmla="*/ 455363 w 533871"/>
                <a:gd name="connsiteY33" fmla="*/ 12679 h 931965"/>
                <a:gd name="connsiteX34" fmla="*/ 480731 w 533871"/>
                <a:gd name="connsiteY34" fmla="*/ 217069 h 931965"/>
                <a:gd name="connsiteX35" fmla="*/ 522715 w 533871"/>
                <a:gd name="connsiteY35" fmla="*/ 585402 h 931965"/>
                <a:gd name="connsiteX36" fmla="*/ 515992 w 533871"/>
                <a:gd name="connsiteY36" fmla="*/ 592122 h 931965"/>
                <a:gd name="connsiteX37" fmla="*/ 525505 w 533871"/>
                <a:gd name="connsiteY37" fmla="*/ 609747 h 931965"/>
                <a:gd name="connsiteX38" fmla="*/ 520051 w 533871"/>
                <a:gd name="connsiteY38" fmla="*/ 623314 h 931965"/>
                <a:gd name="connsiteX39" fmla="*/ 533623 w 533871"/>
                <a:gd name="connsiteY39" fmla="*/ 638148 h 931965"/>
                <a:gd name="connsiteX40" fmla="*/ 530833 w 533871"/>
                <a:gd name="connsiteY40" fmla="*/ 651715 h 931965"/>
                <a:gd name="connsiteX41" fmla="*/ 501025 w 533871"/>
                <a:gd name="connsiteY41" fmla="*/ 659830 h 931965"/>
                <a:gd name="connsiteX42" fmla="*/ 474008 w 533871"/>
                <a:gd name="connsiteY42" fmla="*/ 681511 h 931965"/>
                <a:gd name="connsiteX43" fmla="*/ 457773 w 533871"/>
                <a:gd name="connsiteY43" fmla="*/ 670607 h 931965"/>
                <a:gd name="connsiteX44" fmla="*/ 444201 w 533871"/>
                <a:gd name="connsiteY44" fmla="*/ 676059 h 931965"/>
                <a:gd name="connsiteX45" fmla="*/ 430629 w 533871"/>
                <a:gd name="connsiteY45" fmla="*/ 677454 h 931965"/>
                <a:gd name="connsiteX46" fmla="*/ 432024 w 533871"/>
                <a:gd name="connsiteY46" fmla="*/ 692289 h 931965"/>
                <a:gd name="connsiteX47" fmla="*/ 437351 w 533871"/>
                <a:gd name="connsiteY47" fmla="*/ 708645 h 931965"/>
                <a:gd name="connsiteX48" fmla="*/ 433292 w 533871"/>
                <a:gd name="connsiteY48" fmla="*/ 723480 h 931965"/>
                <a:gd name="connsiteX49" fmla="*/ 422511 w 533871"/>
                <a:gd name="connsiteY49" fmla="*/ 737047 h 931965"/>
                <a:gd name="connsiteX50" fmla="*/ 407671 w 533871"/>
                <a:gd name="connsiteY50" fmla="*/ 745161 h 931965"/>
                <a:gd name="connsiteX51" fmla="*/ 403485 w 533871"/>
                <a:gd name="connsiteY51" fmla="*/ 773563 h 931965"/>
                <a:gd name="connsiteX52" fmla="*/ 390040 w 533871"/>
                <a:gd name="connsiteY52" fmla="*/ 786242 h 931965"/>
                <a:gd name="connsiteX53" fmla="*/ 375073 w 533871"/>
                <a:gd name="connsiteY53" fmla="*/ 784974 h 931965"/>
                <a:gd name="connsiteX54" fmla="*/ 365560 w 533871"/>
                <a:gd name="connsiteY54" fmla="*/ 813376 h 931965"/>
                <a:gd name="connsiteX55" fmla="*/ 366955 w 533871"/>
                <a:gd name="connsiteY55" fmla="*/ 828211 h 931965"/>
                <a:gd name="connsiteX56" fmla="*/ 364291 w 533871"/>
                <a:gd name="connsiteY56" fmla="*/ 843172 h 931965"/>
                <a:gd name="connsiteX57" fmla="*/ 350719 w 533871"/>
                <a:gd name="connsiteY57" fmla="*/ 851287 h 931965"/>
                <a:gd name="connsiteX58" fmla="*/ 322307 w 533871"/>
                <a:gd name="connsiteY58" fmla="*/ 848625 h 931965"/>
                <a:gd name="connsiteX59" fmla="*/ 308735 w 533871"/>
                <a:gd name="connsiteY59" fmla="*/ 843173 h 931965"/>
                <a:gd name="connsiteX60" fmla="*/ 296052 w 533871"/>
                <a:gd name="connsiteY60" fmla="*/ 821491 h 931965"/>
                <a:gd name="connsiteX61" fmla="*/ 282480 w 533871"/>
                <a:gd name="connsiteY61" fmla="*/ 814644 h 931965"/>
                <a:gd name="connsiteX62" fmla="*/ 285524 w 533871"/>
                <a:gd name="connsiteY62" fmla="*/ 830113 h 931965"/>
                <a:gd name="connsiteX63" fmla="*/ 270557 w 533871"/>
                <a:gd name="connsiteY63" fmla="*/ 839622 h 931965"/>
                <a:gd name="connsiteX64" fmla="*/ 259776 w 533871"/>
                <a:gd name="connsiteY64" fmla="*/ 853062 h 931965"/>
                <a:gd name="connsiteX65" fmla="*/ 264849 w 533871"/>
                <a:gd name="connsiteY65" fmla="*/ 865741 h 931965"/>
                <a:gd name="connsiteX66" fmla="*/ 254068 w 533871"/>
                <a:gd name="connsiteY66" fmla="*/ 879308 h 931965"/>
                <a:gd name="connsiteX67" fmla="*/ 251277 w 533871"/>
                <a:gd name="connsiteY67" fmla="*/ 894143 h 931965"/>
                <a:gd name="connsiteX68" fmla="*/ 236437 w 533871"/>
                <a:gd name="connsiteY68" fmla="*/ 884760 h 931965"/>
                <a:gd name="connsiteX69" fmla="*/ 222865 w 533871"/>
                <a:gd name="connsiteY69" fmla="*/ 882098 h 931965"/>
                <a:gd name="connsiteX70" fmla="*/ 212084 w 533871"/>
                <a:gd name="connsiteY70" fmla="*/ 867136 h 931965"/>
                <a:gd name="connsiteX71" fmla="*/ 199400 w 533871"/>
                <a:gd name="connsiteY71" fmla="*/ 878040 h 931965"/>
                <a:gd name="connsiteX72" fmla="*/ 187858 w 533871"/>
                <a:gd name="connsiteY72" fmla="*/ 882351 h 931965"/>
                <a:gd name="connsiteX73" fmla="*/ 178345 w 533871"/>
                <a:gd name="connsiteY73" fmla="*/ 895918 h 931965"/>
                <a:gd name="connsiteX74" fmla="*/ 178345 w 533871"/>
                <a:gd name="connsiteY74" fmla="*/ 901370 h 931965"/>
                <a:gd name="connsiteX75" fmla="*/ 170227 w 533871"/>
                <a:gd name="connsiteY75" fmla="*/ 914810 h 931965"/>
                <a:gd name="connsiteX76" fmla="*/ 156655 w 533871"/>
                <a:gd name="connsiteY76" fmla="*/ 904033 h 931965"/>
                <a:gd name="connsiteX77" fmla="*/ 113403 w 533871"/>
                <a:gd name="connsiteY77" fmla="*/ 887803 h 931965"/>
                <a:gd name="connsiteX78" fmla="*/ 99831 w 533871"/>
                <a:gd name="connsiteY78" fmla="*/ 894523 h 931965"/>
                <a:gd name="connsiteX79" fmla="*/ 80805 w 533871"/>
                <a:gd name="connsiteY79" fmla="*/ 895918 h 931965"/>
                <a:gd name="connsiteX80" fmla="*/ 84864 w 533871"/>
                <a:gd name="connsiteY80" fmla="*/ 909485 h 931965"/>
                <a:gd name="connsiteX81" fmla="*/ 71292 w 533871"/>
                <a:gd name="connsiteY81" fmla="*/ 914811 h 931965"/>
                <a:gd name="connsiteX82" fmla="*/ 68628 w 533871"/>
                <a:gd name="connsiteY82" fmla="*/ 899976 h 931965"/>
                <a:gd name="connsiteX83" fmla="*/ 55057 w 533871"/>
                <a:gd name="connsiteY83" fmla="*/ 908090 h 931965"/>
                <a:gd name="connsiteX84" fmla="*/ 26644 w 533871"/>
                <a:gd name="connsiteY84" fmla="*/ 904033 h 931965"/>
                <a:gd name="connsiteX85" fmla="*/ 32098 w 533871"/>
                <a:gd name="connsiteY85" fmla="*/ 917600 h 931965"/>
                <a:gd name="connsiteX86" fmla="*/ 23980 w 533871"/>
                <a:gd name="connsiteY86" fmla="*/ 931167 h 931965"/>
                <a:gd name="connsiteX87" fmla="*/ 9014 w 533871"/>
                <a:gd name="connsiteY87" fmla="*/ 928377 h 93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33871" h="931965">
                  <a:moveTo>
                    <a:pt x="9521" y="928250"/>
                  </a:moveTo>
                  <a:cubicBezTo>
                    <a:pt x="9521" y="923812"/>
                    <a:pt x="262" y="917727"/>
                    <a:pt x="8" y="913416"/>
                  </a:cubicBezTo>
                  <a:cubicBezTo>
                    <a:pt x="-246" y="909104"/>
                    <a:pt x="5843" y="903526"/>
                    <a:pt x="6857" y="899849"/>
                  </a:cubicBezTo>
                  <a:cubicBezTo>
                    <a:pt x="8633" y="893255"/>
                    <a:pt x="4447" y="878421"/>
                    <a:pt x="8253" y="872715"/>
                  </a:cubicBezTo>
                  <a:cubicBezTo>
                    <a:pt x="8253" y="872081"/>
                    <a:pt x="10409" y="871954"/>
                    <a:pt x="10916" y="871447"/>
                  </a:cubicBezTo>
                  <a:cubicBezTo>
                    <a:pt x="15473" y="862675"/>
                    <a:pt x="16904" y="852613"/>
                    <a:pt x="14975" y="842919"/>
                  </a:cubicBezTo>
                  <a:cubicBezTo>
                    <a:pt x="14975" y="842031"/>
                    <a:pt x="12565" y="841144"/>
                    <a:pt x="12311" y="840256"/>
                  </a:cubicBezTo>
                  <a:cubicBezTo>
                    <a:pt x="11674" y="835155"/>
                    <a:pt x="12603" y="829982"/>
                    <a:pt x="14975" y="825421"/>
                  </a:cubicBezTo>
                  <a:cubicBezTo>
                    <a:pt x="17258" y="821364"/>
                    <a:pt x="25376" y="816546"/>
                    <a:pt x="28547" y="812742"/>
                  </a:cubicBezTo>
                  <a:cubicBezTo>
                    <a:pt x="32414" y="808488"/>
                    <a:pt x="36015" y="804000"/>
                    <a:pt x="39328" y="799302"/>
                  </a:cubicBezTo>
                  <a:cubicBezTo>
                    <a:pt x="46282" y="790048"/>
                    <a:pt x="52195" y="780055"/>
                    <a:pt x="56959" y="769506"/>
                  </a:cubicBezTo>
                  <a:cubicBezTo>
                    <a:pt x="58101" y="765956"/>
                    <a:pt x="56959" y="758221"/>
                    <a:pt x="58354" y="754544"/>
                  </a:cubicBezTo>
                  <a:cubicBezTo>
                    <a:pt x="61799" y="744795"/>
                    <a:pt x="66812" y="735674"/>
                    <a:pt x="73194" y="727537"/>
                  </a:cubicBezTo>
                  <a:cubicBezTo>
                    <a:pt x="74083" y="726650"/>
                    <a:pt x="76619" y="725762"/>
                    <a:pt x="77254" y="724748"/>
                  </a:cubicBezTo>
                  <a:cubicBezTo>
                    <a:pt x="79453" y="720128"/>
                    <a:pt x="80414" y="715016"/>
                    <a:pt x="80044" y="709913"/>
                  </a:cubicBezTo>
                  <a:cubicBezTo>
                    <a:pt x="79156" y="702432"/>
                    <a:pt x="71038" y="688992"/>
                    <a:pt x="70531" y="681511"/>
                  </a:cubicBezTo>
                  <a:cubicBezTo>
                    <a:pt x="70531" y="677707"/>
                    <a:pt x="74209" y="670227"/>
                    <a:pt x="73195" y="666550"/>
                  </a:cubicBezTo>
                  <a:cubicBezTo>
                    <a:pt x="72180" y="662873"/>
                    <a:pt x="63808" y="656660"/>
                    <a:pt x="60511" y="652983"/>
                  </a:cubicBezTo>
                  <a:cubicBezTo>
                    <a:pt x="56251" y="647588"/>
                    <a:pt x="52633" y="641716"/>
                    <a:pt x="49729" y="635486"/>
                  </a:cubicBezTo>
                  <a:cubicBezTo>
                    <a:pt x="48274" y="630641"/>
                    <a:pt x="47799" y="625554"/>
                    <a:pt x="48334" y="620524"/>
                  </a:cubicBezTo>
                  <a:cubicBezTo>
                    <a:pt x="49222" y="616340"/>
                    <a:pt x="56325" y="609873"/>
                    <a:pt x="56452" y="605689"/>
                  </a:cubicBezTo>
                  <a:cubicBezTo>
                    <a:pt x="56579" y="601505"/>
                    <a:pt x="49222" y="595799"/>
                    <a:pt x="49729" y="592122"/>
                  </a:cubicBezTo>
                  <a:cubicBezTo>
                    <a:pt x="50237" y="588446"/>
                    <a:pt x="63301" y="577161"/>
                    <a:pt x="63301" y="577161"/>
                  </a:cubicBezTo>
                  <a:lnTo>
                    <a:pt x="14468" y="64030"/>
                  </a:lnTo>
                  <a:lnTo>
                    <a:pt x="14468" y="58198"/>
                  </a:lnTo>
                  <a:lnTo>
                    <a:pt x="33494" y="71638"/>
                  </a:lnTo>
                  <a:lnTo>
                    <a:pt x="52393" y="75822"/>
                  </a:lnTo>
                  <a:lnTo>
                    <a:pt x="67360" y="71638"/>
                  </a:lnTo>
                  <a:lnTo>
                    <a:pt x="95772" y="56803"/>
                  </a:lnTo>
                  <a:lnTo>
                    <a:pt x="124184" y="36516"/>
                  </a:lnTo>
                  <a:lnTo>
                    <a:pt x="130907" y="36516"/>
                  </a:lnTo>
                  <a:lnTo>
                    <a:pt x="210815" y="28401"/>
                  </a:lnTo>
                  <a:lnTo>
                    <a:pt x="439127" y="0"/>
                  </a:lnTo>
                  <a:lnTo>
                    <a:pt x="455363" y="12679"/>
                  </a:lnTo>
                  <a:lnTo>
                    <a:pt x="480731" y="217069"/>
                  </a:lnTo>
                  <a:lnTo>
                    <a:pt x="522715" y="585402"/>
                  </a:lnTo>
                  <a:cubicBezTo>
                    <a:pt x="522715" y="585402"/>
                    <a:pt x="516119" y="589713"/>
                    <a:pt x="515992" y="592122"/>
                  </a:cubicBezTo>
                  <a:cubicBezTo>
                    <a:pt x="515992" y="597067"/>
                    <a:pt x="525125" y="604802"/>
                    <a:pt x="525505" y="609747"/>
                  </a:cubicBezTo>
                  <a:cubicBezTo>
                    <a:pt x="525886" y="614692"/>
                    <a:pt x="519417" y="619636"/>
                    <a:pt x="520051" y="623314"/>
                  </a:cubicBezTo>
                  <a:cubicBezTo>
                    <a:pt x="520685" y="626990"/>
                    <a:pt x="532735" y="633330"/>
                    <a:pt x="533623" y="638148"/>
                  </a:cubicBezTo>
                  <a:cubicBezTo>
                    <a:pt x="534383" y="642860"/>
                    <a:pt x="533390" y="647685"/>
                    <a:pt x="530833" y="651715"/>
                  </a:cubicBezTo>
                  <a:cubicBezTo>
                    <a:pt x="525632" y="657421"/>
                    <a:pt x="507874" y="656406"/>
                    <a:pt x="501025" y="659830"/>
                  </a:cubicBezTo>
                  <a:cubicBezTo>
                    <a:pt x="494176" y="663253"/>
                    <a:pt x="482633" y="681131"/>
                    <a:pt x="474008" y="681511"/>
                  </a:cubicBezTo>
                  <a:cubicBezTo>
                    <a:pt x="469061" y="681511"/>
                    <a:pt x="462592" y="671114"/>
                    <a:pt x="457773" y="670607"/>
                  </a:cubicBezTo>
                  <a:cubicBezTo>
                    <a:pt x="452953" y="670100"/>
                    <a:pt x="447752" y="675299"/>
                    <a:pt x="444201" y="676059"/>
                  </a:cubicBezTo>
                  <a:cubicBezTo>
                    <a:pt x="440649" y="676820"/>
                    <a:pt x="432785" y="674791"/>
                    <a:pt x="430629" y="677454"/>
                  </a:cubicBezTo>
                  <a:cubicBezTo>
                    <a:pt x="428472" y="680117"/>
                    <a:pt x="430629" y="688739"/>
                    <a:pt x="432024" y="692289"/>
                  </a:cubicBezTo>
                  <a:cubicBezTo>
                    <a:pt x="434161" y="697617"/>
                    <a:pt x="435941" y="703081"/>
                    <a:pt x="437351" y="708645"/>
                  </a:cubicBezTo>
                  <a:cubicBezTo>
                    <a:pt x="436945" y="713802"/>
                    <a:pt x="435568" y="718835"/>
                    <a:pt x="433292" y="723480"/>
                  </a:cubicBezTo>
                  <a:cubicBezTo>
                    <a:pt x="430393" y="728513"/>
                    <a:pt x="426759" y="733085"/>
                    <a:pt x="422511" y="737047"/>
                  </a:cubicBezTo>
                  <a:cubicBezTo>
                    <a:pt x="419213" y="739709"/>
                    <a:pt x="409827" y="741611"/>
                    <a:pt x="407671" y="745161"/>
                  </a:cubicBezTo>
                  <a:cubicBezTo>
                    <a:pt x="403485" y="750994"/>
                    <a:pt x="406910" y="767224"/>
                    <a:pt x="403485" y="773563"/>
                  </a:cubicBezTo>
                  <a:cubicBezTo>
                    <a:pt x="400316" y="778993"/>
                    <a:pt x="395648" y="783395"/>
                    <a:pt x="390040" y="786242"/>
                  </a:cubicBezTo>
                  <a:cubicBezTo>
                    <a:pt x="386488" y="787510"/>
                    <a:pt x="378244" y="782819"/>
                    <a:pt x="375073" y="784974"/>
                  </a:cubicBezTo>
                  <a:cubicBezTo>
                    <a:pt x="368858" y="789032"/>
                    <a:pt x="366448" y="805895"/>
                    <a:pt x="365560" y="813376"/>
                  </a:cubicBezTo>
                  <a:cubicBezTo>
                    <a:pt x="365560" y="817053"/>
                    <a:pt x="367209" y="824534"/>
                    <a:pt x="366955" y="828211"/>
                  </a:cubicBezTo>
                  <a:cubicBezTo>
                    <a:pt x="367116" y="833329"/>
                    <a:pt x="366208" y="838424"/>
                    <a:pt x="364291" y="843172"/>
                  </a:cubicBezTo>
                  <a:cubicBezTo>
                    <a:pt x="360512" y="846962"/>
                    <a:pt x="355848" y="849751"/>
                    <a:pt x="350719" y="851287"/>
                  </a:cubicBezTo>
                  <a:cubicBezTo>
                    <a:pt x="341165" y="852103"/>
                    <a:pt x="331543" y="851201"/>
                    <a:pt x="322307" y="848625"/>
                  </a:cubicBezTo>
                  <a:cubicBezTo>
                    <a:pt x="317501" y="847608"/>
                    <a:pt x="312909" y="845763"/>
                    <a:pt x="308735" y="843173"/>
                  </a:cubicBezTo>
                  <a:cubicBezTo>
                    <a:pt x="304042" y="838988"/>
                    <a:pt x="300998" y="825802"/>
                    <a:pt x="296052" y="821491"/>
                  </a:cubicBezTo>
                  <a:cubicBezTo>
                    <a:pt x="291105" y="817180"/>
                    <a:pt x="285143" y="811981"/>
                    <a:pt x="282480" y="814644"/>
                  </a:cubicBezTo>
                  <a:cubicBezTo>
                    <a:pt x="279816" y="817306"/>
                    <a:pt x="286539" y="826436"/>
                    <a:pt x="285524" y="830113"/>
                  </a:cubicBezTo>
                  <a:cubicBezTo>
                    <a:pt x="284509" y="833790"/>
                    <a:pt x="273855" y="836706"/>
                    <a:pt x="270557" y="839622"/>
                  </a:cubicBezTo>
                  <a:cubicBezTo>
                    <a:pt x="266138" y="843373"/>
                    <a:pt x="262479" y="847935"/>
                    <a:pt x="259776" y="853062"/>
                  </a:cubicBezTo>
                  <a:cubicBezTo>
                    <a:pt x="258634" y="856739"/>
                    <a:pt x="265991" y="862572"/>
                    <a:pt x="264849" y="865741"/>
                  </a:cubicBezTo>
                  <a:cubicBezTo>
                    <a:pt x="263708" y="868911"/>
                    <a:pt x="255843" y="875378"/>
                    <a:pt x="254068" y="879308"/>
                  </a:cubicBezTo>
                  <a:cubicBezTo>
                    <a:pt x="252292" y="883239"/>
                    <a:pt x="254829" y="892621"/>
                    <a:pt x="251277" y="894143"/>
                  </a:cubicBezTo>
                  <a:cubicBezTo>
                    <a:pt x="247726" y="895664"/>
                    <a:pt x="240496" y="886409"/>
                    <a:pt x="236437" y="884760"/>
                  </a:cubicBezTo>
                  <a:cubicBezTo>
                    <a:pt x="232378" y="883112"/>
                    <a:pt x="225529" y="884760"/>
                    <a:pt x="222865" y="882098"/>
                  </a:cubicBezTo>
                  <a:cubicBezTo>
                    <a:pt x="220202" y="879435"/>
                    <a:pt x="216650" y="867643"/>
                    <a:pt x="212084" y="867136"/>
                  </a:cubicBezTo>
                  <a:cubicBezTo>
                    <a:pt x="207518" y="866629"/>
                    <a:pt x="203332" y="875885"/>
                    <a:pt x="199400" y="878040"/>
                  </a:cubicBezTo>
                  <a:cubicBezTo>
                    <a:pt x="195492" y="879312"/>
                    <a:pt x="191641" y="880750"/>
                    <a:pt x="187858" y="882351"/>
                  </a:cubicBezTo>
                  <a:cubicBezTo>
                    <a:pt x="183728" y="886120"/>
                    <a:pt x="180480" y="890752"/>
                    <a:pt x="178345" y="895918"/>
                  </a:cubicBezTo>
                  <a:cubicBezTo>
                    <a:pt x="178345" y="897186"/>
                    <a:pt x="178345" y="899976"/>
                    <a:pt x="178345" y="901370"/>
                  </a:cubicBezTo>
                  <a:cubicBezTo>
                    <a:pt x="177330" y="905174"/>
                    <a:pt x="174159" y="914049"/>
                    <a:pt x="170227" y="914810"/>
                  </a:cubicBezTo>
                  <a:cubicBezTo>
                    <a:pt x="166295" y="915571"/>
                    <a:pt x="160333" y="906442"/>
                    <a:pt x="156655" y="904033"/>
                  </a:cubicBezTo>
                  <a:cubicBezTo>
                    <a:pt x="143699" y="895329"/>
                    <a:pt x="128888" y="889772"/>
                    <a:pt x="113403" y="887803"/>
                  </a:cubicBezTo>
                  <a:cubicBezTo>
                    <a:pt x="109598" y="887803"/>
                    <a:pt x="103509" y="893509"/>
                    <a:pt x="99831" y="894523"/>
                  </a:cubicBezTo>
                  <a:cubicBezTo>
                    <a:pt x="96153" y="895538"/>
                    <a:pt x="83596" y="891988"/>
                    <a:pt x="80805" y="895918"/>
                  </a:cubicBezTo>
                  <a:cubicBezTo>
                    <a:pt x="78015" y="899849"/>
                    <a:pt x="86386" y="906188"/>
                    <a:pt x="84864" y="909485"/>
                  </a:cubicBezTo>
                  <a:cubicBezTo>
                    <a:pt x="81666" y="913622"/>
                    <a:pt x="76451" y="915668"/>
                    <a:pt x="71292" y="914811"/>
                  </a:cubicBezTo>
                  <a:cubicBezTo>
                    <a:pt x="67994" y="913035"/>
                    <a:pt x="72053" y="901497"/>
                    <a:pt x="68628" y="899976"/>
                  </a:cubicBezTo>
                  <a:cubicBezTo>
                    <a:pt x="65204" y="898454"/>
                    <a:pt x="58989" y="907329"/>
                    <a:pt x="55057" y="908090"/>
                  </a:cubicBezTo>
                  <a:cubicBezTo>
                    <a:pt x="48080" y="909485"/>
                    <a:pt x="31084" y="898327"/>
                    <a:pt x="26644" y="904033"/>
                  </a:cubicBezTo>
                  <a:cubicBezTo>
                    <a:pt x="24361" y="906822"/>
                    <a:pt x="32352" y="913923"/>
                    <a:pt x="32098" y="917600"/>
                  </a:cubicBezTo>
                  <a:cubicBezTo>
                    <a:pt x="31208" y="922986"/>
                    <a:pt x="28307" y="927835"/>
                    <a:pt x="23980" y="931167"/>
                  </a:cubicBezTo>
                  <a:cubicBezTo>
                    <a:pt x="20429" y="932688"/>
                    <a:pt x="9014" y="932181"/>
                    <a:pt x="9014" y="928377"/>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4" name="US_State">
              <a:extLst>
                <a:ext uri="{FF2B5EF4-FFF2-40B4-BE49-F238E27FC236}">
                  <a16:creationId xmlns:a16="http://schemas.microsoft.com/office/drawing/2014/main" id="{83559070-1A4C-0F2B-6FB8-5C901D1A6366}"/>
                </a:ext>
              </a:extLst>
            </p:cNvPr>
            <p:cNvSpPr/>
            <p:nvPr/>
          </p:nvSpPr>
          <p:spPr>
            <a:xfrm>
              <a:off x="6203102" y="1493746"/>
              <a:ext cx="1000893" cy="445423"/>
            </a:xfrm>
            <a:custGeom>
              <a:avLst/>
              <a:gdLst>
                <a:gd name="connsiteX0" fmla="*/ 0 w 1000893"/>
                <a:gd name="connsiteY0" fmla="*/ 158364 h 445423"/>
                <a:gd name="connsiteX1" fmla="*/ 13572 w 1000893"/>
                <a:gd name="connsiteY1" fmla="*/ 150250 h 445423"/>
                <a:gd name="connsiteX2" fmla="*/ 55556 w 1000893"/>
                <a:gd name="connsiteY2" fmla="*/ 131231 h 445423"/>
                <a:gd name="connsiteX3" fmla="*/ 81178 w 1000893"/>
                <a:gd name="connsiteY3" fmla="*/ 102829 h 445423"/>
                <a:gd name="connsiteX4" fmla="*/ 96145 w 1000893"/>
                <a:gd name="connsiteY4" fmla="*/ 94714 h 445423"/>
                <a:gd name="connsiteX5" fmla="*/ 110985 w 1000893"/>
                <a:gd name="connsiteY5" fmla="*/ 94714 h 445423"/>
                <a:gd name="connsiteX6" fmla="*/ 124557 w 1000893"/>
                <a:gd name="connsiteY6" fmla="*/ 90657 h 445423"/>
                <a:gd name="connsiteX7" fmla="*/ 139524 w 1000893"/>
                <a:gd name="connsiteY7" fmla="*/ 89262 h 445423"/>
                <a:gd name="connsiteX8" fmla="*/ 153096 w 1000893"/>
                <a:gd name="connsiteY8" fmla="*/ 83937 h 445423"/>
                <a:gd name="connsiteX9" fmla="*/ 166541 w 1000893"/>
                <a:gd name="connsiteY9" fmla="*/ 74427 h 445423"/>
                <a:gd name="connsiteX10" fmla="*/ 181508 w 1000893"/>
                <a:gd name="connsiteY10" fmla="*/ 59466 h 445423"/>
                <a:gd name="connsiteX11" fmla="*/ 209920 w 1000893"/>
                <a:gd name="connsiteY11" fmla="*/ 47294 h 445423"/>
                <a:gd name="connsiteX12" fmla="*/ 218038 w 1000893"/>
                <a:gd name="connsiteY12" fmla="*/ 33727 h 445423"/>
                <a:gd name="connsiteX13" fmla="*/ 247845 w 1000893"/>
                <a:gd name="connsiteY13" fmla="*/ 0 h 445423"/>
                <a:gd name="connsiteX14" fmla="*/ 257358 w 1000893"/>
                <a:gd name="connsiteY14" fmla="*/ 13440 h 445423"/>
                <a:gd name="connsiteX15" fmla="*/ 266744 w 1000893"/>
                <a:gd name="connsiteY15" fmla="*/ 18892 h 445423"/>
                <a:gd name="connsiteX16" fmla="*/ 289829 w 1000893"/>
                <a:gd name="connsiteY16" fmla="*/ 47294 h 445423"/>
                <a:gd name="connsiteX17" fmla="*/ 287166 w 1000893"/>
                <a:gd name="connsiteY17" fmla="*/ 75695 h 445423"/>
                <a:gd name="connsiteX18" fmla="*/ 291225 w 1000893"/>
                <a:gd name="connsiteY18" fmla="*/ 89262 h 445423"/>
                <a:gd name="connsiteX19" fmla="*/ 296552 w 1000893"/>
                <a:gd name="connsiteY19" fmla="*/ 83937 h 445423"/>
                <a:gd name="connsiteX20" fmla="*/ 300611 w 1000893"/>
                <a:gd name="connsiteY20" fmla="*/ 70370 h 445423"/>
                <a:gd name="connsiteX21" fmla="*/ 314183 w 1000893"/>
                <a:gd name="connsiteY21" fmla="*/ 62255 h 445423"/>
                <a:gd name="connsiteX22" fmla="*/ 327755 w 1000893"/>
                <a:gd name="connsiteY22" fmla="*/ 48688 h 445423"/>
                <a:gd name="connsiteX23" fmla="*/ 315578 w 1000893"/>
                <a:gd name="connsiteY23" fmla="*/ 77090 h 445423"/>
                <a:gd name="connsiteX24" fmla="*/ 322301 w 1000893"/>
                <a:gd name="connsiteY24" fmla="*/ 73033 h 445423"/>
                <a:gd name="connsiteX25" fmla="*/ 331813 w 1000893"/>
                <a:gd name="connsiteY25" fmla="*/ 59466 h 445423"/>
                <a:gd name="connsiteX26" fmla="*/ 345385 w 1000893"/>
                <a:gd name="connsiteY26" fmla="*/ 54141 h 445423"/>
                <a:gd name="connsiteX27" fmla="*/ 373797 w 1000893"/>
                <a:gd name="connsiteY27" fmla="*/ 54141 h 445423"/>
                <a:gd name="connsiteX28" fmla="*/ 388637 w 1000893"/>
                <a:gd name="connsiteY28" fmla="*/ 56803 h 445423"/>
                <a:gd name="connsiteX29" fmla="*/ 402209 w 1000893"/>
                <a:gd name="connsiteY29" fmla="*/ 68975 h 445423"/>
                <a:gd name="connsiteX30" fmla="*/ 415781 w 1000893"/>
                <a:gd name="connsiteY30" fmla="*/ 71638 h 445423"/>
                <a:gd name="connsiteX31" fmla="*/ 423899 w 1000893"/>
                <a:gd name="connsiteY31" fmla="*/ 86600 h 445423"/>
                <a:gd name="connsiteX32" fmla="*/ 449647 w 1000893"/>
                <a:gd name="connsiteY32" fmla="*/ 113733 h 445423"/>
                <a:gd name="connsiteX33" fmla="*/ 457765 w 1000893"/>
                <a:gd name="connsiteY33" fmla="*/ 128568 h 445423"/>
                <a:gd name="connsiteX34" fmla="*/ 472732 w 1000893"/>
                <a:gd name="connsiteY34" fmla="*/ 135288 h 445423"/>
                <a:gd name="connsiteX35" fmla="*/ 486177 w 1000893"/>
                <a:gd name="connsiteY35" fmla="*/ 134020 h 445423"/>
                <a:gd name="connsiteX36" fmla="*/ 518775 w 1000893"/>
                <a:gd name="connsiteY36" fmla="*/ 121848 h 445423"/>
                <a:gd name="connsiteX37" fmla="*/ 532347 w 1000893"/>
                <a:gd name="connsiteY37" fmla="*/ 134020 h 445423"/>
                <a:gd name="connsiteX38" fmla="*/ 547187 w 1000893"/>
                <a:gd name="connsiteY38" fmla="*/ 136683 h 445423"/>
                <a:gd name="connsiteX39" fmla="*/ 560759 w 1000893"/>
                <a:gd name="connsiteY39" fmla="*/ 135288 h 445423"/>
                <a:gd name="connsiteX40" fmla="*/ 572935 w 1000893"/>
                <a:gd name="connsiteY40" fmla="*/ 140740 h 445423"/>
                <a:gd name="connsiteX41" fmla="*/ 594625 w 1000893"/>
                <a:gd name="connsiteY41" fmla="*/ 112338 h 445423"/>
                <a:gd name="connsiteX42" fmla="*/ 623037 w 1000893"/>
                <a:gd name="connsiteY42" fmla="*/ 94714 h 445423"/>
                <a:gd name="connsiteX43" fmla="*/ 636609 w 1000893"/>
                <a:gd name="connsiteY43" fmla="*/ 81147 h 445423"/>
                <a:gd name="connsiteX44" fmla="*/ 660962 w 1000893"/>
                <a:gd name="connsiteY44" fmla="*/ 75695 h 445423"/>
                <a:gd name="connsiteX45" fmla="*/ 674534 w 1000893"/>
                <a:gd name="connsiteY45" fmla="*/ 70370 h 445423"/>
                <a:gd name="connsiteX46" fmla="*/ 731359 w 1000893"/>
                <a:gd name="connsiteY46" fmla="*/ 66186 h 445423"/>
                <a:gd name="connsiteX47" fmla="*/ 744931 w 1000893"/>
                <a:gd name="connsiteY47" fmla="*/ 62255 h 445423"/>
                <a:gd name="connsiteX48" fmla="*/ 772074 w 1000893"/>
                <a:gd name="connsiteY48" fmla="*/ 46026 h 445423"/>
                <a:gd name="connsiteX49" fmla="*/ 785646 w 1000893"/>
                <a:gd name="connsiteY49" fmla="*/ 40574 h 445423"/>
                <a:gd name="connsiteX50" fmla="*/ 812663 w 1000893"/>
                <a:gd name="connsiteY50" fmla="*/ 36516 h 445423"/>
                <a:gd name="connsiteX51" fmla="*/ 814058 w 1000893"/>
                <a:gd name="connsiteY51" fmla="*/ 86600 h 445423"/>
                <a:gd name="connsiteX52" fmla="*/ 820781 w 1000893"/>
                <a:gd name="connsiteY52" fmla="*/ 98772 h 445423"/>
                <a:gd name="connsiteX53" fmla="*/ 847925 w 1000893"/>
                <a:gd name="connsiteY53" fmla="*/ 102829 h 445423"/>
                <a:gd name="connsiteX54" fmla="*/ 876337 w 1000893"/>
                <a:gd name="connsiteY54" fmla="*/ 92052 h 445423"/>
                <a:gd name="connsiteX55" fmla="*/ 885850 w 1000893"/>
                <a:gd name="connsiteY55" fmla="*/ 105492 h 445423"/>
                <a:gd name="connsiteX56" fmla="*/ 899422 w 1000893"/>
                <a:gd name="connsiteY56" fmla="*/ 98772 h 445423"/>
                <a:gd name="connsiteX57" fmla="*/ 907539 w 1000893"/>
                <a:gd name="connsiteY57" fmla="*/ 86600 h 445423"/>
                <a:gd name="connsiteX58" fmla="*/ 908808 w 1000893"/>
                <a:gd name="connsiteY58" fmla="*/ 85205 h 445423"/>
                <a:gd name="connsiteX59" fmla="*/ 919716 w 1000893"/>
                <a:gd name="connsiteY59" fmla="*/ 82542 h 445423"/>
                <a:gd name="connsiteX60" fmla="*/ 931893 w 1000893"/>
                <a:gd name="connsiteY60" fmla="*/ 96109 h 445423"/>
                <a:gd name="connsiteX61" fmla="*/ 940010 w 1000893"/>
                <a:gd name="connsiteY61" fmla="*/ 110944 h 445423"/>
                <a:gd name="connsiteX62" fmla="*/ 944069 w 1000893"/>
                <a:gd name="connsiteY62" fmla="*/ 124511 h 445423"/>
                <a:gd name="connsiteX63" fmla="*/ 945465 w 1000893"/>
                <a:gd name="connsiteY63" fmla="*/ 139345 h 445423"/>
                <a:gd name="connsiteX64" fmla="*/ 958910 w 1000893"/>
                <a:gd name="connsiteY64" fmla="*/ 148855 h 445423"/>
                <a:gd name="connsiteX65" fmla="*/ 962968 w 1000893"/>
                <a:gd name="connsiteY65" fmla="*/ 148855 h 445423"/>
                <a:gd name="connsiteX66" fmla="*/ 976540 w 1000893"/>
                <a:gd name="connsiteY66" fmla="*/ 155575 h 445423"/>
                <a:gd name="connsiteX67" fmla="*/ 977936 w 1000893"/>
                <a:gd name="connsiteY67" fmla="*/ 169142 h 445423"/>
                <a:gd name="connsiteX68" fmla="*/ 992776 w 1000893"/>
                <a:gd name="connsiteY68" fmla="*/ 175989 h 445423"/>
                <a:gd name="connsiteX69" fmla="*/ 1000894 w 1000893"/>
                <a:gd name="connsiteY69" fmla="*/ 189555 h 445423"/>
                <a:gd name="connsiteX70" fmla="*/ 987449 w 1000893"/>
                <a:gd name="connsiteY70" fmla="*/ 193486 h 445423"/>
                <a:gd name="connsiteX71" fmla="*/ 920984 w 1000893"/>
                <a:gd name="connsiteY71" fmla="*/ 192218 h 445423"/>
                <a:gd name="connsiteX72" fmla="*/ 907539 w 1000893"/>
                <a:gd name="connsiteY72" fmla="*/ 197670 h 445423"/>
                <a:gd name="connsiteX73" fmla="*/ 893968 w 1000893"/>
                <a:gd name="connsiteY73" fmla="*/ 189555 h 445423"/>
                <a:gd name="connsiteX74" fmla="*/ 880396 w 1000893"/>
                <a:gd name="connsiteY74" fmla="*/ 192218 h 445423"/>
                <a:gd name="connsiteX75" fmla="*/ 876337 w 1000893"/>
                <a:gd name="connsiteY75" fmla="*/ 207053 h 445423"/>
                <a:gd name="connsiteX76" fmla="*/ 876337 w 1000893"/>
                <a:gd name="connsiteY76" fmla="*/ 232792 h 445423"/>
                <a:gd name="connsiteX77" fmla="*/ 862765 w 1000893"/>
                <a:gd name="connsiteY77" fmla="*/ 227466 h 445423"/>
                <a:gd name="connsiteX78" fmla="*/ 832957 w 1000893"/>
                <a:gd name="connsiteY78" fmla="*/ 202995 h 445423"/>
                <a:gd name="connsiteX79" fmla="*/ 804545 w 1000893"/>
                <a:gd name="connsiteY79" fmla="*/ 193486 h 445423"/>
                <a:gd name="connsiteX80" fmla="*/ 790973 w 1000893"/>
                <a:gd name="connsiteY80" fmla="*/ 194881 h 445423"/>
                <a:gd name="connsiteX81" fmla="*/ 776133 w 1000893"/>
                <a:gd name="connsiteY81" fmla="*/ 190823 h 445423"/>
                <a:gd name="connsiteX82" fmla="*/ 748989 w 1000893"/>
                <a:gd name="connsiteY82" fmla="*/ 194881 h 445423"/>
                <a:gd name="connsiteX83" fmla="*/ 736813 w 1000893"/>
                <a:gd name="connsiteY83" fmla="*/ 216562 h 445423"/>
                <a:gd name="connsiteX84" fmla="*/ 723241 w 1000893"/>
                <a:gd name="connsiteY84" fmla="*/ 224677 h 445423"/>
                <a:gd name="connsiteX85" fmla="*/ 708401 w 1000893"/>
                <a:gd name="connsiteY85" fmla="*/ 224677 h 445423"/>
                <a:gd name="connsiteX86" fmla="*/ 681257 w 1000893"/>
                <a:gd name="connsiteY86" fmla="*/ 232792 h 445423"/>
                <a:gd name="connsiteX87" fmla="*/ 667685 w 1000893"/>
                <a:gd name="connsiteY87" fmla="*/ 231524 h 445423"/>
                <a:gd name="connsiteX88" fmla="*/ 652845 w 1000893"/>
                <a:gd name="connsiteY88" fmla="*/ 234186 h 445423"/>
                <a:gd name="connsiteX89" fmla="*/ 642063 w 1000893"/>
                <a:gd name="connsiteY89" fmla="*/ 240906 h 445423"/>
                <a:gd name="connsiteX90" fmla="*/ 633819 w 1000893"/>
                <a:gd name="connsiteY90" fmla="*/ 254473 h 445423"/>
                <a:gd name="connsiteX91" fmla="*/ 632550 w 1000893"/>
                <a:gd name="connsiteY91" fmla="*/ 270703 h 445423"/>
                <a:gd name="connsiteX92" fmla="*/ 617583 w 1000893"/>
                <a:gd name="connsiteY92" fmla="*/ 281607 h 445423"/>
                <a:gd name="connsiteX93" fmla="*/ 604011 w 1000893"/>
                <a:gd name="connsiteY93" fmla="*/ 295047 h 445423"/>
                <a:gd name="connsiteX94" fmla="*/ 594625 w 1000893"/>
                <a:gd name="connsiteY94" fmla="*/ 310008 h 445423"/>
                <a:gd name="connsiteX95" fmla="*/ 581053 w 1000893"/>
                <a:gd name="connsiteY95" fmla="*/ 308614 h 445423"/>
                <a:gd name="connsiteX96" fmla="*/ 587776 w 1000893"/>
                <a:gd name="connsiteY96" fmla="*/ 290990 h 445423"/>
                <a:gd name="connsiteX97" fmla="*/ 601348 w 1000893"/>
                <a:gd name="connsiteY97" fmla="*/ 280212 h 445423"/>
                <a:gd name="connsiteX98" fmla="*/ 602743 w 1000893"/>
                <a:gd name="connsiteY98" fmla="*/ 265377 h 445423"/>
                <a:gd name="connsiteX99" fmla="*/ 589171 w 1000893"/>
                <a:gd name="connsiteY99" fmla="*/ 262588 h 445423"/>
                <a:gd name="connsiteX100" fmla="*/ 575599 w 1000893"/>
                <a:gd name="connsiteY100" fmla="*/ 268040 h 445423"/>
                <a:gd name="connsiteX101" fmla="*/ 562154 w 1000893"/>
                <a:gd name="connsiteY101" fmla="*/ 282875 h 445423"/>
                <a:gd name="connsiteX102" fmla="*/ 559364 w 1000893"/>
                <a:gd name="connsiteY102" fmla="*/ 290990 h 445423"/>
                <a:gd name="connsiteX103" fmla="*/ 545919 w 1000893"/>
                <a:gd name="connsiteY103" fmla="*/ 303162 h 445423"/>
                <a:gd name="connsiteX104" fmla="*/ 537674 w 1000893"/>
                <a:gd name="connsiteY104" fmla="*/ 289722 h 445423"/>
                <a:gd name="connsiteX105" fmla="*/ 532347 w 1000893"/>
                <a:gd name="connsiteY105" fmla="*/ 274760 h 445423"/>
                <a:gd name="connsiteX106" fmla="*/ 537674 w 1000893"/>
                <a:gd name="connsiteY106" fmla="*/ 261193 h 445423"/>
                <a:gd name="connsiteX107" fmla="*/ 525497 w 1000893"/>
                <a:gd name="connsiteY107" fmla="*/ 281607 h 445423"/>
                <a:gd name="connsiteX108" fmla="*/ 520043 w 1000893"/>
                <a:gd name="connsiteY108" fmla="*/ 308614 h 445423"/>
                <a:gd name="connsiteX109" fmla="*/ 507867 w 1000893"/>
                <a:gd name="connsiteY109" fmla="*/ 323575 h 445423"/>
                <a:gd name="connsiteX110" fmla="*/ 499749 w 1000893"/>
                <a:gd name="connsiteY110" fmla="*/ 338410 h 445423"/>
                <a:gd name="connsiteX111" fmla="*/ 491631 w 1000893"/>
                <a:gd name="connsiteY111" fmla="*/ 366938 h 445423"/>
                <a:gd name="connsiteX112" fmla="*/ 471337 w 1000893"/>
                <a:gd name="connsiteY112" fmla="*/ 408907 h 445423"/>
                <a:gd name="connsiteX113" fmla="*/ 456497 w 1000893"/>
                <a:gd name="connsiteY113" fmla="*/ 431856 h 445423"/>
                <a:gd name="connsiteX114" fmla="*/ 457765 w 1000893"/>
                <a:gd name="connsiteY114" fmla="*/ 445423 h 445423"/>
                <a:gd name="connsiteX115" fmla="*/ 451042 w 1000893"/>
                <a:gd name="connsiteY115" fmla="*/ 442634 h 445423"/>
                <a:gd name="connsiteX116" fmla="*/ 449647 w 1000893"/>
                <a:gd name="connsiteY116" fmla="*/ 442634 h 445423"/>
                <a:gd name="connsiteX117" fmla="*/ 436075 w 1000893"/>
                <a:gd name="connsiteY117" fmla="*/ 430462 h 445423"/>
                <a:gd name="connsiteX118" fmla="*/ 434807 w 1000893"/>
                <a:gd name="connsiteY118" fmla="*/ 417022 h 445423"/>
                <a:gd name="connsiteX119" fmla="*/ 442925 w 1000893"/>
                <a:gd name="connsiteY119" fmla="*/ 388493 h 445423"/>
                <a:gd name="connsiteX120" fmla="*/ 427958 w 1000893"/>
                <a:gd name="connsiteY120" fmla="*/ 389888 h 445423"/>
                <a:gd name="connsiteX121" fmla="*/ 414386 w 1000893"/>
                <a:gd name="connsiteY121" fmla="*/ 393945 h 445423"/>
                <a:gd name="connsiteX122" fmla="*/ 409059 w 1000893"/>
                <a:gd name="connsiteY122" fmla="*/ 381773 h 445423"/>
                <a:gd name="connsiteX123" fmla="*/ 414386 w 1000893"/>
                <a:gd name="connsiteY123" fmla="*/ 368206 h 445423"/>
                <a:gd name="connsiteX124" fmla="*/ 417176 w 1000893"/>
                <a:gd name="connsiteY124" fmla="*/ 339805 h 445423"/>
                <a:gd name="connsiteX125" fmla="*/ 410327 w 1000893"/>
                <a:gd name="connsiteY125" fmla="*/ 326238 h 445423"/>
                <a:gd name="connsiteX126" fmla="*/ 414386 w 1000893"/>
                <a:gd name="connsiteY126" fmla="*/ 322181 h 445423"/>
                <a:gd name="connsiteX127" fmla="*/ 399546 w 1000893"/>
                <a:gd name="connsiteY127" fmla="*/ 308614 h 445423"/>
                <a:gd name="connsiteX128" fmla="*/ 377856 w 1000893"/>
                <a:gd name="connsiteY128" fmla="*/ 301894 h 445423"/>
                <a:gd name="connsiteX129" fmla="*/ 364284 w 1000893"/>
                <a:gd name="connsiteY129" fmla="*/ 300499 h 445423"/>
                <a:gd name="connsiteX130" fmla="*/ 361621 w 1000893"/>
                <a:gd name="connsiteY130" fmla="*/ 274760 h 445423"/>
                <a:gd name="connsiteX131" fmla="*/ 348049 w 1000893"/>
                <a:gd name="connsiteY131" fmla="*/ 266645 h 445423"/>
                <a:gd name="connsiteX132" fmla="*/ 311519 w 1000893"/>
                <a:gd name="connsiteY132" fmla="*/ 262588 h 445423"/>
                <a:gd name="connsiteX133" fmla="*/ 296552 w 1000893"/>
                <a:gd name="connsiteY133" fmla="*/ 257136 h 445423"/>
                <a:gd name="connsiteX134" fmla="*/ 283107 w 1000893"/>
                <a:gd name="connsiteY134" fmla="*/ 261193 h 445423"/>
                <a:gd name="connsiteX135" fmla="*/ 254568 w 1000893"/>
                <a:gd name="connsiteY135" fmla="*/ 257136 h 445423"/>
                <a:gd name="connsiteX136" fmla="*/ 249241 w 1000893"/>
                <a:gd name="connsiteY136" fmla="*/ 258531 h 445423"/>
                <a:gd name="connsiteX137" fmla="*/ 200407 w 1000893"/>
                <a:gd name="connsiteY137" fmla="*/ 236849 h 445423"/>
                <a:gd name="connsiteX138" fmla="*/ 51497 w 1000893"/>
                <a:gd name="connsiteY138" fmla="*/ 208447 h 445423"/>
                <a:gd name="connsiteX139" fmla="*/ 35135 w 1000893"/>
                <a:gd name="connsiteY139" fmla="*/ 181441 h 445423"/>
                <a:gd name="connsiteX140" fmla="*/ 21690 w 1000893"/>
                <a:gd name="connsiteY140" fmla="*/ 170536 h 445423"/>
                <a:gd name="connsiteX141" fmla="*/ 6722 w 1000893"/>
                <a:gd name="connsiteY141" fmla="*/ 165084 h 445423"/>
                <a:gd name="connsiteX142" fmla="*/ 0 w 1000893"/>
                <a:gd name="connsiteY142" fmla="*/ 158364 h 445423"/>
                <a:gd name="connsiteX143" fmla="*/ 0 w 1000893"/>
                <a:gd name="connsiteY143" fmla="*/ 158364 h 4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000893" h="445423">
                  <a:moveTo>
                    <a:pt x="0" y="158364"/>
                  </a:moveTo>
                  <a:lnTo>
                    <a:pt x="13572" y="150250"/>
                  </a:lnTo>
                  <a:lnTo>
                    <a:pt x="55556" y="131231"/>
                  </a:lnTo>
                  <a:lnTo>
                    <a:pt x="81178" y="102829"/>
                  </a:lnTo>
                  <a:lnTo>
                    <a:pt x="96145" y="94714"/>
                  </a:lnTo>
                  <a:lnTo>
                    <a:pt x="110985" y="94714"/>
                  </a:lnTo>
                  <a:lnTo>
                    <a:pt x="124557" y="90657"/>
                  </a:lnTo>
                  <a:lnTo>
                    <a:pt x="139524" y="89262"/>
                  </a:lnTo>
                  <a:lnTo>
                    <a:pt x="153096" y="83937"/>
                  </a:lnTo>
                  <a:lnTo>
                    <a:pt x="166541" y="74427"/>
                  </a:lnTo>
                  <a:lnTo>
                    <a:pt x="181508" y="59466"/>
                  </a:lnTo>
                  <a:lnTo>
                    <a:pt x="209920" y="47294"/>
                  </a:lnTo>
                  <a:lnTo>
                    <a:pt x="218038" y="33727"/>
                  </a:lnTo>
                  <a:lnTo>
                    <a:pt x="247845" y="0"/>
                  </a:lnTo>
                  <a:lnTo>
                    <a:pt x="257358" y="13440"/>
                  </a:lnTo>
                  <a:lnTo>
                    <a:pt x="266744" y="18892"/>
                  </a:lnTo>
                  <a:lnTo>
                    <a:pt x="289829" y="47294"/>
                  </a:lnTo>
                  <a:lnTo>
                    <a:pt x="287166" y="75695"/>
                  </a:lnTo>
                  <a:lnTo>
                    <a:pt x="291225" y="89262"/>
                  </a:lnTo>
                  <a:lnTo>
                    <a:pt x="296552" y="83937"/>
                  </a:lnTo>
                  <a:lnTo>
                    <a:pt x="300611" y="70370"/>
                  </a:lnTo>
                  <a:lnTo>
                    <a:pt x="314183" y="62255"/>
                  </a:lnTo>
                  <a:lnTo>
                    <a:pt x="327755" y="48688"/>
                  </a:lnTo>
                  <a:lnTo>
                    <a:pt x="315578" y="77090"/>
                  </a:lnTo>
                  <a:lnTo>
                    <a:pt x="322301" y="73033"/>
                  </a:lnTo>
                  <a:lnTo>
                    <a:pt x="331813" y="59466"/>
                  </a:lnTo>
                  <a:lnTo>
                    <a:pt x="345385" y="54141"/>
                  </a:lnTo>
                  <a:lnTo>
                    <a:pt x="373797" y="54141"/>
                  </a:lnTo>
                  <a:lnTo>
                    <a:pt x="388637" y="56803"/>
                  </a:lnTo>
                  <a:lnTo>
                    <a:pt x="402209" y="68975"/>
                  </a:lnTo>
                  <a:lnTo>
                    <a:pt x="415781" y="71638"/>
                  </a:lnTo>
                  <a:lnTo>
                    <a:pt x="423899" y="86600"/>
                  </a:lnTo>
                  <a:lnTo>
                    <a:pt x="449647" y="113733"/>
                  </a:lnTo>
                  <a:lnTo>
                    <a:pt x="457765" y="128568"/>
                  </a:lnTo>
                  <a:lnTo>
                    <a:pt x="472732" y="135288"/>
                  </a:lnTo>
                  <a:lnTo>
                    <a:pt x="486177" y="134020"/>
                  </a:lnTo>
                  <a:lnTo>
                    <a:pt x="518775" y="121848"/>
                  </a:lnTo>
                  <a:lnTo>
                    <a:pt x="532347" y="134020"/>
                  </a:lnTo>
                  <a:lnTo>
                    <a:pt x="547187" y="136683"/>
                  </a:lnTo>
                  <a:lnTo>
                    <a:pt x="560759" y="135288"/>
                  </a:lnTo>
                  <a:lnTo>
                    <a:pt x="572935" y="140740"/>
                  </a:lnTo>
                  <a:lnTo>
                    <a:pt x="594625" y="112338"/>
                  </a:lnTo>
                  <a:lnTo>
                    <a:pt x="623037" y="94714"/>
                  </a:lnTo>
                  <a:lnTo>
                    <a:pt x="636609" y="81147"/>
                  </a:lnTo>
                  <a:lnTo>
                    <a:pt x="660962" y="75695"/>
                  </a:lnTo>
                  <a:lnTo>
                    <a:pt x="674534" y="70370"/>
                  </a:lnTo>
                  <a:lnTo>
                    <a:pt x="731359" y="66186"/>
                  </a:lnTo>
                  <a:lnTo>
                    <a:pt x="744931" y="62255"/>
                  </a:lnTo>
                  <a:lnTo>
                    <a:pt x="772074" y="46026"/>
                  </a:lnTo>
                  <a:lnTo>
                    <a:pt x="785646" y="40574"/>
                  </a:lnTo>
                  <a:lnTo>
                    <a:pt x="812663" y="36516"/>
                  </a:lnTo>
                  <a:lnTo>
                    <a:pt x="814058" y="86600"/>
                  </a:lnTo>
                  <a:lnTo>
                    <a:pt x="820781" y="98772"/>
                  </a:lnTo>
                  <a:lnTo>
                    <a:pt x="847925" y="102829"/>
                  </a:lnTo>
                  <a:lnTo>
                    <a:pt x="876337" y="92052"/>
                  </a:lnTo>
                  <a:lnTo>
                    <a:pt x="885850" y="105492"/>
                  </a:lnTo>
                  <a:lnTo>
                    <a:pt x="899422" y="98772"/>
                  </a:lnTo>
                  <a:lnTo>
                    <a:pt x="907539" y="86600"/>
                  </a:lnTo>
                  <a:lnTo>
                    <a:pt x="908808" y="85205"/>
                  </a:lnTo>
                  <a:lnTo>
                    <a:pt x="919716" y="82542"/>
                  </a:lnTo>
                  <a:lnTo>
                    <a:pt x="931893" y="96109"/>
                  </a:lnTo>
                  <a:lnTo>
                    <a:pt x="940010" y="110944"/>
                  </a:lnTo>
                  <a:lnTo>
                    <a:pt x="944069" y="124511"/>
                  </a:lnTo>
                  <a:lnTo>
                    <a:pt x="945465" y="139345"/>
                  </a:lnTo>
                  <a:lnTo>
                    <a:pt x="958910" y="148855"/>
                  </a:lnTo>
                  <a:lnTo>
                    <a:pt x="962968" y="148855"/>
                  </a:lnTo>
                  <a:lnTo>
                    <a:pt x="976540" y="155575"/>
                  </a:lnTo>
                  <a:lnTo>
                    <a:pt x="977936" y="169142"/>
                  </a:lnTo>
                  <a:lnTo>
                    <a:pt x="992776" y="175989"/>
                  </a:lnTo>
                  <a:lnTo>
                    <a:pt x="1000894" y="189555"/>
                  </a:lnTo>
                  <a:lnTo>
                    <a:pt x="987449" y="193486"/>
                  </a:lnTo>
                  <a:lnTo>
                    <a:pt x="920984" y="192218"/>
                  </a:lnTo>
                  <a:lnTo>
                    <a:pt x="907539" y="197670"/>
                  </a:lnTo>
                  <a:lnTo>
                    <a:pt x="893968" y="189555"/>
                  </a:lnTo>
                  <a:lnTo>
                    <a:pt x="880396" y="192218"/>
                  </a:lnTo>
                  <a:lnTo>
                    <a:pt x="876337" y="207053"/>
                  </a:lnTo>
                  <a:lnTo>
                    <a:pt x="876337" y="232792"/>
                  </a:lnTo>
                  <a:lnTo>
                    <a:pt x="862765" y="227466"/>
                  </a:lnTo>
                  <a:lnTo>
                    <a:pt x="832957" y="202995"/>
                  </a:lnTo>
                  <a:lnTo>
                    <a:pt x="804545" y="193486"/>
                  </a:lnTo>
                  <a:lnTo>
                    <a:pt x="790973" y="194881"/>
                  </a:lnTo>
                  <a:lnTo>
                    <a:pt x="776133" y="190823"/>
                  </a:lnTo>
                  <a:lnTo>
                    <a:pt x="748989" y="194881"/>
                  </a:lnTo>
                  <a:lnTo>
                    <a:pt x="736813" y="216562"/>
                  </a:lnTo>
                  <a:lnTo>
                    <a:pt x="723241" y="224677"/>
                  </a:lnTo>
                  <a:lnTo>
                    <a:pt x="708401" y="224677"/>
                  </a:lnTo>
                  <a:lnTo>
                    <a:pt x="681257" y="232792"/>
                  </a:lnTo>
                  <a:lnTo>
                    <a:pt x="667685" y="231524"/>
                  </a:lnTo>
                  <a:lnTo>
                    <a:pt x="652845" y="234186"/>
                  </a:lnTo>
                  <a:lnTo>
                    <a:pt x="642063" y="240906"/>
                  </a:lnTo>
                  <a:lnTo>
                    <a:pt x="633819" y="254473"/>
                  </a:lnTo>
                  <a:lnTo>
                    <a:pt x="632550" y="270703"/>
                  </a:lnTo>
                  <a:lnTo>
                    <a:pt x="617583" y="281607"/>
                  </a:lnTo>
                  <a:lnTo>
                    <a:pt x="604011" y="295047"/>
                  </a:lnTo>
                  <a:lnTo>
                    <a:pt x="594625" y="310008"/>
                  </a:lnTo>
                  <a:lnTo>
                    <a:pt x="581053" y="308614"/>
                  </a:lnTo>
                  <a:lnTo>
                    <a:pt x="587776" y="290990"/>
                  </a:lnTo>
                  <a:lnTo>
                    <a:pt x="601348" y="280212"/>
                  </a:lnTo>
                  <a:lnTo>
                    <a:pt x="602743" y="265377"/>
                  </a:lnTo>
                  <a:lnTo>
                    <a:pt x="589171" y="262588"/>
                  </a:lnTo>
                  <a:lnTo>
                    <a:pt x="575599" y="268040"/>
                  </a:lnTo>
                  <a:lnTo>
                    <a:pt x="562154" y="282875"/>
                  </a:lnTo>
                  <a:lnTo>
                    <a:pt x="559364" y="290990"/>
                  </a:lnTo>
                  <a:lnTo>
                    <a:pt x="545919" y="303162"/>
                  </a:lnTo>
                  <a:lnTo>
                    <a:pt x="537674" y="289722"/>
                  </a:lnTo>
                  <a:lnTo>
                    <a:pt x="532347" y="274760"/>
                  </a:lnTo>
                  <a:lnTo>
                    <a:pt x="537674" y="261193"/>
                  </a:lnTo>
                  <a:lnTo>
                    <a:pt x="525497" y="281607"/>
                  </a:lnTo>
                  <a:lnTo>
                    <a:pt x="520043" y="308614"/>
                  </a:lnTo>
                  <a:lnTo>
                    <a:pt x="507867" y="323575"/>
                  </a:lnTo>
                  <a:lnTo>
                    <a:pt x="499749" y="338410"/>
                  </a:lnTo>
                  <a:lnTo>
                    <a:pt x="491631" y="366938"/>
                  </a:lnTo>
                  <a:lnTo>
                    <a:pt x="471337" y="408907"/>
                  </a:lnTo>
                  <a:lnTo>
                    <a:pt x="456497" y="431856"/>
                  </a:lnTo>
                  <a:lnTo>
                    <a:pt x="457765" y="445423"/>
                  </a:lnTo>
                  <a:lnTo>
                    <a:pt x="451042" y="442634"/>
                  </a:lnTo>
                  <a:lnTo>
                    <a:pt x="449647" y="442634"/>
                  </a:lnTo>
                  <a:lnTo>
                    <a:pt x="436075" y="430462"/>
                  </a:lnTo>
                  <a:lnTo>
                    <a:pt x="434807" y="417022"/>
                  </a:lnTo>
                  <a:lnTo>
                    <a:pt x="442925" y="388493"/>
                  </a:lnTo>
                  <a:lnTo>
                    <a:pt x="427958" y="389888"/>
                  </a:lnTo>
                  <a:lnTo>
                    <a:pt x="414386" y="393945"/>
                  </a:lnTo>
                  <a:lnTo>
                    <a:pt x="409059" y="381773"/>
                  </a:lnTo>
                  <a:lnTo>
                    <a:pt x="414386" y="368206"/>
                  </a:lnTo>
                  <a:lnTo>
                    <a:pt x="417176" y="339805"/>
                  </a:lnTo>
                  <a:lnTo>
                    <a:pt x="410327" y="326238"/>
                  </a:lnTo>
                  <a:lnTo>
                    <a:pt x="414386" y="322181"/>
                  </a:lnTo>
                  <a:lnTo>
                    <a:pt x="399546" y="308614"/>
                  </a:lnTo>
                  <a:lnTo>
                    <a:pt x="377856" y="301894"/>
                  </a:lnTo>
                  <a:lnTo>
                    <a:pt x="364284" y="300499"/>
                  </a:lnTo>
                  <a:lnTo>
                    <a:pt x="361621" y="274760"/>
                  </a:lnTo>
                  <a:lnTo>
                    <a:pt x="348049" y="266645"/>
                  </a:lnTo>
                  <a:lnTo>
                    <a:pt x="311519" y="262588"/>
                  </a:lnTo>
                  <a:lnTo>
                    <a:pt x="296552" y="257136"/>
                  </a:lnTo>
                  <a:lnTo>
                    <a:pt x="283107" y="261193"/>
                  </a:lnTo>
                  <a:lnTo>
                    <a:pt x="254568" y="257136"/>
                  </a:lnTo>
                  <a:lnTo>
                    <a:pt x="249241" y="258531"/>
                  </a:lnTo>
                  <a:lnTo>
                    <a:pt x="200407" y="236849"/>
                  </a:lnTo>
                  <a:lnTo>
                    <a:pt x="51497" y="208447"/>
                  </a:lnTo>
                  <a:lnTo>
                    <a:pt x="35135" y="181441"/>
                  </a:lnTo>
                  <a:lnTo>
                    <a:pt x="21690" y="170536"/>
                  </a:lnTo>
                  <a:lnTo>
                    <a:pt x="6722" y="165084"/>
                  </a:lnTo>
                  <a:lnTo>
                    <a:pt x="0" y="158364"/>
                  </a:lnTo>
                  <a:lnTo>
                    <a:pt x="0" y="158364"/>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5" name="US_State">
              <a:extLst>
                <a:ext uri="{FF2B5EF4-FFF2-40B4-BE49-F238E27FC236}">
                  <a16:creationId xmlns:a16="http://schemas.microsoft.com/office/drawing/2014/main" id="{C4F37071-ABD6-661D-FA63-7179BF3EB4FB}"/>
                </a:ext>
              </a:extLst>
            </p:cNvPr>
            <p:cNvSpPr/>
            <p:nvPr/>
          </p:nvSpPr>
          <p:spPr>
            <a:xfrm>
              <a:off x="6456655" y="1424644"/>
              <a:ext cx="135084" cy="112338"/>
            </a:xfrm>
            <a:custGeom>
              <a:avLst/>
              <a:gdLst>
                <a:gd name="connsiteX0" fmla="*/ 99949 w 135084"/>
                <a:gd name="connsiteY0" fmla="*/ 33854 h 112338"/>
                <a:gd name="connsiteX1" fmla="*/ 102613 w 135084"/>
                <a:gd name="connsiteY1" fmla="*/ 19019 h 112338"/>
                <a:gd name="connsiteX2" fmla="*/ 121639 w 135084"/>
                <a:gd name="connsiteY2" fmla="*/ 19019 h 112338"/>
                <a:gd name="connsiteX3" fmla="*/ 135084 w 135084"/>
                <a:gd name="connsiteY3" fmla="*/ 9509 h 112338"/>
                <a:gd name="connsiteX4" fmla="*/ 121639 w 135084"/>
                <a:gd name="connsiteY4" fmla="*/ 0 h 112338"/>
                <a:gd name="connsiteX5" fmla="*/ 93227 w 135084"/>
                <a:gd name="connsiteY5" fmla="*/ 1268 h 112338"/>
                <a:gd name="connsiteX6" fmla="*/ 62024 w 135084"/>
                <a:gd name="connsiteY6" fmla="*/ 10777 h 112338"/>
                <a:gd name="connsiteX7" fmla="*/ 35008 w 135084"/>
                <a:gd name="connsiteY7" fmla="*/ 28402 h 112338"/>
                <a:gd name="connsiteX8" fmla="*/ 14587 w 135084"/>
                <a:gd name="connsiteY8" fmla="*/ 56803 h 112338"/>
                <a:gd name="connsiteX9" fmla="*/ 0 w 135084"/>
                <a:gd name="connsiteY9" fmla="*/ 70750 h 112338"/>
                <a:gd name="connsiteX10" fmla="*/ 13191 w 135084"/>
                <a:gd name="connsiteY10" fmla="*/ 85332 h 112338"/>
                <a:gd name="connsiteX11" fmla="*/ 26636 w 135084"/>
                <a:gd name="connsiteY11" fmla="*/ 85712 h 112338"/>
                <a:gd name="connsiteX12" fmla="*/ 32851 w 135084"/>
                <a:gd name="connsiteY12" fmla="*/ 84064 h 112338"/>
                <a:gd name="connsiteX13" fmla="*/ 38940 w 135084"/>
                <a:gd name="connsiteY13" fmla="*/ 83937 h 112338"/>
                <a:gd name="connsiteX14" fmla="*/ 28158 w 135084"/>
                <a:gd name="connsiteY14" fmla="*/ 98898 h 112338"/>
                <a:gd name="connsiteX15" fmla="*/ 41730 w 135084"/>
                <a:gd name="connsiteY15" fmla="*/ 112338 h 112338"/>
                <a:gd name="connsiteX16" fmla="*/ 62024 w 135084"/>
                <a:gd name="connsiteY16" fmla="*/ 74427 h 112338"/>
                <a:gd name="connsiteX17" fmla="*/ 86378 w 135084"/>
                <a:gd name="connsiteY17" fmla="*/ 46026 h 112338"/>
                <a:gd name="connsiteX18" fmla="*/ 99949 w 135084"/>
                <a:gd name="connsiteY18" fmla="*/ 33854 h 112338"/>
                <a:gd name="connsiteX19" fmla="*/ 99949 w 135084"/>
                <a:gd name="connsiteY19" fmla="*/ 33854 h 11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084" h="112338">
                  <a:moveTo>
                    <a:pt x="99949" y="33854"/>
                  </a:moveTo>
                  <a:lnTo>
                    <a:pt x="102613" y="19019"/>
                  </a:lnTo>
                  <a:lnTo>
                    <a:pt x="121639" y="19019"/>
                  </a:lnTo>
                  <a:lnTo>
                    <a:pt x="135084" y="9509"/>
                  </a:lnTo>
                  <a:lnTo>
                    <a:pt x="121639" y="0"/>
                  </a:lnTo>
                  <a:lnTo>
                    <a:pt x="93227" y="1268"/>
                  </a:lnTo>
                  <a:lnTo>
                    <a:pt x="62024" y="10777"/>
                  </a:lnTo>
                  <a:lnTo>
                    <a:pt x="35008" y="28402"/>
                  </a:lnTo>
                  <a:lnTo>
                    <a:pt x="14587" y="56803"/>
                  </a:lnTo>
                  <a:lnTo>
                    <a:pt x="0" y="70750"/>
                  </a:lnTo>
                  <a:lnTo>
                    <a:pt x="13191" y="85332"/>
                  </a:lnTo>
                  <a:lnTo>
                    <a:pt x="26636" y="85712"/>
                  </a:lnTo>
                  <a:lnTo>
                    <a:pt x="32851" y="84064"/>
                  </a:lnTo>
                  <a:lnTo>
                    <a:pt x="38940" y="83937"/>
                  </a:lnTo>
                  <a:lnTo>
                    <a:pt x="28158" y="98898"/>
                  </a:lnTo>
                  <a:lnTo>
                    <a:pt x="41730" y="112338"/>
                  </a:lnTo>
                  <a:lnTo>
                    <a:pt x="62024" y="74427"/>
                  </a:lnTo>
                  <a:lnTo>
                    <a:pt x="86378" y="46026"/>
                  </a:lnTo>
                  <a:lnTo>
                    <a:pt x="99949" y="33854"/>
                  </a:lnTo>
                  <a:lnTo>
                    <a:pt x="99949" y="33854"/>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6" name="US_State">
              <a:extLst>
                <a:ext uri="{FF2B5EF4-FFF2-40B4-BE49-F238E27FC236}">
                  <a16:creationId xmlns:a16="http://schemas.microsoft.com/office/drawing/2014/main" id="{01951B84-57C1-0F7E-9B0F-D9C4ED8B1F64}"/>
                </a:ext>
              </a:extLst>
            </p:cNvPr>
            <p:cNvSpPr/>
            <p:nvPr/>
          </p:nvSpPr>
          <p:spPr>
            <a:xfrm>
              <a:off x="6853410" y="1737035"/>
              <a:ext cx="677080" cy="922443"/>
            </a:xfrm>
            <a:custGeom>
              <a:avLst/>
              <a:gdLst>
                <a:gd name="connsiteX0" fmla="*/ 2283 w 677080"/>
                <a:gd name="connsiteY0" fmla="*/ 922444 h 922443"/>
                <a:gd name="connsiteX1" fmla="*/ 7737 w 677080"/>
                <a:gd name="connsiteY1" fmla="*/ 918386 h 922443"/>
                <a:gd name="connsiteX2" fmla="*/ 21309 w 677080"/>
                <a:gd name="connsiteY2" fmla="*/ 904819 h 922443"/>
                <a:gd name="connsiteX3" fmla="*/ 30695 w 677080"/>
                <a:gd name="connsiteY3" fmla="*/ 889985 h 922443"/>
                <a:gd name="connsiteX4" fmla="*/ 37545 w 677080"/>
                <a:gd name="connsiteY4" fmla="*/ 876418 h 922443"/>
                <a:gd name="connsiteX5" fmla="*/ 50229 w 677080"/>
                <a:gd name="connsiteY5" fmla="*/ 834449 h 922443"/>
                <a:gd name="connsiteX6" fmla="*/ 65069 w 677080"/>
                <a:gd name="connsiteY6" fmla="*/ 806048 h 922443"/>
                <a:gd name="connsiteX7" fmla="*/ 70523 w 677080"/>
                <a:gd name="connsiteY7" fmla="*/ 791086 h 922443"/>
                <a:gd name="connsiteX8" fmla="*/ 78641 w 677080"/>
                <a:gd name="connsiteY8" fmla="*/ 697640 h 922443"/>
                <a:gd name="connsiteX9" fmla="*/ 70523 w 677080"/>
                <a:gd name="connsiteY9" fmla="*/ 640837 h 922443"/>
                <a:gd name="connsiteX10" fmla="*/ 51497 w 677080"/>
                <a:gd name="connsiteY10" fmla="*/ 597474 h 922443"/>
                <a:gd name="connsiteX11" fmla="*/ 59615 w 677080"/>
                <a:gd name="connsiteY11" fmla="*/ 583907 h 922443"/>
                <a:gd name="connsiteX12" fmla="*/ 46170 w 677080"/>
                <a:gd name="connsiteY12" fmla="*/ 589359 h 922443"/>
                <a:gd name="connsiteX13" fmla="*/ 6849 w 677080"/>
                <a:gd name="connsiteY13" fmla="*/ 514932 h 922443"/>
                <a:gd name="connsiteX14" fmla="*/ 4185 w 677080"/>
                <a:gd name="connsiteY14" fmla="*/ 501365 h 922443"/>
                <a:gd name="connsiteX15" fmla="*/ 9512 w 677080"/>
                <a:gd name="connsiteY15" fmla="*/ 487798 h 922443"/>
                <a:gd name="connsiteX16" fmla="*/ 19026 w 677080"/>
                <a:gd name="connsiteY16" fmla="*/ 472963 h 922443"/>
                <a:gd name="connsiteX17" fmla="*/ 8245 w 677080"/>
                <a:gd name="connsiteY17" fmla="*/ 430868 h 922443"/>
                <a:gd name="connsiteX18" fmla="*/ 0 w 677080"/>
                <a:gd name="connsiteY18" fmla="*/ 417428 h 922443"/>
                <a:gd name="connsiteX19" fmla="*/ 1395 w 677080"/>
                <a:gd name="connsiteY19" fmla="*/ 403861 h 922443"/>
                <a:gd name="connsiteX20" fmla="*/ 14079 w 677080"/>
                <a:gd name="connsiteY20" fmla="*/ 388899 h 922443"/>
                <a:gd name="connsiteX21" fmla="*/ 30441 w 677080"/>
                <a:gd name="connsiteY21" fmla="*/ 346931 h 922443"/>
                <a:gd name="connsiteX22" fmla="*/ 31709 w 677080"/>
                <a:gd name="connsiteY22" fmla="*/ 332096 h 922443"/>
                <a:gd name="connsiteX23" fmla="*/ 29046 w 677080"/>
                <a:gd name="connsiteY23" fmla="*/ 318529 h 922443"/>
                <a:gd name="connsiteX24" fmla="*/ 31710 w 677080"/>
                <a:gd name="connsiteY24" fmla="*/ 294185 h 922443"/>
                <a:gd name="connsiteX25" fmla="*/ 23592 w 677080"/>
                <a:gd name="connsiteY25" fmla="*/ 267052 h 922443"/>
                <a:gd name="connsiteX26" fmla="*/ 37164 w 677080"/>
                <a:gd name="connsiteY26" fmla="*/ 256274 h 922443"/>
                <a:gd name="connsiteX27" fmla="*/ 49848 w 677080"/>
                <a:gd name="connsiteY27" fmla="*/ 242707 h 922443"/>
                <a:gd name="connsiteX28" fmla="*/ 48453 w 677080"/>
                <a:gd name="connsiteY28" fmla="*/ 229141 h 922443"/>
                <a:gd name="connsiteX29" fmla="*/ 66084 w 677080"/>
                <a:gd name="connsiteY29" fmla="*/ 203782 h 922443"/>
                <a:gd name="connsiteX30" fmla="*/ 79655 w 677080"/>
                <a:gd name="connsiteY30" fmla="*/ 207713 h 922443"/>
                <a:gd name="connsiteX31" fmla="*/ 90437 w 677080"/>
                <a:gd name="connsiteY31" fmla="*/ 194273 h 922443"/>
                <a:gd name="connsiteX32" fmla="*/ 93227 w 677080"/>
                <a:gd name="connsiteY32" fmla="*/ 180706 h 922443"/>
                <a:gd name="connsiteX33" fmla="*/ 102740 w 677080"/>
                <a:gd name="connsiteY33" fmla="*/ 167139 h 922443"/>
                <a:gd name="connsiteX34" fmla="*/ 108067 w 677080"/>
                <a:gd name="connsiteY34" fmla="*/ 153572 h 922443"/>
                <a:gd name="connsiteX35" fmla="*/ 121639 w 677080"/>
                <a:gd name="connsiteY35" fmla="*/ 142795 h 922443"/>
                <a:gd name="connsiteX36" fmla="*/ 117581 w 677080"/>
                <a:gd name="connsiteY36" fmla="*/ 182100 h 922443"/>
                <a:gd name="connsiteX37" fmla="*/ 113522 w 677080"/>
                <a:gd name="connsiteY37" fmla="*/ 191483 h 922443"/>
                <a:gd name="connsiteX38" fmla="*/ 120244 w 677080"/>
                <a:gd name="connsiteY38" fmla="*/ 206445 h 922443"/>
                <a:gd name="connsiteX39" fmla="*/ 114917 w 677080"/>
                <a:gd name="connsiteY39" fmla="*/ 220011 h 922443"/>
                <a:gd name="connsiteX40" fmla="*/ 117581 w 677080"/>
                <a:gd name="connsiteY40" fmla="*/ 233451 h 922443"/>
                <a:gd name="connsiteX41" fmla="*/ 127094 w 677080"/>
                <a:gd name="connsiteY41" fmla="*/ 220011 h 922443"/>
                <a:gd name="connsiteX42" fmla="*/ 131152 w 677080"/>
                <a:gd name="connsiteY42" fmla="*/ 191483 h 922443"/>
                <a:gd name="connsiteX43" fmla="*/ 136607 w 677080"/>
                <a:gd name="connsiteY43" fmla="*/ 190215 h 922443"/>
                <a:gd name="connsiteX44" fmla="*/ 136607 w 677080"/>
                <a:gd name="connsiteY44" fmla="*/ 218617 h 922443"/>
                <a:gd name="connsiteX45" fmla="*/ 132421 w 677080"/>
                <a:gd name="connsiteY45" fmla="*/ 232183 h 922443"/>
                <a:gd name="connsiteX46" fmla="*/ 145105 w 677080"/>
                <a:gd name="connsiteY46" fmla="*/ 218617 h 922443"/>
                <a:gd name="connsiteX47" fmla="*/ 149164 w 677080"/>
                <a:gd name="connsiteY47" fmla="*/ 203782 h 922443"/>
                <a:gd name="connsiteX48" fmla="*/ 151827 w 677080"/>
                <a:gd name="connsiteY48" fmla="*/ 190215 h 922443"/>
                <a:gd name="connsiteX49" fmla="*/ 151827 w 677080"/>
                <a:gd name="connsiteY49" fmla="*/ 173986 h 922443"/>
                <a:gd name="connsiteX50" fmla="*/ 145105 w 677080"/>
                <a:gd name="connsiteY50" fmla="*/ 130623 h 922443"/>
                <a:gd name="connsiteX51" fmla="*/ 154491 w 677080"/>
                <a:gd name="connsiteY51" fmla="*/ 117056 h 922443"/>
                <a:gd name="connsiteX52" fmla="*/ 168063 w 677080"/>
                <a:gd name="connsiteY52" fmla="*/ 106278 h 922443"/>
                <a:gd name="connsiteX53" fmla="*/ 182903 w 677080"/>
                <a:gd name="connsiteY53" fmla="*/ 98037 h 922443"/>
                <a:gd name="connsiteX54" fmla="*/ 201929 w 677080"/>
                <a:gd name="connsiteY54" fmla="*/ 98037 h 922443"/>
                <a:gd name="connsiteX55" fmla="*/ 200534 w 677080"/>
                <a:gd name="connsiteY55" fmla="*/ 85357 h 922443"/>
                <a:gd name="connsiteX56" fmla="*/ 187089 w 677080"/>
                <a:gd name="connsiteY56" fmla="*/ 77243 h 922443"/>
                <a:gd name="connsiteX57" fmla="*/ 180240 w 677080"/>
                <a:gd name="connsiteY57" fmla="*/ 48841 h 922443"/>
                <a:gd name="connsiteX58" fmla="*/ 193811 w 677080"/>
                <a:gd name="connsiteY58" fmla="*/ 32612 h 922443"/>
                <a:gd name="connsiteX59" fmla="*/ 201929 w 677080"/>
                <a:gd name="connsiteY59" fmla="*/ 17777 h 922443"/>
                <a:gd name="connsiteX60" fmla="*/ 215501 w 677080"/>
                <a:gd name="connsiteY60" fmla="*/ 10930 h 922443"/>
                <a:gd name="connsiteX61" fmla="*/ 228185 w 677080"/>
                <a:gd name="connsiteY61" fmla="*/ 26 h 922443"/>
                <a:gd name="connsiteX62" fmla="*/ 243025 w 677080"/>
                <a:gd name="connsiteY62" fmla="*/ 8267 h 922443"/>
                <a:gd name="connsiteX63" fmla="*/ 256597 w 677080"/>
                <a:gd name="connsiteY63" fmla="*/ 12325 h 922443"/>
                <a:gd name="connsiteX64" fmla="*/ 270169 w 677080"/>
                <a:gd name="connsiteY64" fmla="*/ 23102 h 922443"/>
                <a:gd name="connsiteX65" fmla="*/ 281331 w 677080"/>
                <a:gd name="connsiteY65" fmla="*/ 23102 h 922443"/>
                <a:gd name="connsiteX66" fmla="*/ 294015 w 677080"/>
                <a:gd name="connsiteY66" fmla="*/ 20440 h 922443"/>
                <a:gd name="connsiteX67" fmla="*/ 307587 w 677080"/>
                <a:gd name="connsiteY67" fmla="*/ 24497 h 922443"/>
                <a:gd name="connsiteX68" fmla="*/ 321032 w 677080"/>
                <a:gd name="connsiteY68" fmla="*/ 32612 h 922443"/>
                <a:gd name="connsiteX69" fmla="*/ 329277 w 677080"/>
                <a:gd name="connsiteY69" fmla="*/ 46178 h 922443"/>
                <a:gd name="connsiteX70" fmla="*/ 342722 w 677080"/>
                <a:gd name="connsiteY70" fmla="*/ 50236 h 922443"/>
                <a:gd name="connsiteX71" fmla="*/ 357435 w 677080"/>
                <a:gd name="connsiteY71" fmla="*/ 50236 h 922443"/>
                <a:gd name="connsiteX72" fmla="*/ 371007 w 677080"/>
                <a:gd name="connsiteY72" fmla="*/ 56956 h 922443"/>
                <a:gd name="connsiteX73" fmla="*/ 400687 w 677080"/>
                <a:gd name="connsiteY73" fmla="*/ 65071 h 922443"/>
                <a:gd name="connsiteX74" fmla="*/ 415654 w 677080"/>
                <a:gd name="connsiteY74" fmla="*/ 71917 h 922443"/>
                <a:gd name="connsiteX75" fmla="*/ 429226 w 677080"/>
                <a:gd name="connsiteY75" fmla="*/ 71917 h 922443"/>
                <a:gd name="connsiteX76" fmla="*/ 444066 w 677080"/>
                <a:gd name="connsiteY76" fmla="*/ 81300 h 922443"/>
                <a:gd name="connsiteX77" fmla="*/ 448125 w 677080"/>
                <a:gd name="connsiteY77" fmla="*/ 94867 h 922443"/>
                <a:gd name="connsiteX78" fmla="*/ 459033 w 677080"/>
                <a:gd name="connsiteY78" fmla="*/ 108434 h 922443"/>
                <a:gd name="connsiteX79" fmla="*/ 467151 w 677080"/>
                <a:gd name="connsiteY79" fmla="*/ 113886 h 922443"/>
                <a:gd name="connsiteX80" fmla="*/ 467151 w 677080"/>
                <a:gd name="connsiteY80" fmla="*/ 127326 h 922443"/>
                <a:gd name="connsiteX81" fmla="*/ 453579 w 677080"/>
                <a:gd name="connsiteY81" fmla="*/ 130115 h 922443"/>
                <a:gd name="connsiteX82" fmla="*/ 448125 w 677080"/>
                <a:gd name="connsiteY82" fmla="*/ 147739 h 922443"/>
                <a:gd name="connsiteX83" fmla="*/ 456243 w 677080"/>
                <a:gd name="connsiteY83" fmla="*/ 161180 h 922443"/>
                <a:gd name="connsiteX84" fmla="*/ 471590 w 677080"/>
                <a:gd name="connsiteY84" fmla="*/ 171196 h 922443"/>
                <a:gd name="connsiteX85" fmla="*/ 478313 w 677080"/>
                <a:gd name="connsiteY85" fmla="*/ 184763 h 922443"/>
                <a:gd name="connsiteX86" fmla="*/ 485162 w 677080"/>
                <a:gd name="connsiteY86" fmla="*/ 213165 h 922443"/>
                <a:gd name="connsiteX87" fmla="*/ 483767 w 677080"/>
                <a:gd name="connsiteY87" fmla="*/ 241693 h 922443"/>
                <a:gd name="connsiteX88" fmla="*/ 489221 w 677080"/>
                <a:gd name="connsiteY88" fmla="*/ 286324 h 922443"/>
                <a:gd name="connsiteX89" fmla="*/ 475649 w 677080"/>
                <a:gd name="connsiteY89" fmla="*/ 299891 h 922443"/>
                <a:gd name="connsiteX90" fmla="*/ 462077 w 677080"/>
                <a:gd name="connsiteY90" fmla="*/ 308006 h 922443"/>
                <a:gd name="connsiteX91" fmla="*/ 458019 w 677080"/>
                <a:gd name="connsiteY91" fmla="*/ 321446 h 922443"/>
                <a:gd name="connsiteX92" fmla="*/ 456623 w 677080"/>
                <a:gd name="connsiteY92" fmla="*/ 349974 h 922443"/>
                <a:gd name="connsiteX93" fmla="*/ 443052 w 677080"/>
                <a:gd name="connsiteY93" fmla="*/ 371656 h 922443"/>
                <a:gd name="connsiteX94" fmla="*/ 428211 w 677080"/>
                <a:gd name="connsiteY94" fmla="*/ 374318 h 922443"/>
                <a:gd name="connsiteX95" fmla="*/ 413371 w 677080"/>
                <a:gd name="connsiteY95" fmla="*/ 385096 h 922443"/>
                <a:gd name="connsiteX96" fmla="*/ 410581 w 677080"/>
                <a:gd name="connsiteY96" fmla="*/ 413624 h 922443"/>
                <a:gd name="connsiteX97" fmla="*/ 411976 w 677080"/>
                <a:gd name="connsiteY97" fmla="*/ 435306 h 922443"/>
                <a:gd name="connsiteX98" fmla="*/ 429607 w 677080"/>
                <a:gd name="connsiteY98" fmla="*/ 451535 h 922443"/>
                <a:gd name="connsiteX99" fmla="*/ 444447 w 677080"/>
                <a:gd name="connsiteY99" fmla="*/ 452803 h 922443"/>
                <a:gd name="connsiteX100" fmla="*/ 458019 w 677080"/>
                <a:gd name="connsiteY100" fmla="*/ 458255 h 922443"/>
                <a:gd name="connsiteX101" fmla="*/ 468927 w 677080"/>
                <a:gd name="connsiteY101" fmla="*/ 443420 h 922443"/>
                <a:gd name="connsiteX102" fmla="*/ 475649 w 677080"/>
                <a:gd name="connsiteY102" fmla="*/ 429853 h 922443"/>
                <a:gd name="connsiteX103" fmla="*/ 489221 w 677080"/>
                <a:gd name="connsiteY103" fmla="*/ 418949 h 922443"/>
                <a:gd name="connsiteX104" fmla="*/ 495944 w 677080"/>
                <a:gd name="connsiteY104" fmla="*/ 394605 h 922443"/>
                <a:gd name="connsiteX105" fmla="*/ 493280 w 677080"/>
                <a:gd name="connsiteY105" fmla="*/ 381038 h 922443"/>
                <a:gd name="connsiteX106" fmla="*/ 506852 w 677080"/>
                <a:gd name="connsiteY106" fmla="*/ 375713 h 922443"/>
                <a:gd name="connsiteX107" fmla="*/ 521692 w 677080"/>
                <a:gd name="connsiteY107" fmla="*/ 362146 h 922443"/>
                <a:gd name="connsiteX108" fmla="*/ 535264 w 677080"/>
                <a:gd name="connsiteY108" fmla="*/ 356694 h 922443"/>
                <a:gd name="connsiteX109" fmla="*/ 556953 w 677080"/>
                <a:gd name="connsiteY109" fmla="*/ 340465 h 922443"/>
                <a:gd name="connsiteX110" fmla="*/ 571794 w 677080"/>
                <a:gd name="connsiteY110" fmla="*/ 343127 h 922443"/>
                <a:gd name="connsiteX111" fmla="*/ 585366 w 677080"/>
                <a:gd name="connsiteY111" fmla="*/ 348579 h 922443"/>
                <a:gd name="connsiteX112" fmla="*/ 598431 w 677080"/>
                <a:gd name="connsiteY112" fmla="*/ 361385 h 922443"/>
                <a:gd name="connsiteX113" fmla="*/ 614667 w 677080"/>
                <a:gd name="connsiteY113" fmla="*/ 389787 h 922443"/>
                <a:gd name="connsiteX114" fmla="*/ 629506 w 677080"/>
                <a:gd name="connsiteY114" fmla="*/ 445322 h 922443"/>
                <a:gd name="connsiteX115" fmla="*/ 637624 w 677080"/>
                <a:gd name="connsiteY115" fmla="*/ 458889 h 922443"/>
                <a:gd name="connsiteX116" fmla="*/ 645742 w 677080"/>
                <a:gd name="connsiteY116" fmla="*/ 487291 h 922443"/>
                <a:gd name="connsiteX117" fmla="*/ 653859 w 677080"/>
                <a:gd name="connsiteY117" fmla="*/ 517087 h 922443"/>
                <a:gd name="connsiteX118" fmla="*/ 660708 w 677080"/>
                <a:gd name="connsiteY118" fmla="*/ 533316 h 922443"/>
                <a:gd name="connsiteX119" fmla="*/ 674280 w 677080"/>
                <a:gd name="connsiteY119" fmla="*/ 556393 h 922443"/>
                <a:gd name="connsiteX120" fmla="*/ 675549 w 677080"/>
                <a:gd name="connsiteY120" fmla="*/ 556393 h 922443"/>
                <a:gd name="connsiteX121" fmla="*/ 676944 w 677080"/>
                <a:gd name="connsiteY121" fmla="*/ 567170 h 922443"/>
                <a:gd name="connsiteX122" fmla="*/ 672885 w 677080"/>
                <a:gd name="connsiteY122" fmla="*/ 572622 h 922443"/>
                <a:gd name="connsiteX123" fmla="*/ 670221 w 677080"/>
                <a:gd name="connsiteY123" fmla="*/ 601024 h 922443"/>
                <a:gd name="connsiteX124" fmla="*/ 674280 w 677080"/>
                <a:gd name="connsiteY124" fmla="*/ 614591 h 922443"/>
                <a:gd name="connsiteX125" fmla="*/ 671490 w 677080"/>
                <a:gd name="connsiteY125" fmla="*/ 644387 h 922443"/>
                <a:gd name="connsiteX126" fmla="*/ 663372 w 677080"/>
                <a:gd name="connsiteY126" fmla="*/ 657954 h 922443"/>
                <a:gd name="connsiteX127" fmla="*/ 653859 w 677080"/>
                <a:gd name="connsiteY127" fmla="*/ 662011 h 922443"/>
                <a:gd name="connsiteX128" fmla="*/ 656650 w 677080"/>
                <a:gd name="connsiteY128" fmla="*/ 657954 h 922443"/>
                <a:gd name="connsiteX129" fmla="*/ 652591 w 677080"/>
                <a:gd name="connsiteY129" fmla="*/ 644387 h 922443"/>
                <a:gd name="connsiteX130" fmla="*/ 645741 w 677080"/>
                <a:gd name="connsiteY130" fmla="*/ 634878 h 922443"/>
                <a:gd name="connsiteX131" fmla="*/ 630901 w 677080"/>
                <a:gd name="connsiteY131" fmla="*/ 642992 h 922443"/>
                <a:gd name="connsiteX132" fmla="*/ 628237 w 677080"/>
                <a:gd name="connsiteY132" fmla="*/ 655672 h 922443"/>
                <a:gd name="connsiteX133" fmla="*/ 618724 w 677080"/>
                <a:gd name="connsiteY133" fmla="*/ 669238 h 922443"/>
                <a:gd name="connsiteX134" fmla="*/ 620120 w 677080"/>
                <a:gd name="connsiteY134" fmla="*/ 699035 h 922443"/>
                <a:gd name="connsiteX135" fmla="*/ 609212 w 677080"/>
                <a:gd name="connsiteY135" fmla="*/ 712602 h 922443"/>
                <a:gd name="connsiteX136" fmla="*/ 592976 w 677080"/>
                <a:gd name="connsiteY136" fmla="*/ 725281 h 922443"/>
                <a:gd name="connsiteX137" fmla="*/ 591581 w 677080"/>
                <a:gd name="connsiteY137" fmla="*/ 727944 h 922443"/>
                <a:gd name="connsiteX138" fmla="*/ 587522 w 677080"/>
                <a:gd name="connsiteY138" fmla="*/ 734664 h 922443"/>
                <a:gd name="connsiteX139" fmla="*/ 583463 w 677080"/>
                <a:gd name="connsiteY139" fmla="*/ 748230 h 922443"/>
                <a:gd name="connsiteX140" fmla="*/ 582068 w 677080"/>
                <a:gd name="connsiteY140" fmla="*/ 790199 h 922443"/>
                <a:gd name="connsiteX141" fmla="*/ 557714 w 677080"/>
                <a:gd name="connsiteY141" fmla="*/ 832167 h 922443"/>
                <a:gd name="connsiteX142" fmla="*/ 548328 w 677080"/>
                <a:gd name="connsiteY142" fmla="*/ 860696 h 922443"/>
                <a:gd name="connsiteX143" fmla="*/ 481864 w 677080"/>
                <a:gd name="connsiteY143" fmla="*/ 874136 h 922443"/>
                <a:gd name="connsiteX144" fmla="*/ 334223 w 677080"/>
                <a:gd name="connsiteY144" fmla="*/ 898607 h 922443"/>
                <a:gd name="connsiteX145" fmla="*/ 317988 w 677080"/>
                <a:gd name="connsiteY145" fmla="*/ 885927 h 922443"/>
                <a:gd name="connsiteX146" fmla="*/ 89676 w 677080"/>
                <a:gd name="connsiteY146" fmla="*/ 914329 h 922443"/>
                <a:gd name="connsiteX147" fmla="*/ 9767 w 677080"/>
                <a:gd name="connsiteY147" fmla="*/ 922444 h 9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77080" h="922443">
                  <a:moveTo>
                    <a:pt x="2283" y="922444"/>
                  </a:moveTo>
                  <a:lnTo>
                    <a:pt x="7737" y="918386"/>
                  </a:lnTo>
                  <a:lnTo>
                    <a:pt x="21309" y="904819"/>
                  </a:lnTo>
                  <a:lnTo>
                    <a:pt x="30695" y="889985"/>
                  </a:lnTo>
                  <a:lnTo>
                    <a:pt x="37545" y="876418"/>
                  </a:lnTo>
                  <a:lnTo>
                    <a:pt x="50229" y="834449"/>
                  </a:lnTo>
                  <a:cubicBezTo>
                    <a:pt x="50229" y="834449"/>
                    <a:pt x="61898" y="813275"/>
                    <a:pt x="65069" y="806048"/>
                  </a:cubicBezTo>
                  <a:cubicBezTo>
                    <a:pt x="67185" y="801175"/>
                    <a:pt x="69007" y="796178"/>
                    <a:pt x="70523" y="791086"/>
                  </a:cubicBezTo>
                  <a:cubicBezTo>
                    <a:pt x="78095" y="760553"/>
                    <a:pt x="80834" y="729022"/>
                    <a:pt x="78641" y="697640"/>
                  </a:cubicBezTo>
                  <a:cubicBezTo>
                    <a:pt x="77626" y="683312"/>
                    <a:pt x="70523" y="640837"/>
                    <a:pt x="70523" y="640837"/>
                  </a:cubicBezTo>
                  <a:cubicBezTo>
                    <a:pt x="70523" y="640837"/>
                    <a:pt x="50736" y="609265"/>
                    <a:pt x="51497" y="597474"/>
                  </a:cubicBezTo>
                  <a:cubicBezTo>
                    <a:pt x="51497" y="593543"/>
                    <a:pt x="62278" y="586950"/>
                    <a:pt x="59615" y="583907"/>
                  </a:cubicBezTo>
                  <a:cubicBezTo>
                    <a:pt x="56951" y="580864"/>
                    <a:pt x="49594" y="590627"/>
                    <a:pt x="46170" y="589359"/>
                  </a:cubicBezTo>
                  <a:cubicBezTo>
                    <a:pt x="26383" y="582132"/>
                    <a:pt x="13952" y="534711"/>
                    <a:pt x="6849" y="514932"/>
                  </a:cubicBezTo>
                  <a:cubicBezTo>
                    <a:pt x="5222" y="510586"/>
                    <a:pt x="4321" y="506002"/>
                    <a:pt x="4185" y="501365"/>
                  </a:cubicBezTo>
                  <a:cubicBezTo>
                    <a:pt x="5283" y="496605"/>
                    <a:pt x="7077" y="492033"/>
                    <a:pt x="9512" y="487798"/>
                  </a:cubicBezTo>
                  <a:cubicBezTo>
                    <a:pt x="11542" y="483867"/>
                    <a:pt x="18392" y="477274"/>
                    <a:pt x="19026" y="472963"/>
                  </a:cubicBezTo>
                  <a:cubicBezTo>
                    <a:pt x="17586" y="458466"/>
                    <a:pt x="13951" y="444273"/>
                    <a:pt x="8245" y="430868"/>
                  </a:cubicBezTo>
                  <a:lnTo>
                    <a:pt x="0" y="417428"/>
                  </a:lnTo>
                  <a:lnTo>
                    <a:pt x="1395" y="403861"/>
                  </a:lnTo>
                  <a:lnTo>
                    <a:pt x="14079" y="388899"/>
                  </a:lnTo>
                  <a:cubicBezTo>
                    <a:pt x="20265" y="375207"/>
                    <a:pt x="25727" y="361198"/>
                    <a:pt x="30441" y="346931"/>
                  </a:cubicBezTo>
                  <a:cubicBezTo>
                    <a:pt x="31377" y="342043"/>
                    <a:pt x="31802" y="337072"/>
                    <a:pt x="31709" y="332096"/>
                  </a:cubicBezTo>
                  <a:cubicBezTo>
                    <a:pt x="31710" y="328673"/>
                    <a:pt x="29173" y="321953"/>
                    <a:pt x="29046" y="318529"/>
                  </a:cubicBezTo>
                  <a:cubicBezTo>
                    <a:pt x="29046" y="312443"/>
                    <a:pt x="32344" y="300271"/>
                    <a:pt x="31710" y="294185"/>
                  </a:cubicBezTo>
                  <a:cubicBezTo>
                    <a:pt x="31076" y="288099"/>
                    <a:pt x="21436" y="273898"/>
                    <a:pt x="23592" y="267052"/>
                  </a:cubicBezTo>
                  <a:cubicBezTo>
                    <a:pt x="24861" y="262994"/>
                    <a:pt x="33993" y="259317"/>
                    <a:pt x="37164" y="256274"/>
                  </a:cubicBezTo>
                  <a:cubicBezTo>
                    <a:pt x="40335" y="253231"/>
                    <a:pt x="47945" y="247018"/>
                    <a:pt x="49848" y="242707"/>
                  </a:cubicBezTo>
                  <a:cubicBezTo>
                    <a:pt x="51751" y="238396"/>
                    <a:pt x="47692" y="232437"/>
                    <a:pt x="48453" y="229141"/>
                  </a:cubicBezTo>
                  <a:cubicBezTo>
                    <a:pt x="50355" y="221660"/>
                    <a:pt x="58727" y="206064"/>
                    <a:pt x="66084" y="203782"/>
                  </a:cubicBezTo>
                  <a:cubicBezTo>
                    <a:pt x="69508" y="202514"/>
                    <a:pt x="76231" y="208854"/>
                    <a:pt x="79655" y="207713"/>
                  </a:cubicBezTo>
                  <a:cubicBezTo>
                    <a:pt x="83080" y="206571"/>
                    <a:pt x="88661" y="198203"/>
                    <a:pt x="90437" y="194273"/>
                  </a:cubicBezTo>
                  <a:cubicBezTo>
                    <a:pt x="92213" y="190342"/>
                    <a:pt x="91959" y="183875"/>
                    <a:pt x="93227" y="180706"/>
                  </a:cubicBezTo>
                  <a:cubicBezTo>
                    <a:pt x="96153" y="176017"/>
                    <a:pt x="99329" y="171488"/>
                    <a:pt x="102740" y="167139"/>
                  </a:cubicBezTo>
                  <a:cubicBezTo>
                    <a:pt x="104251" y="162517"/>
                    <a:pt x="106030" y="157987"/>
                    <a:pt x="108067" y="153572"/>
                  </a:cubicBezTo>
                  <a:cubicBezTo>
                    <a:pt x="110731" y="150149"/>
                    <a:pt x="117834" y="140893"/>
                    <a:pt x="121639" y="142795"/>
                  </a:cubicBezTo>
                  <a:cubicBezTo>
                    <a:pt x="130265" y="147486"/>
                    <a:pt x="120117" y="172464"/>
                    <a:pt x="117581" y="182100"/>
                  </a:cubicBezTo>
                  <a:cubicBezTo>
                    <a:pt x="117581" y="184509"/>
                    <a:pt x="113395" y="188947"/>
                    <a:pt x="113522" y="191483"/>
                  </a:cubicBezTo>
                  <a:cubicBezTo>
                    <a:pt x="113649" y="194019"/>
                    <a:pt x="120244" y="202387"/>
                    <a:pt x="120244" y="206445"/>
                  </a:cubicBezTo>
                  <a:cubicBezTo>
                    <a:pt x="120244" y="210502"/>
                    <a:pt x="115171" y="216334"/>
                    <a:pt x="114917" y="220011"/>
                  </a:cubicBezTo>
                  <a:cubicBezTo>
                    <a:pt x="114663" y="223688"/>
                    <a:pt x="114917" y="232691"/>
                    <a:pt x="117581" y="233451"/>
                  </a:cubicBezTo>
                  <a:cubicBezTo>
                    <a:pt x="120244" y="234212"/>
                    <a:pt x="125571" y="223815"/>
                    <a:pt x="127094" y="220011"/>
                  </a:cubicBezTo>
                  <a:cubicBezTo>
                    <a:pt x="129757" y="213291"/>
                    <a:pt x="127094" y="196935"/>
                    <a:pt x="131152" y="191483"/>
                  </a:cubicBezTo>
                  <a:cubicBezTo>
                    <a:pt x="132040" y="190469"/>
                    <a:pt x="135465" y="189327"/>
                    <a:pt x="136607" y="190215"/>
                  </a:cubicBezTo>
                  <a:cubicBezTo>
                    <a:pt x="142188" y="194526"/>
                    <a:pt x="137621" y="211516"/>
                    <a:pt x="136607" y="218617"/>
                  </a:cubicBezTo>
                  <a:cubicBezTo>
                    <a:pt x="136607" y="222167"/>
                    <a:pt x="129377" y="230408"/>
                    <a:pt x="132421" y="232183"/>
                  </a:cubicBezTo>
                  <a:cubicBezTo>
                    <a:pt x="135465" y="233959"/>
                    <a:pt x="142441" y="222547"/>
                    <a:pt x="145105" y="218617"/>
                  </a:cubicBezTo>
                  <a:cubicBezTo>
                    <a:pt x="146900" y="213804"/>
                    <a:pt x="148259" y="208839"/>
                    <a:pt x="149164" y="203782"/>
                  </a:cubicBezTo>
                  <a:cubicBezTo>
                    <a:pt x="149925" y="200359"/>
                    <a:pt x="151447" y="193639"/>
                    <a:pt x="151827" y="190215"/>
                  </a:cubicBezTo>
                  <a:cubicBezTo>
                    <a:pt x="152144" y="184810"/>
                    <a:pt x="152144" y="179391"/>
                    <a:pt x="151827" y="173986"/>
                  </a:cubicBezTo>
                  <a:cubicBezTo>
                    <a:pt x="150939" y="163081"/>
                    <a:pt x="142568" y="141273"/>
                    <a:pt x="145105" y="130623"/>
                  </a:cubicBezTo>
                  <a:cubicBezTo>
                    <a:pt x="147203" y="125468"/>
                    <a:pt x="150407" y="120837"/>
                    <a:pt x="154491" y="117056"/>
                  </a:cubicBezTo>
                  <a:cubicBezTo>
                    <a:pt x="158814" y="113218"/>
                    <a:pt x="163345" y="109620"/>
                    <a:pt x="168063" y="106278"/>
                  </a:cubicBezTo>
                  <a:cubicBezTo>
                    <a:pt x="172663" y="102949"/>
                    <a:pt x="177645" y="100182"/>
                    <a:pt x="182903" y="98037"/>
                  </a:cubicBezTo>
                  <a:cubicBezTo>
                    <a:pt x="187596" y="96896"/>
                    <a:pt x="198758" y="101587"/>
                    <a:pt x="201929" y="98037"/>
                  </a:cubicBezTo>
                  <a:cubicBezTo>
                    <a:pt x="205100" y="94486"/>
                    <a:pt x="201929" y="88527"/>
                    <a:pt x="200534" y="85357"/>
                  </a:cubicBezTo>
                  <a:cubicBezTo>
                    <a:pt x="199139" y="82188"/>
                    <a:pt x="189626" y="80286"/>
                    <a:pt x="187089" y="77243"/>
                  </a:cubicBezTo>
                  <a:cubicBezTo>
                    <a:pt x="180757" y="69234"/>
                    <a:pt x="178253" y="58854"/>
                    <a:pt x="180240" y="48841"/>
                  </a:cubicBezTo>
                  <a:cubicBezTo>
                    <a:pt x="182015" y="43896"/>
                    <a:pt x="190894" y="36923"/>
                    <a:pt x="193811" y="32612"/>
                  </a:cubicBezTo>
                  <a:cubicBezTo>
                    <a:pt x="196136" y="27468"/>
                    <a:pt x="198849" y="22508"/>
                    <a:pt x="201929" y="17777"/>
                  </a:cubicBezTo>
                  <a:cubicBezTo>
                    <a:pt x="206294" y="15193"/>
                    <a:pt x="210829" y="12906"/>
                    <a:pt x="215501" y="10930"/>
                  </a:cubicBezTo>
                  <a:cubicBezTo>
                    <a:pt x="218799" y="8648"/>
                    <a:pt x="223619" y="533"/>
                    <a:pt x="228185" y="26"/>
                  </a:cubicBezTo>
                  <a:cubicBezTo>
                    <a:pt x="232751" y="-481"/>
                    <a:pt x="239093" y="6619"/>
                    <a:pt x="243025" y="8267"/>
                  </a:cubicBezTo>
                  <a:cubicBezTo>
                    <a:pt x="246957" y="9916"/>
                    <a:pt x="253553" y="10676"/>
                    <a:pt x="256597" y="12325"/>
                  </a:cubicBezTo>
                  <a:cubicBezTo>
                    <a:pt x="261390" y="15564"/>
                    <a:pt x="265928" y="19167"/>
                    <a:pt x="270169" y="23102"/>
                  </a:cubicBezTo>
                  <a:lnTo>
                    <a:pt x="281331" y="23102"/>
                  </a:lnTo>
                  <a:lnTo>
                    <a:pt x="294015" y="20440"/>
                  </a:lnTo>
                  <a:lnTo>
                    <a:pt x="307587" y="24497"/>
                  </a:lnTo>
                  <a:lnTo>
                    <a:pt x="321032" y="32612"/>
                  </a:lnTo>
                  <a:lnTo>
                    <a:pt x="329277" y="46178"/>
                  </a:lnTo>
                  <a:lnTo>
                    <a:pt x="342722" y="50236"/>
                  </a:lnTo>
                  <a:lnTo>
                    <a:pt x="357435" y="50236"/>
                  </a:lnTo>
                  <a:lnTo>
                    <a:pt x="371007" y="56956"/>
                  </a:lnTo>
                  <a:lnTo>
                    <a:pt x="400687" y="65071"/>
                  </a:lnTo>
                  <a:lnTo>
                    <a:pt x="415654" y="71917"/>
                  </a:lnTo>
                  <a:lnTo>
                    <a:pt x="429226" y="71917"/>
                  </a:lnTo>
                  <a:lnTo>
                    <a:pt x="444066" y="81300"/>
                  </a:lnTo>
                  <a:lnTo>
                    <a:pt x="448125" y="94867"/>
                  </a:lnTo>
                  <a:lnTo>
                    <a:pt x="459033" y="108434"/>
                  </a:lnTo>
                  <a:lnTo>
                    <a:pt x="467151" y="113886"/>
                  </a:lnTo>
                  <a:lnTo>
                    <a:pt x="467151" y="127326"/>
                  </a:lnTo>
                  <a:lnTo>
                    <a:pt x="453579" y="130115"/>
                  </a:lnTo>
                  <a:lnTo>
                    <a:pt x="448125" y="147739"/>
                  </a:lnTo>
                  <a:lnTo>
                    <a:pt x="456243" y="161180"/>
                  </a:lnTo>
                  <a:lnTo>
                    <a:pt x="471590" y="171196"/>
                  </a:lnTo>
                  <a:lnTo>
                    <a:pt x="478313" y="184763"/>
                  </a:lnTo>
                  <a:lnTo>
                    <a:pt x="485162" y="213165"/>
                  </a:lnTo>
                  <a:lnTo>
                    <a:pt x="483767" y="241693"/>
                  </a:lnTo>
                  <a:lnTo>
                    <a:pt x="489221" y="286324"/>
                  </a:lnTo>
                  <a:lnTo>
                    <a:pt x="475649" y="299891"/>
                  </a:lnTo>
                  <a:lnTo>
                    <a:pt x="462077" y="308006"/>
                  </a:lnTo>
                  <a:lnTo>
                    <a:pt x="458019" y="321446"/>
                  </a:lnTo>
                  <a:lnTo>
                    <a:pt x="456623" y="349974"/>
                  </a:lnTo>
                  <a:lnTo>
                    <a:pt x="443052" y="371656"/>
                  </a:lnTo>
                  <a:lnTo>
                    <a:pt x="428211" y="374318"/>
                  </a:lnTo>
                  <a:lnTo>
                    <a:pt x="413371" y="385096"/>
                  </a:lnTo>
                  <a:lnTo>
                    <a:pt x="410581" y="413624"/>
                  </a:lnTo>
                  <a:lnTo>
                    <a:pt x="411976" y="435306"/>
                  </a:lnTo>
                  <a:lnTo>
                    <a:pt x="429607" y="451535"/>
                  </a:lnTo>
                  <a:lnTo>
                    <a:pt x="444447" y="452803"/>
                  </a:lnTo>
                  <a:lnTo>
                    <a:pt x="458019" y="458255"/>
                  </a:lnTo>
                  <a:lnTo>
                    <a:pt x="468927" y="443420"/>
                  </a:lnTo>
                  <a:lnTo>
                    <a:pt x="475649" y="429853"/>
                  </a:lnTo>
                  <a:cubicBezTo>
                    <a:pt x="480596" y="426779"/>
                    <a:pt x="485153" y="423117"/>
                    <a:pt x="489221" y="418949"/>
                  </a:cubicBezTo>
                  <a:cubicBezTo>
                    <a:pt x="493073" y="411367"/>
                    <a:pt x="495359" y="403088"/>
                    <a:pt x="495944" y="394605"/>
                  </a:cubicBezTo>
                  <a:cubicBezTo>
                    <a:pt x="495944" y="391182"/>
                    <a:pt x="491631" y="384081"/>
                    <a:pt x="493280" y="381038"/>
                  </a:cubicBezTo>
                  <a:cubicBezTo>
                    <a:pt x="494929" y="377995"/>
                    <a:pt x="503681" y="377615"/>
                    <a:pt x="506852" y="375713"/>
                  </a:cubicBezTo>
                  <a:cubicBezTo>
                    <a:pt x="510023" y="373811"/>
                    <a:pt x="517379" y="364809"/>
                    <a:pt x="521692" y="362146"/>
                  </a:cubicBezTo>
                  <a:cubicBezTo>
                    <a:pt x="526005" y="359484"/>
                    <a:pt x="532093" y="358469"/>
                    <a:pt x="535264" y="356694"/>
                  </a:cubicBezTo>
                  <a:cubicBezTo>
                    <a:pt x="541098" y="353397"/>
                    <a:pt x="556953" y="340465"/>
                    <a:pt x="556953" y="340465"/>
                  </a:cubicBezTo>
                  <a:cubicBezTo>
                    <a:pt x="556953" y="340465"/>
                    <a:pt x="568242" y="342113"/>
                    <a:pt x="571794" y="343127"/>
                  </a:cubicBezTo>
                  <a:cubicBezTo>
                    <a:pt x="576514" y="344415"/>
                    <a:pt x="581068" y="346245"/>
                    <a:pt x="585366" y="348579"/>
                  </a:cubicBezTo>
                  <a:cubicBezTo>
                    <a:pt x="590192" y="352340"/>
                    <a:pt x="594575" y="356636"/>
                    <a:pt x="598431" y="361385"/>
                  </a:cubicBezTo>
                  <a:cubicBezTo>
                    <a:pt x="604719" y="370325"/>
                    <a:pt x="610154" y="379833"/>
                    <a:pt x="614667" y="389787"/>
                  </a:cubicBezTo>
                  <a:cubicBezTo>
                    <a:pt x="620120" y="403100"/>
                    <a:pt x="623925" y="432136"/>
                    <a:pt x="629506" y="445322"/>
                  </a:cubicBezTo>
                  <a:cubicBezTo>
                    <a:pt x="631028" y="448999"/>
                    <a:pt x="636101" y="455212"/>
                    <a:pt x="637624" y="458889"/>
                  </a:cubicBezTo>
                  <a:cubicBezTo>
                    <a:pt x="640906" y="468182"/>
                    <a:pt x="643617" y="477667"/>
                    <a:pt x="645742" y="487291"/>
                  </a:cubicBezTo>
                  <a:cubicBezTo>
                    <a:pt x="647898" y="494772"/>
                    <a:pt x="651449" y="509733"/>
                    <a:pt x="653859" y="517087"/>
                  </a:cubicBezTo>
                  <a:cubicBezTo>
                    <a:pt x="655381" y="521271"/>
                    <a:pt x="658679" y="529766"/>
                    <a:pt x="660708" y="533316"/>
                  </a:cubicBezTo>
                  <a:cubicBezTo>
                    <a:pt x="663626" y="539276"/>
                    <a:pt x="668446" y="553096"/>
                    <a:pt x="674280" y="556393"/>
                  </a:cubicBezTo>
                  <a:cubicBezTo>
                    <a:pt x="674280" y="556393"/>
                    <a:pt x="675295" y="556393"/>
                    <a:pt x="675549" y="556393"/>
                  </a:cubicBezTo>
                  <a:cubicBezTo>
                    <a:pt x="675802" y="556393"/>
                    <a:pt x="677578" y="564508"/>
                    <a:pt x="676944" y="567170"/>
                  </a:cubicBezTo>
                  <a:cubicBezTo>
                    <a:pt x="676310" y="569833"/>
                    <a:pt x="673519" y="570974"/>
                    <a:pt x="672885" y="572622"/>
                  </a:cubicBezTo>
                  <a:cubicBezTo>
                    <a:pt x="670345" y="581861"/>
                    <a:pt x="669443" y="591474"/>
                    <a:pt x="670221" y="601024"/>
                  </a:cubicBezTo>
                  <a:cubicBezTo>
                    <a:pt x="670221" y="604574"/>
                    <a:pt x="673900" y="611041"/>
                    <a:pt x="674280" y="614591"/>
                  </a:cubicBezTo>
                  <a:cubicBezTo>
                    <a:pt x="674882" y="624607"/>
                    <a:pt x="673940" y="634656"/>
                    <a:pt x="671490" y="644387"/>
                  </a:cubicBezTo>
                  <a:cubicBezTo>
                    <a:pt x="669738" y="649415"/>
                    <a:pt x="666975" y="654032"/>
                    <a:pt x="663372" y="657954"/>
                  </a:cubicBezTo>
                  <a:cubicBezTo>
                    <a:pt x="661469" y="659602"/>
                    <a:pt x="655635" y="663913"/>
                    <a:pt x="653859" y="662011"/>
                  </a:cubicBezTo>
                  <a:cubicBezTo>
                    <a:pt x="652083" y="660109"/>
                    <a:pt x="656396" y="659095"/>
                    <a:pt x="656650" y="657954"/>
                  </a:cubicBezTo>
                  <a:cubicBezTo>
                    <a:pt x="656296" y="653191"/>
                    <a:pt x="654911" y="648562"/>
                    <a:pt x="652591" y="644387"/>
                  </a:cubicBezTo>
                  <a:cubicBezTo>
                    <a:pt x="651322" y="641724"/>
                    <a:pt x="648659" y="635511"/>
                    <a:pt x="645741" y="634878"/>
                  </a:cubicBezTo>
                  <a:cubicBezTo>
                    <a:pt x="642824" y="634244"/>
                    <a:pt x="633057" y="639569"/>
                    <a:pt x="630901" y="642992"/>
                  </a:cubicBezTo>
                  <a:cubicBezTo>
                    <a:pt x="628745" y="646416"/>
                    <a:pt x="629506" y="652248"/>
                    <a:pt x="628237" y="655672"/>
                  </a:cubicBezTo>
                  <a:cubicBezTo>
                    <a:pt x="626969" y="659095"/>
                    <a:pt x="619866" y="665308"/>
                    <a:pt x="618724" y="669238"/>
                  </a:cubicBezTo>
                  <a:cubicBezTo>
                    <a:pt x="616568" y="676339"/>
                    <a:pt x="622022" y="691807"/>
                    <a:pt x="620120" y="699035"/>
                  </a:cubicBezTo>
                  <a:cubicBezTo>
                    <a:pt x="617416" y="704233"/>
                    <a:pt x="613709" y="708844"/>
                    <a:pt x="609212" y="712602"/>
                  </a:cubicBezTo>
                  <a:cubicBezTo>
                    <a:pt x="605533" y="716152"/>
                    <a:pt x="596527" y="720843"/>
                    <a:pt x="592976" y="725281"/>
                  </a:cubicBezTo>
                  <a:cubicBezTo>
                    <a:pt x="592436" y="726127"/>
                    <a:pt x="591969" y="727018"/>
                    <a:pt x="591581" y="727944"/>
                  </a:cubicBezTo>
                  <a:cubicBezTo>
                    <a:pt x="590693" y="729719"/>
                    <a:pt x="588410" y="732888"/>
                    <a:pt x="587522" y="734664"/>
                  </a:cubicBezTo>
                  <a:cubicBezTo>
                    <a:pt x="585805" y="739069"/>
                    <a:pt x="584447" y="743606"/>
                    <a:pt x="583463" y="748230"/>
                  </a:cubicBezTo>
                  <a:cubicBezTo>
                    <a:pt x="581814" y="758627"/>
                    <a:pt x="582068" y="790199"/>
                    <a:pt x="582068" y="790199"/>
                  </a:cubicBezTo>
                  <a:lnTo>
                    <a:pt x="557714" y="832167"/>
                  </a:lnTo>
                  <a:lnTo>
                    <a:pt x="548328" y="860696"/>
                  </a:lnTo>
                  <a:lnTo>
                    <a:pt x="481864" y="874136"/>
                  </a:lnTo>
                  <a:lnTo>
                    <a:pt x="334223" y="898607"/>
                  </a:lnTo>
                  <a:lnTo>
                    <a:pt x="317988" y="885927"/>
                  </a:lnTo>
                  <a:lnTo>
                    <a:pt x="89676" y="914329"/>
                  </a:lnTo>
                  <a:lnTo>
                    <a:pt x="9767" y="922444"/>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7" name="US_State">
              <a:extLst>
                <a:ext uri="{FF2B5EF4-FFF2-40B4-BE49-F238E27FC236}">
                  <a16:creationId xmlns:a16="http://schemas.microsoft.com/office/drawing/2014/main" id="{2CC9918D-5929-0EF5-530C-50E5583F9E71}"/>
                </a:ext>
              </a:extLst>
            </p:cNvPr>
            <p:cNvSpPr/>
            <p:nvPr/>
          </p:nvSpPr>
          <p:spPr>
            <a:xfrm>
              <a:off x="7866734" y="2301289"/>
              <a:ext cx="1012482" cy="661478"/>
            </a:xfrm>
            <a:custGeom>
              <a:avLst/>
              <a:gdLst>
                <a:gd name="connsiteX0" fmla="*/ 970832 w 1012482"/>
                <a:gd name="connsiteY0" fmla="*/ 418416 h 661478"/>
                <a:gd name="connsiteX1" fmla="*/ 965632 w 1012482"/>
                <a:gd name="connsiteY1" fmla="*/ 431096 h 661478"/>
                <a:gd name="connsiteX2" fmla="*/ 961953 w 1012482"/>
                <a:gd name="connsiteY2" fmla="*/ 446438 h 661478"/>
                <a:gd name="connsiteX3" fmla="*/ 946479 w 1012482"/>
                <a:gd name="connsiteY3" fmla="*/ 462413 h 661478"/>
                <a:gd name="connsiteX4" fmla="*/ 932907 w 1012482"/>
                <a:gd name="connsiteY4" fmla="*/ 472050 h 661478"/>
                <a:gd name="connsiteX5" fmla="*/ 919335 w 1012482"/>
                <a:gd name="connsiteY5" fmla="*/ 475727 h 661478"/>
                <a:gd name="connsiteX6" fmla="*/ 914008 w 1012482"/>
                <a:gd name="connsiteY6" fmla="*/ 471669 h 661478"/>
                <a:gd name="connsiteX7" fmla="*/ 903100 w 1012482"/>
                <a:gd name="connsiteY7" fmla="*/ 470401 h 661478"/>
                <a:gd name="connsiteX8" fmla="*/ 876083 w 1012482"/>
                <a:gd name="connsiteY8" fmla="*/ 481179 h 661478"/>
                <a:gd name="connsiteX9" fmla="*/ 867838 w 1012482"/>
                <a:gd name="connsiteY9" fmla="*/ 494746 h 661478"/>
                <a:gd name="connsiteX10" fmla="*/ 863779 w 1012482"/>
                <a:gd name="connsiteY10" fmla="*/ 508312 h 661478"/>
                <a:gd name="connsiteX11" fmla="*/ 541479 w 1012482"/>
                <a:gd name="connsiteY11" fmla="*/ 577288 h 661478"/>
                <a:gd name="connsiteX12" fmla="*/ 257358 w 1012482"/>
                <a:gd name="connsiteY12" fmla="*/ 630287 h 661478"/>
                <a:gd name="connsiteX13" fmla="*/ 85363 w 1012482"/>
                <a:gd name="connsiteY13" fmla="*/ 661478 h 661478"/>
                <a:gd name="connsiteX14" fmla="*/ 50101 w 1012482"/>
                <a:gd name="connsiteY14" fmla="*/ 461019 h 661478"/>
                <a:gd name="connsiteX15" fmla="*/ 1395 w 1012482"/>
                <a:gd name="connsiteY15" fmla="*/ 176749 h 661478"/>
                <a:gd name="connsiteX16" fmla="*/ 0 w 1012482"/>
                <a:gd name="connsiteY16" fmla="*/ 170536 h 661478"/>
                <a:gd name="connsiteX17" fmla="*/ 19026 w 1012482"/>
                <a:gd name="connsiteY17" fmla="*/ 157857 h 661478"/>
                <a:gd name="connsiteX18" fmla="*/ 47438 w 1012482"/>
                <a:gd name="connsiteY18" fmla="*/ 134908 h 661478"/>
                <a:gd name="connsiteX19" fmla="*/ 62405 w 1012482"/>
                <a:gd name="connsiteY19" fmla="*/ 124003 h 661478"/>
                <a:gd name="connsiteX20" fmla="*/ 109716 w 1012482"/>
                <a:gd name="connsiteY20" fmla="*/ 85966 h 661478"/>
                <a:gd name="connsiteX21" fmla="*/ 111111 w 1012482"/>
                <a:gd name="connsiteY21" fmla="*/ 91291 h 661478"/>
                <a:gd name="connsiteX22" fmla="*/ 120624 w 1012482"/>
                <a:gd name="connsiteY22" fmla="*/ 142769 h 661478"/>
                <a:gd name="connsiteX23" fmla="*/ 250635 w 1012482"/>
                <a:gd name="connsiteY23" fmla="*/ 119819 h 661478"/>
                <a:gd name="connsiteX24" fmla="*/ 449774 w 1012482"/>
                <a:gd name="connsiteY24" fmla="*/ 80514 h 661478"/>
                <a:gd name="connsiteX25" fmla="*/ 674534 w 1012482"/>
                <a:gd name="connsiteY25" fmla="*/ 33093 h 661478"/>
                <a:gd name="connsiteX26" fmla="*/ 823190 w 1012482"/>
                <a:gd name="connsiteY26" fmla="*/ 0 h 661478"/>
                <a:gd name="connsiteX27" fmla="*/ 824585 w 1012482"/>
                <a:gd name="connsiteY27" fmla="*/ 2663 h 661478"/>
                <a:gd name="connsiteX28" fmla="*/ 838030 w 1012482"/>
                <a:gd name="connsiteY28" fmla="*/ 9509 h 661478"/>
                <a:gd name="connsiteX29" fmla="*/ 844880 w 1012482"/>
                <a:gd name="connsiteY29" fmla="*/ 19273 h 661478"/>
                <a:gd name="connsiteX30" fmla="*/ 857564 w 1012482"/>
                <a:gd name="connsiteY30" fmla="*/ 20287 h 661478"/>
                <a:gd name="connsiteX31" fmla="*/ 941532 w 1012482"/>
                <a:gd name="connsiteY31" fmla="*/ 102956 h 661478"/>
                <a:gd name="connsiteX32" fmla="*/ 957768 w 1012482"/>
                <a:gd name="connsiteY32" fmla="*/ 109676 h 661478"/>
                <a:gd name="connsiteX33" fmla="*/ 957767 w 1012482"/>
                <a:gd name="connsiteY33" fmla="*/ 114114 h 661478"/>
                <a:gd name="connsiteX34" fmla="*/ 942927 w 1012482"/>
                <a:gd name="connsiteY34" fmla="*/ 131864 h 661478"/>
                <a:gd name="connsiteX35" fmla="*/ 937473 w 1012482"/>
                <a:gd name="connsiteY35" fmla="*/ 145304 h 661478"/>
                <a:gd name="connsiteX36" fmla="*/ 937473 w 1012482"/>
                <a:gd name="connsiteY36" fmla="*/ 158871 h 661478"/>
                <a:gd name="connsiteX37" fmla="*/ 921237 w 1012482"/>
                <a:gd name="connsiteY37" fmla="*/ 195388 h 661478"/>
                <a:gd name="connsiteX38" fmla="*/ 907666 w 1012482"/>
                <a:gd name="connsiteY38" fmla="*/ 208955 h 661478"/>
                <a:gd name="connsiteX39" fmla="*/ 913120 w 1012482"/>
                <a:gd name="connsiteY39" fmla="*/ 219859 h 661478"/>
                <a:gd name="connsiteX40" fmla="*/ 918447 w 1012482"/>
                <a:gd name="connsiteY40" fmla="*/ 222521 h 661478"/>
                <a:gd name="connsiteX41" fmla="*/ 925296 w 1012482"/>
                <a:gd name="connsiteY41" fmla="*/ 236088 h 661478"/>
                <a:gd name="connsiteX42" fmla="*/ 921237 w 1012482"/>
                <a:gd name="connsiteY42" fmla="*/ 249655 h 661478"/>
                <a:gd name="connsiteX43" fmla="*/ 910329 w 1012482"/>
                <a:gd name="connsiteY43" fmla="*/ 263095 h 661478"/>
                <a:gd name="connsiteX44" fmla="*/ 914515 w 1012482"/>
                <a:gd name="connsiteY44" fmla="*/ 286172 h 661478"/>
                <a:gd name="connsiteX45" fmla="*/ 927199 w 1012482"/>
                <a:gd name="connsiteY45" fmla="*/ 301006 h 661478"/>
                <a:gd name="connsiteX46" fmla="*/ 942039 w 1012482"/>
                <a:gd name="connsiteY46" fmla="*/ 306458 h 661478"/>
                <a:gd name="connsiteX47" fmla="*/ 944829 w 1012482"/>
                <a:gd name="connsiteY47" fmla="*/ 320025 h 661478"/>
                <a:gd name="connsiteX48" fmla="*/ 958274 w 1012482"/>
                <a:gd name="connsiteY48" fmla="*/ 329535 h 661478"/>
                <a:gd name="connsiteX49" fmla="*/ 966393 w 1012482"/>
                <a:gd name="connsiteY49" fmla="*/ 332197 h 661478"/>
                <a:gd name="connsiteX50" fmla="*/ 979964 w 1012482"/>
                <a:gd name="connsiteY50" fmla="*/ 345764 h 661478"/>
                <a:gd name="connsiteX51" fmla="*/ 1012436 w 1012482"/>
                <a:gd name="connsiteY51" fmla="*/ 370108 h 661478"/>
                <a:gd name="connsiteX52" fmla="*/ 1004318 w 1012482"/>
                <a:gd name="connsiteY52" fmla="*/ 383675 h 661478"/>
                <a:gd name="connsiteX53" fmla="*/ 988082 w 1012482"/>
                <a:gd name="connsiteY53" fmla="*/ 398510 h 661478"/>
                <a:gd name="connsiteX54" fmla="*/ 977301 w 1012482"/>
                <a:gd name="connsiteY54" fmla="*/ 413471 h 661478"/>
                <a:gd name="connsiteX55" fmla="*/ 970832 w 1012482"/>
                <a:gd name="connsiteY55" fmla="*/ 418416 h 66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12482" h="661478">
                  <a:moveTo>
                    <a:pt x="970832" y="418416"/>
                  </a:moveTo>
                  <a:cubicBezTo>
                    <a:pt x="968036" y="422126"/>
                    <a:pt x="966246" y="426493"/>
                    <a:pt x="965632" y="431096"/>
                  </a:cubicBezTo>
                  <a:cubicBezTo>
                    <a:pt x="964744" y="434265"/>
                    <a:pt x="963222" y="443775"/>
                    <a:pt x="961953" y="446438"/>
                  </a:cubicBezTo>
                  <a:cubicBezTo>
                    <a:pt x="957838" y="452682"/>
                    <a:pt x="952590" y="458101"/>
                    <a:pt x="946479" y="462413"/>
                  </a:cubicBezTo>
                  <a:cubicBezTo>
                    <a:pt x="942214" y="465976"/>
                    <a:pt x="937677" y="469198"/>
                    <a:pt x="932907" y="472050"/>
                  </a:cubicBezTo>
                  <a:cubicBezTo>
                    <a:pt x="928627" y="474043"/>
                    <a:pt x="924037" y="475287"/>
                    <a:pt x="919335" y="475727"/>
                  </a:cubicBezTo>
                  <a:cubicBezTo>
                    <a:pt x="917686" y="475727"/>
                    <a:pt x="915530" y="472303"/>
                    <a:pt x="914008" y="471669"/>
                  </a:cubicBezTo>
                  <a:cubicBezTo>
                    <a:pt x="910461" y="470680"/>
                    <a:pt x="906780" y="470252"/>
                    <a:pt x="903100" y="470401"/>
                  </a:cubicBezTo>
                  <a:cubicBezTo>
                    <a:pt x="893106" y="470704"/>
                    <a:pt x="883540" y="474521"/>
                    <a:pt x="876083" y="481179"/>
                  </a:cubicBezTo>
                  <a:cubicBezTo>
                    <a:pt x="872733" y="485307"/>
                    <a:pt x="869959" y="489871"/>
                    <a:pt x="867838" y="494746"/>
                  </a:cubicBezTo>
                  <a:cubicBezTo>
                    <a:pt x="866443" y="497915"/>
                    <a:pt x="863779" y="508312"/>
                    <a:pt x="863779" y="508312"/>
                  </a:cubicBezTo>
                  <a:lnTo>
                    <a:pt x="541479" y="577288"/>
                  </a:lnTo>
                  <a:lnTo>
                    <a:pt x="257358" y="630287"/>
                  </a:lnTo>
                  <a:lnTo>
                    <a:pt x="85363" y="661478"/>
                  </a:lnTo>
                  <a:lnTo>
                    <a:pt x="50101" y="461019"/>
                  </a:lnTo>
                  <a:lnTo>
                    <a:pt x="1395" y="176749"/>
                  </a:lnTo>
                  <a:lnTo>
                    <a:pt x="0" y="170536"/>
                  </a:lnTo>
                  <a:cubicBezTo>
                    <a:pt x="0" y="170536"/>
                    <a:pt x="14459" y="161154"/>
                    <a:pt x="19026" y="157857"/>
                  </a:cubicBezTo>
                  <a:cubicBezTo>
                    <a:pt x="26382" y="152532"/>
                    <a:pt x="40208" y="140486"/>
                    <a:pt x="47438" y="134908"/>
                  </a:cubicBezTo>
                  <a:cubicBezTo>
                    <a:pt x="51116" y="131991"/>
                    <a:pt x="62405" y="124003"/>
                    <a:pt x="62405" y="124003"/>
                  </a:cubicBezTo>
                  <a:lnTo>
                    <a:pt x="109716" y="85966"/>
                  </a:lnTo>
                  <a:lnTo>
                    <a:pt x="111111" y="91291"/>
                  </a:lnTo>
                  <a:lnTo>
                    <a:pt x="120624" y="142769"/>
                  </a:lnTo>
                  <a:lnTo>
                    <a:pt x="250635" y="119819"/>
                  </a:lnTo>
                  <a:lnTo>
                    <a:pt x="449774" y="80514"/>
                  </a:lnTo>
                  <a:lnTo>
                    <a:pt x="674534" y="33093"/>
                  </a:lnTo>
                  <a:lnTo>
                    <a:pt x="823190" y="0"/>
                  </a:lnTo>
                  <a:lnTo>
                    <a:pt x="824585" y="2663"/>
                  </a:lnTo>
                  <a:cubicBezTo>
                    <a:pt x="829323" y="4402"/>
                    <a:pt x="833837" y="6700"/>
                    <a:pt x="838030" y="9509"/>
                  </a:cubicBezTo>
                  <a:cubicBezTo>
                    <a:pt x="840821" y="12172"/>
                    <a:pt x="841455" y="17624"/>
                    <a:pt x="844880" y="19273"/>
                  </a:cubicBezTo>
                  <a:cubicBezTo>
                    <a:pt x="849054" y="20100"/>
                    <a:pt x="853311" y="20440"/>
                    <a:pt x="857564" y="20287"/>
                  </a:cubicBezTo>
                  <a:cubicBezTo>
                    <a:pt x="914008" y="29669"/>
                    <a:pt x="867457" y="85712"/>
                    <a:pt x="941532" y="102956"/>
                  </a:cubicBezTo>
                  <a:cubicBezTo>
                    <a:pt x="947101" y="104796"/>
                    <a:pt x="952528" y="107042"/>
                    <a:pt x="957768" y="109676"/>
                  </a:cubicBezTo>
                  <a:lnTo>
                    <a:pt x="957767" y="114114"/>
                  </a:lnTo>
                  <a:cubicBezTo>
                    <a:pt x="952455" y="119715"/>
                    <a:pt x="947498" y="125644"/>
                    <a:pt x="942927" y="131864"/>
                  </a:cubicBezTo>
                  <a:cubicBezTo>
                    <a:pt x="940538" y="136091"/>
                    <a:pt x="938705" y="140609"/>
                    <a:pt x="937473" y="145304"/>
                  </a:cubicBezTo>
                  <a:cubicBezTo>
                    <a:pt x="936839" y="148728"/>
                    <a:pt x="938234" y="155575"/>
                    <a:pt x="937473" y="158871"/>
                  </a:cubicBezTo>
                  <a:cubicBezTo>
                    <a:pt x="934067" y="171839"/>
                    <a:pt x="928585" y="184171"/>
                    <a:pt x="921237" y="195388"/>
                  </a:cubicBezTo>
                  <a:cubicBezTo>
                    <a:pt x="918447" y="199318"/>
                    <a:pt x="908554" y="204263"/>
                    <a:pt x="907666" y="208955"/>
                  </a:cubicBezTo>
                  <a:cubicBezTo>
                    <a:pt x="908190" y="213103"/>
                    <a:pt x="910115" y="216950"/>
                    <a:pt x="913120" y="219859"/>
                  </a:cubicBezTo>
                  <a:cubicBezTo>
                    <a:pt x="914135" y="220873"/>
                    <a:pt x="917432" y="221380"/>
                    <a:pt x="918447" y="222521"/>
                  </a:cubicBezTo>
                  <a:cubicBezTo>
                    <a:pt x="921880" y="226366"/>
                    <a:pt x="924242" y="231044"/>
                    <a:pt x="925296" y="236088"/>
                  </a:cubicBezTo>
                  <a:cubicBezTo>
                    <a:pt x="924865" y="240837"/>
                    <a:pt x="923485" y="245450"/>
                    <a:pt x="921237" y="249655"/>
                  </a:cubicBezTo>
                  <a:cubicBezTo>
                    <a:pt x="919208" y="253459"/>
                    <a:pt x="911598" y="258911"/>
                    <a:pt x="910329" y="263095"/>
                  </a:cubicBezTo>
                  <a:cubicBezTo>
                    <a:pt x="909764" y="271017"/>
                    <a:pt x="911203" y="278953"/>
                    <a:pt x="914515" y="286172"/>
                  </a:cubicBezTo>
                  <a:cubicBezTo>
                    <a:pt x="917704" y="291917"/>
                    <a:pt x="922018" y="296963"/>
                    <a:pt x="927199" y="301006"/>
                  </a:cubicBezTo>
                  <a:cubicBezTo>
                    <a:pt x="931946" y="303327"/>
                    <a:pt x="936919" y="305154"/>
                    <a:pt x="942039" y="306458"/>
                  </a:cubicBezTo>
                  <a:cubicBezTo>
                    <a:pt x="942319" y="311090"/>
                    <a:pt x="943259" y="315658"/>
                    <a:pt x="944829" y="320025"/>
                  </a:cubicBezTo>
                  <a:cubicBezTo>
                    <a:pt x="948826" y="323829"/>
                    <a:pt x="953355" y="327033"/>
                    <a:pt x="958274" y="329535"/>
                  </a:cubicBezTo>
                  <a:lnTo>
                    <a:pt x="966393" y="332197"/>
                  </a:lnTo>
                  <a:lnTo>
                    <a:pt x="979964" y="345764"/>
                  </a:lnTo>
                  <a:cubicBezTo>
                    <a:pt x="979964" y="345764"/>
                    <a:pt x="1010533" y="360092"/>
                    <a:pt x="1012436" y="370108"/>
                  </a:cubicBezTo>
                  <a:cubicBezTo>
                    <a:pt x="1013197" y="374039"/>
                    <a:pt x="1004318" y="383675"/>
                    <a:pt x="1004318" y="383675"/>
                  </a:cubicBezTo>
                  <a:lnTo>
                    <a:pt x="988082" y="398510"/>
                  </a:lnTo>
                  <a:lnTo>
                    <a:pt x="977301" y="413471"/>
                  </a:lnTo>
                  <a:cubicBezTo>
                    <a:pt x="977301" y="413471"/>
                    <a:pt x="972100" y="416641"/>
                    <a:pt x="970832" y="418416"/>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8" name="US_State">
              <a:extLst>
                <a:ext uri="{FF2B5EF4-FFF2-40B4-BE49-F238E27FC236}">
                  <a16:creationId xmlns:a16="http://schemas.microsoft.com/office/drawing/2014/main" id="{039B6296-EA05-313F-C435-C133E92F151D}"/>
                </a:ext>
              </a:extLst>
            </p:cNvPr>
            <p:cNvSpPr/>
            <p:nvPr/>
          </p:nvSpPr>
          <p:spPr>
            <a:xfrm>
              <a:off x="8981783" y="2368109"/>
              <a:ext cx="290313" cy="169775"/>
            </a:xfrm>
            <a:custGeom>
              <a:avLst/>
              <a:gdLst>
                <a:gd name="connsiteX0" fmla="*/ 74582 w 290313"/>
                <a:gd name="connsiteY0" fmla="*/ 86092 h 169775"/>
                <a:gd name="connsiteX1" fmla="*/ 103121 w 290313"/>
                <a:gd name="connsiteY1" fmla="*/ 71258 h 169775"/>
                <a:gd name="connsiteX2" fmla="*/ 116566 w 290313"/>
                <a:gd name="connsiteY2" fmla="*/ 71258 h 169775"/>
                <a:gd name="connsiteX3" fmla="*/ 123415 w 290313"/>
                <a:gd name="connsiteY3" fmla="*/ 57691 h 169775"/>
                <a:gd name="connsiteX4" fmla="*/ 136987 w 290313"/>
                <a:gd name="connsiteY4" fmla="*/ 52365 h 169775"/>
                <a:gd name="connsiteX5" fmla="*/ 162355 w 290313"/>
                <a:gd name="connsiteY5" fmla="*/ 37150 h 169775"/>
                <a:gd name="connsiteX6" fmla="*/ 190514 w 290313"/>
                <a:gd name="connsiteY6" fmla="*/ 29289 h 169775"/>
                <a:gd name="connsiteX7" fmla="*/ 235415 w 290313"/>
                <a:gd name="connsiteY7" fmla="*/ 4945 h 169775"/>
                <a:gd name="connsiteX8" fmla="*/ 235415 w 290313"/>
                <a:gd name="connsiteY8" fmla="*/ 19780 h 169775"/>
                <a:gd name="connsiteX9" fmla="*/ 220448 w 290313"/>
                <a:gd name="connsiteY9" fmla="*/ 32459 h 169775"/>
                <a:gd name="connsiteX10" fmla="*/ 211062 w 290313"/>
                <a:gd name="connsiteY10" fmla="*/ 46026 h 169775"/>
                <a:gd name="connsiteX11" fmla="*/ 224634 w 290313"/>
                <a:gd name="connsiteY11" fmla="*/ 44631 h 169775"/>
                <a:gd name="connsiteX12" fmla="*/ 234020 w 290313"/>
                <a:gd name="connsiteY12" fmla="*/ 40574 h 169775"/>
                <a:gd name="connsiteX13" fmla="*/ 251651 w 290313"/>
                <a:gd name="connsiteY13" fmla="*/ 12172 h 169775"/>
                <a:gd name="connsiteX14" fmla="*/ 265223 w 290313"/>
                <a:gd name="connsiteY14" fmla="*/ 4057 h 169775"/>
                <a:gd name="connsiteX15" fmla="*/ 280063 w 290313"/>
                <a:gd name="connsiteY15" fmla="*/ 0 h 169775"/>
                <a:gd name="connsiteX16" fmla="*/ 282726 w 290313"/>
                <a:gd name="connsiteY16" fmla="*/ 2536 h 169775"/>
                <a:gd name="connsiteX17" fmla="*/ 284122 w 290313"/>
                <a:gd name="connsiteY17" fmla="*/ 4057 h 169775"/>
                <a:gd name="connsiteX18" fmla="*/ 278794 w 290313"/>
                <a:gd name="connsiteY18" fmla="*/ 20287 h 169775"/>
                <a:gd name="connsiteX19" fmla="*/ 251651 w 290313"/>
                <a:gd name="connsiteY19" fmla="*/ 44631 h 169775"/>
                <a:gd name="connsiteX20" fmla="*/ 236810 w 290313"/>
                <a:gd name="connsiteY20" fmla="*/ 47420 h 169775"/>
                <a:gd name="connsiteX21" fmla="*/ 234020 w 290313"/>
                <a:gd name="connsiteY21" fmla="*/ 58198 h 169775"/>
                <a:gd name="connsiteX22" fmla="*/ 205608 w 290313"/>
                <a:gd name="connsiteY22" fmla="*/ 78612 h 169775"/>
                <a:gd name="connsiteX23" fmla="*/ 192036 w 290313"/>
                <a:gd name="connsiteY23" fmla="*/ 79880 h 169775"/>
                <a:gd name="connsiteX24" fmla="*/ 177196 w 290313"/>
                <a:gd name="connsiteY24" fmla="*/ 90784 h 169775"/>
                <a:gd name="connsiteX25" fmla="*/ 162228 w 290313"/>
                <a:gd name="connsiteY25" fmla="*/ 96109 h 169775"/>
                <a:gd name="connsiteX26" fmla="*/ 132421 w 290313"/>
                <a:gd name="connsiteY26" fmla="*/ 113733 h 169775"/>
                <a:gd name="connsiteX27" fmla="*/ 118976 w 290313"/>
                <a:gd name="connsiteY27" fmla="*/ 119185 h 169775"/>
                <a:gd name="connsiteX28" fmla="*/ 102740 w 290313"/>
                <a:gd name="connsiteY28" fmla="*/ 131864 h 169775"/>
                <a:gd name="connsiteX29" fmla="*/ 97286 w 290313"/>
                <a:gd name="connsiteY29" fmla="*/ 133259 h 169775"/>
                <a:gd name="connsiteX30" fmla="*/ 33866 w 290313"/>
                <a:gd name="connsiteY30" fmla="*/ 164323 h 169775"/>
                <a:gd name="connsiteX31" fmla="*/ 5454 w 290313"/>
                <a:gd name="connsiteY31" fmla="*/ 169776 h 169775"/>
                <a:gd name="connsiteX32" fmla="*/ 0 w 290313"/>
                <a:gd name="connsiteY32" fmla="*/ 167113 h 169775"/>
                <a:gd name="connsiteX33" fmla="*/ 1395 w 290313"/>
                <a:gd name="connsiteY33" fmla="*/ 153546 h 169775"/>
                <a:gd name="connsiteX34" fmla="*/ 6723 w 290313"/>
                <a:gd name="connsiteY34" fmla="*/ 135922 h 169775"/>
                <a:gd name="connsiteX35" fmla="*/ 31203 w 290313"/>
                <a:gd name="connsiteY35" fmla="*/ 119692 h 169775"/>
                <a:gd name="connsiteX36" fmla="*/ 74582 w 290313"/>
                <a:gd name="connsiteY36" fmla="*/ 86092 h 16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0313" h="169775">
                  <a:moveTo>
                    <a:pt x="74582" y="86092"/>
                  </a:moveTo>
                  <a:lnTo>
                    <a:pt x="103121" y="71258"/>
                  </a:lnTo>
                  <a:lnTo>
                    <a:pt x="116566" y="71258"/>
                  </a:lnTo>
                  <a:lnTo>
                    <a:pt x="123415" y="57691"/>
                  </a:lnTo>
                  <a:lnTo>
                    <a:pt x="136987" y="52365"/>
                  </a:lnTo>
                  <a:lnTo>
                    <a:pt x="162355" y="37150"/>
                  </a:lnTo>
                  <a:lnTo>
                    <a:pt x="190514" y="29289"/>
                  </a:lnTo>
                  <a:cubicBezTo>
                    <a:pt x="190514" y="29289"/>
                    <a:pt x="230215" y="-6974"/>
                    <a:pt x="235415" y="4945"/>
                  </a:cubicBezTo>
                  <a:lnTo>
                    <a:pt x="235415" y="19780"/>
                  </a:lnTo>
                  <a:lnTo>
                    <a:pt x="220448" y="32459"/>
                  </a:lnTo>
                  <a:lnTo>
                    <a:pt x="211062" y="46026"/>
                  </a:lnTo>
                  <a:lnTo>
                    <a:pt x="224634" y="44631"/>
                  </a:lnTo>
                  <a:lnTo>
                    <a:pt x="234020" y="40574"/>
                  </a:lnTo>
                  <a:lnTo>
                    <a:pt x="251651" y="12172"/>
                  </a:lnTo>
                  <a:lnTo>
                    <a:pt x="265223" y="4057"/>
                  </a:lnTo>
                  <a:lnTo>
                    <a:pt x="280063" y="0"/>
                  </a:lnTo>
                  <a:lnTo>
                    <a:pt x="282726" y="2536"/>
                  </a:lnTo>
                  <a:lnTo>
                    <a:pt x="284122" y="4057"/>
                  </a:lnTo>
                  <a:cubicBezTo>
                    <a:pt x="284122" y="4057"/>
                    <a:pt x="301118" y="3043"/>
                    <a:pt x="278794" y="20287"/>
                  </a:cubicBezTo>
                  <a:lnTo>
                    <a:pt x="251651" y="44631"/>
                  </a:lnTo>
                  <a:lnTo>
                    <a:pt x="236810" y="47420"/>
                  </a:lnTo>
                  <a:lnTo>
                    <a:pt x="234020" y="58198"/>
                  </a:lnTo>
                  <a:lnTo>
                    <a:pt x="205608" y="78612"/>
                  </a:lnTo>
                  <a:lnTo>
                    <a:pt x="192036" y="79880"/>
                  </a:lnTo>
                  <a:lnTo>
                    <a:pt x="177196" y="90784"/>
                  </a:lnTo>
                  <a:lnTo>
                    <a:pt x="162228" y="96109"/>
                  </a:lnTo>
                  <a:lnTo>
                    <a:pt x="132421" y="113733"/>
                  </a:lnTo>
                  <a:lnTo>
                    <a:pt x="118976" y="119185"/>
                  </a:lnTo>
                  <a:lnTo>
                    <a:pt x="102740" y="131864"/>
                  </a:lnTo>
                  <a:lnTo>
                    <a:pt x="97286" y="133259"/>
                  </a:lnTo>
                  <a:cubicBezTo>
                    <a:pt x="61898" y="163943"/>
                    <a:pt x="33866" y="164323"/>
                    <a:pt x="33866" y="164323"/>
                  </a:cubicBezTo>
                  <a:lnTo>
                    <a:pt x="5454" y="169776"/>
                  </a:lnTo>
                  <a:lnTo>
                    <a:pt x="0" y="167113"/>
                  </a:lnTo>
                  <a:lnTo>
                    <a:pt x="1395" y="153546"/>
                  </a:lnTo>
                  <a:lnTo>
                    <a:pt x="6723" y="135922"/>
                  </a:lnTo>
                  <a:lnTo>
                    <a:pt x="31203" y="119692"/>
                  </a:lnTo>
                  <a:cubicBezTo>
                    <a:pt x="31203" y="119692"/>
                    <a:pt x="23339" y="96743"/>
                    <a:pt x="74582" y="86092"/>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9" name="US_State">
              <a:extLst>
                <a:ext uri="{FF2B5EF4-FFF2-40B4-BE49-F238E27FC236}">
                  <a16:creationId xmlns:a16="http://schemas.microsoft.com/office/drawing/2014/main" id="{2F11492B-3030-D5B4-18AE-B3385F8090D1}"/>
                </a:ext>
              </a:extLst>
            </p:cNvPr>
            <p:cNvSpPr/>
            <p:nvPr/>
          </p:nvSpPr>
          <p:spPr>
            <a:xfrm>
              <a:off x="7975562" y="1581613"/>
              <a:ext cx="1040482" cy="934878"/>
            </a:xfrm>
            <a:custGeom>
              <a:avLst/>
              <a:gdLst>
                <a:gd name="connsiteX0" fmla="*/ 508 w 1040482"/>
                <a:gd name="connsiteY0" fmla="*/ 805768 h 934878"/>
                <a:gd name="connsiteX1" fmla="*/ 5962 w 1040482"/>
                <a:gd name="connsiteY1" fmla="*/ 801584 h 934878"/>
                <a:gd name="connsiteX2" fmla="*/ 37164 w 1040482"/>
                <a:gd name="connsiteY2" fmla="*/ 770520 h 934878"/>
                <a:gd name="connsiteX3" fmla="*/ 60123 w 1040482"/>
                <a:gd name="connsiteY3" fmla="*/ 741992 h 934878"/>
                <a:gd name="connsiteX4" fmla="*/ 77753 w 1040482"/>
                <a:gd name="connsiteY4" fmla="*/ 724494 h 934878"/>
                <a:gd name="connsiteX5" fmla="*/ 88662 w 1040482"/>
                <a:gd name="connsiteY5" fmla="*/ 710927 h 934878"/>
                <a:gd name="connsiteX6" fmla="*/ 95385 w 1040482"/>
                <a:gd name="connsiteY6" fmla="*/ 695966 h 934878"/>
                <a:gd name="connsiteX7" fmla="*/ 119737 w 1040482"/>
                <a:gd name="connsiteY7" fmla="*/ 668959 h 934878"/>
                <a:gd name="connsiteX8" fmla="*/ 119737 w 1040482"/>
                <a:gd name="connsiteY8" fmla="*/ 653998 h 934878"/>
                <a:gd name="connsiteX9" fmla="*/ 102107 w 1040482"/>
                <a:gd name="connsiteY9" fmla="*/ 622933 h 934878"/>
                <a:gd name="connsiteX10" fmla="*/ 108956 w 1040482"/>
                <a:gd name="connsiteY10" fmla="*/ 613424 h 934878"/>
                <a:gd name="connsiteX11" fmla="*/ 107561 w 1040482"/>
                <a:gd name="connsiteY11" fmla="*/ 607972 h 934878"/>
                <a:gd name="connsiteX12" fmla="*/ 77753 w 1040482"/>
                <a:gd name="connsiteY12" fmla="*/ 602646 h 934878"/>
                <a:gd name="connsiteX13" fmla="*/ 79149 w 1040482"/>
                <a:gd name="connsiteY13" fmla="*/ 591742 h 934878"/>
                <a:gd name="connsiteX14" fmla="*/ 71031 w 1040482"/>
                <a:gd name="connsiteY14" fmla="*/ 566384 h 934878"/>
                <a:gd name="connsiteX15" fmla="*/ 71031 w 1040482"/>
                <a:gd name="connsiteY15" fmla="*/ 564989 h 934878"/>
                <a:gd name="connsiteX16" fmla="*/ 85871 w 1040482"/>
                <a:gd name="connsiteY16" fmla="*/ 558269 h 934878"/>
                <a:gd name="connsiteX17" fmla="*/ 211823 w 1040482"/>
                <a:gd name="connsiteY17" fmla="*/ 513638 h 934878"/>
                <a:gd name="connsiteX18" fmla="*/ 268774 w 1040482"/>
                <a:gd name="connsiteY18" fmla="*/ 510975 h 934878"/>
                <a:gd name="connsiteX19" fmla="*/ 305304 w 1040482"/>
                <a:gd name="connsiteY19" fmla="*/ 525810 h 934878"/>
                <a:gd name="connsiteX20" fmla="*/ 333716 w 1040482"/>
                <a:gd name="connsiteY20" fmla="*/ 509580 h 934878"/>
                <a:gd name="connsiteX21" fmla="*/ 362255 w 1040482"/>
                <a:gd name="connsiteY21" fmla="*/ 502734 h 934878"/>
                <a:gd name="connsiteX22" fmla="*/ 390667 w 1040482"/>
                <a:gd name="connsiteY22" fmla="*/ 501466 h 934878"/>
                <a:gd name="connsiteX23" fmla="*/ 401448 w 1040482"/>
                <a:gd name="connsiteY23" fmla="*/ 505523 h 934878"/>
                <a:gd name="connsiteX24" fmla="*/ 410961 w 1040482"/>
                <a:gd name="connsiteY24" fmla="*/ 491956 h 934878"/>
                <a:gd name="connsiteX25" fmla="*/ 424533 w 1040482"/>
                <a:gd name="connsiteY25" fmla="*/ 483841 h 934878"/>
                <a:gd name="connsiteX26" fmla="*/ 437217 w 1040482"/>
                <a:gd name="connsiteY26" fmla="*/ 470274 h 934878"/>
                <a:gd name="connsiteX27" fmla="*/ 445335 w 1040482"/>
                <a:gd name="connsiteY27" fmla="*/ 455440 h 934878"/>
                <a:gd name="connsiteX28" fmla="*/ 462965 w 1040482"/>
                <a:gd name="connsiteY28" fmla="*/ 441873 h 934878"/>
                <a:gd name="connsiteX29" fmla="*/ 477806 w 1040482"/>
                <a:gd name="connsiteY29" fmla="*/ 425517 h 934878"/>
                <a:gd name="connsiteX30" fmla="*/ 492773 w 1040482"/>
                <a:gd name="connsiteY30" fmla="*/ 425517 h 934878"/>
                <a:gd name="connsiteX31" fmla="*/ 502286 w 1040482"/>
                <a:gd name="connsiteY31" fmla="*/ 412077 h 934878"/>
                <a:gd name="connsiteX32" fmla="*/ 500891 w 1040482"/>
                <a:gd name="connsiteY32" fmla="*/ 397242 h 934878"/>
                <a:gd name="connsiteX33" fmla="*/ 495436 w 1040482"/>
                <a:gd name="connsiteY33" fmla="*/ 383675 h 934878"/>
                <a:gd name="connsiteX34" fmla="*/ 494041 w 1040482"/>
                <a:gd name="connsiteY34" fmla="*/ 374166 h 934878"/>
                <a:gd name="connsiteX35" fmla="*/ 480596 w 1040482"/>
                <a:gd name="connsiteY35" fmla="*/ 345764 h 934878"/>
                <a:gd name="connsiteX36" fmla="*/ 494041 w 1040482"/>
                <a:gd name="connsiteY36" fmla="*/ 340312 h 934878"/>
                <a:gd name="connsiteX37" fmla="*/ 496832 w 1040482"/>
                <a:gd name="connsiteY37" fmla="*/ 326745 h 934878"/>
                <a:gd name="connsiteX38" fmla="*/ 504949 w 1040482"/>
                <a:gd name="connsiteY38" fmla="*/ 313178 h 934878"/>
                <a:gd name="connsiteX39" fmla="*/ 485923 w 1040482"/>
                <a:gd name="connsiteY39" fmla="*/ 322688 h 934878"/>
                <a:gd name="connsiteX40" fmla="*/ 484528 w 1040482"/>
                <a:gd name="connsiteY40" fmla="*/ 302401 h 934878"/>
                <a:gd name="connsiteX41" fmla="*/ 469688 w 1040482"/>
                <a:gd name="connsiteY41" fmla="*/ 309121 h 934878"/>
                <a:gd name="connsiteX42" fmla="*/ 472478 w 1040482"/>
                <a:gd name="connsiteY42" fmla="*/ 324083 h 934878"/>
                <a:gd name="connsiteX43" fmla="*/ 458399 w 1040482"/>
                <a:gd name="connsiteY43" fmla="*/ 321547 h 934878"/>
                <a:gd name="connsiteX44" fmla="*/ 444827 w 1040482"/>
                <a:gd name="connsiteY44" fmla="*/ 310769 h 934878"/>
                <a:gd name="connsiteX45" fmla="*/ 458906 w 1040482"/>
                <a:gd name="connsiteY45" fmla="*/ 291624 h 934878"/>
                <a:gd name="connsiteX46" fmla="*/ 484274 w 1040482"/>
                <a:gd name="connsiteY46" fmla="*/ 264490 h 934878"/>
                <a:gd name="connsiteX47" fmla="*/ 499241 w 1040482"/>
                <a:gd name="connsiteY47" fmla="*/ 251811 h 934878"/>
                <a:gd name="connsiteX48" fmla="*/ 504696 w 1040482"/>
                <a:gd name="connsiteY48" fmla="*/ 240906 h 934878"/>
                <a:gd name="connsiteX49" fmla="*/ 526385 w 1040482"/>
                <a:gd name="connsiteY49" fmla="*/ 212505 h 934878"/>
                <a:gd name="connsiteX50" fmla="*/ 524990 w 1040482"/>
                <a:gd name="connsiteY50" fmla="*/ 194881 h 934878"/>
                <a:gd name="connsiteX51" fmla="*/ 569638 w 1040482"/>
                <a:gd name="connsiteY51" fmla="*/ 120453 h 934878"/>
                <a:gd name="connsiteX52" fmla="*/ 620374 w 1040482"/>
                <a:gd name="connsiteY52" fmla="*/ 66313 h 934878"/>
                <a:gd name="connsiteX53" fmla="*/ 648786 w 1040482"/>
                <a:gd name="connsiteY53" fmla="*/ 51351 h 934878"/>
                <a:gd name="connsiteX54" fmla="*/ 662358 w 1040482"/>
                <a:gd name="connsiteY54" fmla="*/ 51351 h 934878"/>
                <a:gd name="connsiteX55" fmla="*/ 761166 w 1040482"/>
                <a:gd name="connsiteY55" fmla="*/ 29670 h 934878"/>
                <a:gd name="connsiteX56" fmla="*/ 863526 w 1040482"/>
                <a:gd name="connsiteY56" fmla="*/ 0 h 934878"/>
                <a:gd name="connsiteX57" fmla="*/ 866190 w 1040482"/>
                <a:gd name="connsiteY57" fmla="*/ 6720 h 934878"/>
                <a:gd name="connsiteX58" fmla="*/ 870249 w 1040482"/>
                <a:gd name="connsiteY58" fmla="*/ 17497 h 934878"/>
                <a:gd name="connsiteX59" fmla="*/ 867585 w 1040482"/>
                <a:gd name="connsiteY59" fmla="*/ 32459 h 934878"/>
                <a:gd name="connsiteX60" fmla="*/ 878366 w 1040482"/>
                <a:gd name="connsiteY60" fmla="*/ 47294 h 934878"/>
                <a:gd name="connsiteX61" fmla="*/ 879762 w 1040482"/>
                <a:gd name="connsiteY61" fmla="*/ 79879 h 934878"/>
                <a:gd name="connsiteX62" fmla="*/ 885089 w 1040482"/>
                <a:gd name="connsiteY62" fmla="*/ 94714 h 934878"/>
                <a:gd name="connsiteX63" fmla="*/ 898661 w 1040482"/>
                <a:gd name="connsiteY63" fmla="*/ 108281 h 934878"/>
                <a:gd name="connsiteX64" fmla="*/ 902720 w 1040482"/>
                <a:gd name="connsiteY64" fmla="*/ 121848 h 934878"/>
                <a:gd name="connsiteX65" fmla="*/ 901451 w 1040482"/>
                <a:gd name="connsiteY65" fmla="*/ 136683 h 934878"/>
                <a:gd name="connsiteX66" fmla="*/ 906779 w 1040482"/>
                <a:gd name="connsiteY66" fmla="*/ 151644 h 934878"/>
                <a:gd name="connsiteX67" fmla="*/ 908174 w 1040482"/>
                <a:gd name="connsiteY67" fmla="*/ 165084 h 934878"/>
                <a:gd name="connsiteX68" fmla="*/ 902720 w 1040482"/>
                <a:gd name="connsiteY68" fmla="*/ 171931 h 934878"/>
                <a:gd name="connsiteX69" fmla="*/ 902720 w 1040482"/>
                <a:gd name="connsiteY69" fmla="*/ 200333 h 934878"/>
                <a:gd name="connsiteX70" fmla="*/ 912233 w 1040482"/>
                <a:gd name="connsiteY70" fmla="*/ 228734 h 934878"/>
                <a:gd name="connsiteX71" fmla="*/ 920350 w 1040482"/>
                <a:gd name="connsiteY71" fmla="*/ 242301 h 934878"/>
                <a:gd name="connsiteX72" fmla="*/ 928468 w 1040482"/>
                <a:gd name="connsiteY72" fmla="*/ 270703 h 934878"/>
                <a:gd name="connsiteX73" fmla="*/ 925805 w 1040482"/>
                <a:gd name="connsiteY73" fmla="*/ 295047 h 934878"/>
                <a:gd name="connsiteX74" fmla="*/ 932527 w 1040482"/>
                <a:gd name="connsiteY74" fmla="*/ 310009 h 934878"/>
                <a:gd name="connsiteX75" fmla="*/ 939376 w 1040482"/>
                <a:gd name="connsiteY75" fmla="*/ 293779 h 934878"/>
                <a:gd name="connsiteX76" fmla="*/ 958276 w 1040482"/>
                <a:gd name="connsiteY76" fmla="*/ 317363 h 934878"/>
                <a:gd name="connsiteX77" fmla="*/ 987322 w 1040482"/>
                <a:gd name="connsiteY77" fmla="*/ 452524 h 934878"/>
                <a:gd name="connsiteX78" fmla="*/ 990747 w 1040482"/>
                <a:gd name="connsiteY78" fmla="*/ 464315 h 934878"/>
                <a:gd name="connsiteX79" fmla="*/ 1000260 w 1040482"/>
                <a:gd name="connsiteY79" fmla="*/ 477882 h 934878"/>
                <a:gd name="connsiteX80" fmla="*/ 1002416 w 1040482"/>
                <a:gd name="connsiteY80" fmla="*/ 493858 h 934878"/>
                <a:gd name="connsiteX81" fmla="*/ 1000006 w 1040482"/>
                <a:gd name="connsiteY81" fmla="*/ 622553 h 934878"/>
                <a:gd name="connsiteX82" fmla="*/ 1001655 w 1040482"/>
                <a:gd name="connsiteY82" fmla="*/ 636373 h 934878"/>
                <a:gd name="connsiteX83" fmla="*/ 1030067 w 1040482"/>
                <a:gd name="connsiteY83" fmla="*/ 794737 h 934878"/>
                <a:gd name="connsiteX84" fmla="*/ 1039580 w 1040482"/>
                <a:gd name="connsiteY84" fmla="*/ 809699 h 934878"/>
                <a:gd name="connsiteX85" fmla="*/ 1039580 w 1040482"/>
                <a:gd name="connsiteY85" fmla="*/ 824534 h 934878"/>
                <a:gd name="connsiteX86" fmla="*/ 1021315 w 1040482"/>
                <a:gd name="connsiteY86" fmla="*/ 847610 h 934878"/>
                <a:gd name="connsiteX87" fmla="*/ 1021315 w 1040482"/>
                <a:gd name="connsiteY87" fmla="*/ 852935 h 934878"/>
                <a:gd name="connsiteX88" fmla="*/ 1036155 w 1040482"/>
                <a:gd name="connsiteY88" fmla="*/ 867897 h 934878"/>
                <a:gd name="connsiteX89" fmla="*/ 1021315 w 1040482"/>
                <a:gd name="connsiteY89" fmla="*/ 897566 h 934878"/>
                <a:gd name="connsiteX90" fmla="*/ 1019920 w 1040482"/>
                <a:gd name="connsiteY90" fmla="*/ 913923 h 934878"/>
                <a:gd name="connsiteX91" fmla="*/ 1004953 w 1040482"/>
                <a:gd name="connsiteY91" fmla="*/ 919375 h 934878"/>
                <a:gd name="connsiteX92" fmla="*/ 998230 w 1040482"/>
                <a:gd name="connsiteY92" fmla="*/ 934210 h 934878"/>
                <a:gd name="connsiteX93" fmla="*/ 992776 w 1040482"/>
                <a:gd name="connsiteY93" fmla="*/ 934210 h 934878"/>
                <a:gd name="connsiteX94" fmla="*/ 999625 w 1040482"/>
                <a:gd name="connsiteY94" fmla="*/ 904413 h 934878"/>
                <a:gd name="connsiteX95" fmla="*/ 998230 w 1040482"/>
                <a:gd name="connsiteY95" fmla="*/ 882732 h 934878"/>
                <a:gd name="connsiteX96" fmla="*/ 987068 w 1040482"/>
                <a:gd name="connsiteY96" fmla="*/ 868531 h 934878"/>
                <a:gd name="connsiteX97" fmla="*/ 981107 w 1040482"/>
                <a:gd name="connsiteY97" fmla="*/ 849766 h 934878"/>
                <a:gd name="connsiteX98" fmla="*/ 975145 w 1040482"/>
                <a:gd name="connsiteY98" fmla="*/ 829986 h 934878"/>
                <a:gd name="connsiteX99" fmla="*/ 971086 w 1040482"/>
                <a:gd name="connsiteY99" fmla="*/ 816419 h 934878"/>
                <a:gd name="connsiteX100" fmla="*/ 969818 w 1040482"/>
                <a:gd name="connsiteY100" fmla="*/ 820476 h 934878"/>
                <a:gd name="connsiteX101" fmla="*/ 966266 w 1040482"/>
                <a:gd name="connsiteY101" fmla="*/ 832522 h 934878"/>
                <a:gd name="connsiteX102" fmla="*/ 972862 w 1040482"/>
                <a:gd name="connsiteY102" fmla="*/ 843806 h 934878"/>
                <a:gd name="connsiteX103" fmla="*/ 982375 w 1040482"/>
                <a:gd name="connsiteY103" fmla="*/ 877660 h 934878"/>
                <a:gd name="connsiteX104" fmla="*/ 848432 w 1040482"/>
                <a:gd name="connsiteY104" fmla="*/ 833790 h 934878"/>
                <a:gd name="connsiteX105" fmla="*/ 848432 w 1040482"/>
                <a:gd name="connsiteY105" fmla="*/ 828464 h 934878"/>
                <a:gd name="connsiteX106" fmla="*/ 832197 w 1040482"/>
                <a:gd name="connsiteY106" fmla="*/ 821744 h 934878"/>
                <a:gd name="connsiteX107" fmla="*/ 748229 w 1040482"/>
                <a:gd name="connsiteY107" fmla="*/ 739075 h 934878"/>
                <a:gd name="connsiteX108" fmla="*/ 735545 w 1040482"/>
                <a:gd name="connsiteY108" fmla="*/ 741738 h 934878"/>
                <a:gd name="connsiteX109" fmla="*/ 728695 w 1040482"/>
                <a:gd name="connsiteY109" fmla="*/ 728298 h 934878"/>
                <a:gd name="connsiteX110" fmla="*/ 715250 w 1040482"/>
                <a:gd name="connsiteY110" fmla="*/ 721451 h 934878"/>
                <a:gd name="connsiteX111" fmla="*/ 713855 w 1040482"/>
                <a:gd name="connsiteY111" fmla="*/ 718788 h 934878"/>
                <a:gd name="connsiteX112" fmla="*/ 564818 w 1040482"/>
                <a:gd name="connsiteY112" fmla="*/ 752642 h 934878"/>
                <a:gd name="connsiteX113" fmla="*/ 340058 w 1040482"/>
                <a:gd name="connsiteY113" fmla="*/ 800063 h 934878"/>
                <a:gd name="connsiteX114" fmla="*/ 140920 w 1040482"/>
                <a:gd name="connsiteY114" fmla="*/ 839369 h 934878"/>
                <a:gd name="connsiteX115" fmla="*/ 10909 w 1040482"/>
                <a:gd name="connsiteY115" fmla="*/ 862318 h 934878"/>
                <a:gd name="connsiteX116" fmla="*/ 1396 w 1040482"/>
                <a:gd name="connsiteY116" fmla="*/ 810840 h 934878"/>
                <a:gd name="connsiteX117" fmla="*/ 0 w 1040482"/>
                <a:gd name="connsiteY117" fmla="*/ 805515 h 93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40482" h="934878">
                  <a:moveTo>
                    <a:pt x="508" y="805768"/>
                  </a:moveTo>
                  <a:lnTo>
                    <a:pt x="5962" y="801584"/>
                  </a:lnTo>
                  <a:lnTo>
                    <a:pt x="37164" y="770520"/>
                  </a:lnTo>
                  <a:lnTo>
                    <a:pt x="60123" y="741992"/>
                  </a:lnTo>
                  <a:lnTo>
                    <a:pt x="77753" y="724494"/>
                  </a:lnTo>
                  <a:lnTo>
                    <a:pt x="88662" y="710927"/>
                  </a:lnTo>
                  <a:cubicBezTo>
                    <a:pt x="90579" y="705801"/>
                    <a:pt x="92824" y="700804"/>
                    <a:pt x="95385" y="695966"/>
                  </a:cubicBezTo>
                  <a:cubicBezTo>
                    <a:pt x="100331" y="688358"/>
                    <a:pt x="116439" y="677454"/>
                    <a:pt x="119737" y="668959"/>
                  </a:cubicBezTo>
                  <a:cubicBezTo>
                    <a:pt x="120941" y="664044"/>
                    <a:pt x="120941" y="658912"/>
                    <a:pt x="119737" y="653998"/>
                  </a:cubicBezTo>
                  <a:cubicBezTo>
                    <a:pt x="117454" y="645376"/>
                    <a:pt x="101726" y="631809"/>
                    <a:pt x="102107" y="622933"/>
                  </a:cubicBezTo>
                  <a:cubicBezTo>
                    <a:pt x="102107" y="620017"/>
                    <a:pt x="108322" y="616340"/>
                    <a:pt x="108956" y="613424"/>
                  </a:cubicBezTo>
                  <a:cubicBezTo>
                    <a:pt x="109145" y="611499"/>
                    <a:pt x="108652" y="609569"/>
                    <a:pt x="107561" y="607972"/>
                  </a:cubicBezTo>
                  <a:cubicBezTo>
                    <a:pt x="102107" y="602900"/>
                    <a:pt x="82193" y="608732"/>
                    <a:pt x="77753" y="602646"/>
                  </a:cubicBezTo>
                  <a:cubicBezTo>
                    <a:pt x="76104" y="600364"/>
                    <a:pt x="79402" y="594532"/>
                    <a:pt x="79149" y="591742"/>
                  </a:cubicBezTo>
                  <a:cubicBezTo>
                    <a:pt x="79149" y="585022"/>
                    <a:pt x="72045" y="572723"/>
                    <a:pt x="71031" y="566384"/>
                  </a:cubicBezTo>
                  <a:cubicBezTo>
                    <a:pt x="70840" y="565938"/>
                    <a:pt x="70840" y="565434"/>
                    <a:pt x="71031" y="564989"/>
                  </a:cubicBezTo>
                  <a:cubicBezTo>
                    <a:pt x="73187" y="561565"/>
                    <a:pt x="82193" y="560171"/>
                    <a:pt x="85871" y="558269"/>
                  </a:cubicBezTo>
                  <a:cubicBezTo>
                    <a:pt x="124557" y="538743"/>
                    <a:pt x="167302" y="515793"/>
                    <a:pt x="211823" y="513638"/>
                  </a:cubicBezTo>
                  <a:cubicBezTo>
                    <a:pt x="230700" y="511174"/>
                    <a:pt x="249749" y="510283"/>
                    <a:pt x="268774" y="510975"/>
                  </a:cubicBezTo>
                  <a:cubicBezTo>
                    <a:pt x="278541" y="512623"/>
                    <a:pt x="295411" y="526444"/>
                    <a:pt x="305304" y="525810"/>
                  </a:cubicBezTo>
                  <a:cubicBezTo>
                    <a:pt x="315198" y="525176"/>
                    <a:pt x="326106" y="513131"/>
                    <a:pt x="333716" y="509580"/>
                  </a:cubicBezTo>
                  <a:cubicBezTo>
                    <a:pt x="343010" y="506465"/>
                    <a:pt x="352559" y="504174"/>
                    <a:pt x="362255" y="502734"/>
                  </a:cubicBezTo>
                  <a:cubicBezTo>
                    <a:pt x="371646" y="501233"/>
                    <a:pt x="381178" y="500808"/>
                    <a:pt x="390667" y="501466"/>
                  </a:cubicBezTo>
                  <a:cubicBezTo>
                    <a:pt x="393457" y="501466"/>
                    <a:pt x="398658" y="506410"/>
                    <a:pt x="401448" y="505523"/>
                  </a:cubicBezTo>
                  <a:cubicBezTo>
                    <a:pt x="404239" y="504635"/>
                    <a:pt x="407917" y="494746"/>
                    <a:pt x="410961" y="491956"/>
                  </a:cubicBezTo>
                  <a:cubicBezTo>
                    <a:pt x="414005" y="489167"/>
                    <a:pt x="421489" y="486377"/>
                    <a:pt x="424533" y="483841"/>
                  </a:cubicBezTo>
                  <a:cubicBezTo>
                    <a:pt x="429160" y="479709"/>
                    <a:pt x="433405" y="475168"/>
                    <a:pt x="437217" y="470274"/>
                  </a:cubicBezTo>
                  <a:cubicBezTo>
                    <a:pt x="439627" y="466851"/>
                    <a:pt x="442544" y="458610"/>
                    <a:pt x="445335" y="455440"/>
                  </a:cubicBezTo>
                  <a:cubicBezTo>
                    <a:pt x="448125" y="452270"/>
                    <a:pt x="458906" y="445677"/>
                    <a:pt x="462965" y="441873"/>
                  </a:cubicBezTo>
                  <a:cubicBezTo>
                    <a:pt x="467024" y="438069"/>
                    <a:pt x="472859" y="427799"/>
                    <a:pt x="477806" y="425517"/>
                  </a:cubicBezTo>
                  <a:cubicBezTo>
                    <a:pt x="482752" y="423234"/>
                    <a:pt x="489475" y="427292"/>
                    <a:pt x="492773" y="425517"/>
                  </a:cubicBezTo>
                  <a:cubicBezTo>
                    <a:pt x="497225" y="422096"/>
                    <a:pt x="500541" y="417412"/>
                    <a:pt x="502286" y="412077"/>
                  </a:cubicBezTo>
                  <a:cubicBezTo>
                    <a:pt x="502710" y="407088"/>
                    <a:pt x="502238" y="402064"/>
                    <a:pt x="500891" y="397242"/>
                  </a:cubicBezTo>
                  <a:cubicBezTo>
                    <a:pt x="500003" y="393565"/>
                    <a:pt x="496324" y="387099"/>
                    <a:pt x="495436" y="383675"/>
                  </a:cubicBezTo>
                  <a:cubicBezTo>
                    <a:pt x="494549" y="380252"/>
                    <a:pt x="495436" y="376448"/>
                    <a:pt x="494041" y="374166"/>
                  </a:cubicBezTo>
                  <a:cubicBezTo>
                    <a:pt x="492012" y="366558"/>
                    <a:pt x="477679" y="353118"/>
                    <a:pt x="480596" y="345764"/>
                  </a:cubicBezTo>
                  <a:cubicBezTo>
                    <a:pt x="481865" y="342341"/>
                    <a:pt x="491758" y="343101"/>
                    <a:pt x="494041" y="340312"/>
                  </a:cubicBezTo>
                  <a:cubicBezTo>
                    <a:pt x="496324" y="337523"/>
                    <a:pt x="495563" y="329915"/>
                    <a:pt x="496832" y="326745"/>
                  </a:cubicBezTo>
                  <a:cubicBezTo>
                    <a:pt x="498100" y="323575"/>
                    <a:pt x="507613" y="316095"/>
                    <a:pt x="504949" y="313178"/>
                  </a:cubicBezTo>
                  <a:cubicBezTo>
                    <a:pt x="502286" y="310262"/>
                    <a:pt x="490616" y="325858"/>
                    <a:pt x="485923" y="322688"/>
                  </a:cubicBezTo>
                  <a:cubicBezTo>
                    <a:pt x="481230" y="319518"/>
                    <a:pt x="488968" y="305064"/>
                    <a:pt x="484528" y="302401"/>
                  </a:cubicBezTo>
                  <a:cubicBezTo>
                    <a:pt x="480089" y="299738"/>
                    <a:pt x="471844" y="305571"/>
                    <a:pt x="469688" y="309121"/>
                  </a:cubicBezTo>
                  <a:cubicBezTo>
                    <a:pt x="467532" y="312671"/>
                    <a:pt x="476157" y="323068"/>
                    <a:pt x="472478" y="324083"/>
                  </a:cubicBezTo>
                  <a:cubicBezTo>
                    <a:pt x="467647" y="324435"/>
                    <a:pt x="462804" y="323562"/>
                    <a:pt x="458399" y="321547"/>
                  </a:cubicBezTo>
                  <a:cubicBezTo>
                    <a:pt x="455989" y="317997"/>
                    <a:pt x="446349" y="314827"/>
                    <a:pt x="444827" y="310769"/>
                  </a:cubicBezTo>
                  <a:cubicBezTo>
                    <a:pt x="443305" y="306712"/>
                    <a:pt x="457511" y="294667"/>
                    <a:pt x="458906" y="291624"/>
                  </a:cubicBezTo>
                  <a:cubicBezTo>
                    <a:pt x="466191" y="281552"/>
                    <a:pt x="474714" y="272436"/>
                    <a:pt x="484274" y="264490"/>
                  </a:cubicBezTo>
                  <a:cubicBezTo>
                    <a:pt x="489498" y="260548"/>
                    <a:pt x="494495" y="256315"/>
                    <a:pt x="499241" y="251811"/>
                  </a:cubicBezTo>
                  <a:cubicBezTo>
                    <a:pt x="501144" y="249402"/>
                    <a:pt x="503047" y="243569"/>
                    <a:pt x="504696" y="240906"/>
                  </a:cubicBezTo>
                  <a:cubicBezTo>
                    <a:pt x="509389" y="233426"/>
                    <a:pt x="523849" y="221127"/>
                    <a:pt x="526385" y="212505"/>
                  </a:cubicBezTo>
                  <a:cubicBezTo>
                    <a:pt x="527654" y="208321"/>
                    <a:pt x="523975" y="199826"/>
                    <a:pt x="524990" y="194881"/>
                  </a:cubicBezTo>
                  <a:cubicBezTo>
                    <a:pt x="529937" y="173833"/>
                    <a:pt x="555812" y="137190"/>
                    <a:pt x="569638" y="120453"/>
                  </a:cubicBezTo>
                  <a:cubicBezTo>
                    <a:pt x="584969" y="100988"/>
                    <a:pt x="601943" y="82875"/>
                    <a:pt x="620374" y="66313"/>
                  </a:cubicBezTo>
                  <a:cubicBezTo>
                    <a:pt x="628991" y="59850"/>
                    <a:pt x="638581" y="54799"/>
                    <a:pt x="648786" y="51351"/>
                  </a:cubicBezTo>
                  <a:cubicBezTo>
                    <a:pt x="652084" y="50590"/>
                    <a:pt x="658933" y="51351"/>
                    <a:pt x="662358" y="51351"/>
                  </a:cubicBezTo>
                  <a:cubicBezTo>
                    <a:pt x="687726" y="48688"/>
                    <a:pt x="761166" y="29670"/>
                    <a:pt x="761166" y="29670"/>
                  </a:cubicBezTo>
                  <a:lnTo>
                    <a:pt x="863526" y="0"/>
                  </a:lnTo>
                  <a:lnTo>
                    <a:pt x="866190" y="6720"/>
                  </a:lnTo>
                  <a:cubicBezTo>
                    <a:pt x="867955" y="10144"/>
                    <a:pt x="869317" y="13760"/>
                    <a:pt x="870249" y="17497"/>
                  </a:cubicBezTo>
                  <a:cubicBezTo>
                    <a:pt x="870249" y="21301"/>
                    <a:pt x="866697" y="28782"/>
                    <a:pt x="867585" y="32459"/>
                  </a:cubicBezTo>
                  <a:cubicBezTo>
                    <a:pt x="868473" y="36136"/>
                    <a:pt x="876844" y="42983"/>
                    <a:pt x="878366" y="47294"/>
                  </a:cubicBezTo>
                  <a:cubicBezTo>
                    <a:pt x="881030" y="55028"/>
                    <a:pt x="878366" y="71765"/>
                    <a:pt x="879762" y="79879"/>
                  </a:cubicBezTo>
                  <a:cubicBezTo>
                    <a:pt x="880867" y="85040"/>
                    <a:pt x="882659" y="90029"/>
                    <a:pt x="885089" y="94714"/>
                  </a:cubicBezTo>
                  <a:cubicBezTo>
                    <a:pt x="887753" y="98772"/>
                    <a:pt x="896251" y="104224"/>
                    <a:pt x="898661" y="108281"/>
                  </a:cubicBezTo>
                  <a:cubicBezTo>
                    <a:pt x="900829" y="112518"/>
                    <a:pt x="902205" y="117116"/>
                    <a:pt x="902720" y="121848"/>
                  </a:cubicBezTo>
                  <a:cubicBezTo>
                    <a:pt x="902720" y="125525"/>
                    <a:pt x="900944" y="133006"/>
                    <a:pt x="901451" y="136683"/>
                  </a:cubicBezTo>
                  <a:cubicBezTo>
                    <a:pt x="901959" y="140360"/>
                    <a:pt x="906017" y="147714"/>
                    <a:pt x="906779" y="151644"/>
                  </a:cubicBezTo>
                  <a:cubicBezTo>
                    <a:pt x="908113" y="155991"/>
                    <a:pt x="908586" y="160556"/>
                    <a:pt x="908174" y="165084"/>
                  </a:cubicBezTo>
                  <a:cubicBezTo>
                    <a:pt x="907540" y="167240"/>
                    <a:pt x="903481" y="169902"/>
                    <a:pt x="902720" y="171931"/>
                  </a:cubicBezTo>
                  <a:cubicBezTo>
                    <a:pt x="900817" y="181303"/>
                    <a:pt x="900817" y="190961"/>
                    <a:pt x="902720" y="200333"/>
                  </a:cubicBezTo>
                  <a:cubicBezTo>
                    <a:pt x="905163" y="210028"/>
                    <a:pt x="908343" y="219523"/>
                    <a:pt x="912233" y="228734"/>
                  </a:cubicBezTo>
                  <a:cubicBezTo>
                    <a:pt x="913882" y="232411"/>
                    <a:pt x="918828" y="238624"/>
                    <a:pt x="920350" y="242301"/>
                  </a:cubicBezTo>
                  <a:cubicBezTo>
                    <a:pt x="924185" y="251409"/>
                    <a:pt x="926910" y="260945"/>
                    <a:pt x="928468" y="270703"/>
                  </a:cubicBezTo>
                  <a:cubicBezTo>
                    <a:pt x="928468" y="276916"/>
                    <a:pt x="925043" y="289088"/>
                    <a:pt x="925805" y="295047"/>
                  </a:cubicBezTo>
                  <a:cubicBezTo>
                    <a:pt x="925805" y="299104"/>
                    <a:pt x="928468" y="310135"/>
                    <a:pt x="932527" y="310009"/>
                  </a:cubicBezTo>
                  <a:cubicBezTo>
                    <a:pt x="936586" y="309882"/>
                    <a:pt x="935064" y="294793"/>
                    <a:pt x="939376" y="293779"/>
                  </a:cubicBezTo>
                  <a:cubicBezTo>
                    <a:pt x="946353" y="292131"/>
                    <a:pt x="955485" y="310643"/>
                    <a:pt x="958276" y="317363"/>
                  </a:cubicBezTo>
                  <a:cubicBezTo>
                    <a:pt x="972989" y="352231"/>
                    <a:pt x="987322" y="452524"/>
                    <a:pt x="987322" y="452524"/>
                  </a:cubicBezTo>
                  <a:cubicBezTo>
                    <a:pt x="987322" y="452524"/>
                    <a:pt x="990239" y="462033"/>
                    <a:pt x="990747" y="464315"/>
                  </a:cubicBezTo>
                  <a:cubicBezTo>
                    <a:pt x="992904" y="469470"/>
                    <a:pt x="996149" y="474097"/>
                    <a:pt x="1000260" y="477882"/>
                  </a:cubicBezTo>
                  <a:cubicBezTo>
                    <a:pt x="1004699" y="481813"/>
                    <a:pt x="1002416" y="493858"/>
                    <a:pt x="1002416" y="493858"/>
                  </a:cubicBezTo>
                  <a:lnTo>
                    <a:pt x="1000006" y="622553"/>
                  </a:lnTo>
                  <a:cubicBezTo>
                    <a:pt x="1000006" y="622553"/>
                    <a:pt x="1001274" y="633964"/>
                    <a:pt x="1001655" y="636373"/>
                  </a:cubicBezTo>
                  <a:cubicBezTo>
                    <a:pt x="1008124" y="674411"/>
                    <a:pt x="1030067" y="794737"/>
                    <a:pt x="1030067" y="794737"/>
                  </a:cubicBezTo>
                  <a:cubicBezTo>
                    <a:pt x="1033770" y="799365"/>
                    <a:pt x="1036961" y="804382"/>
                    <a:pt x="1039580" y="809699"/>
                  </a:cubicBezTo>
                  <a:cubicBezTo>
                    <a:pt x="1040784" y="814571"/>
                    <a:pt x="1040784" y="819662"/>
                    <a:pt x="1039580" y="824534"/>
                  </a:cubicBezTo>
                  <a:cubicBezTo>
                    <a:pt x="1036409" y="832015"/>
                    <a:pt x="1024867" y="840256"/>
                    <a:pt x="1021315" y="847610"/>
                  </a:cubicBezTo>
                  <a:cubicBezTo>
                    <a:pt x="1020623" y="849318"/>
                    <a:pt x="1020623" y="851228"/>
                    <a:pt x="1021315" y="852935"/>
                  </a:cubicBezTo>
                  <a:cubicBezTo>
                    <a:pt x="1023725" y="857627"/>
                    <a:pt x="1035521" y="862572"/>
                    <a:pt x="1036155" y="867897"/>
                  </a:cubicBezTo>
                  <a:cubicBezTo>
                    <a:pt x="1037170" y="876138"/>
                    <a:pt x="1023471" y="889578"/>
                    <a:pt x="1021315" y="897566"/>
                  </a:cubicBezTo>
                  <a:cubicBezTo>
                    <a:pt x="1020173" y="901624"/>
                    <a:pt x="1022330" y="910246"/>
                    <a:pt x="1019920" y="913923"/>
                  </a:cubicBezTo>
                  <a:cubicBezTo>
                    <a:pt x="1017510" y="917600"/>
                    <a:pt x="1008124" y="916839"/>
                    <a:pt x="1004953" y="919375"/>
                  </a:cubicBezTo>
                  <a:cubicBezTo>
                    <a:pt x="1001782" y="921911"/>
                    <a:pt x="1001528" y="932054"/>
                    <a:pt x="998230" y="934210"/>
                  </a:cubicBezTo>
                  <a:cubicBezTo>
                    <a:pt x="997089" y="934970"/>
                    <a:pt x="993664" y="935224"/>
                    <a:pt x="992776" y="934210"/>
                  </a:cubicBezTo>
                  <a:cubicBezTo>
                    <a:pt x="988083" y="928250"/>
                    <a:pt x="998103" y="911894"/>
                    <a:pt x="999625" y="904413"/>
                  </a:cubicBezTo>
                  <a:cubicBezTo>
                    <a:pt x="999860" y="897158"/>
                    <a:pt x="999393" y="889897"/>
                    <a:pt x="998230" y="882732"/>
                  </a:cubicBezTo>
                  <a:lnTo>
                    <a:pt x="987068" y="868531"/>
                  </a:lnTo>
                  <a:cubicBezTo>
                    <a:pt x="986109" y="861995"/>
                    <a:pt x="984095" y="855658"/>
                    <a:pt x="981107" y="849766"/>
                  </a:cubicBezTo>
                  <a:cubicBezTo>
                    <a:pt x="978443" y="846215"/>
                    <a:pt x="977936" y="833536"/>
                    <a:pt x="975145" y="829986"/>
                  </a:cubicBezTo>
                  <a:cubicBezTo>
                    <a:pt x="972355" y="826436"/>
                    <a:pt x="975145" y="816419"/>
                    <a:pt x="971086" y="816419"/>
                  </a:cubicBezTo>
                  <a:cubicBezTo>
                    <a:pt x="970072" y="816419"/>
                    <a:pt x="969818" y="819335"/>
                    <a:pt x="969818" y="820476"/>
                  </a:cubicBezTo>
                  <a:cubicBezTo>
                    <a:pt x="969818" y="823900"/>
                    <a:pt x="964618" y="829479"/>
                    <a:pt x="966266" y="832522"/>
                  </a:cubicBezTo>
                  <a:cubicBezTo>
                    <a:pt x="967915" y="835565"/>
                    <a:pt x="970452" y="839622"/>
                    <a:pt x="972862" y="843806"/>
                  </a:cubicBezTo>
                  <a:cubicBezTo>
                    <a:pt x="977128" y="854754"/>
                    <a:pt x="980314" y="866093"/>
                    <a:pt x="982375" y="877660"/>
                  </a:cubicBezTo>
                  <a:lnTo>
                    <a:pt x="848432" y="833790"/>
                  </a:lnTo>
                  <a:lnTo>
                    <a:pt x="848432" y="828464"/>
                  </a:lnTo>
                  <a:lnTo>
                    <a:pt x="832197" y="821744"/>
                  </a:lnTo>
                  <a:cubicBezTo>
                    <a:pt x="756093" y="817053"/>
                    <a:pt x="797189" y="768872"/>
                    <a:pt x="748229" y="739075"/>
                  </a:cubicBezTo>
                  <a:lnTo>
                    <a:pt x="735545" y="741738"/>
                  </a:lnTo>
                  <a:lnTo>
                    <a:pt x="728695" y="728298"/>
                  </a:lnTo>
                  <a:lnTo>
                    <a:pt x="715250" y="721451"/>
                  </a:lnTo>
                  <a:lnTo>
                    <a:pt x="713855" y="718788"/>
                  </a:lnTo>
                  <a:lnTo>
                    <a:pt x="564818" y="752642"/>
                  </a:lnTo>
                  <a:lnTo>
                    <a:pt x="340058" y="800063"/>
                  </a:lnTo>
                  <a:lnTo>
                    <a:pt x="140920" y="839369"/>
                  </a:lnTo>
                  <a:lnTo>
                    <a:pt x="10909" y="862318"/>
                  </a:lnTo>
                  <a:lnTo>
                    <a:pt x="1396" y="810840"/>
                  </a:lnTo>
                  <a:lnTo>
                    <a:pt x="0" y="805515"/>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0" name="US_State">
              <a:extLst>
                <a:ext uri="{FF2B5EF4-FFF2-40B4-BE49-F238E27FC236}">
                  <a16:creationId xmlns:a16="http://schemas.microsoft.com/office/drawing/2014/main" id="{2F6BA72D-86AE-3F18-6A22-0ED012846781}"/>
                </a:ext>
              </a:extLst>
            </p:cNvPr>
            <p:cNvSpPr/>
            <p:nvPr/>
          </p:nvSpPr>
          <p:spPr>
            <a:xfrm>
              <a:off x="8843654" y="1507059"/>
              <a:ext cx="292705" cy="552056"/>
            </a:xfrm>
            <a:custGeom>
              <a:avLst/>
              <a:gdLst>
                <a:gd name="connsiteX0" fmla="*/ 2030 w 292705"/>
                <a:gd name="connsiteY0" fmla="*/ 81401 h 552056"/>
                <a:gd name="connsiteX1" fmla="*/ 6089 w 292705"/>
                <a:gd name="connsiteY1" fmla="*/ 92178 h 552056"/>
                <a:gd name="connsiteX2" fmla="*/ 3425 w 292705"/>
                <a:gd name="connsiteY2" fmla="*/ 107140 h 552056"/>
                <a:gd name="connsiteX3" fmla="*/ 14206 w 292705"/>
                <a:gd name="connsiteY3" fmla="*/ 121975 h 552056"/>
                <a:gd name="connsiteX4" fmla="*/ 15094 w 292705"/>
                <a:gd name="connsiteY4" fmla="*/ 151898 h 552056"/>
                <a:gd name="connsiteX5" fmla="*/ 20675 w 292705"/>
                <a:gd name="connsiteY5" fmla="*/ 167493 h 552056"/>
                <a:gd name="connsiteX6" fmla="*/ 33359 w 292705"/>
                <a:gd name="connsiteY6" fmla="*/ 180173 h 552056"/>
                <a:gd name="connsiteX7" fmla="*/ 37798 w 292705"/>
                <a:gd name="connsiteY7" fmla="*/ 193993 h 552056"/>
                <a:gd name="connsiteX8" fmla="*/ 36911 w 292705"/>
                <a:gd name="connsiteY8" fmla="*/ 209589 h 552056"/>
                <a:gd name="connsiteX9" fmla="*/ 41604 w 292705"/>
                <a:gd name="connsiteY9" fmla="*/ 224677 h 552056"/>
                <a:gd name="connsiteX10" fmla="*/ 43507 w 292705"/>
                <a:gd name="connsiteY10" fmla="*/ 239258 h 552056"/>
                <a:gd name="connsiteX11" fmla="*/ 38687 w 292705"/>
                <a:gd name="connsiteY11" fmla="*/ 250162 h 552056"/>
                <a:gd name="connsiteX12" fmla="*/ 38687 w 292705"/>
                <a:gd name="connsiteY12" fmla="*/ 274506 h 552056"/>
                <a:gd name="connsiteX13" fmla="*/ 48581 w 292705"/>
                <a:gd name="connsiteY13" fmla="*/ 300753 h 552056"/>
                <a:gd name="connsiteX14" fmla="*/ 58220 w 292705"/>
                <a:gd name="connsiteY14" fmla="*/ 317743 h 552056"/>
                <a:gd name="connsiteX15" fmla="*/ 64308 w 292705"/>
                <a:gd name="connsiteY15" fmla="*/ 344876 h 552056"/>
                <a:gd name="connsiteX16" fmla="*/ 62152 w 292705"/>
                <a:gd name="connsiteY16" fmla="*/ 364783 h 552056"/>
                <a:gd name="connsiteX17" fmla="*/ 63547 w 292705"/>
                <a:gd name="connsiteY17" fmla="*/ 373278 h 552056"/>
                <a:gd name="connsiteX18" fmla="*/ 68621 w 292705"/>
                <a:gd name="connsiteY18" fmla="*/ 361486 h 552056"/>
                <a:gd name="connsiteX19" fmla="*/ 93989 w 292705"/>
                <a:gd name="connsiteY19" fmla="*/ 387986 h 552056"/>
                <a:gd name="connsiteX20" fmla="*/ 122655 w 292705"/>
                <a:gd name="connsiteY20" fmla="*/ 523401 h 552056"/>
                <a:gd name="connsiteX21" fmla="*/ 126587 w 292705"/>
                <a:gd name="connsiteY21" fmla="*/ 538489 h 552056"/>
                <a:gd name="connsiteX22" fmla="*/ 135973 w 292705"/>
                <a:gd name="connsiteY22" fmla="*/ 552056 h 552056"/>
                <a:gd name="connsiteX23" fmla="*/ 259261 w 292705"/>
                <a:gd name="connsiteY23" fmla="*/ 526697 h 552056"/>
                <a:gd name="connsiteX24" fmla="*/ 245689 w 292705"/>
                <a:gd name="connsiteY24" fmla="*/ 513131 h 552056"/>
                <a:gd name="connsiteX25" fmla="*/ 237572 w 292705"/>
                <a:gd name="connsiteY25" fmla="*/ 496901 h 552056"/>
                <a:gd name="connsiteX26" fmla="*/ 237572 w 292705"/>
                <a:gd name="connsiteY26" fmla="*/ 480672 h 552056"/>
                <a:gd name="connsiteX27" fmla="*/ 244421 w 292705"/>
                <a:gd name="connsiteY27" fmla="*/ 467105 h 552056"/>
                <a:gd name="connsiteX28" fmla="*/ 236176 w 292705"/>
                <a:gd name="connsiteY28" fmla="*/ 425263 h 552056"/>
                <a:gd name="connsiteX29" fmla="*/ 236176 w 292705"/>
                <a:gd name="connsiteY29" fmla="*/ 396735 h 552056"/>
                <a:gd name="connsiteX30" fmla="*/ 223492 w 292705"/>
                <a:gd name="connsiteY30" fmla="*/ 348046 h 552056"/>
                <a:gd name="connsiteX31" fmla="*/ 230342 w 292705"/>
                <a:gd name="connsiteY31" fmla="*/ 334480 h 552056"/>
                <a:gd name="connsiteX32" fmla="*/ 227678 w 292705"/>
                <a:gd name="connsiteY32" fmla="*/ 312798 h 552056"/>
                <a:gd name="connsiteX33" fmla="*/ 235669 w 292705"/>
                <a:gd name="connsiteY33" fmla="*/ 297836 h 552056"/>
                <a:gd name="connsiteX34" fmla="*/ 239855 w 292705"/>
                <a:gd name="connsiteY34" fmla="*/ 284396 h 552056"/>
                <a:gd name="connsiteX35" fmla="*/ 238460 w 292705"/>
                <a:gd name="connsiteY35" fmla="*/ 269435 h 552056"/>
                <a:gd name="connsiteX36" fmla="*/ 243914 w 292705"/>
                <a:gd name="connsiteY36" fmla="*/ 255995 h 552056"/>
                <a:gd name="connsiteX37" fmla="*/ 241123 w 292705"/>
                <a:gd name="connsiteY37" fmla="*/ 241033 h 552056"/>
                <a:gd name="connsiteX38" fmla="*/ 246577 w 292705"/>
                <a:gd name="connsiteY38" fmla="*/ 216689 h 552056"/>
                <a:gd name="connsiteX39" fmla="*/ 238459 w 292705"/>
                <a:gd name="connsiteY39" fmla="*/ 188287 h 552056"/>
                <a:gd name="connsiteX40" fmla="*/ 237064 w 292705"/>
                <a:gd name="connsiteY40" fmla="*/ 173326 h 552056"/>
                <a:gd name="connsiteX41" fmla="*/ 250636 w 292705"/>
                <a:gd name="connsiteY41" fmla="*/ 159759 h 552056"/>
                <a:gd name="connsiteX42" fmla="*/ 256090 w 292705"/>
                <a:gd name="connsiteY42" fmla="*/ 158491 h 552056"/>
                <a:gd name="connsiteX43" fmla="*/ 280443 w 292705"/>
                <a:gd name="connsiteY43" fmla="*/ 131357 h 552056"/>
                <a:gd name="connsiteX44" fmla="*/ 291224 w 292705"/>
                <a:gd name="connsiteY44" fmla="*/ 111071 h 552056"/>
                <a:gd name="connsiteX45" fmla="*/ 292619 w 292705"/>
                <a:gd name="connsiteY45" fmla="*/ 97504 h 552056"/>
                <a:gd name="connsiteX46" fmla="*/ 287165 w 292705"/>
                <a:gd name="connsiteY46" fmla="*/ 83937 h 552056"/>
                <a:gd name="connsiteX47" fmla="*/ 276385 w 292705"/>
                <a:gd name="connsiteY47" fmla="*/ 70497 h 552056"/>
                <a:gd name="connsiteX48" fmla="*/ 273721 w 292705"/>
                <a:gd name="connsiteY48" fmla="*/ 55535 h 552056"/>
                <a:gd name="connsiteX49" fmla="*/ 281712 w 292705"/>
                <a:gd name="connsiteY49" fmla="*/ 27134 h 552056"/>
                <a:gd name="connsiteX50" fmla="*/ 272326 w 292705"/>
                <a:gd name="connsiteY50" fmla="*/ 6847 h 552056"/>
                <a:gd name="connsiteX51" fmla="*/ 276385 w 292705"/>
                <a:gd name="connsiteY51" fmla="*/ 0 h 552056"/>
                <a:gd name="connsiteX52" fmla="*/ 54161 w 292705"/>
                <a:gd name="connsiteY52" fmla="*/ 58832 h 552056"/>
                <a:gd name="connsiteX53" fmla="*/ 4693 w 292705"/>
                <a:gd name="connsiteY53" fmla="*/ 73667 h 552056"/>
                <a:gd name="connsiteX54" fmla="*/ 0 w 292705"/>
                <a:gd name="connsiteY54" fmla="*/ 75188 h 55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92705" h="552056">
                  <a:moveTo>
                    <a:pt x="2030" y="81401"/>
                  </a:moveTo>
                  <a:cubicBezTo>
                    <a:pt x="3740" y="84849"/>
                    <a:pt x="5099" y="88459"/>
                    <a:pt x="6089" y="92178"/>
                  </a:cubicBezTo>
                  <a:cubicBezTo>
                    <a:pt x="6089" y="95982"/>
                    <a:pt x="2537" y="103463"/>
                    <a:pt x="3425" y="107140"/>
                  </a:cubicBezTo>
                  <a:cubicBezTo>
                    <a:pt x="4313" y="110817"/>
                    <a:pt x="12684" y="117664"/>
                    <a:pt x="14206" y="121975"/>
                  </a:cubicBezTo>
                  <a:cubicBezTo>
                    <a:pt x="15202" y="131916"/>
                    <a:pt x="15499" y="141915"/>
                    <a:pt x="15094" y="151898"/>
                  </a:cubicBezTo>
                  <a:cubicBezTo>
                    <a:pt x="16110" y="157360"/>
                    <a:pt x="17995" y="162625"/>
                    <a:pt x="20675" y="167493"/>
                  </a:cubicBezTo>
                  <a:cubicBezTo>
                    <a:pt x="23212" y="171551"/>
                    <a:pt x="30949" y="176496"/>
                    <a:pt x="33359" y="180173"/>
                  </a:cubicBezTo>
                  <a:cubicBezTo>
                    <a:pt x="35647" y="184480"/>
                    <a:pt x="37151" y="189159"/>
                    <a:pt x="37798" y="193993"/>
                  </a:cubicBezTo>
                  <a:cubicBezTo>
                    <a:pt x="37799" y="197797"/>
                    <a:pt x="36403" y="205912"/>
                    <a:pt x="36911" y="209589"/>
                  </a:cubicBezTo>
                  <a:cubicBezTo>
                    <a:pt x="37418" y="213265"/>
                    <a:pt x="40716" y="220746"/>
                    <a:pt x="41604" y="224677"/>
                  </a:cubicBezTo>
                  <a:cubicBezTo>
                    <a:pt x="43100" y="229386"/>
                    <a:pt x="43744" y="234323"/>
                    <a:pt x="43507" y="239258"/>
                  </a:cubicBezTo>
                  <a:cubicBezTo>
                    <a:pt x="42872" y="241413"/>
                    <a:pt x="39321" y="248133"/>
                    <a:pt x="38687" y="250162"/>
                  </a:cubicBezTo>
                  <a:cubicBezTo>
                    <a:pt x="36531" y="258134"/>
                    <a:pt x="36531" y="266535"/>
                    <a:pt x="38687" y="274506"/>
                  </a:cubicBezTo>
                  <a:cubicBezTo>
                    <a:pt x="41362" y="283477"/>
                    <a:pt x="44669" y="292247"/>
                    <a:pt x="48581" y="300753"/>
                  </a:cubicBezTo>
                  <a:cubicBezTo>
                    <a:pt x="50229" y="304303"/>
                    <a:pt x="56571" y="314193"/>
                    <a:pt x="58220" y="317743"/>
                  </a:cubicBezTo>
                  <a:cubicBezTo>
                    <a:pt x="61633" y="326421"/>
                    <a:pt x="63687" y="335573"/>
                    <a:pt x="64308" y="344876"/>
                  </a:cubicBezTo>
                  <a:cubicBezTo>
                    <a:pt x="64308" y="351089"/>
                    <a:pt x="61264" y="358697"/>
                    <a:pt x="62152" y="364783"/>
                  </a:cubicBezTo>
                  <a:cubicBezTo>
                    <a:pt x="62152" y="368840"/>
                    <a:pt x="59488" y="373532"/>
                    <a:pt x="63547" y="373278"/>
                  </a:cubicBezTo>
                  <a:cubicBezTo>
                    <a:pt x="67606" y="373024"/>
                    <a:pt x="64435" y="363008"/>
                    <a:pt x="68621" y="361486"/>
                  </a:cubicBezTo>
                  <a:cubicBezTo>
                    <a:pt x="75343" y="359077"/>
                    <a:pt x="89676" y="374166"/>
                    <a:pt x="93989" y="387986"/>
                  </a:cubicBezTo>
                  <a:cubicBezTo>
                    <a:pt x="105024" y="422474"/>
                    <a:pt x="122655" y="523401"/>
                    <a:pt x="122655" y="523401"/>
                  </a:cubicBezTo>
                  <a:cubicBezTo>
                    <a:pt x="122655" y="523401"/>
                    <a:pt x="125952" y="536080"/>
                    <a:pt x="126587" y="538489"/>
                  </a:cubicBezTo>
                  <a:cubicBezTo>
                    <a:pt x="129029" y="543450"/>
                    <a:pt x="132192" y="548021"/>
                    <a:pt x="135973" y="552056"/>
                  </a:cubicBezTo>
                  <a:lnTo>
                    <a:pt x="259261" y="526697"/>
                  </a:lnTo>
                  <a:lnTo>
                    <a:pt x="245689" y="513131"/>
                  </a:lnTo>
                  <a:lnTo>
                    <a:pt x="237572" y="496901"/>
                  </a:lnTo>
                  <a:cubicBezTo>
                    <a:pt x="237112" y="491501"/>
                    <a:pt x="237112" y="486072"/>
                    <a:pt x="237572" y="480672"/>
                  </a:cubicBezTo>
                  <a:cubicBezTo>
                    <a:pt x="238460" y="476995"/>
                    <a:pt x="243787" y="470909"/>
                    <a:pt x="244421" y="467105"/>
                  </a:cubicBezTo>
                  <a:cubicBezTo>
                    <a:pt x="245816" y="456581"/>
                    <a:pt x="237318" y="435787"/>
                    <a:pt x="236176" y="425263"/>
                  </a:cubicBezTo>
                  <a:cubicBezTo>
                    <a:pt x="235542" y="418163"/>
                    <a:pt x="237191" y="403835"/>
                    <a:pt x="236176" y="396735"/>
                  </a:cubicBezTo>
                  <a:cubicBezTo>
                    <a:pt x="234654" y="384055"/>
                    <a:pt x="222731" y="360472"/>
                    <a:pt x="223492" y="348046"/>
                  </a:cubicBezTo>
                  <a:cubicBezTo>
                    <a:pt x="223492" y="344242"/>
                    <a:pt x="229708" y="338156"/>
                    <a:pt x="230342" y="334480"/>
                  </a:cubicBezTo>
                  <a:cubicBezTo>
                    <a:pt x="230976" y="330802"/>
                    <a:pt x="226537" y="318123"/>
                    <a:pt x="227678" y="312798"/>
                  </a:cubicBezTo>
                  <a:cubicBezTo>
                    <a:pt x="230016" y="307644"/>
                    <a:pt x="232685" y="302646"/>
                    <a:pt x="235669" y="297836"/>
                  </a:cubicBezTo>
                  <a:cubicBezTo>
                    <a:pt x="237558" y="293526"/>
                    <a:pt x="238963" y="289018"/>
                    <a:pt x="239855" y="284396"/>
                  </a:cubicBezTo>
                  <a:cubicBezTo>
                    <a:pt x="239855" y="280593"/>
                    <a:pt x="237952" y="273239"/>
                    <a:pt x="238460" y="269435"/>
                  </a:cubicBezTo>
                  <a:cubicBezTo>
                    <a:pt x="238967" y="265631"/>
                    <a:pt x="243533" y="259545"/>
                    <a:pt x="243914" y="255995"/>
                  </a:cubicBezTo>
                  <a:cubicBezTo>
                    <a:pt x="244294" y="252445"/>
                    <a:pt x="241250" y="244837"/>
                    <a:pt x="241123" y="241033"/>
                  </a:cubicBezTo>
                  <a:cubicBezTo>
                    <a:pt x="241123" y="234820"/>
                    <a:pt x="246831" y="222902"/>
                    <a:pt x="246577" y="216689"/>
                  </a:cubicBezTo>
                  <a:cubicBezTo>
                    <a:pt x="244359" y="207089"/>
                    <a:pt x="241649" y="197609"/>
                    <a:pt x="238459" y="188287"/>
                  </a:cubicBezTo>
                  <a:cubicBezTo>
                    <a:pt x="237060" y="183432"/>
                    <a:pt x="236587" y="178356"/>
                    <a:pt x="237064" y="173326"/>
                  </a:cubicBezTo>
                  <a:cubicBezTo>
                    <a:pt x="240354" y="167719"/>
                    <a:pt x="245026" y="163048"/>
                    <a:pt x="250636" y="159759"/>
                  </a:cubicBezTo>
                  <a:cubicBezTo>
                    <a:pt x="251905" y="159125"/>
                    <a:pt x="254822" y="159125"/>
                    <a:pt x="256090" y="158491"/>
                  </a:cubicBezTo>
                  <a:cubicBezTo>
                    <a:pt x="265555" y="150753"/>
                    <a:pt x="273770" y="141600"/>
                    <a:pt x="280443" y="131357"/>
                  </a:cubicBezTo>
                  <a:cubicBezTo>
                    <a:pt x="284900" y="125090"/>
                    <a:pt x="288524" y="118271"/>
                    <a:pt x="291224" y="111071"/>
                  </a:cubicBezTo>
                  <a:cubicBezTo>
                    <a:pt x="292444" y="106658"/>
                    <a:pt x="292916" y="102072"/>
                    <a:pt x="292619" y="97504"/>
                  </a:cubicBezTo>
                  <a:cubicBezTo>
                    <a:pt x="291478" y="92738"/>
                    <a:pt x="289640" y="88166"/>
                    <a:pt x="287165" y="83937"/>
                  </a:cubicBezTo>
                  <a:cubicBezTo>
                    <a:pt x="285010" y="80260"/>
                    <a:pt x="278160" y="74427"/>
                    <a:pt x="276385" y="70497"/>
                  </a:cubicBezTo>
                  <a:cubicBezTo>
                    <a:pt x="274499" y="65739"/>
                    <a:pt x="273593" y="60651"/>
                    <a:pt x="273721" y="55535"/>
                  </a:cubicBezTo>
                  <a:cubicBezTo>
                    <a:pt x="274482" y="48181"/>
                    <a:pt x="282346" y="34488"/>
                    <a:pt x="281712" y="27134"/>
                  </a:cubicBezTo>
                  <a:cubicBezTo>
                    <a:pt x="279532" y="19972"/>
                    <a:pt x="276374" y="13145"/>
                    <a:pt x="272326" y="6847"/>
                  </a:cubicBezTo>
                  <a:lnTo>
                    <a:pt x="276385" y="0"/>
                  </a:lnTo>
                  <a:lnTo>
                    <a:pt x="54161" y="58832"/>
                  </a:lnTo>
                  <a:lnTo>
                    <a:pt x="4693" y="73667"/>
                  </a:lnTo>
                  <a:lnTo>
                    <a:pt x="0" y="75188"/>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 name="US_State">
              <a:extLst>
                <a:ext uri="{FF2B5EF4-FFF2-40B4-BE49-F238E27FC236}">
                  <a16:creationId xmlns:a16="http://schemas.microsoft.com/office/drawing/2014/main" id="{647D6CFD-FED5-20C2-95B3-B0707F510680}"/>
                </a:ext>
              </a:extLst>
            </p:cNvPr>
            <p:cNvSpPr/>
            <p:nvPr/>
          </p:nvSpPr>
          <p:spPr>
            <a:xfrm>
              <a:off x="9067663" y="1428067"/>
              <a:ext cx="290532" cy="604555"/>
            </a:xfrm>
            <a:custGeom>
              <a:avLst/>
              <a:gdLst>
                <a:gd name="connsiteX0" fmla="*/ 41467 w 290532"/>
                <a:gd name="connsiteY0" fmla="*/ 604421 h 604555"/>
                <a:gd name="connsiteX1" fmla="*/ 215491 w 290532"/>
                <a:gd name="connsiteY1" fmla="*/ 563848 h 604555"/>
                <a:gd name="connsiteX2" fmla="*/ 233122 w 290532"/>
                <a:gd name="connsiteY2" fmla="*/ 543561 h 604555"/>
                <a:gd name="connsiteX3" fmla="*/ 241239 w 290532"/>
                <a:gd name="connsiteY3" fmla="*/ 528726 h 604555"/>
                <a:gd name="connsiteX4" fmla="*/ 245298 w 290532"/>
                <a:gd name="connsiteY4" fmla="*/ 529994 h 604555"/>
                <a:gd name="connsiteX5" fmla="*/ 254811 w 290532"/>
                <a:gd name="connsiteY5" fmla="*/ 515159 h 604555"/>
                <a:gd name="connsiteX6" fmla="*/ 269651 w 290532"/>
                <a:gd name="connsiteY6" fmla="*/ 505650 h 604555"/>
                <a:gd name="connsiteX7" fmla="*/ 276501 w 290532"/>
                <a:gd name="connsiteY7" fmla="*/ 504382 h 604555"/>
                <a:gd name="connsiteX8" fmla="*/ 283223 w 290532"/>
                <a:gd name="connsiteY8" fmla="*/ 504382 h 604555"/>
                <a:gd name="connsiteX9" fmla="*/ 283223 w 290532"/>
                <a:gd name="connsiteY9" fmla="*/ 490815 h 604555"/>
                <a:gd name="connsiteX10" fmla="*/ 289946 w 290532"/>
                <a:gd name="connsiteY10" fmla="*/ 462287 h 604555"/>
                <a:gd name="connsiteX11" fmla="*/ 283223 w 290532"/>
                <a:gd name="connsiteY11" fmla="*/ 458229 h 604555"/>
                <a:gd name="connsiteX12" fmla="*/ 262929 w 290532"/>
                <a:gd name="connsiteY12" fmla="*/ 440605 h 604555"/>
                <a:gd name="connsiteX13" fmla="*/ 261661 w 290532"/>
                <a:gd name="connsiteY13" fmla="*/ 427165 h 604555"/>
                <a:gd name="connsiteX14" fmla="*/ 246694 w 290532"/>
                <a:gd name="connsiteY14" fmla="*/ 420318 h 604555"/>
                <a:gd name="connsiteX15" fmla="*/ 233122 w 290532"/>
                <a:gd name="connsiteY15" fmla="*/ 407639 h 604555"/>
                <a:gd name="connsiteX16" fmla="*/ 226399 w 290532"/>
                <a:gd name="connsiteY16" fmla="*/ 394072 h 604555"/>
                <a:gd name="connsiteX17" fmla="*/ 222340 w 290532"/>
                <a:gd name="connsiteY17" fmla="*/ 380632 h 604555"/>
                <a:gd name="connsiteX18" fmla="*/ 222340 w 290532"/>
                <a:gd name="connsiteY18" fmla="*/ 365671 h 604555"/>
                <a:gd name="connsiteX19" fmla="*/ 206104 w 290532"/>
                <a:gd name="connsiteY19" fmla="*/ 323702 h 604555"/>
                <a:gd name="connsiteX20" fmla="*/ 101715 w 290532"/>
                <a:gd name="connsiteY20" fmla="*/ 6720 h 604555"/>
                <a:gd name="connsiteX21" fmla="*/ 99052 w 290532"/>
                <a:gd name="connsiteY21" fmla="*/ 0 h 604555"/>
                <a:gd name="connsiteX22" fmla="*/ 85480 w 290532"/>
                <a:gd name="connsiteY22" fmla="*/ 14962 h 604555"/>
                <a:gd name="connsiteX23" fmla="*/ 72035 w 290532"/>
                <a:gd name="connsiteY23" fmla="*/ 10777 h 604555"/>
                <a:gd name="connsiteX24" fmla="*/ 58336 w 290532"/>
                <a:gd name="connsiteY24" fmla="*/ 21682 h 604555"/>
                <a:gd name="connsiteX25" fmla="*/ 58336 w 290532"/>
                <a:gd name="connsiteY25" fmla="*/ 35248 h 604555"/>
                <a:gd name="connsiteX26" fmla="*/ 51614 w 290532"/>
                <a:gd name="connsiteY26" fmla="*/ 63650 h 604555"/>
                <a:gd name="connsiteX27" fmla="*/ 54404 w 290532"/>
                <a:gd name="connsiteY27" fmla="*/ 77090 h 604555"/>
                <a:gd name="connsiteX28" fmla="*/ 53009 w 290532"/>
                <a:gd name="connsiteY28" fmla="*/ 78485 h 604555"/>
                <a:gd name="connsiteX29" fmla="*/ 48950 w 290532"/>
                <a:gd name="connsiteY29" fmla="*/ 85332 h 604555"/>
                <a:gd name="connsiteX30" fmla="*/ 58336 w 290532"/>
                <a:gd name="connsiteY30" fmla="*/ 105618 h 604555"/>
                <a:gd name="connsiteX31" fmla="*/ 50345 w 290532"/>
                <a:gd name="connsiteY31" fmla="*/ 134020 h 604555"/>
                <a:gd name="connsiteX32" fmla="*/ 53009 w 290532"/>
                <a:gd name="connsiteY32" fmla="*/ 148982 h 604555"/>
                <a:gd name="connsiteX33" fmla="*/ 13689 w 290532"/>
                <a:gd name="connsiteY33" fmla="*/ 251811 h 604555"/>
                <a:gd name="connsiteX34" fmla="*/ 15084 w 290532"/>
                <a:gd name="connsiteY34" fmla="*/ 266772 h 604555"/>
                <a:gd name="connsiteX35" fmla="*/ 23202 w 290532"/>
                <a:gd name="connsiteY35" fmla="*/ 295174 h 604555"/>
                <a:gd name="connsiteX36" fmla="*/ 17748 w 290532"/>
                <a:gd name="connsiteY36" fmla="*/ 319518 h 604555"/>
                <a:gd name="connsiteX37" fmla="*/ 20538 w 290532"/>
                <a:gd name="connsiteY37" fmla="*/ 334479 h 604555"/>
                <a:gd name="connsiteX38" fmla="*/ 15084 w 290532"/>
                <a:gd name="connsiteY38" fmla="*/ 347920 h 604555"/>
                <a:gd name="connsiteX39" fmla="*/ 16479 w 290532"/>
                <a:gd name="connsiteY39" fmla="*/ 362881 h 604555"/>
                <a:gd name="connsiteX40" fmla="*/ 12294 w 290532"/>
                <a:gd name="connsiteY40" fmla="*/ 376321 h 604555"/>
                <a:gd name="connsiteX41" fmla="*/ 4303 w 290532"/>
                <a:gd name="connsiteY41" fmla="*/ 391283 h 604555"/>
                <a:gd name="connsiteX42" fmla="*/ 6966 w 290532"/>
                <a:gd name="connsiteY42" fmla="*/ 412964 h 604555"/>
                <a:gd name="connsiteX43" fmla="*/ 117 w 290532"/>
                <a:gd name="connsiteY43" fmla="*/ 426531 h 604555"/>
                <a:gd name="connsiteX44" fmla="*/ 10518 w 290532"/>
                <a:gd name="connsiteY44" fmla="*/ 475220 h 604555"/>
                <a:gd name="connsiteX45" fmla="*/ 12294 w 290532"/>
                <a:gd name="connsiteY45" fmla="*/ 503748 h 604555"/>
                <a:gd name="connsiteX46" fmla="*/ 18636 w 290532"/>
                <a:gd name="connsiteY46" fmla="*/ 545590 h 604555"/>
                <a:gd name="connsiteX47" fmla="*/ 13689 w 290532"/>
                <a:gd name="connsiteY47" fmla="*/ 559156 h 604555"/>
                <a:gd name="connsiteX48" fmla="*/ 13689 w 290532"/>
                <a:gd name="connsiteY48" fmla="*/ 575386 h 604555"/>
                <a:gd name="connsiteX49" fmla="*/ 21807 w 290532"/>
                <a:gd name="connsiteY49" fmla="*/ 591615 h 604555"/>
                <a:gd name="connsiteX50" fmla="*/ 30558 w 290532"/>
                <a:gd name="connsiteY50" fmla="*/ 600744 h 604555"/>
                <a:gd name="connsiteX51" fmla="*/ 41467 w 290532"/>
                <a:gd name="connsiteY51" fmla="*/ 604421 h 60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0532" h="604555">
                  <a:moveTo>
                    <a:pt x="41467" y="604421"/>
                  </a:moveTo>
                  <a:lnTo>
                    <a:pt x="215491" y="563848"/>
                  </a:lnTo>
                  <a:lnTo>
                    <a:pt x="233122" y="543561"/>
                  </a:lnTo>
                  <a:cubicBezTo>
                    <a:pt x="233122" y="543561"/>
                    <a:pt x="237181" y="529867"/>
                    <a:pt x="241239" y="528726"/>
                  </a:cubicBezTo>
                  <a:cubicBezTo>
                    <a:pt x="242254" y="528726"/>
                    <a:pt x="244284" y="530375"/>
                    <a:pt x="245298" y="529994"/>
                  </a:cubicBezTo>
                  <a:cubicBezTo>
                    <a:pt x="249484" y="528473"/>
                    <a:pt x="252021" y="518583"/>
                    <a:pt x="254811" y="515159"/>
                  </a:cubicBezTo>
                  <a:cubicBezTo>
                    <a:pt x="259356" y="511402"/>
                    <a:pt x="264339" y="508209"/>
                    <a:pt x="269651" y="505650"/>
                  </a:cubicBezTo>
                  <a:lnTo>
                    <a:pt x="276501" y="504382"/>
                  </a:lnTo>
                  <a:cubicBezTo>
                    <a:pt x="276501" y="504382"/>
                    <a:pt x="282082" y="505523"/>
                    <a:pt x="283223" y="504382"/>
                  </a:cubicBezTo>
                  <a:cubicBezTo>
                    <a:pt x="284365" y="503241"/>
                    <a:pt x="283223" y="494112"/>
                    <a:pt x="283223" y="490815"/>
                  </a:cubicBezTo>
                  <a:cubicBezTo>
                    <a:pt x="283985" y="483461"/>
                    <a:pt x="292863" y="469134"/>
                    <a:pt x="289946" y="462287"/>
                  </a:cubicBezTo>
                  <a:cubicBezTo>
                    <a:pt x="289946" y="460512"/>
                    <a:pt x="283223" y="458229"/>
                    <a:pt x="283223" y="458229"/>
                  </a:cubicBezTo>
                  <a:cubicBezTo>
                    <a:pt x="274090" y="455820"/>
                    <a:pt x="266592" y="449309"/>
                    <a:pt x="262929" y="440605"/>
                  </a:cubicBezTo>
                  <a:cubicBezTo>
                    <a:pt x="261788" y="437435"/>
                    <a:pt x="262929" y="429954"/>
                    <a:pt x="261661" y="427165"/>
                  </a:cubicBezTo>
                  <a:cubicBezTo>
                    <a:pt x="260392" y="424376"/>
                    <a:pt x="250118" y="422601"/>
                    <a:pt x="246694" y="420318"/>
                  </a:cubicBezTo>
                  <a:cubicBezTo>
                    <a:pt x="241616" y="416726"/>
                    <a:pt x="237050" y="412461"/>
                    <a:pt x="233122" y="407639"/>
                  </a:cubicBezTo>
                  <a:cubicBezTo>
                    <a:pt x="230405" y="403369"/>
                    <a:pt x="228151" y="398821"/>
                    <a:pt x="226399" y="394072"/>
                  </a:cubicBezTo>
                  <a:cubicBezTo>
                    <a:pt x="224665" y="389716"/>
                    <a:pt x="223307" y="385220"/>
                    <a:pt x="222340" y="380632"/>
                  </a:cubicBezTo>
                  <a:cubicBezTo>
                    <a:pt x="222340" y="376828"/>
                    <a:pt x="222974" y="369347"/>
                    <a:pt x="222340" y="365671"/>
                  </a:cubicBezTo>
                  <a:cubicBezTo>
                    <a:pt x="217943" y="351310"/>
                    <a:pt x="212517" y="337284"/>
                    <a:pt x="206104" y="323702"/>
                  </a:cubicBezTo>
                  <a:lnTo>
                    <a:pt x="101715" y="6720"/>
                  </a:lnTo>
                  <a:cubicBezTo>
                    <a:pt x="101715" y="6720"/>
                    <a:pt x="100828" y="127"/>
                    <a:pt x="99052" y="0"/>
                  </a:cubicBezTo>
                  <a:cubicBezTo>
                    <a:pt x="94105" y="0"/>
                    <a:pt x="90427" y="13820"/>
                    <a:pt x="85480" y="14962"/>
                  </a:cubicBezTo>
                  <a:cubicBezTo>
                    <a:pt x="80533" y="16103"/>
                    <a:pt x="75460" y="10143"/>
                    <a:pt x="72035" y="10777"/>
                  </a:cubicBezTo>
                  <a:cubicBezTo>
                    <a:pt x="66385" y="12791"/>
                    <a:pt x="61566" y="16627"/>
                    <a:pt x="58336" y="21682"/>
                  </a:cubicBezTo>
                  <a:cubicBezTo>
                    <a:pt x="56941" y="24725"/>
                    <a:pt x="58336" y="31825"/>
                    <a:pt x="58336" y="35248"/>
                  </a:cubicBezTo>
                  <a:cubicBezTo>
                    <a:pt x="57575" y="42476"/>
                    <a:pt x="51867" y="56296"/>
                    <a:pt x="51614" y="63650"/>
                  </a:cubicBezTo>
                  <a:cubicBezTo>
                    <a:pt x="51614" y="67073"/>
                    <a:pt x="55165" y="73793"/>
                    <a:pt x="54404" y="77090"/>
                  </a:cubicBezTo>
                  <a:cubicBezTo>
                    <a:pt x="54404" y="77090"/>
                    <a:pt x="53009" y="78485"/>
                    <a:pt x="53009" y="78485"/>
                  </a:cubicBezTo>
                  <a:cubicBezTo>
                    <a:pt x="51257" y="80505"/>
                    <a:pt x="49882" y="82825"/>
                    <a:pt x="48950" y="85332"/>
                  </a:cubicBezTo>
                  <a:cubicBezTo>
                    <a:pt x="48950" y="90911"/>
                    <a:pt x="57956" y="100040"/>
                    <a:pt x="58336" y="105618"/>
                  </a:cubicBezTo>
                  <a:cubicBezTo>
                    <a:pt x="58717" y="111197"/>
                    <a:pt x="51106" y="126666"/>
                    <a:pt x="50345" y="134020"/>
                  </a:cubicBezTo>
                  <a:cubicBezTo>
                    <a:pt x="50083" y="139145"/>
                    <a:pt x="50994" y="144262"/>
                    <a:pt x="53009" y="148982"/>
                  </a:cubicBezTo>
                  <a:cubicBezTo>
                    <a:pt x="81421" y="200460"/>
                    <a:pt x="27641" y="216055"/>
                    <a:pt x="13689" y="251811"/>
                  </a:cubicBezTo>
                  <a:cubicBezTo>
                    <a:pt x="13268" y="256841"/>
                    <a:pt x="13741" y="261906"/>
                    <a:pt x="15084" y="266772"/>
                  </a:cubicBezTo>
                  <a:cubicBezTo>
                    <a:pt x="18666" y="275967"/>
                    <a:pt x="21385" y="285475"/>
                    <a:pt x="23202" y="295174"/>
                  </a:cubicBezTo>
                  <a:cubicBezTo>
                    <a:pt x="23202" y="301387"/>
                    <a:pt x="17875" y="313305"/>
                    <a:pt x="17748" y="319518"/>
                  </a:cubicBezTo>
                  <a:cubicBezTo>
                    <a:pt x="17748" y="323322"/>
                    <a:pt x="20919" y="330676"/>
                    <a:pt x="20538" y="334479"/>
                  </a:cubicBezTo>
                  <a:cubicBezTo>
                    <a:pt x="20158" y="338283"/>
                    <a:pt x="15591" y="344369"/>
                    <a:pt x="15084" y="347920"/>
                  </a:cubicBezTo>
                  <a:cubicBezTo>
                    <a:pt x="14577" y="351470"/>
                    <a:pt x="16860" y="359077"/>
                    <a:pt x="16479" y="362881"/>
                  </a:cubicBezTo>
                  <a:cubicBezTo>
                    <a:pt x="15409" y="367456"/>
                    <a:pt x="14011" y="371948"/>
                    <a:pt x="12294" y="376321"/>
                  </a:cubicBezTo>
                  <a:cubicBezTo>
                    <a:pt x="9047" y="380974"/>
                    <a:pt x="6364" y="385997"/>
                    <a:pt x="4303" y="391283"/>
                  </a:cubicBezTo>
                  <a:cubicBezTo>
                    <a:pt x="3161" y="396608"/>
                    <a:pt x="7854" y="407639"/>
                    <a:pt x="6966" y="412964"/>
                  </a:cubicBezTo>
                  <a:cubicBezTo>
                    <a:pt x="6078" y="418290"/>
                    <a:pt x="624" y="422727"/>
                    <a:pt x="117" y="426531"/>
                  </a:cubicBezTo>
                  <a:cubicBezTo>
                    <a:pt x="-1151" y="439210"/>
                    <a:pt x="8235" y="462921"/>
                    <a:pt x="10518" y="475220"/>
                  </a:cubicBezTo>
                  <a:cubicBezTo>
                    <a:pt x="11786" y="482193"/>
                    <a:pt x="12294" y="503748"/>
                    <a:pt x="12294" y="503748"/>
                  </a:cubicBezTo>
                  <a:cubicBezTo>
                    <a:pt x="15912" y="517426"/>
                    <a:pt x="18038" y="531454"/>
                    <a:pt x="18636" y="545590"/>
                  </a:cubicBezTo>
                  <a:cubicBezTo>
                    <a:pt x="18636" y="549393"/>
                    <a:pt x="14450" y="555606"/>
                    <a:pt x="13689" y="559156"/>
                  </a:cubicBezTo>
                  <a:cubicBezTo>
                    <a:pt x="12865" y="564535"/>
                    <a:pt x="12865" y="570007"/>
                    <a:pt x="13689" y="575386"/>
                  </a:cubicBezTo>
                  <a:cubicBezTo>
                    <a:pt x="15540" y="581182"/>
                    <a:pt x="18279" y="586657"/>
                    <a:pt x="21807" y="591615"/>
                  </a:cubicBezTo>
                  <a:cubicBezTo>
                    <a:pt x="24475" y="594887"/>
                    <a:pt x="27401" y="597940"/>
                    <a:pt x="30558" y="600744"/>
                  </a:cubicBezTo>
                  <a:cubicBezTo>
                    <a:pt x="33397" y="603644"/>
                    <a:pt x="37452" y="605011"/>
                    <a:pt x="41467" y="604421"/>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 name="US_State">
              <a:extLst>
                <a:ext uri="{FF2B5EF4-FFF2-40B4-BE49-F238E27FC236}">
                  <a16:creationId xmlns:a16="http://schemas.microsoft.com/office/drawing/2014/main" id="{98DB65D2-4349-360F-2469-B7A900FBCEEC}"/>
                </a:ext>
              </a:extLst>
            </p:cNvPr>
            <p:cNvSpPr/>
            <p:nvPr/>
          </p:nvSpPr>
          <p:spPr>
            <a:xfrm>
              <a:off x="1940522" y="3539168"/>
              <a:ext cx="1173395" cy="1373419"/>
            </a:xfrm>
            <a:custGeom>
              <a:avLst/>
              <a:gdLst>
                <a:gd name="connsiteX0" fmla="*/ 25748 w 1173395"/>
                <a:gd name="connsiteY0" fmla="*/ 910246 h 1373419"/>
                <a:gd name="connsiteX1" fmla="*/ 5327 w 1173395"/>
                <a:gd name="connsiteY1" fmla="*/ 938647 h 1373419"/>
                <a:gd name="connsiteX2" fmla="*/ 0 w 1173395"/>
                <a:gd name="connsiteY2" fmla="*/ 953609 h 1373419"/>
                <a:gd name="connsiteX3" fmla="*/ 43252 w 1173395"/>
                <a:gd name="connsiteY3" fmla="*/ 978967 h 1373419"/>
                <a:gd name="connsiteX4" fmla="*/ 407663 w 1173395"/>
                <a:gd name="connsiteY4" fmla="*/ 1188810 h 1373419"/>
                <a:gd name="connsiteX5" fmla="*/ 645995 w 1173395"/>
                <a:gd name="connsiteY5" fmla="*/ 1323337 h 1373419"/>
                <a:gd name="connsiteX6" fmla="*/ 923648 w 1173395"/>
                <a:gd name="connsiteY6" fmla="*/ 1362643 h 1373419"/>
                <a:gd name="connsiteX7" fmla="*/ 1015734 w 1173395"/>
                <a:gd name="connsiteY7" fmla="*/ 1373420 h 1373419"/>
                <a:gd name="connsiteX8" fmla="*/ 1017129 w 1173395"/>
                <a:gd name="connsiteY8" fmla="*/ 1366700 h 1373419"/>
                <a:gd name="connsiteX9" fmla="*/ 1173395 w 1173395"/>
                <a:gd name="connsiteY9" fmla="*/ 131484 h 1373419"/>
                <a:gd name="connsiteX10" fmla="*/ 936332 w 1173395"/>
                <a:gd name="connsiteY10" fmla="*/ 100293 h 1373419"/>
                <a:gd name="connsiteX11" fmla="*/ 708020 w 1173395"/>
                <a:gd name="connsiteY11" fmla="*/ 66439 h 1373419"/>
                <a:gd name="connsiteX12" fmla="*/ 473747 w 1173395"/>
                <a:gd name="connsiteY12" fmla="*/ 28401 h 1373419"/>
                <a:gd name="connsiteX13" fmla="*/ 315197 w 1173395"/>
                <a:gd name="connsiteY13" fmla="*/ 0 h 1373419"/>
                <a:gd name="connsiteX14" fmla="*/ 283994 w 1173395"/>
                <a:gd name="connsiteY14" fmla="*/ 171931 h 1373419"/>
                <a:gd name="connsiteX15" fmla="*/ 270422 w 1173395"/>
                <a:gd name="connsiteY15" fmla="*/ 192218 h 1373419"/>
                <a:gd name="connsiteX16" fmla="*/ 254314 w 1173395"/>
                <a:gd name="connsiteY16" fmla="*/ 208574 h 1373419"/>
                <a:gd name="connsiteX17" fmla="*/ 239347 w 1173395"/>
                <a:gd name="connsiteY17" fmla="*/ 205785 h 1373419"/>
                <a:gd name="connsiteX18" fmla="*/ 233893 w 1173395"/>
                <a:gd name="connsiteY18" fmla="*/ 189555 h 1373419"/>
                <a:gd name="connsiteX19" fmla="*/ 221209 w 1173395"/>
                <a:gd name="connsiteY19" fmla="*/ 175988 h 1373419"/>
                <a:gd name="connsiteX20" fmla="*/ 206368 w 1173395"/>
                <a:gd name="connsiteY20" fmla="*/ 175989 h 1373419"/>
                <a:gd name="connsiteX21" fmla="*/ 192797 w 1173395"/>
                <a:gd name="connsiteY21" fmla="*/ 166479 h 1373419"/>
                <a:gd name="connsiteX22" fmla="*/ 176561 w 1173395"/>
                <a:gd name="connsiteY22" fmla="*/ 169269 h 1373419"/>
                <a:gd name="connsiteX23" fmla="*/ 160326 w 1173395"/>
                <a:gd name="connsiteY23" fmla="*/ 180046 h 1373419"/>
                <a:gd name="connsiteX24" fmla="*/ 153476 w 1173395"/>
                <a:gd name="connsiteY24" fmla="*/ 197670 h 1373419"/>
                <a:gd name="connsiteX25" fmla="*/ 162989 w 1173395"/>
                <a:gd name="connsiteY25" fmla="*/ 226071 h 1373419"/>
                <a:gd name="connsiteX26" fmla="*/ 154871 w 1173395"/>
                <a:gd name="connsiteY26" fmla="*/ 239638 h 1373419"/>
                <a:gd name="connsiteX27" fmla="*/ 153476 w 1173395"/>
                <a:gd name="connsiteY27" fmla="*/ 253205 h 1373419"/>
                <a:gd name="connsiteX28" fmla="*/ 156267 w 1173395"/>
                <a:gd name="connsiteY28" fmla="*/ 281607 h 1373419"/>
                <a:gd name="connsiteX29" fmla="*/ 150813 w 1173395"/>
                <a:gd name="connsiteY29" fmla="*/ 300626 h 1373419"/>
                <a:gd name="connsiteX30" fmla="*/ 149417 w 1173395"/>
                <a:gd name="connsiteY30" fmla="*/ 315461 h 1373419"/>
                <a:gd name="connsiteX31" fmla="*/ 154871 w 1173395"/>
                <a:gd name="connsiteY31" fmla="*/ 343862 h 1373419"/>
                <a:gd name="connsiteX32" fmla="*/ 152208 w 1173395"/>
                <a:gd name="connsiteY32" fmla="*/ 376448 h 1373419"/>
                <a:gd name="connsiteX33" fmla="*/ 137241 w 1173395"/>
                <a:gd name="connsiteY33" fmla="*/ 389127 h 1373419"/>
                <a:gd name="connsiteX34" fmla="*/ 134577 w 1173395"/>
                <a:gd name="connsiteY34" fmla="*/ 420192 h 1373419"/>
                <a:gd name="connsiteX35" fmla="*/ 131787 w 1173395"/>
                <a:gd name="connsiteY35" fmla="*/ 433758 h 1373419"/>
                <a:gd name="connsiteX36" fmla="*/ 131787 w 1173395"/>
                <a:gd name="connsiteY36" fmla="*/ 448720 h 1373419"/>
                <a:gd name="connsiteX37" fmla="*/ 148149 w 1173395"/>
                <a:gd name="connsiteY37" fmla="*/ 478516 h 1373419"/>
                <a:gd name="connsiteX38" fmla="*/ 153476 w 1173395"/>
                <a:gd name="connsiteY38" fmla="*/ 497408 h 1373419"/>
                <a:gd name="connsiteX39" fmla="*/ 154871 w 1173395"/>
                <a:gd name="connsiteY39" fmla="*/ 510975 h 1373419"/>
                <a:gd name="connsiteX40" fmla="*/ 160325 w 1173395"/>
                <a:gd name="connsiteY40" fmla="*/ 525810 h 1373419"/>
                <a:gd name="connsiteX41" fmla="*/ 158930 w 1173395"/>
                <a:gd name="connsiteY41" fmla="*/ 542166 h 1373419"/>
                <a:gd name="connsiteX42" fmla="*/ 186074 w 1173395"/>
                <a:gd name="connsiteY42" fmla="*/ 570568 h 1373419"/>
                <a:gd name="connsiteX43" fmla="*/ 195460 w 1173395"/>
                <a:gd name="connsiteY43" fmla="*/ 584008 h 1373419"/>
                <a:gd name="connsiteX44" fmla="*/ 182776 w 1173395"/>
                <a:gd name="connsiteY44" fmla="*/ 597575 h 1373419"/>
                <a:gd name="connsiteX45" fmla="*/ 135338 w 1173395"/>
                <a:gd name="connsiteY45" fmla="*/ 622933 h 1373419"/>
                <a:gd name="connsiteX46" fmla="*/ 128616 w 1173395"/>
                <a:gd name="connsiteY46" fmla="*/ 636500 h 1373419"/>
                <a:gd name="connsiteX47" fmla="*/ 115044 w 1173395"/>
                <a:gd name="connsiteY47" fmla="*/ 644615 h 1373419"/>
                <a:gd name="connsiteX48" fmla="*/ 108321 w 1173395"/>
                <a:gd name="connsiteY48" fmla="*/ 669973 h 1373419"/>
                <a:gd name="connsiteX49" fmla="*/ 106926 w 1173395"/>
                <a:gd name="connsiteY49" fmla="*/ 697107 h 1373419"/>
                <a:gd name="connsiteX50" fmla="*/ 98808 w 1173395"/>
                <a:gd name="connsiteY50" fmla="*/ 710547 h 1373419"/>
                <a:gd name="connsiteX51" fmla="*/ 93354 w 1173395"/>
                <a:gd name="connsiteY51" fmla="*/ 729566 h 1373419"/>
                <a:gd name="connsiteX52" fmla="*/ 69001 w 1173395"/>
                <a:gd name="connsiteY52" fmla="*/ 759362 h 1373419"/>
                <a:gd name="connsiteX53" fmla="*/ 54160 w 1173395"/>
                <a:gd name="connsiteY53" fmla="*/ 768745 h 1373419"/>
                <a:gd name="connsiteX54" fmla="*/ 47311 w 1173395"/>
                <a:gd name="connsiteY54" fmla="*/ 782312 h 1373419"/>
                <a:gd name="connsiteX55" fmla="*/ 52765 w 1173395"/>
                <a:gd name="connsiteY55" fmla="*/ 798541 h 1373419"/>
                <a:gd name="connsiteX56" fmla="*/ 51370 w 1173395"/>
                <a:gd name="connsiteY56" fmla="*/ 812108 h 1373419"/>
                <a:gd name="connsiteX57" fmla="*/ 44647 w 1173395"/>
                <a:gd name="connsiteY57" fmla="*/ 827069 h 1373419"/>
                <a:gd name="connsiteX58" fmla="*/ 47311 w 1173395"/>
                <a:gd name="connsiteY58" fmla="*/ 840636 h 1373419"/>
                <a:gd name="connsiteX59" fmla="*/ 62278 w 1173395"/>
                <a:gd name="connsiteY59" fmla="*/ 845962 h 1373419"/>
                <a:gd name="connsiteX60" fmla="*/ 75723 w 1173395"/>
                <a:gd name="connsiteY60" fmla="*/ 854077 h 1373419"/>
                <a:gd name="connsiteX61" fmla="*/ 78514 w 1173395"/>
                <a:gd name="connsiteY61" fmla="*/ 867644 h 1373419"/>
                <a:gd name="connsiteX62" fmla="*/ 77118 w 1173395"/>
                <a:gd name="connsiteY62" fmla="*/ 890720 h 1373419"/>
                <a:gd name="connsiteX63" fmla="*/ 62278 w 1173395"/>
                <a:gd name="connsiteY63" fmla="*/ 900102 h 1373419"/>
                <a:gd name="connsiteX64" fmla="*/ 58219 w 1173395"/>
                <a:gd name="connsiteY64" fmla="*/ 913669 h 1373419"/>
                <a:gd name="connsiteX65" fmla="*/ 44647 w 1173395"/>
                <a:gd name="connsiteY65" fmla="*/ 911007 h 1373419"/>
                <a:gd name="connsiteX66" fmla="*/ 39193 w 1173395"/>
                <a:gd name="connsiteY66" fmla="*/ 906949 h 1373419"/>
                <a:gd name="connsiteX67" fmla="*/ 25748 w 1173395"/>
                <a:gd name="connsiteY67" fmla="*/ 910246 h 137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73395" h="1373419">
                  <a:moveTo>
                    <a:pt x="25748" y="910246"/>
                  </a:moveTo>
                  <a:lnTo>
                    <a:pt x="5327" y="938647"/>
                  </a:lnTo>
                  <a:lnTo>
                    <a:pt x="0" y="953609"/>
                  </a:lnTo>
                  <a:lnTo>
                    <a:pt x="43252" y="978967"/>
                  </a:lnTo>
                  <a:lnTo>
                    <a:pt x="407663" y="1188810"/>
                  </a:lnTo>
                  <a:lnTo>
                    <a:pt x="645995" y="1323337"/>
                  </a:lnTo>
                  <a:lnTo>
                    <a:pt x="923648" y="1362643"/>
                  </a:lnTo>
                  <a:lnTo>
                    <a:pt x="1015734" y="1373420"/>
                  </a:lnTo>
                  <a:lnTo>
                    <a:pt x="1017129" y="1366700"/>
                  </a:lnTo>
                  <a:lnTo>
                    <a:pt x="1173395" y="131484"/>
                  </a:lnTo>
                  <a:lnTo>
                    <a:pt x="936332" y="100293"/>
                  </a:lnTo>
                  <a:lnTo>
                    <a:pt x="708020" y="66439"/>
                  </a:lnTo>
                  <a:lnTo>
                    <a:pt x="473747" y="28401"/>
                  </a:lnTo>
                  <a:lnTo>
                    <a:pt x="315197" y="0"/>
                  </a:lnTo>
                  <a:lnTo>
                    <a:pt x="283994" y="171931"/>
                  </a:lnTo>
                  <a:lnTo>
                    <a:pt x="270422" y="192218"/>
                  </a:lnTo>
                  <a:cubicBezTo>
                    <a:pt x="270422" y="192218"/>
                    <a:pt x="259768" y="206799"/>
                    <a:pt x="254314" y="208574"/>
                  </a:cubicBezTo>
                  <a:cubicBezTo>
                    <a:pt x="249152" y="209471"/>
                    <a:pt x="243839" y="208481"/>
                    <a:pt x="239347" y="205785"/>
                  </a:cubicBezTo>
                  <a:cubicBezTo>
                    <a:pt x="236176" y="202869"/>
                    <a:pt x="236049" y="193105"/>
                    <a:pt x="233893" y="189555"/>
                  </a:cubicBezTo>
                  <a:cubicBezTo>
                    <a:pt x="230774" y="184111"/>
                    <a:pt x="226432" y="179466"/>
                    <a:pt x="221209" y="175988"/>
                  </a:cubicBezTo>
                  <a:cubicBezTo>
                    <a:pt x="217784" y="174467"/>
                    <a:pt x="209920" y="177130"/>
                    <a:pt x="206368" y="175989"/>
                  </a:cubicBezTo>
                  <a:cubicBezTo>
                    <a:pt x="202817" y="174847"/>
                    <a:pt x="196855" y="167493"/>
                    <a:pt x="192797" y="166479"/>
                  </a:cubicBezTo>
                  <a:cubicBezTo>
                    <a:pt x="187246" y="166213"/>
                    <a:pt x="181704" y="167165"/>
                    <a:pt x="176561" y="169269"/>
                  </a:cubicBezTo>
                  <a:cubicBezTo>
                    <a:pt x="170503" y="171779"/>
                    <a:pt x="164990" y="175438"/>
                    <a:pt x="160326" y="180046"/>
                  </a:cubicBezTo>
                  <a:cubicBezTo>
                    <a:pt x="156534" y="185218"/>
                    <a:pt x="154172" y="191296"/>
                    <a:pt x="153476" y="197670"/>
                  </a:cubicBezTo>
                  <a:cubicBezTo>
                    <a:pt x="153476" y="205151"/>
                    <a:pt x="163750" y="218718"/>
                    <a:pt x="162989" y="226071"/>
                  </a:cubicBezTo>
                  <a:cubicBezTo>
                    <a:pt x="161000" y="230986"/>
                    <a:pt x="158262" y="235562"/>
                    <a:pt x="154871" y="239638"/>
                  </a:cubicBezTo>
                  <a:lnTo>
                    <a:pt x="153476" y="253205"/>
                  </a:lnTo>
                  <a:cubicBezTo>
                    <a:pt x="155088" y="262593"/>
                    <a:pt x="156020" y="272085"/>
                    <a:pt x="156267" y="281607"/>
                  </a:cubicBezTo>
                  <a:cubicBezTo>
                    <a:pt x="154886" y="288064"/>
                    <a:pt x="153064" y="294418"/>
                    <a:pt x="150813" y="300626"/>
                  </a:cubicBezTo>
                  <a:lnTo>
                    <a:pt x="149417" y="315461"/>
                  </a:lnTo>
                  <a:lnTo>
                    <a:pt x="154871" y="343862"/>
                  </a:lnTo>
                  <a:cubicBezTo>
                    <a:pt x="155634" y="354796"/>
                    <a:pt x="154736" y="365783"/>
                    <a:pt x="152208" y="376448"/>
                  </a:cubicBezTo>
                  <a:cubicBezTo>
                    <a:pt x="149925" y="380632"/>
                    <a:pt x="139524" y="384309"/>
                    <a:pt x="137241" y="389127"/>
                  </a:cubicBezTo>
                  <a:cubicBezTo>
                    <a:pt x="134776" y="399286"/>
                    <a:pt x="133878" y="409762"/>
                    <a:pt x="134577" y="420192"/>
                  </a:cubicBezTo>
                  <a:lnTo>
                    <a:pt x="131787" y="433758"/>
                  </a:lnTo>
                  <a:cubicBezTo>
                    <a:pt x="131327" y="438735"/>
                    <a:pt x="131327" y="443743"/>
                    <a:pt x="131787" y="448720"/>
                  </a:cubicBezTo>
                  <a:cubicBezTo>
                    <a:pt x="136316" y="459132"/>
                    <a:pt x="141794" y="469106"/>
                    <a:pt x="148149" y="478516"/>
                  </a:cubicBezTo>
                  <a:lnTo>
                    <a:pt x="153476" y="497408"/>
                  </a:lnTo>
                  <a:lnTo>
                    <a:pt x="154871" y="510975"/>
                  </a:lnTo>
                  <a:cubicBezTo>
                    <a:pt x="157226" y="515706"/>
                    <a:pt x="159055" y="520680"/>
                    <a:pt x="160325" y="525810"/>
                  </a:cubicBezTo>
                  <a:cubicBezTo>
                    <a:pt x="160326" y="529867"/>
                    <a:pt x="157535" y="538489"/>
                    <a:pt x="158930" y="542166"/>
                  </a:cubicBezTo>
                  <a:cubicBezTo>
                    <a:pt x="162228" y="551422"/>
                    <a:pt x="186074" y="570568"/>
                    <a:pt x="186074" y="570568"/>
                  </a:cubicBezTo>
                  <a:cubicBezTo>
                    <a:pt x="186074" y="570568"/>
                    <a:pt x="195714" y="579950"/>
                    <a:pt x="195460" y="584008"/>
                  </a:cubicBezTo>
                  <a:cubicBezTo>
                    <a:pt x="195207" y="588065"/>
                    <a:pt x="186962" y="594912"/>
                    <a:pt x="182776" y="597575"/>
                  </a:cubicBezTo>
                  <a:cubicBezTo>
                    <a:pt x="171868" y="605436"/>
                    <a:pt x="144724" y="613550"/>
                    <a:pt x="135338" y="622933"/>
                  </a:cubicBezTo>
                  <a:cubicBezTo>
                    <a:pt x="132801" y="625723"/>
                    <a:pt x="131152" y="633710"/>
                    <a:pt x="128616" y="636500"/>
                  </a:cubicBezTo>
                  <a:cubicBezTo>
                    <a:pt x="126079" y="639289"/>
                    <a:pt x="117454" y="641445"/>
                    <a:pt x="115044" y="644615"/>
                  </a:cubicBezTo>
                  <a:cubicBezTo>
                    <a:pt x="111623" y="652710"/>
                    <a:pt x="109360" y="661247"/>
                    <a:pt x="108321" y="669973"/>
                  </a:cubicBezTo>
                  <a:lnTo>
                    <a:pt x="106926" y="697107"/>
                  </a:lnTo>
                  <a:lnTo>
                    <a:pt x="98808" y="710547"/>
                  </a:lnTo>
                  <a:lnTo>
                    <a:pt x="93354" y="729566"/>
                  </a:lnTo>
                  <a:lnTo>
                    <a:pt x="69001" y="759362"/>
                  </a:lnTo>
                  <a:cubicBezTo>
                    <a:pt x="63756" y="761992"/>
                    <a:pt x="58785" y="765135"/>
                    <a:pt x="54160" y="768745"/>
                  </a:cubicBezTo>
                  <a:cubicBezTo>
                    <a:pt x="50823" y="772653"/>
                    <a:pt x="48474" y="777306"/>
                    <a:pt x="47311" y="782312"/>
                  </a:cubicBezTo>
                  <a:cubicBezTo>
                    <a:pt x="48331" y="787957"/>
                    <a:pt x="50169" y="793424"/>
                    <a:pt x="52765" y="798541"/>
                  </a:cubicBezTo>
                  <a:lnTo>
                    <a:pt x="51370" y="812108"/>
                  </a:lnTo>
                  <a:cubicBezTo>
                    <a:pt x="48571" y="816825"/>
                    <a:pt x="46316" y="821844"/>
                    <a:pt x="44647" y="827069"/>
                  </a:cubicBezTo>
                  <a:cubicBezTo>
                    <a:pt x="44160" y="831756"/>
                    <a:pt x="45087" y="836481"/>
                    <a:pt x="47311" y="840636"/>
                  </a:cubicBezTo>
                  <a:cubicBezTo>
                    <a:pt x="49975" y="843553"/>
                    <a:pt x="58727" y="844313"/>
                    <a:pt x="62278" y="845962"/>
                  </a:cubicBezTo>
                  <a:cubicBezTo>
                    <a:pt x="67218" y="847824"/>
                    <a:pt x="71775" y="850574"/>
                    <a:pt x="75723" y="854077"/>
                  </a:cubicBezTo>
                  <a:cubicBezTo>
                    <a:pt x="77558" y="858365"/>
                    <a:pt x="78507" y="862979"/>
                    <a:pt x="78514" y="867644"/>
                  </a:cubicBezTo>
                  <a:cubicBezTo>
                    <a:pt x="79716" y="875346"/>
                    <a:pt x="79240" y="883218"/>
                    <a:pt x="77118" y="890720"/>
                  </a:cubicBezTo>
                  <a:cubicBezTo>
                    <a:pt x="74962" y="894523"/>
                    <a:pt x="64435" y="896679"/>
                    <a:pt x="62278" y="900102"/>
                  </a:cubicBezTo>
                  <a:cubicBezTo>
                    <a:pt x="60122" y="903526"/>
                    <a:pt x="61264" y="911894"/>
                    <a:pt x="58219" y="913669"/>
                  </a:cubicBezTo>
                  <a:cubicBezTo>
                    <a:pt x="55175" y="915444"/>
                    <a:pt x="44647" y="911007"/>
                    <a:pt x="44647" y="911007"/>
                  </a:cubicBezTo>
                  <a:lnTo>
                    <a:pt x="39193" y="906949"/>
                  </a:lnTo>
                  <a:cubicBezTo>
                    <a:pt x="39193" y="906949"/>
                    <a:pt x="29427" y="900863"/>
                    <a:pt x="25748" y="910246"/>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 name="US_State">
              <a:extLst>
                <a:ext uri="{FF2B5EF4-FFF2-40B4-BE49-F238E27FC236}">
                  <a16:creationId xmlns:a16="http://schemas.microsoft.com/office/drawing/2014/main" id="{27F19309-89D0-6737-583B-663EF55A3BE3}"/>
                </a:ext>
              </a:extLst>
            </p:cNvPr>
            <p:cNvSpPr/>
            <p:nvPr/>
          </p:nvSpPr>
          <p:spPr>
            <a:xfrm>
              <a:off x="2254705" y="2449637"/>
              <a:ext cx="969817" cy="1221268"/>
            </a:xfrm>
            <a:custGeom>
              <a:avLst/>
              <a:gdLst>
                <a:gd name="connsiteX0" fmla="*/ 4059 w 969817"/>
                <a:gd name="connsiteY0" fmla="*/ 1090672 h 1221268"/>
                <a:gd name="connsiteX1" fmla="*/ 158550 w 969817"/>
                <a:gd name="connsiteY1" fmla="*/ 1118313 h 1221268"/>
                <a:gd name="connsiteX2" fmla="*/ 392823 w 969817"/>
                <a:gd name="connsiteY2" fmla="*/ 1156224 h 1221268"/>
                <a:gd name="connsiteX3" fmla="*/ 621769 w 969817"/>
                <a:gd name="connsiteY3" fmla="*/ 1190077 h 1221268"/>
                <a:gd name="connsiteX4" fmla="*/ 858706 w 969817"/>
                <a:gd name="connsiteY4" fmla="*/ 1221268 h 1221268"/>
                <a:gd name="connsiteX5" fmla="*/ 969818 w 969817"/>
                <a:gd name="connsiteY5" fmla="*/ 342468 h 1221268"/>
                <a:gd name="connsiteX6" fmla="*/ 642063 w 969817"/>
                <a:gd name="connsiteY6" fmla="*/ 297836 h 1221268"/>
                <a:gd name="connsiteX7" fmla="*/ 674534 w 969817"/>
                <a:gd name="connsiteY7" fmla="*/ 78485 h 1221268"/>
                <a:gd name="connsiteX8" fmla="*/ 484909 w 969817"/>
                <a:gd name="connsiteY8" fmla="*/ 50083 h 1221268"/>
                <a:gd name="connsiteX9" fmla="*/ 257358 w 969817"/>
                <a:gd name="connsiteY9" fmla="*/ 12172 h 1221268"/>
                <a:gd name="connsiteX10" fmla="*/ 195080 w 969817"/>
                <a:gd name="connsiteY10" fmla="*/ 0 h 1221268"/>
                <a:gd name="connsiteX11" fmla="*/ 761 w 969817"/>
                <a:gd name="connsiteY11" fmla="*/ 1085600 h 1221268"/>
                <a:gd name="connsiteX12" fmla="*/ 0 w 969817"/>
                <a:gd name="connsiteY12" fmla="*/ 1089911 h 1221268"/>
                <a:gd name="connsiteX13" fmla="*/ 4059 w 969817"/>
                <a:gd name="connsiteY13" fmla="*/ 1090672 h 122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817" h="1221268">
                  <a:moveTo>
                    <a:pt x="4059" y="1090672"/>
                  </a:moveTo>
                  <a:lnTo>
                    <a:pt x="158550" y="1118313"/>
                  </a:lnTo>
                  <a:lnTo>
                    <a:pt x="392823" y="1156224"/>
                  </a:lnTo>
                  <a:lnTo>
                    <a:pt x="621769" y="1190077"/>
                  </a:lnTo>
                  <a:lnTo>
                    <a:pt x="858706" y="1221268"/>
                  </a:lnTo>
                  <a:lnTo>
                    <a:pt x="969818" y="342468"/>
                  </a:lnTo>
                  <a:lnTo>
                    <a:pt x="642063" y="297836"/>
                  </a:lnTo>
                  <a:lnTo>
                    <a:pt x="674534" y="78485"/>
                  </a:lnTo>
                  <a:lnTo>
                    <a:pt x="484909" y="50083"/>
                  </a:lnTo>
                  <a:lnTo>
                    <a:pt x="257358" y="12172"/>
                  </a:lnTo>
                  <a:lnTo>
                    <a:pt x="195080" y="0"/>
                  </a:lnTo>
                  <a:lnTo>
                    <a:pt x="761" y="1085600"/>
                  </a:lnTo>
                  <a:lnTo>
                    <a:pt x="0" y="1089911"/>
                  </a:lnTo>
                  <a:lnTo>
                    <a:pt x="4059" y="1090672"/>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 name="US_State">
              <a:extLst>
                <a:ext uri="{FF2B5EF4-FFF2-40B4-BE49-F238E27FC236}">
                  <a16:creationId xmlns:a16="http://schemas.microsoft.com/office/drawing/2014/main" id="{8ACE99FF-1690-1E33-DCA5-64C3A120FF74}"/>
                </a:ext>
              </a:extLst>
            </p:cNvPr>
            <p:cNvSpPr/>
            <p:nvPr/>
          </p:nvSpPr>
          <p:spPr>
            <a:xfrm>
              <a:off x="2388267" y="884379"/>
              <a:ext cx="1785651" cy="1102970"/>
            </a:xfrm>
            <a:custGeom>
              <a:avLst/>
              <a:gdLst>
                <a:gd name="connsiteX0" fmla="*/ 31710 w 1785651"/>
                <a:gd name="connsiteY0" fmla="*/ 322307 h 1102970"/>
                <a:gd name="connsiteX1" fmla="*/ 38433 w 1785651"/>
                <a:gd name="connsiteY1" fmla="*/ 307346 h 1102970"/>
                <a:gd name="connsiteX2" fmla="*/ 35769 w 1785651"/>
                <a:gd name="connsiteY2" fmla="*/ 292511 h 1102970"/>
                <a:gd name="connsiteX3" fmla="*/ 23085 w 1785651"/>
                <a:gd name="connsiteY3" fmla="*/ 263983 h 1102970"/>
                <a:gd name="connsiteX4" fmla="*/ 23085 w 1785651"/>
                <a:gd name="connsiteY4" fmla="*/ 257263 h 1102970"/>
                <a:gd name="connsiteX5" fmla="*/ 0 w 1785651"/>
                <a:gd name="connsiteY5" fmla="*/ 215294 h 1102970"/>
                <a:gd name="connsiteX6" fmla="*/ 41984 w 1785651"/>
                <a:gd name="connsiteY6" fmla="*/ 6720 h 1102970"/>
                <a:gd name="connsiteX7" fmla="*/ 43379 w 1785651"/>
                <a:gd name="connsiteY7" fmla="*/ 0 h 1102970"/>
                <a:gd name="connsiteX8" fmla="*/ 256343 w 1785651"/>
                <a:gd name="connsiteY8" fmla="*/ 41968 h 1102970"/>
                <a:gd name="connsiteX9" fmla="*/ 1679994 w 1785651"/>
                <a:gd name="connsiteY9" fmla="*/ 230256 h 1102970"/>
                <a:gd name="connsiteX10" fmla="*/ 1785652 w 1785651"/>
                <a:gd name="connsiteY10" fmla="*/ 238371 h 1102970"/>
                <a:gd name="connsiteX11" fmla="*/ 1785652 w 1785651"/>
                <a:gd name="connsiteY11" fmla="*/ 243696 h 1102970"/>
                <a:gd name="connsiteX12" fmla="*/ 1739609 w 1785651"/>
                <a:gd name="connsiteY12" fmla="*/ 903019 h 1102970"/>
                <a:gd name="connsiteX13" fmla="*/ 1726925 w 1785651"/>
                <a:gd name="connsiteY13" fmla="*/ 1093969 h 1102970"/>
                <a:gd name="connsiteX14" fmla="*/ 1717919 w 1785651"/>
                <a:gd name="connsiteY14" fmla="*/ 1102971 h 1102970"/>
                <a:gd name="connsiteX15" fmla="*/ 1544529 w 1785651"/>
                <a:gd name="connsiteY15" fmla="*/ 1091306 h 1102970"/>
                <a:gd name="connsiteX16" fmla="*/ 1223878 w 1785651"/>
                <a:gd name="connsiteY16" fmla="*/ 1059100 h 1102970"/>
                <a:gd name="connsiteX17" fmla="*/ 937854 w 1785651"/>
                <a:gd name="connsiteY17" fmla="*/ 1027022 h 1102970"/>
                <a:gd name="connsiteX18" fmla="*/ 647391 w 1785651"/>
                <a:gd name="connsiteY18" fmla="*/ 987843 h 1102970"/>
                <a:gd name="connsiteX19" fmla="*/ 628618 w 1785651"/>
                <a:gd name="connsiteY19" fmla="*/ 1000522 h 1102970"/>
                <a:gd name="connsiteX20" fmla="*/ 615934 w 1785651"/>
                <a:gd name="connsiteY20" fmla="*/ 1090418 h 1102970"/>
                <a:gd name="connsiteX21" fmla="*/ 606422 w 1785651"/>
                <a:gd name="connsiteY21" fmla="*/ 1084205 h 1102970"/>
                <a:gd name="connsiteX22" fmla="*/ 598304 w 1785651"/>
                <a:gd name="connsiteY22" fmla="*/ 1069244 h 1102970"/>
                <a:gd name="connsiteX23" fmla="*/ 588791 w 1785651"/>
                <a:gd name="connsiteY23" fmla="*/ 1043885 h 1102970"/>
                <a:gd name="connsiteX24" fmla="*/ 575346 w 1785651"/>
                <a:gd name="connsiteY24" fmla="*/ 1039828 h 1102970"/>
                <a:gd name="connsiteX25" fmla="*/ 552261 w 1785651"/>
                <a:gd name="connsiteY25" fmla="*/ 1068356 h 1102970"/>
                <a:gd name="connsiteX26" fmla="*/ 552261 w 1785651"/>
                <a:gd name="connsiteY26" fmla="*/ 1077739 h 1102970"/>
                <a:gd name="connsiteX27" fmla="*/ 525244 w 1785651"/>
                <a:gd name="connsiteY27" fmla="*/ 1069624 h 1102970"/>
                <a:gd name="connsiteX28" fmla="*/ 511672 w 1785651"/>
                <a:gd name="connsiteY28" fmla="*/ 1073682 h 1102970"/>
                <a:gd name="connsiteX29" fmla="*/ 496705 w 1785651"/>
                <a:gd name="connsiteY29" fmla="*/ 1065567 h 1102970"/>
                <a:gd name="connsiteX30" fmla="*/ 469688 w 1785651"/>
                <a:gd name="connsiteY30" fmla="*/ 1065567 h 1102970"/>
                <a:gd name="connsiteX31" fmla="*/ 439881 w 1785651"/>
                <a:gd name="connsiteY31" fmla="*/ 1054790 h 1102970"/>
                <a:gd name="connsiteX32" fmla="*/ 431763 w 1785651"/>
                <a:gd name="connsiteY32" fmla="*/ 1057452 h 1102970"/>
                <a:gd name="connsiteX33" fmla="*/ 418191 w 1785651"/>
                <a:gd name="connsiteY33" fmla="*/ 1070131 h 1102970"/>
                <a:gd name="connsiteX34" fmla="*/ 404619 w 1785651"/>
                <a:gd name="connsiteY34" fmla="*/ 1070131 h 1102970"/>
                <a:gd name="connsiteX35" fmla="*/ 389779 w 1785651"/>
                <a:gd name="connsiteY35" fmla="*/ 1064806 h 1102970"/>
                <a:gd name="connsiteX36" fmla="*/ 361240 w 1785651"/>
                <a:gd name="connsiteY36" fmla="*/ 1059354 h 1102970"/>
                <a:gd name="connsiteX37" fmla="*/ 347795 w 1785651"/>
                <a:gd name="connsiteY37" fmla="*/ 1066074 h 1102970"/>
                <a:gd name="connsiteX38" fmla="*/ 345005 w 1785651"/>
                <a:gd name="connsiteY38" fmla="*/ 1081036 h 1102970"/>
                <a:gd name="connsiteX39" fmla="*/ 339677 w 1785651"/>
                <a:gd name="connsiteY39" fmla="*/ 1083698 h 1102970"/>
                <a:gd name="connsiteX40" fmla="*/ 326105 w 1785651"/>
                <a:gd name="connsiteY40" fmla="*/ 1070131 h 1102970"/>
                <a:gd name="connsiteX41" fmla="*/ 317988 w 1785651"/>
                <a:gd name="connsiteY41" fmla="*/ 1055297 h 1102970"/>
                <a:gd name="connsiteX42" fmla="*/ 320651 w 1785651"/>
                <a:gd name="connsiteY42" fmla="*/ 1041730 h 1102970"/>
                <a:gd name="connsiteX43" fmla="*/ 312534 w 1785651"/>
                <a:gd name="connsiteY43" fmla="*/ 1028163 h 1102970"/>
                <a:gd name="connsiteX44" fmla="*/ 311011 w 1785651"/>
                <a:gd name="connsiteY44" fmla="*/ 1014596 h 1102970"/>
                <a:gd name="connsiteX45" fmla="*/ 308475 w 1785651"/>
                <a:gd name="connsiteY45" fmla="*/ 989238 h 1102970"/>
                <a:gd name="connsiteX46" fmla="*/ 293634 w 1785651"/>
                <a:gd name="connsiteY46" fmla="*/ 975671 h 1102970"/>
                <a:gd name="connsiteX47" fmla="*/ 278667 w 1785651"/>
                <a:gd name="connsiteY47" fmla="*/ 979728 h 1102970"/>
                <a:gd name="connsiteX48" fmla="*/ 267759 w 1785651"/>
                <a:gd name="connsiteY48" fmla="*/ 966161 h 1102970"/>
                <a:gd name="connsiteX49" fmla="*/ 263827 w 1785651"/>
                <a:gd name="connsiteY49" fmla="*/ 951200 h 1102970"/>
                <a:gd name="connsiteX50" fmla="*/ 270549 w 1785651"/>
                <a:gd name="connsiteY50" fmla="*/ 932308 h 1102970"/>
                <a:gd name="connsiteX51" fmla="*/ 269154 w 1785651"/>
                <a:gd name="connsiteY51" fmla="*/ 918741 h 1102970"/>
                <a:gd name="connsiteX52" fmla="*/ 265095 w 1785651"/>
                <a:gd name="connsiteY52" fmla="*/ 903906 h 1102970"/>
                <a:gd name="connsiteX53" fmla="*/ 254314 w 1785651"/>
                <a:gd name="connsiteY53" fmla="*/ 890339 h 1102970"/>
                <a:gd name="connsiteX54" fmla="*/ 243406 w 1785651"/>
                <a:gd name="connsiteY54" fmla="*/ 861938 h 1102970"/>
                <a:gd name="connsiteX55" fmla="*/ 238078 w 1785651"/>
                <a:gd name="connsiteY55" fmla="*/ 823900 h 1102970"/>
                <a:gd name="connsiteX56" fmla="*/ 238078 w 1785651"/>
                <a:gd name="connsiteY56" fmla="*/ 795371 h 1102970"/>
                <a:gd name="connsiteX57" fmla="*/ 224507 w 1785651"/>
                <a:gd name="connsiteY57" fmla="*/ 781931 h 1102970"/>
                <a:gd name="connsiteX58" fmla="*/ 221843 w 1785651"/>
                <a:gd name="connsiteY58" fmla="*/ 769252 h 1102970"/>
                <a:gd name="connsiteX59" fmla="*/ 164892 w 1785651"/>
                <a:gd name="connsiteY59" fmla="*/ 800316 h 1102970"/>
                <a:gd name="connsiteX60" fmla="*/ 151320 w 1785651"/>
                <a:gd name="connsiteY60" fmla="*/ 803106 h 1102970"/>
                <a:gd name="connsiteX61" fmla="*/ 137748 w 1785651"/>
                <a:gd name="connsiteY61" fmla="*/ 784087 h 1102970"/>
                <a:gd name="connsiteX62" fmla="*/ 121513 w 1785651"/>
                <a:gd name="connsiteY62" fmla="*/ 778635 h 1102970"/>
                <a:gd name="connsiteX63" fmla="*/ 125572 w 1785651"/>
                <a:gd name="connsiteY63" fmla="*/ 763800 h 1102970"/>
                <a:gd name="connsiteX64" fmla="*/ 136480 w 1785651"/>
                <a:gd name="connsiteY64" fmla="*/ 750233 h 1102970"/>
                <a:gd name="connsiteX65" fmla="*/ 132421 w 1785651"/>
                <a:gd name="connsiteY65" fmla="*/ 735398 h 1102970"/>
                <a:gd name="connsiteX66" fmla="*/ 140539 w 1785651"/>
                <a:gd name="connsiteY66" fmla="*/ 721832 h 1102970"/>
                <a:gd name="connsiteX67" fmla="*/ 154111 w 1785651"/>
                <a:gd name="connsiteY67" fmla="*/ 719042 h 1102970"/>
                <a:gd name="connsiteX68" fmla="*/ 159438 w 1785651"/>
                <a:gd name="connsiteY68" fmla="*/ 690641 h 1102970"/>
                <a:gd name="connsiteX69" fmla="*/ 151320 w 1785651"/>
                <a:gd name="connsiteY69" fmla="*/ 677074 h 1102970"/>
                <a:gd name="connsiteX70" fmla="*/ 158043 w 1785651"/>
                <a:gd name="connsiteY70" fmla="*/ 662239 h 1102970"/>
                <a:gd name="connsiteX71" fmla="*/ 154111 w 1785651"/>
                <a:gd name="connsiteY71" fmla="*/ 648672 h 1102970"/>
                <a:gd name="connsiteX72" fmla="*/ 164892 w 1785651"/>
                <a:gd name="connsiteY72" fmla="*/ 635105 h 1102970"/>
                <a:gd name="connsiteX73" fmla="*/ 168951 w 1785651"/>
                <a:gd name="connsiteY73" fmla="*/ 620270 h 1102970"/>
                <a:gd name="connsiteX74" fmla="*/ 183918 w 1785651"/>
                <a:gd name="connsiteY74" fmla="*/ 591869 h 1102970"/>
                <a:gd name="connsiteX75" fmla="*/ 198758 w 1785651"/>
                <a:gd name="connsiteY75" fmla="*/ 549901 h 1102970"/>
                <a:gd name="connsiteX76" fmla="*/ 185186 w 1785651"/>
                <a:gd name="connsiteY76" fmla="*/ 544448 h 1102970"/>
                <a:gd name="connsiteX77" fmla="*/ 166287 w 1785651"/>
                <a:gd name="connsiteY77" fmla="*/ 545843 h 1102970"/>
                <a:gd name="connsiteX78" fmla="*/ 152715 w 1785651"/>
                <a:gd name="connsiteY78" fmla="*/ 537602 h 1102970"/>
                <a:gd name="connsiteX79" fmla="*/ 155379 w 1785651"/>
                <a:gd name="connsiteY79" fmla="*/ 524161 h 1102970"/>
                <a:gd name="connsiteX80" fmla="*/ 141934 w 1785651"/>
                <a:gd name="connsiteY80" fmla="*/ 524161 h 1102970"/>
                <a:gd name="connsiteX81" fmla="*/ 135085 w 1785651"/>
                <a:gd name="connsiteY81" fmla="*/ 509200 h 1102970"/>
                <a:gd name="connsiteX82" fmla="*/ 121513 w 1785651"/>
                <a:gd name="connsiteY82" fmla="*/ 496521 h 1102970"/>
                <a:gd name="connsiteX83" fmla="*/ 118849 w 1785651"/>
                <a:gd name="connsiteY83" fmla="*/ 481559 h 1102970"/>
                <a:gd name="connsiteX84" fmla="*/ 121513 w 1785651"/>
                <a:gd name="connsiteY84" fmla="*/ 474839 h 1102970"/>
                <a:gd name="connsiteX85" fmla="*/ 110731 w 1785651"/>
                <a:gd name="connsiteY85" fmla="*/ 461399 h 1102970"/>
                <a:gd name="connsiteX86" fmla="*/ 93101 w 1785651"/>
                <a:gd name="connsiteY86" fmla="*/ 432871 h 1102970"/>
                <a:gd name="connsiteX87" fmla="*/ 87646 w 1785651"/>
                <a:gd name="connsiteY87" fmla="*/ 418036 h 1102970"/>
                <a:gd name="connsiteX88" fmla="*/ 78133 w 1785651"/>
                <a:gd name="connsiteY88" fmla="*/ 404469 h 1102970"/>
                <a:gd name="connsiteX89" fmla="*/ 74201 w 1785651"/>
                <a:gd name="connsiteY89" fmla="*/ 390902 h 1102970"/>
                <a:gd name="connsiteX90" fmla="*/ 52512 w 1785651"/>
                <a:gd name="connsiteY90" fmla="*/ 378223 h 1102970"/>
                <a:gd name="connsiteX91" fmla="*/ 47058 w 1785651"/>
                <a:gd name="connsiteY91" fmla="*/ 364656 h 1102970"/>
                <a:gd name="connsiteX92" fmla="*/ 24987 w 1785651"/>
                <a:gd name="connsiteY92" fmla="*/ 339171 h 1102970"/>
                <a:gd name="connsiteX93" fmla="*/ 39828 w 1785651"/>
                <a:gd name="connsiteY93" fmla="*/ 336381 h 1102970"/>
                <a:gd name="connsiteX94" fmla="*/ 31710 w 1785651"/>
                <a:gd name="connsiteY94" fmla="*/ 322941 h 110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85651" h="1102970">
                  <a:moveTo>
                    <a:pt x="31710" y="322307"/>
                  </a:moveTo>
                  <a:lnTo>
                    <a:pt x="38433" y="307346"/>
                  </a:lnTo>
                  <a:lnTo>
                    <a:pt x="35769" y="292511"/>
                  </a:lnTo>
                  <a:lnTo>
                    <a:pt x="23085" y="263983"/>
                  </a:lnTo>
                  <a:lnTo>
                    <a:pt x="23085" y="257263"/>
                  </a:lnTo>
                  <a:lnTo>
                    <a:pt x="0" y="215294"/>
                  </a:lnTo>
                  <a:lnTo>
                    <a:pt x="41984" y="6720"/>
                  </a:lnTo>
                  <a:lnTo>
                    <a:pt x="43379" y="0"/>
                  </a:lnTo>
                  <a:lnTo>
                    <a:pt x="256343" y="41968"/>
                  </a:lnTo>
                  <a:cubicBezTo>
                    <a:pt x="725651" y="128695"/>
                    <a:pt x="1203837" y="190696"/>
                    <a:pt x="1679994" y="230256"/>
                  </a:cubicBezTo>
                  <a:lnTo>
                    <a:pt x="1785652" y="238371"/>
                  </a:lnTo>
                  <a:lnTo>
                    <a:pt x="1785652" y="243696"/>
                  </a:lnTo>
                  <a:lnTo>
                    <a:pt x="1739609" y="903019"/>
                  </a:lnTo>
                  <a:lnTo>
                    <a:pt x="1726925" y="1093969"/>
                  </a:lnTo>
                  <a:lnTo>
                    <a:pt x="1717919" y="1102971"/>
                  </a:lnTo>
                  <a:lnTo>
                    <a:pt x="1544529" y="1091306"/>
                  </a:lnTo>
                  <a:lnTo>
                    <a:pt x="1223878" y="1059100"/>
                  </a:lnTo>
                  <a:lnTo>
                    <a:pt x="937854" y="1027022"/>
                  </a:lnTo>
                  <a:lnTo>
                    <a:pt x="647391" y="987843"/>
                  </a:lnTo>
                  <a:lnTo>
                    <a:pt x="628618" y="1000522"/>
                  </a:lnTo>
                  <a:lnTo>
                    <a:pt x="615934" y="1090418"/>
                  </a:lnTo>
                  <a:lnTo>
                    <a:pt x="606422" y="1084205"/>
                  </a:lnTo>
                  <a:lnTo>
                    <a:pt x="598304" y="1069244"/>
                  </a:lnTo>
                  <a:cubicBezTo>
                    <a:pt x="596627" y="1060304"/>
                    <a:pt x="593408" y="1051723"/>
                    <a:pt x="588791" y="1043885"/>
                  </a:cubicBezTo>
                  <a:cubicBezTo>
                    <a:pt x="584973" y="1040902"/>
                    <a:pt x="580177" y="1039455"/>
                    <a:pt x="575346" y="1039828"/>
                  </a:cubicBezTo>
                  <a:cubicBezTo>
                    <a:pt x="564151" y="1045878"/>
                    <a:pt x="555840" y="1056149"/>
                    <a:pt x="552261" y="1068356"/>
                  </a:cubicBezTo>
                  <a:cubicBezTo>
                    <a:pt x="552261" y="1070639"/>
                    <a:pt x="554163" y="1076344"/>
                    <a:pt x="552261" y="1077739"/>
                  </a:cubicBezTo>
                  <a:cubicBezTo>
                    <a:pt x="546553" y="1082050"/>
                    <a:pt x="525244" y="1069624"/>
                    <a:pt x="525244" y="1069624"/>
                  </a:cubicBezTo>
                  <a:lnTo>
                    <a:pt x="511672" y="1073682"/>
                  </a:lnTo>
                  <a:lnTo>
                    <a:pt x="496705" y="1065567"/>
                  </a:lnTo>
                  <a:lnTo>
                    <a:pt x="469688" y="1065567"/>
                  </a:lnTo>
                  <a:lnTo>
                    <a:pt x="439881" y="1054790"/>
                  </a:lnTo>
                  <a:lnTo>
                    <a:pt x="431763" y="1057452"/>
                  </a:lnTo>
                  <a:lnTo>
                    <a:pt x="418191" y="1070131"/>
                  </a:lnTo>
                  <a:lnTo>
                    <a:pt x="404619" y="1070131"/>
                  </a:lnTo>
                  <a:lnTo>
                    <a:pt x="389779" y="1064806"/>
                  </a:lnTo>
                  <a:lnTo>
                    <a:pt x="361240" y="1059354"/>
                  </a:lnTo>
                  <a:lnTo>
                    <a:pt x="347795" y="1066074"/>
                  </a:lnTo>
                  <a:lnTo>
                    <a:pt x="345005" y="1081036"/>
                  </a:lnTo>
                  <a:lnTo>
                    <a:pt x="339677" y="1083698"/>
                  </a:lnTo>
                  <a:lnTo>
                    <a:pt x="326105" y="1070131"/>
                  </a:lnTo>
                  <a:lnTo>
                    <a:pt x="317988" y="1055297"/>
                  </a:lnTo>
                  <a:lnTo>
                    <a:pt x="320651" y="1041730"/>
                  </a:lnTo>
                  <a:cubicBezTo>
                    <a:pt x="317261" y="1037654"/>
                    <a:pt x="314523" y="1033077"/>
                    <a:pt x="312534" y="1028163"/>
                  </a:cubicBezTo>
                  <a:cubicBezTo>
                    <a:pt x="312533" y="1024740"/>
                    <a:pt x="311011" y="1018146"/>
                    <a:pt x="311011" y="1014596"/>
                  </a:cubicBezTo>
                  <a:cubicBezTo>
                    <a:pt x="311954" y="1006059"/>
                    <a:pt x="311090" y="997419"/>
                    <a:pt x="308475" y="989238"/>
                  </a:cubicBezTo>
                  <a:cubicBezTo>
                    <a:pt x="304874" y="983434"/>
                    <a:pt x="299738" y="978738"/>
                    <a:pt x="293634" y="975671"/>
                  </a:cubicBezTo>
                  <a:cubicBezTo>
                    <a:pt x="289829" y="974656"/>
                    <a:pt x="282346" y="980869"/>
                    <a:pt x="278667" y="979728"/>
                  </a:cubicBezTo>
                  <a:cubicBezTo>
                    <a:pt x="274989" y="978587"/>
                    <a:pt x="267759" y="966161"/>
                    <a:pt x="267759" y="966161"/>
                  </a:cubicBezTo>
                  <a:lnTo>
                    <a:pt x="263827" y="951200"/>
                  </a:lnTo>
                  <a:lnTo>
                    <a:pt x="270549" y="932308"/>
                  </a:lnTo>
                  <a:lnTo>
                    <a:pt x="269154" y="918741"/>
                  </a:lnTo>
                  <a:lnTo>
                    <a:pt x="265095" y="903906"/>
                  </a:lnTo>
                  <a:lnTo>
                    <a:pt x="254314" y="890339"/>
                  </a:lnTo>
                  <a:lnTo>
                    <a:pt x="243406" y="861938"/>
                  </a:lnTo>
                  <a:lnTo>
                    <a:pt x="238078" y="823900"/>
                  </a:lnTo>
                  <a:cubicBezTo>
                    <a:pt x="239451" y="814440"/>
                    <a:pt x="239451" y="804831"/>
                    <a:pt x="238078" y="795371"/>
                  </a:cubicBezTo>
                  <a:cubicBezTo>
                    <a:pt x="234238" y="790251"/>
                    <a:pt x="229665" y="785722"/>
                    <a:pt x="224507" y="781931"/>
                  </a:cubicBezTo>
                  <a:cubicBezTo>
                    <a:pt x="224507" y="781931"/>
                    <a:pt x="224507" y="771027"/>
                    <a:pt x="221843" y="769252"/>
                  </a:cubicBezTo>
                  <a:cubicBezTo>
                    <a:pt x="207003" y="762532"/>
                    <a:pt x="164892" y="800316"/>
                    <a:pt x="164892" y="800316"/>
                  </a:cubicBezTo>
                  <a:lnTo>
                    <a:pt x="151320" y="803106"/>
                  </a:lnTo>
                  <a:cubicBezTo>
                    <a:pt x="147628" y="796212"/>
                    <a:pt x="143067" y="789820"/>
                    <a:pt x="137748" y="784087"/>
                  </a:cubicBezTo>
                  <a:cubicBezTo>
                    <a:pt x="134324" y="781551"/>
                    <a:pt x="123542" y="782439"/>
                    <a:pt x="121513" y="778635"/>
                  </a:cubicBezTo>
                  <a:cubicBezTo>
                    <a:pt x="119483" y="774831"/>
                    <a:pt x="123923" y="767223"/>
                    <a:pt x="125572" y="763800"/>
                  </a:cubicBezTo>
                  <a:cubicBezTo>
                    <a:pt x="127221" y="760377"/>
                    <a:pt x="135592" y="754544"/>
                    <a:pt x="136480" y="750233"/>
                  </a:cubicBezTo>
                  <a:cubicBezTo>
                    <a:pt x="136001" y="745090"/>
                    <a:pt x="134627" y="740069"/>
                    <a:pt x="132421" y="735398"/>
                  </a:cubicBezTo>
                  <a:lnTo>
                    <a:pt x="140539" y="721832"/>
                  </a:lnTo>
                  <a:cubicBezTo>
                    <a:pt x="140539" y="721832"/>
                    <a:pt x="151574" y="721832"/>
                    <a:pt x="154111" y="719042"/>
                  </a:cubicBezTo>
                  <a:cubicBezTo>
                    <a:pt x="159082" y="710462"/>
                    <a:pt x="160963" y="700438"/>
                    <a:pt x="159438" y="690641"/>
                  </a:cubicBezTo>
                  <a:cubicBezTo>
                    <a:pt x="158804" y="686837"/>
                    <a:pt x="151574" y="681004"/>
                    <a:pt x="151320" y="677074"/>
                  </a:cubicBezTo>
                  <a:cubicBezTo>
                    <a:pt x="151066" y="673143"/>
                    <a:pt x="157916" y="666296"/>
                    <a:pt x="158043" y="662239"/>
                  </a:cubicBezTo>
                  <a:cubicBezTo>
                    <a:pt x="158169" y="658182"/>
                    <a:pt x="153350" y="652096"/>
                    <a:pt x="154111" y="648672"/>
                  </a:cubicBezTo>
                  <a:cubicBezTo>
                    <a:pt x="154872" y="645249"/>
                    <a:pt x="162863" y="639036"/>
                    <a:pt x="164892" y="635105"/>
                  </a:cubicBezTo>
                  <a:cubicBezTo>
                    <a:pt x="166646" y="630279"/>
                    <a:pt x="168004" y="625318"/>
                    <a:pt x="168951" y="620270"/>
                  </a:cubicBezTo>
                  <a:lnTo>
                    <a:pt x="183918" y="591869"/>
                  </a:lnTo>
                  <a:lnTo>
                    <a:pt x="198758" y="549901"/>
                  </a:lnTo>
                  <a:lnTo>
                    <a:pt x="185186" y="544448"/>
                  </a:lnTo>
                  <a:lnTo>
                    <a:pt x="166287" y="545843"/>
                  </a:lnTo>
                  <a:lnTo>
                    <a:pt x="152715" y="537602"/>
                  </a:lnTo>
                  <a:cubicBezTo>
                    <a:pt x="152715" y="537602"/>
                    <a:pt x="157535" y="526824"/>
                    <a:pt x="155379" y="524161"/>
                  </a:cubicBezTo>
                  <a:cubicBezTo>
                    <a:pt x="153223" y="521499"/>
                    <a:pt x="144724" y="525937"/>
                    <a:pt x="141934" y="524161"/>
                  </a:cubicBezTo>
                  <a:cubicBezTo>
                    <a:pt x="139143" y="522386"/>
                    <a:pt x="135085" y="509200"/>
                    <a:pt x="135085" y="509200"/>
                  </a:cubicBezTo>
                  <a:lnTo>
                    <a:pt x="121513" y="496521"/>
                  </a:lnTo>
                  <a:lnTo>
                    <a:pt x="118849" y="481559"/>
                  </a:lnTo>
                  <a:cubicBezTo>
                    <a:pt x="120153" y="479507"/>
                    <a:pt x="121057" y="477227"/>
                    <a:pt x="121513" y="474839"/>
                  </a:cubicBezTo>
                  <a:cubicBezTo>
                    <a:pt x="120879" y="470528"/>
                    <a:pt x="110731" y="461399"/>
                    <a:pt x="110731" y="461399"/>
                  </a:cubicBezTo>
                  <a:lnTo>
                    <a:pt x="93101" y="432871"/>
                  </a:lnTo>
                  <a:lnTo>
                    <a:pt x="87646" y="418036"/>
                  </a:lnTo>
                  <a:cubicBezTo>
                    <a:pt x="84243" y="413681"/>
                    <a:pt x="81068" y="409153"/>
                    <a:pt x="78133" y="404469"/>
                  </a:cubicBezTo>
                  <a:cubicBezTo>
                    <a:pt x="76611" y="401299"/>
                    <a:pt x="76358" y="393692"/>
                    <a:pt x="74201" y="390902"/>
                  </a:cubicBezTo>
                  <a:cubicBezTo>
                    <a:pt x="70269" y="386084"/>
                    <a:pt x="56571" y="383421"/>
                    <a:pt x="52512" y="378223"/>
                  </a:cubicBezTo>
                  <a:cubicBezTo>
                    <a:pt x="50108" y="373959"/>
                    <a:pt x="48274" y="369398"/>
                    <a:pt x="47058" y="364656"/>
                  </a:cubicBezTo>
                  <a:lnTo>
                    <a:pt x="24987" y="339171"/>
                  </a:lnTo>
                  <a:cubicBezTo>
                    <a:pt x="24987" y="339171"/>
                    <a:pt x="38306" y="339932"/>
                    <a:pt x="39828" y="336381"/>
                  </a:cubicBezTo>
                  <a:cubicBezTo>
                    <a:pt x="41350" y="332831"/>
                    <a:pt x="31710" y="322941"/>
                    <a:pt x="31710" y="322941"/>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5" name="US_State">
              <a:extLst>
                <a:ext uri="{FF2B5EF4-FFF2-40B4-BE49-F238E27FC236}">
                  <a16:creationId xmlns:a16="http://schemas.microsoft.com/office/drawing/2014/main" id="{BADD9D3E-D571-CD00-2E62-B1CD5307346B}"/>
                </a:ext>
              </a:extLst>
            </p:cNvPr>
            <p:cNvSpPr/>
            <p:nvPr/>
          </p:nvSpPr>
          <p:spPr>
            <a:xfrm>
              <a:off x="4077901" y="1787525"/>
              <a:ext cx="1212715" cy="794463"/>
            </a:xfrm>
            <a:custGeom>
              <a:avLst/>
              <a:gdLst>
                <a:gd name="connsiteX0" fmla="*/ 0 w 1212715"/>
                <a:gd name="connsiteY0" fmla="*/ 644488 h 794463"/>
                <a:gd name="connsiteX1" fmla="*/ 31076 w 1212715"/>
                <a:gd name="connsiteY1" fmla="*/ 205785 h 794463"/>
                <a:gd name="connsiteX2" fmla="*/ 37925 w 1212715"/>
                <a:gd name="connsiteY2" fmla="*/ 190950 h 794463"/>
                <a:gd name="connsiteX3" fmla="*/ 50609 w 1212715"/>
                <a:gd name="connsiteY3" fmla="*/ 0 h 794463"/>
                <a:gd name="connsiteX4" fmla="*/ 322808 w 1212715"/>
                <a:gd name="connsiteY4" fmla="*/ 17497 h 794463"/>
                <a:gd name="connsiteX5" fmla="*/ 626208 w 1212715"/>
                <a:gd name="connsiteY5" fmla="*/ 31064 h 794463"/>
                <a:gd name="connsiteX6" fmla="*/ 908046 w 1212715"/>
                <a:gd name="connsiteY6" fmla="*/ 37911 h 794463"/>
                <a:gd name="connsiteX7" fmla="*/ 1193817 w 1212715"/>
                <a:gd name="connsiteY7" fmla="*/ 39179 h 794463"/>
                <a:gd name="connsiteX8" fmla="*/ 1187602 w 1212715"/>
                <a:gd name="connsiteY8" fmla="*/ 67708 h 794463"/>
                <a:gd name="connsiteX9" fmla="*/ 1177581 w 1212715"/>
                <a:gd name="connsiteY9" fmla="*/ 82542 h 794463"/>
                <a:gd name="connsiteX10" fmla="*/ 1164009 w 1212715"/>
                <a:gd name="connsiteY10" fmla="*/ 90657 h 794463"/>
                <a:gd name="connsiteX11" fmla="*/ 1150437 w 1212715"/>
                <a:gd name="connsiteY11" fmla="*/ 104224 h 794463"/>
                <a:gd name="connsiteX12" fmla="*/ 1146379 w 1212715"/>
                <a:gd name="connsiteY12" fmla="*/ 115128 h 794463"/>
                <a:gd name="connsiteX13" fmla="*/ 1159063 w 1212715"/>
                <a:gd name="connsiteY13" fmla="*/ 127173 h 794463"/>
                <a:gd name="connsiteX14" fmla="*/ 1173522 w 1212715"/>
                <a:gd name="connsiteY14" fmla="*/ 155702 h 794463"/>
                <a:gd name="connsiteX15" fmla="*/ 1186967 w 1212715"/>
                <a:gd name="connsiteY15" fmla="*/ 158364 h 794463"/>
                <a:gd name="connsiteX16" fmla="*/ 1200539 w 1212715"/>
                <a:gd name="connsiteY16" fmla="*/ 166479 h 794463"/>
                <a:gd name="connsiteX17" fmla="*/ 1210052 w 1212715"/>
                <a:gd name="connsiteY17" fmla="*/ 180046 h 794463"/>
                <a:gd name="connsiteX18" fmla="*/ 1212716 w 1212715"/>
                <a:gd name="connsiteY18" fmla="*/ 575386 h 794463"/>
                <a:gd name="connsiteX19" fmla="*/ 1188363 w 1212715"/>
                <a:gd name="connsiteY19" fmla="*/ 575386 h 794463"/>
                <a:gd name="connsiteX20" fmla="*/ 1192422 w 1212715"/>
                <a:gd name="connsiteY20" fmla="*/ 591615 h 794463"/>
                <a:gd name="connsiteX21" fmla="*/ 1200540 w 1212715"/>
                <a:gd name="connsiteY21" fmla="*/ 605182 h 794463"/>
                <a:gd name="connsiteX22" fmla="*/ 1199271 w 1212715"/>
                <a:gd name="connsiteY22" fmla="*/ 620144 h 794463"/>
                <a:gd name="connsiteX23" fmla="*/ 1192422 w 1212715"/>
                <a:gd name="connsiteY23" fmla="*/ 622807 h 794463"/>
                <a:gd name="connsiteX24" fmla="*/ 1196480 w 1212715"/>
                <a:gd name="connsiteY24" fmla="*/ 637641 h 794463"/>
                <a:gd name="connsiteX25" fmla="*/ 1211447 w 1212715"/>
                <a:gd name="connsiteY25" fmla="*/ 651208 h 794463"/>
                <a:gd name="connsiteX26" fmla="*/ 1211447 w 1212715"/>
                <a:gd name="connsiteY26" fmla="*/ 664775 h 794463"/>
                <a:gd name="connsiteX27" fmla="*/ 1203330 w 1212715"/>
                <a:gd name="connsiteY27" fmla="*/ 678342 h 794463"/>
                <a:gd name="connsiteX28" fmla="*/ 1204598 w 1212715"/>
                <a:gd name="connsiteY28" fmla="*/ 693176 h 794463"/>
                <a:gd name="connsiteX29" fmla="*/ 1195085 w 1212715"/>
                <a:gd name="connsiteY29" fmla="*/ 720310 h 794463"/>
                <a:gd name="connsiteX30" fmla="*/ 1191153 w 1212715"/>
                <a:gd name="connsiteY30" fmla="*/ 722973 h 794463"/>
                <a:gd name="connsiteX31" fmla="*/ 1184304 w 1212715"/>
                <a:gd name="connsiteY31" fmla="*/ 736540 h 794463"/>
                <a:gd name="connsiteX32" fmla="*/ 1188363 w 1212715"/>
                <a:gd name="connsiteY32" fmla="*/ 751374 h 794463"/>
                <a:gd name="connsiteX33" fmla="*/ 1201935 w 1212715"/>
                <a:gd name="connsiteY33" fmla="*/ 764054 h 794463"/>
                <a:gd name="connsiteX34" fmla="*/ 1208657 w 1212715"/>
                <a:gd name="connsiteY34" fmla="*/ 793850 h 794463"/>
                <a:gd name="connsiteX35" fmla="*/ 1195085 w 1212715"/>
                <a:gd name="connsiteY35" fmla="*/ 789666 h 794463"/>
                <a:gd name="connsiteX36" fmla="*/ 1181640 w 1212715"/>
                <a:gd name="connsiteY36" fmla="*/ 776986 h 794463"/>
                <a:gd name="connsiteX37" fmla="*/ 1174791 w 1212715"/>
                <a:gd name="connsiteY37" fmla="*/ 762152 h 794463"/>
                <a:gd name="connsiteX38" fmla="*/ 1159951 w 1212715"/>
                <a:gd name="connsiteY38" fmla="*/ 756700 h 794463"/>
                <a:gd name="connsiteX39" fmla="*/ 1146379 w 1212715"/>
                <a:gd name="connsiteY39" fmla="*/ 743133 h 794463"/>
                <a:gd name="connsiteX40" fmla="*/ 1132807 w 1212715"/>
                <a:gd name="connsiteY40" fmla="*/ 744527 h 794463"/>
                <a:gd name="connsiteX41" fmla="*/ 1131538 w 1212715"/>
                <a:gd name="connsiteY41" fmla="*/ 740470 h 794463"/>
                <a:gd name="connsiteX42" fmla="*/ 1116571 w 1212715"/>
                <a:gd name="connsiteY42" fmla="*/ 733750 h 794463"/>
                <a:gd name="connsiteX43" fmla="*/ 1102999 w 1212715"/>
                <a:gd name="connsiteY43" fmla="*/ 732355 h 794463"/>
                <a:gd name="connsiteX44" fmla="*/ 1080041 w 1212715"/>
                <a:gd name="connsiteY44" fmla="*/ 712069 h 794463"/>
                <a:gd name="connsiteX45" fmla="*/ 1017636 w 1212715"/>
                <a:gd name="connsiteY45" fmla="*/ 718789 h 794463"/>
                <a:gd name="connsiteX46" fmla="*/ 989224 w 1212715"/>
                <a:gd name="connsiteY46" fmla="*/ 714731 h 794463"/>
                <a:gd name="connsiteX47" fmla="*/ 978443 w 1212715"/>
                <a:gd name="connsiteY47" fmla="*/ 728298 h 794463"/>
                <a:gd name="connsiteX48" fmla="*/ 963476 w 1212715"/>
                <a:gd name="connsiteY48" fmla="*/ 733750 h 794463"/>
                <a:gd name="connsiteX49" fmla="*/ 903987 w 1212715"/>
                <a:gd name="connsiteY49" fmla="*/ 701164 h 794463"/>
                <a:gd name="connsiteX50" fmla="*/ 886357 w 1212715"/>
                <a:gd name="connsiteY50" fmla="*/ 683540 h 794463"/>
                <a:gd name="connsiteX51" fmla="*/ 708781 w 1212715"/>
                <a:gd name="connsiteY51" fmla="*/ 680877 h 794463"/>
                <a:gd name="connsiteX52" fmla="*/ 442417 w 1212715"/>
                <a:gd name="connsiteY52" fmla="*/ 671368 h 794463"/>
                <a:gd name="connsiteX53" fmla="*/ 164892 w 1212715"/>
                <a:gd name="connsiteY53" fmla="*/ 656660 h 794463"/>
                <a:gd name="connsiteX54" fmla="*/ 0 w 1212715"/>
                <a:gd name="connsiteY54" fmla="*/ 643981 h 79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2715" h="794463">
                  <a:moveTo>
                    <a:pt x="0" y="644488"/>
                  </a:moveTo>
                  <a:lnTo>
                    <a:pt x="31076" y="205785"/>
                  </a:lnTo>
                  <a:lnTo>
                    <a:pt x="37925" y="190950"/>
                  </a:lnTo>
                  <a:lnTo>
                    <a:pt x="50609" y="0"/>
                  </a:lnTo>
                  <a:lnTo>
                    <a:pt x="322808" y="17497"/>
                  </a:lnTo>
                  <a:lnTo>
                    <a:pt x="626208" y="31064"/>
                  </a:lnTo>
                  <a:lnTo>
                    <a:pt x="908046" y="37911"/>
                  </a:lnTo>
                  <a:lnTo>
                    <a:pt x="1193817" y="39179"/>
                  </a:lnTo>
                  <a:cubicBezTo>
                    <a:pt x="1192390" y="48818"/>
                    <a:pt x="1190313" y="58349"/>
                    <a:pt x="1187602" y="67708"/>
                  </a:cubicBezTo>
                  <a:cubicBezTo>
                    <a:pt x="1184916" y="73064"/>
                    <a:pt x="1181548" y="78051"/>
                    <a:pt x="1177581" y="82542"/>
                  </a:cubicBezTo>
                  <a:cubicBezTo>
                    <a:pt x="1173206" y="85488"/>
                    <a:pt x="1168675" y="88197"/>
                    <a:pt x="1164009" y="90657"/>
                  </a:cubicBezTo>
                  <a:cubicBezTo>
                    <a:pt x="1158931" y="94589"/>
                    <a:pt x="1154370" y="99147"/>
                    <a:pt x="1150437" y="104224"/>
                  </a:cubicBezTo>
                  <a:cubicBezTo>
                    <a:pt x="1148915" y="106633"/>
                    <a:pt x="1145618" y="112338"/>
                    <a:pt x="1146379" y="115128"/>
                  </a:cubicBezTo>
                  <a:cubicBezTo>
                    <a:pt x="1147140" y="117917"/>
                    <a:pt x="1156780" y="123496"/>
                    <a:pt x="1159063" y="127173"/>
                  </a:cubicBezTo>
                  <a:cubicBezTo>
                    <a:pt x="1163375" y="134020"/>
                    <a:pt x="1166800" y="150884"/>
                    <a:pt x="1173522" y="155702"/>
                  </a:cubicBezTo>
                  <a:cubicBezTo>
                    <a:pt x="1176313" y="157730"/>
                    <a:pt x="1183796" y="157096"/>
                    <a:pt x="1186967" y="158364"/>
                  </a:cubicBezTo>
                  <a:cubicBezTo>
                    <a:pt x="1191848" y="160422"/>
                    <a:pt x="1196417" y="163154"/>
                    <a:pt x="1200539" y="166479"/>
                  </a:cubicBezTo>
                  <a:cubicBezTo>
                    <a:pt x="1204082" y="170729"/>
                    <a:pt x="1207264" y="175267"/>
                    <a:pt x="1210052" y="180046"/>
                  </a:cubicBezTo>
                  <a:lnTo>
                    <a:pt x="1212716" y="575386"/>
                  </a:lnTo>
                  <a:lnTo>
                    <a:pt x="1188363" y="575386"/>
                  </a:lnTo>
                  <a:lnTo>
                    <a:pt x="1192422" y="591615"/>
                  </a:lnTo>
                  <a:cubicBezTo>
                    <a:pt x="1195646" y="595807"/>
                    <a:pt x="1198371" y="600360"/>
                    <a:pt x="1200540" y="605182"/>
                  </a:cubicBezTo>
                  <a:cubicBezTo>
                    <a:pt x="1201637" y="610183"/>
                    <a:pt x="1201195" y="615399"/>
                    <a:pt x="1199271" y="620144"/>
                  </a:cubicBezTo>
                  <a:cubicBezTo>
                    <a:pt x="1198129" y="621538"/>
                    <a:pt x="1193309" y="621158"/>
                    <a:pt x="1192422" y="622807"/>
                  </a:cubicBezTo>
                  <a:cubicBezTo>
                    <a:pt x="1191534" y="624455"/>
                    <a:pt x="1196480" y="637641"/>
                    <a:pt x="1196480" y="637641"/>
                  </a:cubicBezTo>
                  <a:cubicBezTo>
                    <a:pt x="1202138" y="641367"/>
                    <a:pt x="1207186" y="645943"/>
                    <a:pt x="1211447" y="651208"/>
                  </a:cubicBezTo>
                  <a:cubicBezTo>
                    <a:pt x="1212524" y="655667"/>
                    <a:pt x="1212524" y="660317"/>
                    <a:pt x="1211447" y="664775"/>
                  </a:cubicBezTo>
                  <a:cubicBezTo>
                    <a:pt x="1210306" y="668579"/>
                    <a:pt x="1204091" y="674538"/>
                    <a:pt x="1203330" y="678342"/>
                  </a:cubicBezTo>
                  <a:cubicBezTo>
                    <a:pt x="1202569" y="682145"/>
                    <a:pt x="1205106" y="689499"/>
                    <a:pt x="1204598" y="693176"/>
                  </a:cubicBezTo>
                  <a:cubicBezTo>
                    <a:pt x="1203257" y="702762"/>
                    <a:pt x="1200024" y="711985"/>
                    <a:pt x="1195085" y="720310"/>
                  </a:cubicBezTo>
                  <a:cubicBezTo>
                    <a:pt x="1194324" y="721324"/>
                    <a:pt x="1191914" y="722085"/>
                    <a:pt x="1191153" y="722973"/>
                  </a:cubicBezTo>
                  <a:cubicBezTo>
                    <a:pt x="1187864" y="726913"/>
                    <a:pt x="1185520" y="731554"/>
                    <a:pt x="1184304" y="736540"/>
                  </a:cubicBezTo>
                  <a:cubicBezTo>
                    <a:pt x="1184433" y="741740"/>
                    <a:pt x="1185826" y="746832"/>
                    <a:pt x="1188363" y="751374"/>
                  </a:cubicBezTo>
                  <a:cubicBezTo>
                    <a:pt x="1190773" y="755305"/>
                    <a:pt x="1199651" y="759743"/>
                    <a:pt x="1201935" y="764054"/>
                  </a:cubicBezTo>
                  <a:cubicBezTo>
                    <a:pt x="1205740" y="770520"/>
                    <a:pt x="1214619" y="788651"/>
                    <a:pt x="1208657" y="793850"/>
                  </a:cubicBezTo>
                  <a:cubicBezTo>
                    <a:pt x="1206120" y="796132"/>
                    <a:pt x="1198256" y="791441"/>
                    <a:pt x="1195085" y="789666"/>
                  </a:cubicBezTo>
                  <a:cubicBezTo>
                    <a:pt x="1189813" y="786364"/>
                    <a:pt x="1185244" y="782055"/>
                    <a:pt x="1181640" y="776986"/>
                  </a:cubicBezTo>
                  <a:cubicBezTo>
                    <a:pt x="1179357" y="773563"/>
                    <a:pt x="1177962" y="764307"/>
                    <a:pt x="1174791" y="762152"/>
                  </a:cubicBezTo>
                  <a:cubicBezTo>
                    <a:pt x="1171620" y="759996"/>
                    <a:pt x="1163248" y="758855"/>
                    <a:pt x="1159951" y="756700"/>
                  </a:cubicBezTo>
                  <a:cubicBezTo>
                    <a:pt x="1156653" y="754544"/>
                    <a:pt x="1150945" y="744781"/>
                    <a:pt x="1146379" y="743133"/>
                  </a:cubicBezTo>
                  <a:cubicBezTo>
                    <a:pt x="1141812" y="741485"/>
                    <a:pt x="1135724" y="746430"/>
                    <a:pt x="1132807" y="744527"/>
                  </a:cubicBezTo>
                  <a:cubicBezTo>
                    <a:pt x="1131919" y="743893"/>
                    <a:pt x="1132807" y="741231"/>
                    <a:pt x="1131538" y="740470"/>
                  </a:cubicBezTo>
                  <a:cubicBezTo>
                    <a:pt x="1127098" y="737169"/>
                    <a:pt x="1121990" y="734876"/>
                    <a:pt x="1116571" y="733750"/>
                  </a:cubicBezTo>
                  <a:cubicBezTo>
                    <a:pt x="1112025" y="733543"/>
                    <a:pt x="1107493" y="733077"/>
                    <a:pt x="1102999" y="732355"/>
                  </a:cubicBezTo>
                  <a:cubicBezTo>
                    <a:pt x="1096023" y="729312"/>
                    <a:pt x="1087271" y="714351"/>
                    <a:pt x="1080041" y="712069"/>
                  </a:cubicBezTo>
                  <a:cubicBezTo>
                    <a:pt x="1065074" y="707250"/>
                    <a:pt x="1033364" y="719042"/>
                    <a:pt x="1017636" y="718789"/>
                  </a:cubicBezTo>
                  <a:cubicBezTo>
                    <a:pt x="1010533" y="718789"/>
                    <a:pt x="995946" y="712069"/>
                    <a:pt x="989224" y="714731"/>
                  </a:cubicBezTo>
                  <a:cubicBezTo>
                    <a:pt x="985292" y="716379"/>
                    <a:pt x="981994" y="725762"/>
                    <a:pt x="978443" y="728298"/>
                  </a:cubicBezTo>
                  <a:cubicBezTo>
                    <a:pt x="973994" y="731349"/>
                    <a:pt x="968845" y="733225"/>
                    <a:pt x="963476" y="733750"/>
                  </a:cubicBezTo>
                  <a:cubicBezTo>
                    <a:pt x="946606" y="732482"/>
                    <a:pt x="903987" y="701164"/>
                    <a:pt x="903987" y="701164"/>
                  </a:cubicBezTo>
                  <a:lnTo>
                    <a:pt x="886357" y="683540"/>
                  </a:lnTo>
                  <a:lnTo>
                    <a:pt x="708781" y="680877"/>
                  </a:lnTo>
                  <a:lnTo>
                    <a:pt x="442417" y="671368"/>
                  </a:lnTo>
                  <a:lnTo>
                    <a:pt x="164892" y="656660"/>
                  </a:lnTo>
                  <a:lnTo>
                    <a:pt x="0" y="643981"/>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6" name="US_State">
              <a:extLst>
                <a:ext uri="{FF2B5EF4-FFF2-40B4-BE49-F238E27FC236}">
                  <a16:creationId xmlns:a16="http://schemas.microsoft.com/office/drawing/2014/main" id="{681B291E-A11B-95CB-F385-E163A9FFF133}"/>
                </a:ext>
              </a:extLst>
            </p:cNvPr>
            <p:cNvSpPr/>
            <p:nvPr/>
          </p:nvSpPr>
          <p:spPr>
            <a:xfrm>
              <a:off x="4124324" y="1123130"/>
              <a:ext cx="1143714" cy="703573"/>
            </a:xfrm>
            <a:custGeom>
              <a:avLst/>
              <a:gdLst>
                <a:gd name="connsiteX0" fmla="*/ 7484 w 1143714"/>
                <a:gd name="connsiteY0" fmla="*/ 664775 h 703573"/>
                <a:gd name="connsiteX1" fmla="*/ 272706 w 1143714"/>
                <a:gd name="connsiteY1" fmla="*/ 681892 h 703573"/>
                <a:gd name="connsiteX2" fmla="*/ 576233 w 1143714"/>
                <a:gd name="connsiteY2" fmla="*/ 695459 h 703573"/>
                <a:gd name="connsiteX3" fmla="*/ 857945 w 1143714"/>
                <a:gd name="connsiteY3" fmla="*/ 702305 h 703573"/>
                <a:gd name="connsiteX4" fmla="*/ 1143715 w 1143714"/>
                <a:gd name="connsiteY4" fmla="*/ 703573 h 703573"/>
                <a:gd name="connsiteX5" fmla="*/ 1142954 w 1143714"/>
                <a:gd name="connsiteY5" fmla="*/ 688739 h 703573"/>
                <a:gd name="connsiteX6" fmla="*/ 1142954 w 1143714"/>
                <a:gd name="connsiteY6" fmla="*/ 675172 h 703573"/>
                <a:gd name="connsiteX7" fmla="*/ 1138895 w 1143714"/>
                <a:gd name="connsiteY7" fmla="*/ 646770 h 703573"/>
                <a:gd name="connsiteX8" fmla="*/ 1115937 w 1143714"/>
                <a:gd name="connsiteY8" fmla="*/ 566891 h 703573"/>
                <a:gd name="connsiteX9" fmla="*/ 1109088 w 1143714"/>
                <a:gd name="connsiteY9" fmla="*/ 553324 h 703573"/>
                <a:gd name="connsiteX10" fmla="*/ 1107819 w 1143714"/>
                <a:gd name="connsiteY10" fmla="*/ 500578 h 703573"/>
                <a:gd name="connsiteX11" fmla="*/ 1110483 w 1143714"/>
                <a:gd name="connsiteY11" fmla="*/ 487011 h 703573"/>
                <a:gd name="connsiteX12" fmla="*/ 1102365 w 1143714"/>
                <a:gd name="connsiteY12" fmla="*/ 472050 h 703573"/>
                <a:gd name="connsiteX13" fmla="*/ 1103760 w 1143714"/>
                <a:gd name="connsiteY13" fmla="*/ 451763 h 703573"/>
                <a:gd name="connsiteX14" fmla="*/ 1099701 w 1143714"/>
                <a:gd name="connsiteY14" fmla="*/ 422093 h 703573"/>
                <a:gd name="connsiteX15" fmla="*/ 1099701 w 1143714"/>
                <a:gd name="connsiteY15" fmla="*/ 393565 h 703573"/>
                <a:gd name="connsiteX16" fmla="*/ 1095516 w 1143714"/>
                <a:gd name="connsiteY16" fmla="*/ 379998 h 703573"/>
                <a:gd name="connsiteX17" fmla="*/ 1098306 w 1143714"/>
                <a:gd name="connsiteY17" fmla="*/ 366558 h 703573"/>
                <a:gd name="connsiteX18" fmla="*/ 1098306 w 1143714"/>
                <a:gd name="connsiteY18" fmla="*/ 351597 h 703573"/>
                <a:gd name="connsiteX19" fmla="*/ 1091584 w 1143714"/>
                <a:gd name="connsiteY19" fmla="*/ 321800 h 703573"/>
                <a:gd name="connsiteX20" fmla="*/ 1078900 w 1143714"/>
                <a:gd name="connsiteY20" fmla="*/ 292131 h 703573"/>
                <a:gd name="connsiteX21" fmla="*/ 1075221 w 1143714"/>
                <a:gd name="connsiteY21" fmla="*/ 271717 h 703573"/>
                <a:gd name="connsiteX22" fmla="*/ 1058986 w 1143714"/>
                <a:gd name="connsiteY22" fmla="*/ 225691 h 703573"/>
                <a:gd name="connsiteX23" fmla="*/ 1056322 w 1143714"/>
                <a:gd name="connsiteY23" fmla="*/ 210730 h 703573"/>
                <a:gd name="connsiteX24" fmla="*/ 1057717 w 1143714"/>
                <a:gd name="connsiteY24" fmla="*/ 183723 h 703573"/>
                <a:gd name="connsiteX25" fmla="*/ 1054927 w 1143714"/>
                <a:gd name="connsiteY25" fmla="*/ 175608 h 703573"/>
                <a:gd name="connsiteX26" fmla="*/ 1057717 w 1143714"/>
                <a:gd name="connsiteY26" fmla="*/ 162041 h 703573"/>
                <a:gd name="connsiteX27" fmla="*/ 1053659 w 1143714"/>
                <a:gd name="connsiteY27" fmla="*/ 136683 h 703573"/>
                <a:gd name="connsiteX28" fmla="*/ 1061776 w 1143714"/>
                <a:gd name="connsiteY28" fmla="*/ 109549 h 703573"/>
                <a:gd name="connsiteX29" fmla="*/ 1056322 w 1143714"/>
                <a:gd name="connsiteY29" fmla="*/ 96109 h 703573"/>
                <a:gd name="connsiteX30" fmla="*/ 1046809 w 1143714"/>
                <a:gd name="connsiteY30" fmla="*/ 55408 h 703573"/>
                <a:gd name="connsiteX31" fmla="*/ 1041482 w 1143714"/>
                <a:gd name="connsiteY31" fmla="*/ 44631 h 703573"/>
                <a:gd name="connsiteX32" fmla="*/ 1041482 w 1143714"/>
                <a:gd name="connsiteY32" fmla="*/ 43236 h 703573"/>
                <a:gd name="connsiteX33" fmla="*/ 1044146 w 1143714"/>
                <a:gd name="connsiteY33" fmla="*/ 36516 h 703573"/>
                <a:gd name="connsiteX34" fmla="*/ 913500 w 1143714"/>
                <a:gd name="connsiteY34" fmla="*/ 36516 h 703573"/>
                <a:gd name="connsiteX35" fmla="*/ 619486 w 1143714"/>
                <a:gd name="connsiteY35" fmla="*/ 29669 h 703573"/>
                <a:gd name="connsiteX36" fmla="*/ 275496 w 1143714"/>
                <a:gd name="connsiteY36" fmla="*/ 14835 h 703573"/>
                <a:gd name="connsiteX37" fmla="*/ 46550 w 1143714"/>
                <a:gd name="connsiteY37" fmla="*/ 0 h 703573"/>
                <a:gd name="connsiteX38" fmla="*/ 46550 w 1143714"/>
                <a:gd name="connsiteY38" fmla="*/ 5325 h 703573"/>
                <a:gd name="connsiteX39" fmla="*/ 1142 w 1143714"/>
                <a:gd name="connsiteY39" fmla="*/ 656026 h 703573"/>
                <a:gd name="connsiteX40" fmla="*/ 0 w 1143714"/>
                <a:gd name="connsiteY40" fmla="*/ 663507 h 703573"/>
                <a:gd name="connsiteX41" fmla="*/ 7484 w 1143714"/>
                <a:gd name="connsiteY41" fmla="*/ 664775 h 70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3714" h="703573">
                  <a:moveTo>
                    <a:pt x="7484" y="664775"/>
                  </a:moveTo>
                  <a:cubicBezTo>
                    <a:pt x="73186" y="674284"/>
                    <a:pt x="272706" y="681892"/>
                    <a:pt x="272706" y="681892"/>
                  </a:cubicBezTo>
                  <a:lnTo>
                    <a:pt x="576233" y="695459"/>
                  </a:lnTo>
                  <a:lnTo>
                    <a:pt x="857945" y="702305"/>
                  </a:lnTo>
                  <a:lnTo>
                    <a:pt x="1143715" y="703573"/>
                  </a:lnTo>
                  <a:lnTo>
                    <a:pt x="1142954" y="688739"/>
                  </a:lnTo>
                  <a:cubicBezTo>
                    <a:pt x="1142954" y="688739"/>
                    <a:pt x="1142954" y="678595"/>
                    <a:pt x="1142954" y="675172"/>
                  </a:cubicBezTo>
                  <a:cubicBezTo>
                    <a:pt x="1142954" y="668071"/>
                    <a:pt x="1138895" y="646770"/>
                    <a:pt x="1138895" y="646770"/>
                  </a:cubicBezTo>
                  <a:cubicBezTo>
                    <a:pt x="1145364" y="601505"/>
                    <a:pt x="1119869" y="604548"/>
                    <a:pt x="1115937" y="566891"/>
                  </a:cubicBezTo>
                  <a:cubicBezTo>
                    <a:pt x="1114245" y="562094"/>
                    <a:pt x="1111943" y="557534"/>
                    <a:pt x="1109088" y="553324"/>
                  </a:cubicBezTo>
                  <a:cubicBezTo>
                    <a:pt x="1109088" y="553324"/>
                    <a:pt x="1106678" y="513765"/>
                    <a:pt x="1107819" y="500578"/>
                  </a:cubicBezTo>
                  <a:cubicBezTo>
                    <a:pt x="1109059" y="496132"/>
                    <a:pt x="1109949" y="491596"/>
                    <a:pt x="1110483" y="487011"/>
                  </a:cubicBezTo>
                  <a:cubicBezTo>
                    <a:pt x="1109849" y="482827"/>
                    <a:pt x="1103253" y="476234"/>
                    <a:pt x="1102365" y="472050"/>
                  </a:cubicBezTo>
                  <a:cubicBezTo>
                    <a:pt x="1102067" y="465256"/>
                    <a:pt x="1102535" y="458451"/>
                    <a:pt x="1103760" y="451763"/>
                  </a:cubicBezTo>
                  <a:lnTo>
                    <a:pt x="1099701" y="422093"/>
                  </a:lnTo>
                  <a:cubicBezTo>
                    <a:pt x="1100226" y="412591"/>
                    <a:pt x="1100226" y="403067"/>
                    <a:pt x="1099701" y="393565"/>
                  </a:cubicBezTo>
                  <a:cubicBezTo>
                    <a:pt x="1099701" y="390141"/>
                    <a:pt x="1095769" y="383548"/>
                    <a:pt x="1095516" y="379998"/>
                  </a:cubicBezTo>
                  <a:cubicBezTo>
                    <a:pt x="1096189" y="375469"/>
                    <a:pt x="1097121" y="370981"/>
                    <a:pt x="1098306" y="366558"/>
                  </a:cubicBezTo>
                  <a:cubicBezTo>
                    <a:pt x="1098687" y="361578"/>
                    <a:pt x="1098687" y="356576"/>
                    <a:pt x="1098306" y="351597"/>
                  </a:cubicBezTo>
                  <a:cubicBezTo>
                    <a:pt x="1096895" y="341495"/>
                    <a:pt x="1094646" y="331529"/>
                    <a:pt x="1091584" y="321800"/>
                  </a:cubicBezTo>
                  <a:cubicBezTo>
                    <a:pt x="1088793" y="314193"/>
                    <a:pt x="1083339" y="305444"/>
                    <a:pt x="1078900" y="292131"/>
                  </a:cubicBezTo>
                  <a:cubicBezTo>
                    <a:pt x="1076707" y="285536"/>
                    <a:pt x="1075468" y="278662"/>
                    <a:pt x="1075221" y="271717"/>
                  </a:cubicBezTo>
                  <a:cubicBezTo>
                    <a:pt x="1071803" y="255744"/>
                    <a:pt x="1066346" y="240275"/>
                    <a:pt x="1058986" y="225691"/>
                  </a:cubicBezTo>
                  <a:lnTo>
                    <a:pt x="1056322" y="210730"/>
                  </a:lnTo>
                  <a:cubicBezTo>
                    <a:pt x="1057424" y="201772"/>
                    <a:pt x="1057891" y="192747"/>
                    <a:pt x="1057717" y="183723"/>
                  </a:cubicBezTo>
                  <a:cubicBezTo>
                    <a:pt x="1057717" y="181567"/>
                    <a:pt x="1055054" y="177764"/>
                    <a:pt x="1054927" y="175608"/>
                  </a:cubicBezTo>
                  <a:cubicBezTo>
                    <a:pt x="1054800" y="173453"/>
                    <a:pt x="1057591" y="165465"/>
                    <a:pt x="1057717" y="162041"/>
                  </a:cubicBezTo>
                  <a:cubicBezTo>
                    <a:pt x="1057717" y="155575"/>
                    <a:pt x="1053151" y="142769"/>
                    <a:pt x="1053659" y="136683"/>
                  </a:cubicBezTo>
                  <a:cubicBezTo>
                    <a:pt x="1054166" y="130597"/>
                    <a:pt x="1062030" y="116649"/>
                    <a:pt x="1061776" y="109549"/>
                  </a:cubicBezTo>
                  <a:cubicBezTo>
                    <a:pt x="1060490" y="104871"/>
                    <a:pt x="1058660" y="100360"/>
                    <a:pt x="1056322" y="96109"/>
                  </a:cubicBezTo>
                  <a:lnTo>
                    <a:pt x="1046809" y="55408"/>
                  </a:lnTo>
                  <a:lnTo>
                    <a:pt x="1041482" y="44631"/>
                  </a:lnTo>
                  <a:lnTo>
                    <a:pt x="1041482" y="43236"/>
                  </a:lnTo>
                  <a:lnTo>
                    <a:pt x="1044146" y="36516"/>
                  </a:lnTo>
                  <a:lnTo>
                    <a:pt x="913500" y="36516"/>
                  </a:lnTo>
                  <a:lnTo>
                    <a:pt x="619486" y="29669"/>
                  </a:lnTo>
                  <a:lnTo>
                    <a:pt x="275496" y="14835"/>
                  </a:lnTo>
                  <a:lnTo>
                    <a:pt x="46550" y="0"/>
                  </a:lnTo>
                  <a:lnTo>
                    <a:pt x="46550" y="5325"/>
                  </a:lnTo>
                  <a:lnTo>
                    <a:pt x="1142" y="656026"/>
                  </a:lnTo>
                  <a:lnTo>
                    <a:pt x="0" y="663507"/>
                  </a:lnTo>
                  <a:cubicBezTo>
                    <a:pt x="0" y="663507"/>
                    <a:pt x="5581" y="664521"/>
                    <a:pt x="7484" y="664775"/>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7" name="US_State">
              <a:extLst>
                <a:ext uri="{FF2B5EF4-FFF2-40B4-BE49-F238E27FC236}">
                  <a16:creationId xmlns:a16="http://schemas.microsoft.com/office/drawing/2014/main" id="{D7D87C94-A46E-3EE2-8F17-EB141801EE87}"/>
                </a:ext>
              </a:extLst>
            </p:cNvPr>
            <p:cNvSpPr/>
            <p:nvPr/>
          </p:nvSpPr>
          <p:spPr>
            <a:xfrm>
              <a:off x="829487" y="1195275"/>
              <a:ext cx="1396532" cy="1162309"/>
            </a:xfrm>
            <a:custGeom>
              <a:avLst/>
              <a:gdLst>
                <a:gd name="connsiteX0" fmla="*/ 98346 w 1396532"/>
                <a:gd name="connsiteY0" fmla="*/ 589460 h 1162309"/>
                <a:gd name="connsiteX1" fmla="*/ 84267 w 1396532"/>
                <a:gd name="connsiteY1" fmla="*/ 585403 h 1162309"/>
                <a:gd name="connsiteX2" fmla="*/ 78813 w 1396532"/>
                <a:gd name="connsiteY2" fmla="*/ 600364 h 1162309"/>
                <a:gd name="connsiteX3" fmla="*/ 67778 w 1396532"/>
                <a:gd name="connsiteY3" fmla="*/ 598082 h 1162309"/>
                <a:gd name="connsiteX4" fmla="*/ 40761 w 1396532"/>
                <a:gd name="connsiteY4" fmla="*/ 654885 h 1162309"/>
                <a:gd name="connsiteX5" fmla="*/ 19325 w 1396532"/>
                <a:gd name="connsiteY5" fmla="*/ 678849 h 1162309"/>
                <a:gd name="connsiteX6" fmla="*/ 19325 w 1396532"/>
                <a:gd name="connsiteY6" fmla="*/ 707377 h 1162309"/>
                <a:gd name="connsiteX7" fmla="*/ 26047 w 1396532"/>
                <a:gd name="connsiteY7" fmla="*/ 735779 h 1162309"/>
                <a:gd name="connsiteX8" fmla="*/ 21988 w 1396532"/>
                <a:gd name="connsiteY8" fmla="*/ 750614 h 1162309"/>
                <a:gd name="connsiteX9" fmla="*/ 11207 w 1396532"/>
                <a:gd name="connsiteY9" fmla="*/ 765575 h 1162309"/>
                <a:gd name="connsiteX10" fmla="*/ 8417 w 1396532"/>
                <a:gd name="connsiteY10" fmla="*/ 779015 h 1162309"/>
                <a:gd name="connsiteX11" fmla="*/ 299 w 1396532"/>
                <a:gd name="connsiteY11" fmla="*/ 796639 h 1162309"/>
                <a:gd name="connsiteX12" fmla="*/ 2962 w 1396532"/>
                <a:gd name="connsiteY12" fmla="*/ 852175 h 1162309"/>
                <a:gd name="connsiteX13" fmla="*/ 12729 w 1396532"/>
                <a:gd name="connsiteY13" fmla="*/ 872715 h 1162309"/>
                <a:gd name="connsiteX14" fmla="*/ 23384 w 1396532"/>
                <a:gd name="connsiteY14" fmla="*/ 881971 h 1162309"/>
                <a:gd name="connsiteX15" fmla="*/ 375491 w 1396532"/>
                <a:gd name="connsiteY15" fmla="*/ 979221 h 1162309"/>
                <a:gd name="connsiteX16" fmla="*/ 673565 w 1396532"/>
                <a:gd name="connsiteY16" fmla="*/ 1055297 h 1162309"/>
                <a:gd name="connsiteX17" fmla="*/ 949822 w 1396532"/>
                <a:gd name="connsiteY17" fmla="*/ 1120342 h 1162309"/>
                <a:gd name="connsiteX18" fmla="*/ 1146170 w 1396532"/>
                <a:gd name="connsiteY18" fmla="*/ 1162310 h 1162309"/>
                <a:gd name="connsiteX19" fmla="*/ 1227474 w 1396532"/>
                <a:gd name="connsiteY19" fmla="*/ 772295 h 1162309"/>
                <a:gd name="connsiteX20" fmla="*/ 1234197 w 1396532"/>
                <a:gd name="connsiteY20" fmla="*/ 761518 h 1162309"/>
                <a:gd name="connsiteX21" fmla="*/ 1239651 w 1396532"/>
                <a:gd name="connsiteY21" fmla="*/ 757460 h 1162309"/>
                <a:gd name="connsiteX22" fmla="*/ 1252335 w 1396532"/>
                <a:gd name="connsiteY22" fmla="*/ 728932 h 1162309"/>
                <a:gd name="connsiteX23" fmla="*/ 1253730 w 1396532"/>
                <a:gd name="connsiteY23" fmla="*/ 710040 h 1162309"/>
                <a:gd name="connsiteX24" fmla="*/ 1264512 w 1396532"/>
                <a:gd name="connsiteY24" fmla="*/ 695078 h 1162309"/>
                <a:gd name="connsiteX25" fmla="*/ 1256394 w 1396532"/>
                <a:gd name="connsiteY25" fmla="*/ 681512 h 1162309"/>
                <a:gd name="connsiteX26" fmla="*/ 1242822 w 1396532"/>
                <a:gd name="connsiteY26" fmla="*/ 672129 h 1162309"/>
                <a:gd name="connsiteX27" fmla="*/ 1229377 w 1396532"/>
                <a:gd name="connsiteY27" fmla="*/ 668071 h 1162309"/>
                <a:gd name="connsiteX28" fmla="*/ 1223923 w 1396532"/>
                <a:gd name="connsiteY28" fmla="*/ 659957 h 1162309"/>
                <a:gd name="connsiteX29" fmla="*/ 1233436 w 1396532"/>
                <a:gd name="connsiteY29" fmla="*/ 616593 h 1162309"/>
                <a:gd name="connsiteX30" fmla="*/ 1247008 w 1396532"/>
                <a:gd name="connsiteY30" fmla="*/ 603027 h 1162309"/>
                <a:gd name="connsiteX31" fmla="*/ 1264512 w 1396532"/>
                <a:gd name="connsiteY31" fmla="*/ 576020 h 1162309"/>
                <a:gd name="connsiteX32" fmla="*/ 1287597 w 1396532"/>
                <a:gd name="connsiteY32" fmla="*/ 561058 h 1162309"/>
                <a:gd name="connsiteX33" fmla="*/ 1300281 w 1396532"/>
                <a:gd name="connsiteY33" fmla="*/ 547491 h 1162309"/>
                <a:gd name="connsiteX34" fmla="*/ 1308398 w 1396532"/>
                <a:gd name="connsiteY34" fmla="*/ 532657 h 1162309"/>
                <a:gd name="connsiteX35" fmla="*/ 1309793 w 1396532"/>
                <a:gd name="connsiteY35" fmla="*/ 519977 h 1162309"/>
                <a:gd name="connsiteX36" fmla="*/ 1334147 w 1396532"/>
                <a:gd name="connsiteY36" fmla="*/ 492844 h 1162309"/>
                <a:gd name="connsiteX37" fmla="*/ 1347845 w 1396532"/>
                <a:gd name="connsiteY37" fmla="*/ 468880 h 1162309"/>
                <a:gd name="connsiteX38" fmla="*/ 1357739 w 1396532"/>
                <a:gd name="connsiteY38" fmla="*/ 449481 h 1162309"/>
                <a:gd name="connsiteX39" fmla="*/ 1388307 w 1396532"/>
                <a:gd name="connsiteY39" fmla="*/ 412964 h 1162309"/>
                <a:gd name="connsiteX40" fmla="*/ 1396425 w 1396532"/>
                <a:gd name="connsiteY40" fmla="*/ 399397 h 1162309"/>
                <a:gd name="connsiteX41" fmla="*/ 1391098 w 1396532"/>
                <a:gd name="connsiteY41" fmla="*/ 370996 h 1162309"/>
                <a:gd name="connsiteX42" fmla="*/ 1365730 w 1396532"/>
                <a:gd name="connsiteY42" fmla="*/ 345637 h 1162309"/>
                <a:gd name="connsiteX43" fmla="*/ 1358373 w 1396532"/>
                <a:gd name="connsiteY43" fmla="*/ 337523 h 1162309"/>
                <a:gd name="connsiteX44" fmla="*/ 1351651 w 1396532"/>
                <a:gd name="connsiteY44" fmla="*/ 322688 h 1162309"/>
                <a:gd name="connsiteX45" fmla="*/ 1348860 w 1396532"/>
                <a:gd name="connsiteY45" fmla="*/ 303669 h 1162309"/>
                <a:gd name="connsiteX46" fmla="*/ 1171284 w 1396532"/>
                <a:gd name="connsiteY46" fmla="*/ 267152 h 1162309"/>
                <a:gd name="connsiteX47" fmla="*/ 1033029 w 1396532"/>
                <a:gd name="connsiteY47" fmla="*/ 234694 h 1162309"/>
                <a:gd name="connsiteX48" fmla="*/ 1018189 w 1396532"/>
                <a:gd name="connsiteY48" fmla="*/ 242808 h 1162309"/>
                <a:gd name="connsiteX49" fmla="*/ 1003222 w 1396532"/>
                <a:gd name="connsiteY49" fmla="*/ 241414 h 1162309"/>
                <a:gd name="connsiteX50" fmla="*/ 988381 w 1396532"/>
                <a:gd name="connsiteY50" fmla="*/ 235961 h 1162309"/>
                <a:gd name="connsiteX51" fmla="*/ 955910 w 1396532"/>
                <a:gd name="connsiteY51" fmla="*/ 234694 h 1162309"/>
                <a:gd name="connsiteX52" fmla="*/ 945002 w 1396532"/>
                <a:gd name="connsiteY52" fmla="*/ 230509 h 1162309"/>
                <a:gd name="connsiteX53" fmla="*/ 931557 w 1396532"/>
                <a:gd name="connsiteY53" fmla="*/ 238751 h 1162309"/>
                <a:gd name="connsiteX54" fmla="*/ 886782 w 1396532"/>
                <a:gd name="connsiteY54" fmla="*/ 237356 h 1162309"/>
                <a:gd name="connsiteX55" fmla="*/ 858370 w 1396532"/>
                <a:gd name="connsiteY55" fmla="*/ 240019 h 1162309"/>
                <a:gd name="connsiteX56" fmla="*/ 831227 w 1396532"/>
                <a:gd name="connsiteY56" fmla="*/ 246866 h 1162309"/>
                <a:gd name="connsiteX57" fmla="*/ 772627 w 1396532"/>
                <a:gd name="connsiteY57" fmla="*/ 232665 h 1162309"/>
                <a:gd name="connsiteX58" fmla="*/ 731023 w 1396532"/>
                <a:gd name="connsiteY58" fmla="*/ 238751 h 1162309"/>
                <a:gd name="connsiteX59" fmla="*/ 717451 w 1396532"/>
                <a:gd name="connsiteY59" fmla="*/ 233299 h 1162309"/>
                <a:gd name="connsiteX60" fmla="*/ 689039 w 1396532"/>
                <a:gd name="connsiteY60" fmla="*/ 234694 h 1162309"/>
                <a:gd name="connsiteX61" fmla="*/ 686376 w 1396532"/>
                <a:gd name="connsiteY61" fmla="*/ 221127 h 1162309"/>
                <a:gd name="connsiteX62" fmla="*/ 671408 w 1396532"/>
                <a:gd name="connsiteY62" fmla="*/ 210349 h 1162309"/>
                <a:gd name="connsiteX63" fmla="*/ 657837 w 1396532"/>
                <a:gd name="connsiteY63" fmla="*/ 207560 h 1162309"/>
                <a:gd name="connsiteX64" fmla="*/ 642996 w 1396532"/>
                <a:gd name="connsiteY64" fmla="*/ 199445 h 1162309"/>
                <a:gd name="connsiteX65" fmla="*/ 618643 w 1396532"/>
                <a:gd name="connsiteY65" fmla="*/ 198050 h 1162309"/>
                <a:gd name="connsiteX66" fmla="*/ 605071 w 1396532"/>
                <a:gd name="connsiteY66" fmla="*/ 192598 h 1162309"/>
                <a:gd name="connsiteX67" fmla="*/ 591499 w 1396532"/>
                <a:gd name="connsiteY67" fmla="*/ 192598 h 1162309"/>
                <a:gd name="connsiteX68" fmla="*/ 576659 w 1396532"/>
                <a:gd name="connsiteY68" fmla="*/ 200840 h 1162309"/>
                <a:gd name="connsiteX69" fmla="*/ 563087 w 1396532"/>
                <a:gd name="connsiteY69" fmla="*/ 203503 h 1162309"/>
                <a:gd name="connsiteX70" fmla="*/ 534548 w 1396532"/>
                <a:gd name="connsiteY70" fmla="*/ 206165 h 1162309"/>
                <a:gd name="connsiteX71" fmla="*/ 521103 w 1396532"/>
                <a:gd name="connsiteY71" fmla="*/ 204897 h 1162309"/>
                <a:gd name="connsiteX72" fmla="*/ 506136 w 1396532"/>
                <a:gd name="connsiteY72" fmla="*/ 195388 h 1162309"/>
                <a:gd name="connsiteX73" fmla="*/ 499414 w 1396532"/>
                <a:gd name="connsiteY73" fmla="*/ 193993 h 1162309"/>
                <a:gd name="connsiteX74" fmla="*/ 484446 w 1396532"/>
                <a:gd name="connsiteY74" fmla="*/ 184484 h 1162309"/>
                <a:gd name="connsiteX75" fmla="*/ 462757 w 1396532"/>
                <a:gd name="connsiteY75" fmla="*/ 175101 h 1162309"/>
                <a:gd name="connsiteX76" fmla="*/ 457430 w 1396532"/>
                <a:gd name="connsiteY76" fmla="*/ 166986 h 1162309"/>
                <a:gd name="connsiteX77" fmla="*/ 465547 w 1396532"/>
                <a:gd name="connsiteY77" fmla="*/ 95221 h 1162309"/>
                <a:gd name="connsiteX78" fmla="*/ 457937 w 1396532"/>
                <a:gd name="connsiteY78" fmla="*/ 66313 h 1162309"/>
                <a:gd name="connsiteX79" fmla="*/ 442970 w 1396532"/>
                <a:gd name="connsiteY79" fmla="*/ 52873 h 1162309"/>
                <a:gd name="connsiteX80" fmla="*/ 434852 w 1396532"/>
                <a:gd name="connsiteY80" fmla="*/ 39306 h 1162309"/>
                <a:gd name="connsiteX81" fmla="*/ 423944 w 1396532"/>
                <a:gd name="connsiteY81" fmla="*/ 35248 h 1162309"/>
                <a:gd name="connsiteX82" fmla="*/ 410499 w 1396532"/>
                <a:gd name="connsiteY82" fmla="*/ 41968 h 1162309"/>
                <a:gd name="connsiteX83" fmla="*/ 395532 w 1396532"/>
                <a:gd name="connsiteY83" fmla="*/ 35248 h 1162309"/>
                <a:gd name="connsiteX84" fmla="*/ 394517 w 1396532"/>
                <a:gd name="connsiteY84" fmla="*/ 34361 h 1162309"/>
                <a:gd name="connsiteX85" fmla="*/ 386399 w 1396532"/>
                <a:gd name="connsiteY85" fmla="*/ 21682 h 1162309"/>
                <a:gd name="connsiteX86" fmla="*/ 372954 w 1396532"/>
                <a:gd name="connsiteY86" fmla="*/ 10904 h 1162309"/>
                <a:gd name="connsiteX87" fmla="*/ 357987 w 1396532"/>
                <a:gd name="connsiteY87" fmla="*/ 14962 h 1162309"/>
                <a:gd name="connsiteX88" fmla="*/ 343781 w 1396532"/>
                <a:gd name="connsiteY88" fmla="*/ 14074 h 1162309"/>
                <a:gd name="connsiteX89" fmla="*/ 339722 w 1396532"/>
                <a:gd name="connsiteY89" fmla="*/ 7227 h 1162309"/>
                <a:gd name="connsiteX90" fmla="*/ 327038 w 1396532"/>
                <a:gd name="connsiteY90" fmla="*/ 12679 h 1162309"/>
                <a:gd name="connsiteX91" fmla="*/ 313466 w 1396532"/>
                <a:gd name="connsiteY91" fmla="*/ 0 h 1162309"/>
                <a:gd name="connsiteX92" fmla="*/ 309154 w 1396532"/>
                <a:gd name="connsiteY92" fmla="*/ 15596 h 1162309"/>
                <a:gd name="connsiteX93" fmla="*/ 303700 w 1396532"/>
                <a:gd name="connsiteY93" fmla="*/ 43997 h 1162309"/>
                <a:gd name="connsiteX94" fmla="*/ 291016 w 1396532"/>
                <a:gd name="connsiteY94" fmla="*/ 57564 h 1162309"/>
                <a:gd name="connsiteX95" fmla="*/ 292284 w 1396532"/>
                <a:gd name="connsiteY95" fmla="*/ 60227 h 1162309"/>
                <a:gd name="connsiteX96" fmla="*/ 289621 w 1396532"/>
                <a:gd name="connsiteY96" fmla="*/ 73793 h 1162309"/>
                <a:gd name="connsiteX97" fmla="*/ 282898 w 1396532"/>
                <a:gd name="connsiteY97" fmla="*/ 87233 h 1162309"/>
                <a:gd name="connsiteX98" fmla="*/ 284166 w 1396532"/>
                <a:gd name="connsiteY98" fmla="*/ 102195 h 1162309"/>
                <a:gd name="connsiteX99" fmla="*/ 287718 w 1396532"/>
                <a:gd name="connsiteY99" fmla="*/ 111705 h 1162309"/>
                <a:gd name="connsiteX100" fmla="*/ 277444 w 1396532"/>
                <a:gd name="connsiteY100" fmla="*/ 125145 h 1162309"/>
                <a:gd name="connsiteX101" fmla="*/ 270721 w 1396532"/>
                <a:gd name="connsiteY101" fmla="*/ 140106 h 1162309"/>
                <a:gd name="connsiteX102" fmla="*/ 280234 w 1396532"/>
                <a:gd name="connsiteY102" fmla="*/ 153673 h 1162309"/>
                <a:gd name="connsiteX103" fmla="*/ 266662 w 1396532"/>
                <a:gd name="connsiteY103" fmla="*/ 160900 h 1162309"/>
                <a:gd name="connsiteX104" fmla="*/ 265267 w 1396532"/>
                <a:gd name="connsiteY104" fmla="*/ 171678 h 1162309"/>
                <a:gd name="connsiteX105" fmla="*/ 258545 w 1396532"/>
                <a:gd name="connsiteY105" fmla="*/ 185244 h 1162309"/>
                <a:gd name="connsiteX106" fmla="*/ 257149 w 1396532"/>
                <a:gd name="connsiteY106" fmla="*/ 188921 h 1162309"/>
                <a:gd name="connsiteX107" fmla="*/ 250427 w 1396532"/>
                <a:gd name="connsiteY107" fmla="*/ 203756 h 1162309"/>
                <a:gd name="connsiteX108" fmla="*/ 247636 w 1396532"/>
                <a:gd name="connsiteY108" fmla="*/ 218591 h 1162309"/>
                <a:gd name="connsiteX109" fmla="*/ 232796 w 1396532"/>
                <a:gd name="connsiteY109" fmla="*/ 240272 h 1162309"/>
                <a:gd name="connsiteX110" fmla="*/ 228737 w 1396532"/>
                <a:gd name="connsiteY110" fmla="*/ 255234 h 1162309"/>
                <a:gd name="connsiteX111" fmla="*/ 207048 w 1396532"/>
                <a:gd name="connsiteY111" fmla="*/ 295808 h 1162309"/>
                <a:gd name="connsiteX112" fmla="*/ 201594 w 1396532"/>
                <a:gd name="connsiteY112" fmla="*/ 322941 h 1162309"/>
                <a:gd name="connsiteX113" fmla="*/ 188910 w 1396532"/>
                <a:gd name="connsiteY113" fmla="*/ 351343 h 1162309"/>
                <a:gd name="connsiteX114" fmla="*/ 191573 w 1396532"/>
                <a:gd name="connsiteY114" fmla="*/ 366178 h 1162309"/>
                <a:gd name="connsiteX115" fmla="*/ 190305 w 1396532"/>
                <a:gd name="connsiteY115" fmla="*/ 371630 h 1162309"/>
                <a:gd name="connsiteX116" fmla="*/ 180792 w 1396532"/>
                <a:gd name="connsiteY116" fmla="*/ 378477 h 1162309"/>
                <a:gd name="connsiteX117" fmla="*/ 172674 w 1396532"/>
                <a:gd name="connsiteY117" fmla="*/ 391917 h 1162309"/>
                <a:gd name="connsiteX118" fmla="*/ 164556 w 1396532"/>
                <a:gd name="connsiteY118" fmla="*/ 420445 h 1162309"/>
                <a:gd name="connsiteX119" fmla="*/ 136017 w 1396532"/>
                <a:gd name="connsiteY119" fmla="*/ 492210 h 1162309"/>
                <a:gd name="connsiteX120" fmla="*/ 127900 w 1396532"/>
                <a:gd name="connsiteY120" fmla="*/ 507044 h 1162309"/>
                <a:gd name="connsiteX121" fmla="*/ 123841 w 1396532"/>
                <a:gd name="connsiteY121" fmla="*/ 520611 h 1162309"/>
                <a:gd name="connsiteX122" fmla="*/ 138808 w 1396532"/>
                <a:gd name="connsiteY122" fmla="*/ 515159 h 1162309"/>
                <a:gd name="connsiteX123" fmla="*/ 140837 w 1396532"/>
                <a:gd name="connsiteY123" fmla="*/ 535446 h 1162309"/>
                <a:gd name="connsiteX124" fmla="*/ 125870 w 1396532"/>
                <a:gd name="connsiteY124" fmla="*/ 535446 h 1162309"/>
                <a:gd name="connsiteX125" fmla="*/ 113186 w 1396532"/>
                <a:gd name="connsiteY125" fmla="*/ 534559 h 1162309"/>
                <a:gd name="connsiteX126" fmla="*/ 97839 w 1396532"/>
                <a:gd name="connsiteY126" fmla="*/ 560805 h 1162309"/>
                <a:gd name="connsiteX127" fmla="*/ 92385 w 1396532"/>
                <a:gd name="connsiteY127" fmla="*/ 575766 h 1162309"/>
                <a:gd name="connsiteX128" fmla="*/ 104434 w 1396532"/>
                <a:gd name="connsiteY128" fmla="*/ 580204 h 1162309"/>
                <a:gd name="connsiteX129" fmla="*/ 98346 w 1396532"/>
                <a:gd name="connsiteY129" fmla="*/ 589460 h 116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396532" h="1162309">
                  <a:moveTo>
                    <a:pt x="98346" y="589460"/>
                  </a:moveTo>
                  <a:cubicBezTo>
                    <a:pt x="88960" y="589460"/>
                    <a:pt x="88072" y="585276"/>
                    <a:pt x="84267" y="585403"/>
                  </a:cubicBezTo>
                  <a:cubicBezTo>
                    <a:pt x="80462" y="585529"/>
                    <a:pt x="82872" y="600237"/>
                    <a:pt x="78813" y="600364"/>
                  </a:cubicBezTo>
                  <a:cubicBezTo>
                    <a:pt x="74754" y="600491"/>
                    <a:pt x="71456" y="598209"/>
                    <a:pt x="67778" y="598082"/>
                  </a:cubicBezTo>
                  <a:cubicBezTo>
                    <a:pt x="52049" y="598082"/>
                    <a:pt x="48878" y="641445"/>
                    <a:pt x="40761" y="654885"/>
                  </a:cubicBezTo>
                  <a:cubicBezTo>
                    <a:pt x="34926" y="664394"/>
                    <a:pt x="22876" y="668325"/>
                    <a:pt x="19325" y="678849"/>
                  </a:cubicBezTo>
                  <a:cubicBezTo>
                    <a:pt x="17740" y="688292"/>
                    <a:pt x="17740" y="697934"/>
                    <a:pt x="19325" y="707377"/>
                  </a:cubicBezTo>
                  <a:cubicBezTo>
                    <a:pt x="20086" y="714604"/>
                    <a:pt x="26174" y="728425"/>
                    <a:pt x="26047" y="735779"/>
                  </a:cubicBezTo>
                  <a:cubicBezTo>
                    <a:pt x="25457" y="740901"/>
                    <a:pt x="24088" y="745904"/>
                    <a:pt x="21988" y="750614"/>
                  </a:cubicBezTo>
                  <a:cubicBezTo>
                    <a:pt x="19959" y="754798"/>
                    <a:pt x="12983" y="761264"/>
                    <a:pt x="11207" y="765575"/>
                  </a:cubicBezTo>
                  <a:cubicBezTo>
                    <a:pt x="9431" y="769886"/>
                    <a:pt x="9558" y="775845"/>
                    <a:pt x="8417" y="779015"/>
                  </a:cubicBezTo>
                  <a:cubicBezTo>
                    <a:pt x="7275" y="782185"/>
                    <a:pt x="1187" y="791695"/>
                    <a:pt x="299" y="796639"/>
                  </a:cubicBezTo>
                  <a:cubicBezTo>
                    <a:pt x="-529" y="815194"/>
                    <a:pt x="363" y="833785"/>
                    <a:pt x="2962" y="852175"/>
                  </a:cubicBezTo>
                  <a:lnTo>
                    <a:pt x="12729" y="872715"/>
                  </a:lnTo>
                  <a:cubicBezTo>
                    <a:pt x="14491" y="877399"/>
                    <a:pt x="18498" y="880880"/>
                    <a:pt x="23384" y="881971"/>
                  </a:cubicBezTo>
                  <a:cubicBezTo>
                    <a:pt x="110269" y="909865"/>
                    <a:pt x="375491" y="979221"/>
                    <a:pt x="375491" y="979221"/>
                  </a:cubicBezTo>
                  <a:lnTo>
                    <a:pt x="673565" y="1055297"/>
                  </a:lnTo>
                  <a:lnTo>
                    <a:pt x="949822" y="1120342"/>
                  </a:lnTo>
                  <a:lnTo>
                    <a:pt x="1146170" y="1162310"/>
                  </a:lnTo>
                  <a:lnTo>
                    <a:pt x="1227474" y="772295"/>
                  </a:lnTo>
                  <a:lnTo>
                    <a:pt x="1234197" y="761518"/>
                  </a:lnTo>
                  <a:cubicBezTo>
                    <a:pt x="1236138" y="760338"/>
                    <a:pt x="1237964" y="758980"/>
                    <a:pt x="1239651" y="757460"/>
                  </a:cubicBezTo>
                  <a:cubicBezTo>
                    <a:pt x="1245400" y="748702"/>
                    <a:pt x="1249684" y="739067"/>
                    <a:pt x="1252335" y="728932"/>
                  </a:cubicBezTo>
                  <a:cubicBezTo>
                    <a:pt x="1253477" y="724367"/>
                    <a:pt x="1251701" y="714351"/>
                    <a:pt x="1253730" y="710040"/>
                  </a:cubicBezTo>
                  <a:cubicBezTo>
                    <a:pt x="1255760" y="705729"/>
                    <a:pt x="1264385" y="699770"/>
                    <a:pt x="1264512" y="695078"/>
                  </a:cubicBezTo>
                  <a:cubicBezTo>
                    <a:pt x="1264639" y="690387"/>
                    <a:pt x="1259184" y="684428"/>
                    <a:pt x="1256394" y="681512"/>
                  </a:cubicBezTo>
                  <a:cubicBezTo>
                    <a:pt x="1252323" y="677775"/>
                    <a:pt x="1247756" y="674618"/>
                    <a:pt x="1242822" y="672129"/>
                  </a:cubicBezTo>
                  <a:cubicBezTo>
                    <a:pt x="1238259" y="671063"/>
                    <a:pt x="1233768" y="669708"/>
                    <a:pt x="1229377" y="668071"/>
                  </a:cubicBezTo>
                  <a:cubicBezTo>
                    <a:pt x="1226887" y="665884"/>
                    <a:pt x="1225008" y="663088"/>
                    <a:pt x="1223923" y="659957"/>
                  </a:cubicBezTo>
                  <a:cubicBezTo>
                    <a:pt x="1223181" y="644914"/>
                    <a:pt x="1226464" y="629945"/>
                    <a:pt x="1233436" y="616593"/>
                  </a:cubicBezTo>
                  <a:cubicBezTo>
                    <a:pt x="1235719" y="612409"/>
                    <a:pt x="1243964" y="606831"/>
                    <a:pt x="1247008" y="603027"/>
                  </a:cubicBezTo>
                  <a:cubicBezTo>
                    <a:pt x="1252381" y="593734"/>
                    <a:pt x="1258223" y="584720"/>
                    <a:pt x="1264512" y="576020"/>
                  </a:cubicBezTo>
                  <a:cubicBezTo>
                    <a:pt x="1269458" y="571202"/>
                    <a:pt x="1282396" y="565496"/>
                    <a:pt x="1287597" y="561058"/>
                  </a:cubicBezTo>
                  <a:cubicBezTo>
                    <a:pt x="1292254" y="556958"/>
                    <a:pt x="1296502" y="552414"/>
                    <a:pt x="1300281" y="547491"/>
                  </a:cubicBezTo>
                  <a:cubicBezTo>
                    <a:pt x="1303550" y="542876"/>
                    <a:pt x="1306274" y="537898"/>
                    <a:pt x="1308398" y="532657"/>
                  </a:cubicBezTo>
                  <a:cubicBezTo>
                    <a:pt x="1309286" y="529741"/>
                    <a:pt x="1308398" y="523274"/>
                    <a:pt x="1309793" y="519977"/>
                  </a:cubicBezTo>
                  <a:cubicBezTo>
                    <a:pt x="1313472" y="511609"/>
                    <a:pt x="1328946" y="500451"/>
                    <a:pt x="1334147" y="492844"/>
                  </a:cubicBezTo>
                  <a:cubicBezTo>
                    <a:pt x="1339406" y="485272"/>
                    <a:pt x="1343990" y="477254"/>
                    <a:pt x="1347845" y="468880"/>
                  </a:cubicBezTo>
                  <a:cubicBezTo>
                    <a:pt x="1350593" y="462148"/>
                    <a:pt x="1353903" y="455658"/>
                    <a:pt x="1357739" y="449481"/>
                  </a:cubicBezTo>
                  <a:cubicBezTo>
                    <a:pt x="1364715" y="439464"/>
                    <a:pt x="1381077" y="422854"/>
                    <a:pt x="1388307" y="412964"/>
                  </a:cubicBezTo>
                  <a:cubicBezTo>
                    <a:pt x="1391768" y="408938"/>
                    <a:pt x="1394513" y="404349"/>
                    <a:pt x="1396425" y="399397"/>
                  </a:cubicBezTo>
                  <a:cubicBezTo>
                    <a:pt x="1397013" y="389636"/>
                    <a:pt x="1395183" y="379881"/>
                    <a:pt x="1391098" y="370996"/>
                  </a:cubicBezTo>
                  <a:cubicBezTo>
                    <a:pt x="1383218" y="361986"/>
                    <a:pt x="1374743" y="353515"/>
                    <a:pt x="1365730" y="345637"/>
                  </a:cubicBezTo>
                  <a:lnTo>
                    <a:pt x="1358373" y="337523"/>
                  </a:lnTo>
                  <a:lnTo>
                    <a:pt x="1351651" y="322688"/>
                  </a:lnTo>
                  <a:lnTo>
                    <a:pt x="1348860" y="303669"/>
                  </a:lnTo>
                  <a:lnTo>
                    <a:pt x="1171284" y="267152"/>
                  </a:lnTo>
                  <a:cubicBezTo>
                    <a:pt x="1171284" y="267152"/>
                    <a:pt x="1068290" y="229875"/>
                    <a:pt x="1033029" y="234694"/>
                  </a:cubicBezTo>
                  <a:cubicBezTo>
                    <a:pt x="1028843" y="234694"/>
                    <a:pt x="1022374" y="241921"/>
                    <a:pt x="1018189" y="242808"/>
                  </a:cubicBezTo>
                  <a:cubicBezTo>
                    <a:pt x="1013158" y="243100"/>
                    <a:pt x="1008112" y="242630"/>
                    <a:pt x="1003222" y="241414"/>
                  </a:cubicBezTo>
                  <a:cubicBezTo>
                    <a:pt x="999416" y="240526"/>
                    <a:pt x="992313" y="236722"/>
                    <a:pt x="988381" y="235961"/>
                  </a:cubicBezTo>
                  <a:cubicBezTo>
                    <a:pt x="980390" y="234440"/>
                    <a:pt x="963774" y="235961"/>
                    <a:pt x="955910" y="234694"/>
                  </a:cubicBezTo>
                  <a:cubicBezTo>
                    <a:pt x="952993" y="234060"/>
                    <a:pt x="947919" y="230256"/>
                    <a:pt x="945002" y="230509"/>
                  </a:cubicBezTo>
                  <a:cubicBezTo>
                    <a:pt x="942085" y="230763"/>
                    <a:pt x="935362" y="237737"/>
                    <a:pt x="931557" y="238751"/>
                  </a:cubicBezTo>
                  <a:cubicBezTo>
                    <a:pt x="916619" y="239486"/>
                    <a:pt x="901646" y="239020"/>
                    <a:pt x="886782" y="237356"/>
                  </a:cubicBezTo>
                  <a:cubicBezTo>
                    <a:pt x="879679" y="237356"/>
                    <a:pt x="865347" y="238878"/>
                    <a:pt x="858370" y="240019"/>
                  </a:cubicBezTo>
                  <a:cubicBezTo>
                    <a:pt x="849575" y="243205"/>
                    <a:pt x="840481" y="245499"/>
                    <a:pt x="831227" y="246866"/>
                  </a:cubicBezTo>
                  <a:cubicBezTo>
                    <a:pt x="782647" y="242555"/>
                    <a:pt x="804337" y="234186"/>
                    <a:pt x="772627" y="232665"/>
                  </a:cubicBezTo>
                  <a:cubicBezTo>
                    <a:pt x="758901" y="235567"/>
                    <a:pt x="745005" y="237600"/>
                    <a:pt x="731023" y="238751"/>
                  </a:cubicBezTo>
                  <a:cubicBezTo>
                    <a:pt x="727345" y="238751"/>
                    <a:pt x="721130" y="233552"/>
                    <a:pt x="717451" y="233299"/>
                  </a:cubicBezTo>
                  <a:cubicBezTo>
                    <a:pt x="710348" y="233299"/>
                    <a:pt x="694620" y="239005"/>
                    <a:pt x="689039" y="234694"/>
                  </a:cubicBezTo>
                  <a:cubicBezTo>
                    <a:pt x="686249" y="232538"/>
                    <a:pt x="688151" y="224043"/>
                    <a:pt x="686376" y="221127"/>
                  </a:cubicBezTo>
                  <a:cubicBezTo>
                    <a:pt x="682239" y="216479"/>
                    <a:pt x="677129" y="212799"/>
                    <a:pt x="671408" y="210349"/>
                  </a:cubicBezTo>
                  <a:cubicBezTo>
                    <a:pt x="668237" y="208955"/>
                    <a:pt x="661134" y="208701"/>
                    <a:pt x="657837" y="207560"/>
                  </a:cubicBezTo>
                  <a:cubicBezTo>
                    <a:pt x="654539" y="206419"/>
                    <a:pt x="647055" y="200586"/>
                    <a:pt x="642996" y="199445"/>
                  </a:cubicBezTo>
                  <a:cubicBezTo>
                    <a:pt x="637035" y="197797"/>
                    <a:pt x="624605" y="199445"/>
                    <a:pt x="618643" y="198050"/>
                  </a:cubicBezTo>
                  <a:cubicBezTo>
                    <a:pt x="614965" y="197290"/>
                    <a:pt x="608623" y="193359"/>
                    <a:pt x="605071" y="192598"/>
                  </a:cubicBezTo>
                  <a:cubicBezTo>
                    <a:pt x="600574" y="191901"/>
                    <a:pt x="595996" y="191901"/>
                    <a:pt x="591499" y="192598"/>
                  </a:cubicBezTo>
                  <a:cubicBezTo>
                    <a:pt x="587440" y="193740"/>
                    <a:pt x="580591" y="199318"/>
                    <a:pt x="576659" y="200840"/>
                  </a:cubicBezTo>
                  <a:cubicBezTo>
                    <a:pt x="572203" y="202044"/>
                    <a:pt x="567668" y="202933"/>
                    <a:pt x="563087" y="203503"/>
                  </a:cubicBezTo>
                  <a:cubicBezTo>
                    <a:pt x="555984" y="204517"/>
                    <a:pt x="534548" y="206165"/>
                    <a:pt x="534548" y="206165"/>
                  </a:cubicBezTo>
                  <a:lnTo>
                    <a:pt x="521103" y="204897"/>
                  </a:lnTo>
                  <a:cubicBezTo>
                    <a:pt x="516358" y="201359"/>
                    <a:pt x="511355" y="198180"/>
                    <a:pt x="506136" y="195388"/>
                  </a:cubicBezTo>
                  <a:cubicBezTo>
                    <a:pt x="503928" y="194778"/>
                    <a:pt x="501682" y="194312"/>
                    <a:pt x="499414" y="193993"/>
                  </a:cubicBezTo>
                  <a:lnTo>
                    <a:pt x="484446" y="184484"/>
                  </a:lnTo>
                  <a:cubicBezTo>
                    <a:pt x="476894" y="182162"/>
                    <a:pt x="469620" y="179015"/>
                    <a:pt x="462757" y="175101"/>
                  </a:cubicBezTo>
                  <a:cubicBezTo>
                    <a:pt x="460413" y="172814"/>
                    <a:pt x="458596" y="170045"/>
                    <a:pt x="457430" y="166986"/>
                  </a:cubicBezTo>
                  <a:cubicBezTo>
                    <a:pt x="453117" y="149362"/>
                    <a:pt x="465547" y="95221"/>
                    <a:pt x="465547" y="95221"/>
                  </a:cubicBezTo>
                  <a:cubicBezTo>
                    <a:pt x="464124" y="85326"/>
                    <a:pt x="461570" y="75627"/>
                    <a:pt x="457937" y="66313"/>
                  </a:cubicBezTo>
                  <a:cubicBezTo>
                    <a:pt x="455273" y="62002"/>
                    <a:pt x="446141" y="56676"/>
                    <a:pt x="442970" y="52873"/>
                  </a:cubicBezTo>
                  <a:cubicBezTo>
                    <a:pt x="439799" y="49069"/>
                    <a:pt x="437896" y="41842"/>
                    <a:pt x="434852" y="39306"/>
                  </a:cubicBezTo>
                  <a:cubicBezTo>
                    <a:pt x="431654" y="36985"/>
                    <a:pt x="427882" y="35582"/>
                    <a:pt x="423944" y="35248"/>
                  </a:cubicBezTo>
                  <a:cubicBezTo>
                    <a:pt x="420266" y="35248"/>
                    <a:pt x="414177" y="41842"/>
                    <a:pt x="410499" y="41968"/>
                  </a:cubicBezTo>
                  <a:cubicBezTo>
                    <a:pt x="405161" y="40605"/>
                    <a:pt x="400097" y="38332"/>
                    <a:pt x="395532" y="35248"/>
                  </a:cubicBezTo>
                  <a:lnTo>
                    <a:pt x="394517" y="34361"/>
                  </a:lnTo>
                  <a:lnTo>
                    <a:pt x="386399" y="21682"/>
                  </a:lnTo>
                  <a:cubicBezTo>
                    <a:pt x="386399" y="21682"/>
                    <a:pt x="377140" y="11665"/>
                    <a:pt x="372954" y="10904"/>
                  </a:cubicBezTo>
                  <a:cubicBezTo>
                    <a:pt x="368769" y="10143"/>
                    <a:pt x="361792" y="14581"/>
                    <a:pt x="357987" y="14962"/>
                  </a:cubicBezTo>
                  <a:cubicBezTo>
                    <a:pt x="353249" y="15797"/>
                    <a:pt x="348379" y="15493"/>
                    <a:pt x="343781" y="14074"/>
                  </a:cubicBezTo>
                  <a:cubicBezTo>
                    <a:pt x="342132" y="13060"/>
                    <a:pt x="341625" y="7861"/>
                    <a:pt x="339722" y="7227"/>
                  </a:cubicBezTo>
                  <a:cubicBezTo>
                    <a:pt x="337820" y="6593"/>
                    <a:pt x="330843" y="13567"/>
                    <a:pt x="327038" y="12679"/>
                  </a:cubicBezTo>
                  <a:cubicBezTo>
                    <a:pt x="323233" y="11792"/>
                    <a:pt x="317906" y="0"/>
                    <a:pt x="313466" y="0"/>
                  </a:cubicBezTo>
                  <a:cubicBezTo>
                    <a:pt x="309027" y="0"/>
                    <a:pt x="309154" y="15596"/>
                    <a:pt x="309154" y="15596"/>
                  </a:cubicBezTo>
                  <a:cubicBezTo>
                    <a:pt x="308302" y="25223"/>
                    <a:pt x="306475" y="34739"/>
                    <a:pt x="303700" y="43997"/>
                  </a:cubicBezTo>
                  <a:cubicBezTo>
                    <a:pt x="301670" y="48054"/>
                    <a:pt x="292157" y="52999"/>
                    <a:pt x="291016" y="57564"/>
                  </a:cubicBezTo>
                  <a:cubicBezTo>
                    <a:pt x="291016" y="58325"/>
                    <a:pt x="292284" y="59466"/>
                    <a:pt x="292284" y="60227"/>
                  </a:cubicBezTo>
                  <a:cubicBezTo>
                    <a:pt x="292211" y="64871"/>
                    <a:pt x="291309" y="69465"/>
                    <a:pt x="289621" y="73793"/>
                  </a:cubicBezTo>
                  <a:cubicBezTo>
                    <a:pt x="287153" y="78156"/>
                    <a:pt x="284909" y="82642"/>
                    <a:pt x="282898" y="87233"/>
                  </a:cubicBezTo>
                  <a:cubicBezTo>
                    <a:pt x="282431" y="92256"/>
                    <a:pt x="282861" y="97322"/>
                    <a:pt x="284166" y="102195"/>
                  </a:cubicBezTo>
                  <a:cubicBezTo>
                    <a:pt x="285054" y="104858"/>
                    <a:pt x="288098" y="109042"/>
                    <a:pt x="287718" y="111705"/>
                  </a:cubicBezTo>
                  <a:cubicBezTo>
                    <a:pt x="287337" y="114367"/>
                    <a:pt x="279981" y="121468"/>
                    <a:pt x="277444" y="125145"/>
                  </a:cubicBezTo>
                  <a:cubicBezTo>
                    <a:pt x="274907" y="128822"/>
                    <a:pt x="269833" y="136049"/>
                    <a:pt x="270721" y="140106"/>
                  </a:cubicBezTo>
                  <a:cubicBezTo>
                    <a:pt x="271609" y="144163"/>
                    <a:pt x="282517" y="150250"/>
                    <a:pt x="280234" y="153673"/>
                  </a:cubicBezTo>
                  <a:cubicBezTo>
                    <a:pt x="277951" y="157096"/>
                    <a:pt x="269580" y="158871"/>
                    <a:pt x="266662" y="160900"/>
                  </a:cubicBezTo>
                  <a:cubicBezTo>
                    <a:pt x="263745" y="162929"/>
                    <a:pt x="266662" y="169015"/>
                    <a:pt x="265267" y="171678"/>
                  </a:cubicBezTo>
                  <a:cubicBezTo>
                    <a:pt x="263872" y="174340"/>
                    <a:pt x="259559" y="181567"/>
                    <a:pt x="258545" y="185244"/>
                  </a:cubicBezTo>
                  <a:cubicBezTo>
                    <a:pt x="257530" y="188921"/>
                    <a:pt x="258545" y="185244"/>
                    <a:pt x="257149" y="188921"/>
                  </a:cubicBezTo>
                  <a:cubicBezTo>
                    <a:pt x="255754" y="192598"/>
                    <a:pt x="251569" y="199826"/>
                    <a:pt x="250427" y="203756"/>
                  </a:cubicBezTo>
                  <a:cubicBezTo>
                    <a:pt x="249285" y="207687"/>
                    <a:pt x="249032" y="215167"/>
                    <a:pt x="247636" y="218591"/>
                  </a:cubicBezTo>
                  <a:cubicBezTo>
                    <a:pt x="245100" y="224677"/>
                    <a:pt x="235587" y="234313"/>
                    <a:pt x="232796" y="240272"/>
                  </a:cubicBezTo>
                  <a:cubicBezTo>
                    <a:pt x="231147" y="243823"/>
                    <a:pt x="230133" y="251557"/>
                    <a:pt x="228737" y="255234"/>
                  </a:cubicBezTo>
                  <a:cubicBezTo>
                    <a:pt x="224425" y="265885"/>
                    <a:pt x="210853" y="285030"/>
                    <a:pt x="207048" y="295808"/>
                  </a:cubicBezTo>
                  <a:cubicBezTo>
                    <a:pt x="204638" y="302274"/>
                    <a:pt x="203623" y="316348"/>
                    <a:pt x="201594" y="322941"/>
                  </a:cubicBezTo>
                  <a:cubicBezTo>
                    <a:pt x="196708" y="332101"/>
                    <a:pt x="192470" y="341592"/>
                    <a:pt x="188910" y="351343"/>
                  </a:cubicBezTo>
                  <a:cubicBezTo>
                    <a:pt x="188910" y="355147"/>
                    <a:pt x="191700" y="362501"/>
                    <a:pt x="191573" y="366178"/>
                  </a:cubicBezTo>
                  <a:cubicBezTo>
                    <a:pt x="191562" y="368067"/>
                    <a:pt x="191129" y="369930"/>
                    <a:pt x="190305" y="371630"/>
                  </a:cubicBezTo>
                  <a:cubicBezTo>
                    <a:pt x="188656" y="374039"/>
                    <a:pt x="182695" y="376321"/>
                    <a:pt x="180792" y="378477"/>
                  </a:cubicBezTo>
                  <a:cubicBezTo>
                    <a:pt x="177511" y="382583"/>
                    <a:pt x="174782" y="387102"/>
                    <a:pt x="172674" y="391917"/>
                  </a:cubicBezTo>
                  <a:cubicBezTo>
                    <a:pt x="169757" y="398763"/>
                    <a:pt x="166966" y="413345"/>
                    <a:pt x="164556" y="420445"/>
                  </a:cubicBezTo>
                  <a:cubicBezTo>
                    <a:pt x="158341" y="438703"/>
                    <a:pt x="144262" y="474712"/>
                    <a:pt x="136017" y="492210"/>
                  </a:cubicBezTo>
                  <a:cubicBezTo>
                    <a:pt x="134242" y="496014"/>
                    <a:pt x="129549" y="503114"/>
                    <a:pt x="127900" y="507044"/>
                  </a:cubicBezTo>
                  <a:cubicBezTo>
                    <a:pt x="126251" y="510975"/>
                    <a:pt x="121304" y="518202"/>
                    <a:pt x="123841" y="520611"/>
                  </a:cubicBezTo>
                  <a:cubicBezTo>
                    <a:pt x="126378" y="523021"/>
                    <a:pt x="135383" y="513257"/>
                    <a:pt x="138808" y="515159"/>
                  </a:cubicBezTo>
                  <a:cubicBezTo>
                    <a:pt x="140811" y="521723"/>
                    <a:pt x="141500" y="528616"/>
                    <a:pt x="140837" y="535446"/>
                  </a:cubicBezTo>
                  <a:cubicBezTo>
                    <a:pt x="138427" y="538362"/>
                    <a:pt x="129295" y="534051"/>
                    <a:pt x="125870" y="535446"/>
                  </a:cubicBezTo>
                  <a:cubicBezTo>
                    <a:pt x="122446" y="536841"/>
                    <a:pt x="116357" y="531135"/>
                    <a:pt x="113186" y="534559"/>
                  </a:cubicBezTo>
                  <a:cubicBezTo>
                    <a:pt x="107302" y="542835"/>
                    <a:pt x="102166" y="551619"/>
                    <a:pt x="97839" y="560805"/>
                  </a:cubicBezTo>
                  <a:cubicBezTo>
                    <a:pt x="96063" y="564355"/>
                    <a:pt x="89087" y="573484"/>
                    <a:pt x="92385" y="575766"/>
                  </a:cubicBezTo>
                  <a:cubicBezTo>
                    <a:pt x="95853" y="578442"/>
                    <a:pt x="100058" y="579990"/>
                    <a:pt x="104434" y="580204"/>
                  </a:cubicBezTo>
                  <a:cubicBezTo>
                    <a:pt x="110396" y="580204"/>
                    <a:pt x="123841" y="588572"/>
                    <a:pt x="98346" y="589460"/>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8" name="US_State">
              <a:extLst>
                <a:ext uri="{FF2B5EF4-FFF2-40B4-BE49-F238E27FC236}">
                  <a16:creationId xmlns:a16="http://schemas.microsoft.com/office/drawing/2014/main" id="{2FC3394D-19CD-6374-D855-8D1B7CA15682}"/>
                </a:ext>
              </a:extLst>
            </p:cNvPr>
            <p:cNvSpPr/>
            <p:nvPr/>
          </p:nvSpPr>
          <p:spPr>
            <a:xfrm>
              <a:off x="1974135" y="854583"/>
              <a:ext cx="1035013" cy="1674172"/>
            </a:xfrm>
            <a:custGeom>
              <a:avLst/>
              <a:gdLst>
                <a:gd name="connsiteX0" fmla="*/ 6596 w 1035013"/>
                <a:gd name="connsiteY0" fmla="*/ 1504017 h 1674172"/>
                <a:gd name="connsiteX1" fmla="*/ 258880 w 1035013"/>
                <a:gd name="connsiteY1" fmla="*/ 1555748 h 1674172"/>
                <a:gd name="connsiteX2" fmla="*/ 475649 w 1035013"/>
                <a:gd name="connsiteY2" fmla="*/ 1595054 h 1674172"/>
                <a:gd name="connsiteX3" fmla="*/ 537928 w 1035013"/>
                <a:gd name="connsiteY3" fmla="*/ 1607733 h 1674172"/>
                <a:gd name="connsiteX4" fmla="*/ 765479 w 1035013"/>
                <a:gd name="connsiteY4" fmla="*/ 1645771 h 1674172"/>
                <a:gd name="connsiteX5" fmla="*/ 955104 w 1035013"/>
                <a:gd name="connsiteY5" fmla="*/ 1674172 h 1674172"/>
                <a:gd name="connsiteX6" fmla="*/ 1035013 w 1035013"/>
                <a:gd name="connsiteY6" fmla="*/ 1128963 h 1674172"/>
                <a:gd name="connsiteX7" fmla="*/ 1021441 w 1035013"/>
                <a:gd name="connsiteY7" fmla="*/ 1115396 h 1674172"/>
                <a:gd name="connsiteX8" fmla="*/ 1013324 w 1035013"/>
                <a:gd name="connsiteY8" fmla="*/ 1100435 h 1674172"/>
                <a:gd name="connsiteX9" fmla="*/ 1003811 w 1035013"/>
                <a:gd name="connsiteY9" fmla="*/ 1075076 h 1674172"/>
                <a:gd name="connsiteX10" fmla="*/ 990366 w 1035013"/>
                <a:gd name="connsiteY10" fmla="*/ 1071019 h 1674172"/>
                <a:gd name="connsiteX11" fmla="*/ 967281 w 1035013"/>
                <a:gd name="connsiteY11" fmla="*/ 1099547 h 1674172"/>
                <a:gd name="connsiteX12" fmla="*/ 967281 w 1035013"/>
                <a:gd name="connsiteY12" fmla="*/ 1108930 h 1674172"/>
                <a:gd name="connsiteX13" fmla="*/ 940264 w 1035013"/>
                <a:gd name="connsiteY13" fmla="*/ 1100815 h 1674172"/>
                <a:gd name="connsiteX14" fmla="*/ 926692 w 1035013"/>
                <a:gd name="connsiteY14" fmla="*/ 1104873 h 1674172"/>
                <a:gd name="connsiteX15" fmla="*/ 911725 w 1035013"/>
                <a:gd name="connsiteY15" fmla="*/ 1096758 h 1674172"/>
                <a:gd name="connsiteX16" fmla="*/ 884708 w 1035013"/>
                <a:gd name="connsiteY16" fmla="*/ 1096758 h 1674172"/>
                <a:gd name="connsiteX17" fmla="*/ 854901 w 1035013"/>
                <a:gd name="connsiteY17" fmla="*/ 1085981 h 1674172"/>
                <a:gd name="connsiteX18" fmla="*/ 846783 w 1035013"/>
                <a:gd name="connsiteY18" fmla="*/ 1088643 h 1674172"/>
                <a:gd name="connsiteX19" fmla="*/ 833211 w 1035013"/>
                <a:gd name="connsiteY19" fmla="*/ 1101322 h 1674172"/>
                <a:gd name="connsiteX20" fmla="*/ 819639 w 1035013"/>
                <a:gd name="connsiteY20" fmla="*/ 1101322 h 1674172"/>
                <a:gd name="connsiteX21" fmla="*/ 804799 w 1035013"/>
                <a:gd name="connsiteY21" fmla="*/ 1095997 h 1674172"/>
                <a:gd name="connsiteX22" fmla="*/ 776260 w 1035013"/>
                <a:gd name="connsiteY22" fmla="*/ 1090545 h 1674172"/>
                <a:gd name="connsiteX23" fmla="*/ 762815 w 1035013"/>
                <a:gd name="connsiteY23" fmla="*/ 1097265 h 1674172"/>
                <a:gd name="connsiteX24" fmla="*/ 760024 w 1035013"/>
                <a:gd name="connsiteY24" fmla="*/ 1112227 h 1674172"/>
                <a:gd name="connsiteX25" fmla="*/ 754697 w 1035013"/>
                <a:gd name="connsiteY25" fmla="*/ 1114889 h 1674172"/>
                <a:gd name="connsiteX26" fmla="*/ 741125 w 1035013"/>
                <a:gd name="connsiteY26" fmla="*/ 1101322 h 1674172"/>
                <a:gd name="connsiteX27" fmla="*/ 733008 w 1035013"/>
                <a:gd name="connsiteY27" fmla="*/ 1086488 h 1674172"/>
                <a:gd name="connsiteX28" fmla="*/ 735671 w 1035013"/>
                <a:gd name="connsiteY28" fmla="*/ 1072921 h 1674172"/>
                <a:gd name="connsiteX29" fmla="*/ 727553 w 1035013"/>
                <a:gd name="connsiteY29" fmla="*/ 1059354 h 1674172"/>
                <a:gd name="connsiteX30" fmla="*/ 727553 w 1035013"/>
                <a:gd name="connsiteY30" fmla="*/ 1043885 h 1674172"/>
                <a:gd name="connsiteX31" fmla="*/ 723241 w 1035013"/>
                <a:gd name="connsiteY31" fmla="*/ 1020175 h 1674172"/>
                <a:gd name="connsiteX32" fmla="*/ 708401 w 1035013"/>
                <a:gd name="connsiteY32" fmla="*/ 1006608 h 1674172"/>
                <a:gd name="connsiteX33" fmla="*/ 693433 w 1035013"/>
                <a:gd name="connsiteY33" fmla="*/ 1010666 h 1674172"/>
                <a:gd name="connsiteX34" fmla="*/ 682525 w 1035013"/>
                <a:gd name="connsiteY34" fmla="*/ 997099 h 1674172"/>
                <a:gd name="connsiteX35" fmla="*/ 678593 w 1035013"/>
                <a:gd name="connsiteY35" fmla="*/ 982137 h 1674172"/>
                <a:gd name="connsiteX36" fmla="*/ 685316 w 1035013"/>
                <a:gd name="connsiteY36" fmla="*/ 963245 h 1674172"/>
                <a:gd name="connsiteX37" fmla="*/ 683920 w 1035013"/>
                <a:gd name="connsiteY37" fmla="*/ 949678 h 1674172"/>
                <a:gd name="connsiteX38" fmla="*/ 679862 w 1035013"/>
                <a:gd name="connsiteY38" fmla="*/ 934843 h 1674172"/>
                <a:gd name="connsiteX39" fmla="*/ 669080 w 1035013"/>
                <a:gd name="connsiteY39" fmla="*/ 921277 h 1674172"/>
                <a:gd name="connsiteX40" fmla="*/ 658172 w 1035013"/>
                <a:gd name="connsiteY40" fmla="*/ 892875 h 1674172"/>
                <a:gd name="connsiteX41" fmla="*/ 652845 w 1035013"/>
                <a:gd name="connsiteY41" fmla="*/ 854837 h 1674172"/>
                <a:gd name="connsiteX42" fmla="*/ 652845 w 1035013"/>
                <a:gd name="connsiteY42" fmla="*/ 826309 h 1674172"/>
                <a:gd name="connsiteX43" fmla="*/ 639273 w 1035013"/>
                <a:gd name="connsiteY43" fmla="*/ 812869 h 1674172"/>
                <a:gd name="connsiteX44" fmla="*/ 636609 w 1035013"/>
                <a:gd name="connsiteY44" fmla="*/ 800189 h 1674172"/>
                <a:gd name="connsiteX45" fmla="*/ 579658 w 1035013"/>
                <a:gd name="connsiteY45" fmla="*/ 831254 h 1674172"/>
                <a:gd name="connsiteX46" fmla="*/ 566086 w 1035013"/>
                <a:gd name="connsiteY46" fmla="*/ 834043 h 1674172"/>
                <a:gd name="connsiteX47" fmla="*/ 552514 w 1035013"/>
                <a:gd name="connsiteY47" fmla="*/ 815024 h 1674172"/>
                <a:gd name="connsiteX48" fmla="*/ 536279 w 1035013"/>
                <a:gd name="connsiteY48" fmla="*/ 809572 h 1674172"/>
                <a:gd name="connsiteX49" fmla="*/ 540338 w 1035013"/>
                <a:gd name="connsiteY49" fmla="*/ 794737 h 1674172"/>
                <a:gd name="connsiteX50" fmla="*/ 551246 w 1035013"/>
                <a:gd name="connsiteY50" fmla="*/ 781171 h 1674172"/>
                <a:gd name="connsiteX51" fmla="*/ 547187 w 1035013"/>
                <a:gd name="connsiteY51" fmla="*/ 766336 h 1674172"/>
                <a:gd name="connsiteX52" fmla="*/ 555305 w 1035013"/>
                <a:gd name="connsiteY52" fmla="*/ 752769 h 1674172"/>
                <a:gd name="connsiteX53" fmla="*/ 568877 w 1035013"/>
                <a:gd name="connsiteY53" fmla="*/ 749980 h 1674172"/>
                <a:gd name="connsiteX54" fmla="*/ 574204 w 1035013"/>
                <a:gd name="connsiteY54" fmla="*/ 721578 h 1674172"/>
                <a:gd name="connsiteX55" fmla="*/ 566086 w 1035013"/>
                <a:gd name="connsiteY55" fmla="*/ 708011 h 1674172"/>
                <a:gd name="connsiteX56" fmla="*/ 572809 w 1035013"/>
                <a:gd name="connsiteY56" fmla="*/ 693176 h 1674172"/>
                <a:gd name="connsiteX57" fmla="*/ 568877 w 1035013"/>
                <a:gd name="connsiteY57" fmla="*/ 679610 h 1674172"/>
                <a:gd name="connsiteX58" fmla="*/ 579658 w 1035013"/>
                <a:gd name="connsiteY58" fmla="*/ 666043 h 1674172"/>
                <a:gd name="connsiteX59" fmla="*/ 583717 w 1035013"/>
                <a:gd name="connsiteY59" fmla="*/ 651208 h 1674172"/>
                <a:gd name="connsiteX60" fmla="*/ 598684 w 1035013"/>
                <a:gd name="connsiteY60" fmla="*/ 622806 h 1674172"/>
                <a:gd name="connsiteX61" fmla="*/ 613524 w 1035013"/>
                <a:gd name="connsiteY61" fmla="*/ 580838 h 1674172"/>
                <a:gd name="connsiteX62" fmla="*/ 599953 w 1035013"/>
                <a:gd name="connsiteY62" fmla="*/ 575386 h 1674172"/>
                <a:gd name="connsiteX63" fmla="*/ 581053 w 1035013"/>
                <a:gd name="connsiteY63" fmla="*/ 576781 h 1674172"/>
                <a:gd name="connsiteX64" fmla="*/ 567482 w 1035013"/>
                <a:gd name="connsiteY64" fmla="*/ 568539 h 1674172"/>
                <a:gd name="connsiteX65" fmla="*/ 570145 w 1035013"/>
                <a:gd name="connsiteY65" fmla="*/ 555099 h 1674172"/>
                <a:gd name="connsiteX66" fmla="*/ 556700 w 1035013"/>
                <a:gd name="connsiteY66" fmla="*/ 555099 h 1674172"/>
                <a:gd name="connsiteX67" fmla="*/ 549851 w 1035013"/>
                <a:gd name="connsiteY67" fmla="*/ 540137 h 1674172"/>
                <a:gd name="connsiteX68" fmla="*/ 536279 w 1035013"/>
                <a:gd name="connsiteY68" fmla="*/ 527458 h 1674172"/>
                <a:gd name="connsiteX69" fmla="*/ 533615 w 1035013"/>
                <a:gd name="connsiteY69" fmla="*/ 512497 h 1674172"/>
                <a:gd name="connsiteX70" fmla="*/ 536279 w 1035013"/>
                <a:gd name="connsiteY70" fmla="*/ 505777 h 1674172"/>
                <a:gd name="connsiteX71" fmla="*/ 525498 w 1035013"/>
                <a:gd name="connsiteY71" fmla="*/ 492337 h 1674172"/>
                <a:gd name="connsiteX72" fmla="*/ 507867 w 1035013"/>
                <a:gd name="connsiteY72" fmla="*/ 463808 h 1674172"/>
                <a:gd name="connsiteX73" fmla="*/ 502413 w 1035013"/>
                <a:gd name="connsiteY73" fmla="*/ 448973 h 1674172"/>
                <a:gd name="connsiteX74" fmla="*/ 492900 w 1035013"/>
                <a:gd name="connsiteY74" fmla="*/ 435407 h 1674172"/>
                <a:gd name="connsiteX75" fmla="*/ 488968 w 1035013"/>
                <a:gd name="connsiteY75" fmla="*/ 421840 h 1674172"/>
                <a:gd name="connsiteX76" fmla="*/ 467278 w 1035013"/>
                <a:gd name="connsiteY76" fmla="*/ 409160 h 1674172"/>
                <a:gd name="connsiteX77" fmla="*/ 461824 w 1035013"/>
                <a:gd name="connsiteY77" fmla="*/ 395594 h 1674172"/>
                <a:gd name="connsiteX78" fmla="*/ 438866 w 1035013"/>
                <a:gd name="connsiteY78" fmla="*/ 368587 h 1674172"/>
                <a:gd name="connsiteX79" fmla="*/ 453706 w 1035013"/>
                <a:gd name="connsiteY79" fmla="*/ 365797 h 1674172"/>
                <a:gd name="connsiteX80" fmla="*/ 445588 w 1035013"/>
                <a:gd name="connsiteY80" fmla="*/ 352357 h 1674172"/>
                <a:gd name="connsiteX81" fmla="*/ 452311 w 1035013"/>
                <a:gd name="connsiteY81" fmla="*/ 337396 h 1674172"/>
                <a:gd name="connsiteX82" fmla="*/ 449647 w 1035013"/>
                <a:gd name="connsiteY82" fmla="*/ 322561 h 1674172"/>
                <a:gd name="connsiteX83" fmla="*/ 436963 w 1035013"/>
                <a:gd name="connsiteY83" fmla="*/ 294033 h 1674172"/>
                <a:gd name="connsiteX84" fmla="*/ 436963 w 1035013"/>
                <a:gd name="connsiteY84" fmla="*/ 287313 h 1674172"/>
                <a:gd name="connsiteX85" fmla="*/ 413878 w 1035013"/>
                <a:gd name="connsiteY85" fmla="*/ 245344 h 1674172"/>
                <a:gd name="connsiteX86" fmla="*/ 455862 w 1035013"/>
                <a:gd name="connsiteY86" fmla="*/ 36770 h 1674172"/>
                <a:gd name="connsiteX87" fmla="*/ 457258 w 1035013"/>
                <a:gd name="connsiteY87" fmla="*/ 30050 h 1674172"/>
                <a:gd name="connsiteX88" fmla="*/ 424787 w 1035013"/>
                <a:gd name="connsiteY88" fmla="*/ 23330 h 1674172"/>
                <a:gd name="connsiteX89" fmla="*/ 315324 w 1035013"/>
                <a:gd name="connsiteY89" fmla="*/ 0 h 1674172"/>
                <a:gd name="connsiteX90" fmla="*/ 313929 w 1035013"/>
                <a:gd name="connsiteY90" fmla="*/ 8115 h 1674172"/>
                <a:gd name="connsiteX91" fmla="*/ 208271 w 1035013"/>
                <a:gd name="connsiteY91" fmla="*/ 500958 h 1674172"/>
                <a:gd name="connsiteX92" fmla="*/ 202817 w 1035013"/>
                <a:gd name="connsiteY92" fmla="*/ 545716 h 1674172"/>
                <a:gd name="connsiteX93" fmla="*/ 196094 w 1035013"/>
                <a:gd name="connsiteY93" fmla="*/ 559156 h 1674172"/>
                <a:gd name="connsiteX94" fmla="*/ 205607 w 1035013"/>
                <a:gd name="connsiteY94" fmla="*/ 587685 h 1674172"/>
                <a:gd name="connsiteX95" fmla="*/ 198758 w 1035013"/>
                <a:gd name="connsiteY95" fmla="*/ 631048 h 1674172"/>
                <a:gd name="connsiteX96" fmla="*/ 202817 w 1035013"/>
                <a:gd name="connsiteY96" fmla="*/ 644488 h 1674172"/>
                <a:gd name="connsiteX97" fmla="*/ 205607 w 1035013"/>
                <a:gd name="connsiteY97" fmla="*/ 663507 h 1674172"/>
                <a:gd name="connsiteX98" fmla="*/ 212330 w 1035013"/>
                <a:gd name="connsiteY98" fmla="*/ 678342 h 1674172"/>
                <a:gd name="connsiteX99" fmla="*/ 217784 w 1035013"/>
                <a:gd name="connsiteY99" fmla="*/ 686456 h 1674172"/>
                <a:gd name="connsiteX100" fmla="*/ 244801 w 1035013"/>
                <a:gd name="connsiteY100" fmla="*/ 711815 h 1674172"/>
                <a:gd name="connsiteX101" fmla="*/ 250255 w 1035013"/>
                <a:gd name="connsiteY101" fmla="*/ 740216 h 1674172"/>
                <a:gd name="connsiteX102" fmla="*/ 242137 w 1035013"/>
                <a:gd name="connsiteY102" fmla="*/ 753783 h 1674172"/>
                <a:gd name="connsiteX103" fmla="*/ 209666 w 1035013"/>
                <a:gd name="connsiteY103" fmla="*/ 790300 h 1674172"/>
                <a:gd name="connsiteX104" fmla="*/ 187977 w 1035013"/>
                <a:gd name="connsiteY104" fmla="*/ 833663 h 1674172"/>
                <a:gd name="connsiteX105" fmla="*/ 163623 w 1035013"/>
                <a:gd name="connsiteY105" fmla="*/ 860796 h 1674172"/>
                <a:gd name="connsiteX106" fmla="*/ 162228 w 1035013"/>
                <a:gd name="connsiteY106" fmla="*/ 873476 h 1674172"/>
                <a:gd name="connsiteX107" fmla="*/ 154110 w 1035013"/>
                <a:gd name="connsiteY107" fmla="*/ 888310 h 1674172"/>
                <a:gd name="connsiteX108" fmla="*/ 141426 w 1035013"/>
                <a:gd name="connsiteY108" fmla="*/ 901877 h 1674172"/>
                <a:gd name="connsiteX109" fmla="*/ 118342 w 1035013"/>
                <a:gd name="connsiteY109" fmla="*/ 916839 h 1674172"/>
                <a:gd name="connsiteX110" fmla="*/ 100711 w 1035013"/>
                <a:gd name="connsiteY110" fmla="*/ 943846 h 1674172"/>
                <a:gd name="connsiteX111" fmla="*/ 87266 w 1035013"/>
                <a:gd name="connsiteY111" fmla="*/ 957413 h 1674172"/>
                <a:gd name="connsiteX112" fmla="*/ 77753 w 1035013"/>
                <a:gd name="connsiteY112" fmla="*/ 1000776 h 1674172"/>
                <a:gd name="connsiteX113" fmla="*/ 83207 w 1035013"/>
                <a:gd name="connsiteY113" fmla="*/ 1008891 h 1674172"/>
                <a:gd name="connsiteX114" fmla="*/ 96652 w 1035013"/>
                <a:gd name="connsiteY114" fmla="*/ 1012948 h 1674172"/>
                <a:gd name="connsiteX115" fmla="*/ 110224 w 1035013"/>
                <a:gd name="connsiteY115" fmla="*/ 1022331 h 1674172"/>
                <a:gd name="connsiteX116" fmla="*/ 118342 w 1035013"/>
                <a:gd name="connsiteY116" fmla="*/ 1035897 h 1674172"/>
                <a:gd name="connsiteX117" fmla="*/ 107560 w 1035013"/>
                <a:gd name="connsiteY117" fmla="*/ 1050859 h 1674172"/>
                <a:gd name="connsiteX118" fmla="*/ 106165 w 1035013"/>
                <a:gd name="connsiteY118" fmla="*/ 1069751 h 1674172"/>
                <a:gd name="connsiteX119" fmla="*/ 93481 w 1035013"/>
                <a:gd name="connsiteY119" fmla="*/ 1098280 h 1674172"/>
                <a:gd name="connsiteX120" fmla="*/ 88027 w 1035013"/>
                <a:gd name="connsiteY120" fmla="*/ 1102337 h 1674172"/>
                <a:gd name="connsiteX121" fmla="*/ 81304 w 1035013"/>
                <a:gd name="connsiteY121" fmla="*/ 1113114 h 1674172"/>
                <a:gd name="connsiteX122" fmla="*/ 1268 w 1035013"/>
                <a:gd name="connsiteY122" fmla="*/ 1496789 h 1674172"/>
                <a:gd name="connsiteX123" fmla="*/ 0 w 1035013"/>
                <a:gd name="connsiteY123" fmla="*/ 1503129 h 167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035013" h="1674172">
                  <a:moveTo>
                    <a:pt x="6596" y="1504017"/>
                  </a:moveTo>
                  <a:lnTo>
                    <a:pt x="258880" y="1555748"/>
                  </a:lnTo>
                  <a:lnTo>
                    <a:pt x="475649" y="1595054"/>
                  </a:lnTo>
                  <a:lnTo>
                    <a:pt x="537928" y="1607733"/>
                  </a:lnTo>
                  <a:lnTo>
                    <a:pt x="765479" y="1645771"/>
                  </a:lnTo>
                  <a:lnTo>
                    <a:pt x="955104" y="1674172"/>
                  </a:lnTo>
                  <a:lnTo>
                    <a:pt x="1035013" y="1128963"/>
                  </a:lnTo>
                  <a:lnTo>
                    <a:pt x="1021441" y="1115396"/>
                  </a:lnTo>
                  <a:lnTo>
                    <a:pt x="1013324" y="1100435"/>
                  </a:lnTo>
                  <a:cubicBezTo>
                    <a:pt x="1011647" y="1091495"/>
                    <a:pt x="1008428" y="1082914"/>
                    <a:pt x="1003811" y="1075076"/>
                  </a:cubicBezTo>
                  <a:cubicBezTo>
                    <a:pt x="999945" y="1072187"/>
                    <a:pt x="995185" y="1070751"/>
                    <a:pt x="990366" y="1071019"/>
                  </a:cubicBezTo>
                  <a:cubicBezTo>
                    <a:pt x="981487" y="1073301"/>
                    <a:pt x="970325" y="1090926"/>
                    <a:pt x="967281" y="1099547"/>
                  </a:cubicBezTo>
                  <a:cubicBezTo>
                    <a:pt x="966520" y="1101703"/>
                    <a:pt x="969183" y="1107535"/>
                    <a:pt x="967281" y="1108930"/>
                  </a:cubicBezTo>
                  <a:cubicBezTo>
                    <a:pt x="961573" y="1113241"/>
                    <a:pt x="947240" y="1100815"/>
                    <a:pt x="940264" y="1100815"/>
                  </a:cubicBezTo>
                  <a:cubicBezTo>
                    <a:pt x="936712" y="1100815"/>
                    <a:pt x="930243" y="1105253"/>
                    <a:pt x="926692" y="1104873"/>
                  </a:cubicBezTo>
                  <a:cubicBezTo>
                    <a:pt x="923140" y="1104492"/>
                    <a:pt x="915911" y="1097772"/>
                    <a:pt x="911725" y="1096758"/>
                  </a:cubicBezTo>
                  <a:cubicBezTo>
                    <a:pt x="905256" y="1095110"/>
                    <a:pt x="891304" y="1097899"/>
                    <a:pt x="884708" y="1096758"/>
                  </a:cubicBezTo>
                  <a:cubicBezTo>
                    <a:pt x="878112" y="1095617"/>
                    <a:pt x="862765" y="1086107"/>
                    <a:pt x="854901" y="1085981"/>
                  </a:cubicBezTo>
                  <a:cubicBezTo>
                    <a:pt x="852025" y="1086228"/>
                    <a:pt x="849246" y="1087140"/>
                    <a:pt x="846783" y="1088643"/>
                  </a:cubicBezTo>
                  <a:cubicBezTo>
                    <a:pt x="842851" y="1090926"/>
                    <a:pt x="837524" y="1099167"/>
                    <a:pt x="833211" y="1101322"/>
                  </a:cubicBezTo>
                  <a:cubicBezTo>
                    <a:pt x="828711" y="1101976"/>
                    <a:pt x="824140" y="1101976"/>
                    <a:pt x="819639" y="1101322"/>
                  </a:cubicBezTo>
                  <a:lnTo>
                    <a:pt x="804799" y="1095997"/>
                  </a:lnTo>
                  <a:cubicBezTo>
                    <a:pt x="795552" y="1092993"/>
                    <a:pt x="785964" y="1091162"/>
                    <a:pt x="776260" y="1090545"/>
                  </a:cubicBezTo>
                  <a:cubicBezTo>
                    <a:pt x="771226" y="1091448"/>
                    <a:pt x="766558" y="1093781"/>
                    <a:pt x="762815" y="1097265"/>
                  </a:cubicBezTo>
                  <a:cubicBezTo>
                    <a:pt x="760532" y="1100308"/>
                    <a:pt x="762815" y="1109184"/>
                    <a:pt x="760024" y="1112227"/>
                  </a:cubicBezTo>
                  <a:cubicBezTo>
                    <a:pt x="758642" y="1113747"/>
                    <a:pt x="756743" y="1114696"/>
                    <a:pt x="754697" y="1114889"/>
                  </a:cubicBezTo>
                  <a:cubicBezTo>
                    <a:pt x="749877" y="1114129"/>
                    <a:pt x="744043" y="1105126"/>
                    <a:pt x="741125" y="1101322"/>
                  </a:cubicBezTo>
                  <a:cubicBezTo>
                    <a:pt x="737524" y="1096923"/>
                    <a:pt x="734771" y="1091892"/>
                    <a:pt x="733008" y="1086488"/>
                  </a:cubicBezTo>
                  <a:cubicBezTo>
                    <a:pt x="733007" y="1083064"/>
                    <a:pt x="736305" y="1076344"/>
                    <a:pt x="735671" y="1072921"/>
                  </a:cubicBezTo>
                  <a:cubicBezTo>
                    <a:pt x="735037" y="1069497"/>
                    <a:pt x="728061" y="1063285"/>
                    <a:pt x="727553" y="1059354"/>
                  </a:cubicBezTo>
                  <a:cubicBezTo>
                    <a:pt x="727046" y="1055423"/>
                    <a:pt x="727553" y="1047435"/>
                    <a:pt x="727553" y="1043885"/>
                  </a:cubicBezTo>
                  <a:cubicBezTo>
                    <a:pt x="728018" y="1035752"/>
                    <a:pt x="726539" y="1027625"/>
                    <a:pt x="723241" y="1020175"/>
                  </a:cubicBezTo>
                  <a:cubicBezTo>
                    <a:pt x="720450" y="1015864"/>
                    <a:pt x="713347" y="1007496"/>
                    <a:pt x="708401" y="1006608"/>
                  </a:cubicBezTo>
                  <a:cubicBezTo>
                    <a:pt x="703454" y="1005721"/>
                    <a:pt x="697112" y="1011807"/>
                    <a:pt x="693433" y="1010666"/>
                  </a:cubicBezTo>
                  <a:cubicBezTo>
                    <a:pt x="689755" y="1009525"/>
                    <a:pt x="684555" y="1000903"/>
                    <a:pt x="682525" y="997099"/>
                  </a:cubicBezTo>
                  <a:cubicBezTo>
                    <a:pt x="680333" y="992386"/>
                    <a:pt x="679002" y="987319"/>
                    <a:pt x="678593" y="982137"/>
                  </a:cubicBezTo>
                  <a:cubicBezTo>
                    <a:pt x="678593" y="977192"/>
                    <a:pt x="684681" y="968317"/>
                    <a:pt x="685316" y="963245"/>
                  </a:cubicBezTo>
                  <a:cubicBezTo>
                    <a:pt x="685354" y="958685"/>
                    <a:pt x="684886" y="954135"/>
                    <a:pt x="683920" y="949678"/>
                  </a:cubicBezTo>
                  <a:cubicBezTo>
                    <a:pt x="683151" y="944592"/>
                    <a:pt x="681789" y="939613"/>
                    <a:pt x="679862" y="934843"/>
                  </a:cubicBezTo>
                  <a:cubicBezTo>
                    <a:pt x="677959" y="930913"/>
                    <a:pt x="671363" y="924954"/>
                    <a:pt x="669080" y="921277"/>
                  </a:cubicBezTo>
                  <a:cubicBezTo>
                    <a:pt x="664738" y="912096"/>
                    <a:pt x="661092" y="902602"/>
                    <a:pt x="658172" y="892875"/>
                  </a:cubicBezTo>
                  <a:lnTo>
                    <a:pt x="652845" y="854837"/>
                  </a:lnTo>
                  <a:cubicBezTo>
                    <a:pt x="654411" y="845392"/>
                    <a:pt x="654411" y="835754"/>
                    <a:pt x="652845" y="826309"/>
                  </a:cubicBezTo>
                  <a:cubicBezTo>
                    <a:pt x="650688" y="821998"/>
                    <a:pt x="641049" y="817307"/>
                    <a:pt x="639273" y="812869"/>
                  </a:cubicBezTo>
                  <a:cubicBezTo>
                    <a:pt x="637497" y="808431"/>
                    <a:pt x="639273" y="800189"/>
                    <a:pt x="636609" y="800189"/>
                  </a:cubicBezTo>
                  <a:cubicBezTo>
                    <a:pt x="624686" y="803486"/>
                    <a:pt x="594879" y="825548"/>
                    <a:pt x="579658" y="831254"/>
                  </a:cubicBezTo>
                  <a:cubicBezTo>
                    <a:pt x="576360" y="832522"/>
                    <a:pt x="569257" y="835311"/>
                    <a:pt x="566086" y="834043"/>
                  </a:cubicBezTo>
                  <a:cubicBezTo>
                    <a:pt x="560632" y="831888"/>
                    <a:pt x="552514" y="815024"/>
                    <a:pt x="552514" y="815024"/>
                  </a:cubicBezTo>
                  <a:cubicBezTo>
                    <a:pt x="552514" y="815024"/>
                    <a:pt x="538308" y="813376"/>
                    <a:pt x="536279" y="809572"/>
                  </a:cubicBezTo>
                  <a:cubicBezTo>
                    <a:pt x="534249" y="805768"/>
                    <a:pt x="538689" y="798161"/>
                    <a:pt x="540338" y="794737"/>
                  </a:cubicBezTo>
                  <a:cubicBezTo>
                    <a:pt x="541987" y="791314"/>
                    <a:pt x="550358" y="785482"/>
                    <a:pt x="551246" y="781171"/>
                  </a:cubicBezTo>
                  <a:cubicBezTo>
                    <a:pt x="552134" y="776860"/>
                    <a:pt x="547187" y="770140"/>
                    <a:pt x="547187" y="766336"/>
                  </a:cubicBezTo>
                  <a:cubicBezTo>
                    <a:pt x="548200" y="760995"/>
                    <a:pt x="551077" y="756187"/>
                    <a:pt x="555305" y="752769"/>
                  </a:cubicBezTo>
                  <a:cubicBezTo>
                    <a:pt x="558095" y="750740"/>
                    <a:pt x="566340" y="752769"/>
                    <a:pt x="568877" y="749980"/>
                  </a:cubicBezTo>
                  <a:cubicBezTo>
                    <a:pt x="573849" y="741400"/>
                    <a:pt x="575729" y="731376"/>
                    <a:pt x="574204" y="721578"/>
                  </a:cubicBezTo>
                  <a:cubicBezTo>
                    <a:pt x="573570" y="717774"/>
                    <a:pt x="566340" y="711942"/>
                    <a:pt x="566086" y="708011"/>
                  </a:cubicBezTo>
                  <a:cubicBezTo>
                    <a:pt x="565833" y="704081"/>
                    <a:pt x="572682" y="697234"/>
                    <a:pt x="572809" y="693176"/>
                  </a:cubicBezTo>
                  <a:cubicBezTo>
                    <a:pt x="572936" y="689119"/>
                    <a:pt x="568116" y="683033"/>
                    <a:pt x="568877" y="679610"/>
                  </a:cubicBezTo>
                  <a:cubicBezTo>
                    <a:pt x="569638" y="676186"/>
                    <a:pt x="577629" y="669973"/>
                    <a:pt x="579658" y="666043"/>
                  </a:cubicBezTo>
                  <a:cubicBezTo>
                    <a:pt x="581413" y="661216"/>
                    <a:pt x="582770" y="656255"/>
                    <a:pt x="583717" y="651208"/>
                  </a:cubicBezTo>
                  <a:lnTo>
                    <a:pt x="598684" y="622806"/>
                  </a:lnTo>
                  <a:lnTo>
                    <a:pt x="613524" y="580838"/>
                  </a:lnTo>
                  <a:lnTo>
                    <a:pt x="599953" y="575386"/>
                  </a:lnTo>
                  <a:cubicBezTo>
                    <a:pt x="593723" y="576543"/>
                    <a:pt x="587385" y="577011"/>
                    <a:pt x="581053" y="576781"/>
                  </a:cubicBezTo>
                  <a:cubicBezTo>
                    <a:pt x="577121" y="575766"/>
                    <a:pt x="569004" y="572216"/>
                    <a:pt x="567482" y="568539"/>
                  </a:cubicBezTo>
                  <a:cubicBezTo>
                    <a:pt x="565959" y="564862"/>
                    <a:pt x="572301" y="557762"/>
                    <a:pt x="570145" y="555099"/>
                  </a:cubicBezTo>
                  <a:cubicBezTo>
                    <a:pt x="567989" y="552436"/>
                    <a:pt x="559491" y="556874"/>
                    <a:pt x="556700" y="555099"/>
                  </a:cubicBezTo>
                  <a:cubicBezTo>
                    <a:pt x="553910" y="553324"/>
                    <a:pt x="552261" y="543561"/>
                    <a:pt x="549851" y="540137"/>
                  </a:cubicBezTo>
                  <a:cubicBezTo>
                    <a:pt x="547441" y="536714"/>
                    <a:pt x="538562" y="531896"/>
                    <a:pt x="536279" y="527458"/>
                  </a:cubicBezTo>
                  <a:cubicBezTo>
                    <a:pt x="534313" y="522724"/>
                    <a:pt x="533404" y="517618"/>
                    <a:pt x="533615" y="512497"/>
                  </a:cubicBezTo>
                  <a:cubicBezTo>
                    <a:pt x="533615" y="510721"/>
                    <a:pt x="536533" y="507552"/>
                    <a:pt x="536279" y="505777"/>
                  </a:cubicBezTo>
                  <a:cubicBezTo>
                    <a:pt x="535645" y="501466"/>
                    <a:pt x="528034" y="495760"/>
                    <a:pt x="525498" y="492337"/>
                  </a:cubicBezTo>
                  <a:cubicBezTo>
                    <a:pt x="518997" y="483226"/>
                    <a:pt x="513108" y="473696"/>
                    <a:pt x="507867" y="463808"/>
                  </a:cubicBezTo>
                  <a:cubicBezTo>
                    <a:pt x="506218" y="460258"/>
                    <a:pt x="504315" y="452524"/>
                    <a:pt x="502413" y="448973"/>
                  </a:cubicBezTo>
                  <a:cubicBezTo>
                    <a:pt x="500510" y="445423"/>
                    <a:pt x="494802" y="439084"/>
                    <a:pt x="492900" y="435407"/>
                  </a:cubicBezTo>
                  <a:cubicBezTo>
                    <a:pt x="490997" y="431730"/>
                    <a:pt x="491124" y="424629"/>
                    <a:pt x="488968" y="421840"/>
                  </a:cubicBezTo>
                  <a:cubicBezTo>
                    <a:pt x="485036" y="417022"/>
                    <a:pt x="471337" y="414359"/>
                    <a:pt x="467278" y="409160"/>
                  </a:cubicBezTo>
                  <a:cubicBezTo>
                    <a:pt x="464868" y="406498"/>
                    <a:pt x="463726" y="398763"/>
                    <a:pt x="461824" y="395594"/>
                  </a:cubicBezTo>
                  <a:cubicBezTo>
                    <a:pt x="457258" y="387986"/>
                    <a:pt x="436456" y="376955"/>
                    <a:pt x="438866" y="368587"/>
                  </a:cubicBezTo>
                  <a:cubicBezTo>
                    <a:pt x="440007" y="365037"/>
                    <a:pt x="452184" y="369347"/>
                    <a:pt x="453706" y="365797"/>
                  </a:cubicBezTo>
                  <a:cubicBezTo>
                    <a:pt x="455228" y="362247"/>
                    <a:pt x="445715" y="356288"/>
                    <a:pt x="445588" y="352357"/>
                  </a:cubicBezTo>
                  <a:cubicBezTo>
                    <a:pt x="445462" y="348427"/>
                    <a:pt x="451803" y="341453"/>
                    <a:pt x="452311" y="337396"/>
                  </a:cubicBezTo>
                  <a:cubicBezTo>
                    <a:pt x="452167" y="332346"/>
                    <a:pt x="451269" y="327346"/>
                    <a:pt x="449647" y="322561"/>
                  </a:cubicBezTo>
                  <a:cubicBezTo>
                    <a:pt x="447364" y="315080"/>
                    <a:pt x="438993" y="301640"/>
                    <a:pt x="436963" y="294033"/>
                  </a:cubicBezTo>
                  <a:cubicBezTo>
                    <a:pt x="436963" y="292384"/>
                    <a:pt x="436963" y="288961"/>
                    <a:pt x="436963" y="287313"/>
                  </a:cubicBezTo>
                  <a:cubicBezTo>
                    <a:pt x="430596" y="272633"/>
                    <a:pt x="422867" y="258582"/>
                    <a:pt x="413878" y="245344"/>
                  </a:cubicBezTo>
                  <a:lnTo>
                    <a:pt x="455862" y="36770"/>
                  </a:lnTo>
                  <a:lnTo>
                    <a:pt x="457258" y="30050"/>
                  </a:lnTo>
                  <a:lnTo>
                    <a:pt x="424787" y="23330"/>
                  </a:lnTo>
                  <a:lnTo>
                    <a:pt x="315324" y="0"/>
                  </a:lnTo>
                  <a:lnTo>
                    <a:pt x="313929" y="8115"/>
                  </a:lnTo>
                  <a:lnTo>
                    <a:pt x="208271" y="500958"/>
                  </a:lnTo>
                  <a:cubicBezTo>
                    <a:pt x="207467" y="515984"/>
                    <a:pt x="205645" y="530937"/>
                    <a:pt x="202817" y="545716"/>
                  </a:cubicBezTo>
                  <a:cubicBezTo>
                    <a:pt x="201802" y="549267"/>
                    <a:pt x="196348" y="555479"/>
                    <a:pt x="196094" y="559156"/>
                  </a:cubicBezTo>
                  <a:cubicBezTo>
                    <a:pt x="196094" y="566637"/>
                    <a:pt x="204973" y="580204"/>
                    <a:pt x="205607" y="587685"/>
                  </a:cubicBezTo>
                  <a:cubicBezTo>
                    <a:pt x="206495" y="598589"/>
                    <a:pt x="197997" y="620017"/>
                    <a:pt x="198758" y="631048"/>
                  </a:cubicBezTo>
                  <a:cubicBezTo>
                    <a:pt x="199878" y="635595"/>
                    <a:pt x="201232" y="640081"/>
                    <a:pt x="202817" y="644488"/>
                  </a:cubicBezTo>
                  <a:cubicBezTo>
                    <a:pt x="203959" y="649179"/>
                    <a:pt x="205607" y="663507"/>
                    <a:pt x="205607" y="663507"/>
                  </a:cubicBezTo>
                  <a:lnTo>
                    <a:pt x="212330" y="678342"/>
                  </a:lnTo>
                  <a:lnTo>
                    <a:pt x="217784" y="686456"/>
                  </a:lnTo>
                  <a:cubicBezTo>
                    <a:pt x="227739" y="693838"/>
                    <a:pt x="236805" y="702347"/>
                    <a:pt x="244801" y="711815"/>
                  </a:cubicBezTo>
                  <a:cubicBezTo>
                    <a:pt x="248986" y="720671"/>
                    <a:pt x="250862" y="730441"/>
                    <a:pt x="250255" y="740216"/>
                  </a:cubicBezTo>
                  <a:cubicBezTo>
                    <a:pt x="248216" y="745106"/>
                    <a:pt x="245482" y="749675"/>
                    <a:pt x="242137" y="753783"/>
                  </a:cubicBezTo>
                  <a:lnTo>
                    <a:pt x="209666" y="790300"/>
                  </a:lnTo>
                  <a:cubicBezTo>
                    <a:pt x="203203" y="805125"/>
                    <a:pt x="195964" y="819599"/>
                    <a:pt x="187977" y="833663"/>
                  </a:cubicBezTo>
                  <a:cubicBezTo>
                    <a:pt x="182776" y="841270"/>
                    <a:pt x="167302" y="852428"/>
                    <a:pt x="163623" y="860796"/>
                  </a:cubicBezTo>
                  <a:cubicBezTo>
                    <a:pt x="162355" y="863586"/>
                    <a:pt x="163623" y="870052"/>
                    <a:pt x="162228" y="873476"/>
                  </a:cubicBezTo>
                  <a:cubicBezTo>
                    <a:pt x="159905" y="878621"/>
                    <a:pt x="157192" y="883580"/>
                    <a:pt x="154110" y="888310"/>
                  </a:cubicBezTo>
                  <a:cubicBezTo>
                    <a:pt x="150121" y="893050"/>
                    <a:pt x="145887" y="897578"/>
                    <a:pt x="141426" y="901877"/>
                  </a:cubicBezTo>
                  <a:cubicBezTo>
                    <a:pt x="136226" y="906315"/>
                    <a:pt x="123288" y="912021"/>
                    <a:pt x="118342" y="916839"/>
                  </a:cubicBezTo>
                  <a:cubicBezTo>
                    <a:pt x="113395" y="921657"/>
                    <a:pt x="105658" y="937633"/>
                    <a:pt x="100711" y="943846"/>
                  </a:cubicBezTo>
                  <a:cubicBezTo>
                    <a:pt x="97794" y="947650"/>
                    <a:pt x="89549" y="953228"/>
                    <a:pt x="87266" y="957413"/>
                  </a:cubicBezTo>
                  <a:cubicBezTo>
                    <a:pt x="80513" y="970843"/>
                    <a:pt x="77242" y="985753"/>
                    <a:pt x="77753" y="1000776"/>
                  </a:cubicBezTo>
                  <a:cubicBezTo>
                    <a:pt x="78793" y="1003929"/>
                    <a:pt x="80680" y="1006736"/>
                    <a:pt x="83207" y="1008891"/>
                  </a:cubicBezTo>
                  <a:cubicBezTo>
                    <a:pt x="87598" y="1010527"/>
                    <a:pt x="92089" y="1011882"/>
                    <a:pt x="96652" y="1012948"/>
                  </a:cubicBezTo>
                  <a:cubicBezTo>
                    <a:pt x="101586" y="1015437"/>
                    <a:pt x="106153" y="1018594"/>
                    <a:pt x="110224" y="1022331"/>
                  </a:cubicBezTo>
                  <a:cubicBezTo>
                    <a:pt x="112887" y="1025247"/>
                    <a:pt x="118595" y="1031967"/>
                    <a:pt x="118342" y="1035897"/>
                  </a:cubicBezTo>
                  <a:cubicBezTo>
                    <a:pt x="118088" y="1039828"/>
                    <a:pt x="109082" y="1046548"/>
                    <a:pt x="107560" y="1050859"/>
                  </a:cubicBezTo>
                  <a:cubicBezTo>
                    <a:pt x="106038" y="1055170"/>
                    <a:pt x="107560" y="1065187"/>
                    <a:pt x="106165" y="1069751"/>
                  </a:cubicBezTo>
                  <a:cubicBezTo>
                    <a:pt x="103595" y="1079914"/>
                    <a:pt x="99305" y="1089563"/>
                    <a:pt x="93481" y="1098280"/>
                  </a:cubicBezTo>
                  <a:cubicBezTo>
                    <a:pt x="92466" y="1099547"/>
                    <a:pt x="89168" y="1101069"/>
                    <a:pt x="88027" y="1102337"/>
                  </a:cubicBezTo>
                  <a:cubicBezTo>
                    <a:pt x="85517" y="1105754"/>
                    <a:pt x="83269" y="1109357"/>
                    <a:pt x="81304" y="1113114"/>
                  </a:cubicBezTo>
                  <a:lnTo>
                    <a:pt x="1268" y="1496789"/>
                  </a:lnTo>
                  <a:lnTo>
                    <a:pt x="0" y="1503129"/>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9" name="US_State">
              <a:extLst>
                <a:ext uri="{FF2B5EF4-FFF2-40B4-BE49-F238E27FC236}">
                  <a16:creationId xmlns:a16="http://schemas.microsoft.com/office/drawing/2014/main" id="{5478C8E7-E15A-7E29-0B7B-67726F5F9867}"/>
                </a:ext>
              </a:extLst>
            </p:cNvPr>
            <p:cNvSpPr/>
            <p:nvPr/>
          </p:nvSpPr>
          <p:spPr>
            <a:xfrm>
              <a:off x="8980768" y="2159408"/>
              <a:ext cx="300737" cy="291116"/>
            </a:xfrm>
            <a:custGeom>
              <a:avLst/>
              <a:gdLst>
                <a:gd name="connsiteX0" fmla="*/ 1649 w 300737"/>
                <a:gd name="connsiteY0" fmla="*/ 65806 h 291116"/>
                <a:gd name="connsiteX1" fmla="*/ 28793 w 300737"/>
                <a:gd name="connsiteY1" fmla="*/ 217957 h 291116"/>
                <a:gd name="connsiteX2" fmla="*/ 38306 w 300737"/>
                <a:gd name="connsiteY2" fmla="*/ 232918 h 291116"/>
                <a:gd name="connsiteX3" fmla="*/ 38306 w 300737"/>
                <a:gd name="connsiteY3" fmla="*/ 247753 h 291116"/>
                <a:gd name="connsiteX4" fmla="*/ 15348 w 300737"/>
                <a:gd name="connsiteY4" fmla="*/ 270829 h 291116"/>
                <a:gd name="connsiteX5" fmla="*/ 15348 w 300737"/>
                <a:gd name="connsiteY5" fmla="*/ 276155 h 291116"/>
                <a:gd name="connsiteX6" fmla="*/ 30188 w 300737"/>
                <a:gd name="connsiteY6" fmla="*/ 291116 h 291116"/>
                <a:gd name="connsiteX7" fmla="*/ 43760 w 300737"/>
                <a:gd name="connsiteY7" fmla="*/ 285664 h 291116"/>
                <a:gd name="connsiteX8" fmla="*/ 69128 w 300737"/>
                <a:gd name="connsiteY8" fmla="*/ 257136 h 291116"/>
                <a:gd name="connsiteX9" fmla="*/ 83968 w 300737"/>
                <a:gd name="connsiteY9" fmla="*/ 249148 h 291116"/>
                <a:gd name="connsiteX10" fmla="*/ 94877 w 300737"/>
                <a:gd name="connsiteY10" fmla="*/ 234186 h 291116"/>
                <a:gd name="connsiteX11" fmla="*/ 102994 w 300737"/>
                <a:gd name="connsiteY11" fmla="*/ 239639 h 291116"/>
                <a:gd name="connsiteX12" fmla="*/ 124684 w 300737"/>
                <a:gd name="connsiteY12" fmla="*/ 211237 h 291116"/>
                <a:gd name="connsiteX13" fmla="*/ 139524 w 300737"/>
                <a:gd name="connsiteY13" fmla="*/ 208447 h 291116"/>
                <a:gd name="connsiteX14" fmla="*/ 153096 w 300737"/>
                <a:gd name="connsiteY14" fmla="*/ 200333 h 291116"/>
                <a:gd name="connsiteX15" fmla="*/ 167937 w 300737"/>
                <a:gd name="connsiteY15" fmla="*/ 200333 h 291116"/>
                <a:gd name="connsiteX16" fmla="*/ 174786 w 300737"/>
                <a:gd name="connsiteY16" fmla="*/ 193613 h 291116"/>
                <a:gd name="connsiteX17" fmla="*/ 204847 w 300737"/>
                <a:gd name="connsiteY17" fmla="*/ 182709 h 291116"/>
                <a:gd name="connsiteX18" fmla="*/ 204847 w 300737"/>
                <a:gd name="connsiteY18" fmla="*/ 174594 h 291116"/>
                <a:gd name="connsiteX19" fmla="*/ 212584 w 300737"/>
                <a:gd name="connsiteY19" fmla="*/ 163816 h 291116"/>
                <a:gd name="connsiteX20" fmla="*/ 219434 w 300737"/>
                <a:gd name="connsiteY20" fmla="*/ 166479 h 291116"/>
                <a:gd name="connsiteX21" fmla="*/ 219434 w 300737"/>
                <a:gd name="connsiteY21" fmla="*/ 173199 h 291116"/>
                <a:gd name="connsiteX22" fmla="*/ 234401 w 300737"/>
                <a:gd name="connsiteY22" fmla="*/ 174594 h 291116"/>
                <a:gd name="connsiteX23" fmla="*/ 262813 w 300737"/>
                <a:gd name="connsiteY23" fmla="*/ 157096 h 291116"/>
                <a:gd name="connsiteX24" fmla="*/ 285517 w 300737"/>
                <a:gd name="connsiteY24" fmla="*/ 149362 h 291116"/>
                <a:gd name="connsiteX25" fmla="*/ 299343 w 300737"/>
                <a:gd name="connsiteY25" fmla="*/ 150250 h 291116"/>
                <a:gd name="connsiteX26" fmla="*/ 298074 w 300737"/>
                <a:gd name="connsiteY26" fmla="*/ 143530 h 291116"/>
                <a:gd name="connsiteX27" fmla="*/ 296679 w 300737"/>
                <a:gd name="connsiteY27" fmla="*/ 138078 h 291116"/>
                <a:gd name="connsiteX28" fmla="*/ 300738 w 300737"/>
                <a:gd name="connsiteY28" fmla="*/ 127173 h 291116"/>
                <a:gd name="connsiteX29" fmla="*/ 298074 w 300737"/>
                <a:gd name="connsiteY29" fmla="*/ 112338 h 291116"/>
                <a:gd name="connsiteX30" fmla="*/ 266872 w 300737"/>
                <a:gd name="connsiteY30" fmla="*/ 1268 h 291116"/>
                <a:gd name="connsiteX31" fmla="*/ 257359 w 300737"/>
                <a:gd name="connsiteY31" fmla="*/ 0 h 291116"/>
                <a:gd name="connsiteX32" fmla="*/ 93481 w 300737"/>
                <a:gd name="connsiteY32" fmla="*/ 39179 h 291116"/>
                <a:gd name="connsiteX33" fmla="*/ 6342 w 300737"/>
                <a:gd name="connsiteY33" fmla="*/ 58198 h 291116"/>
                <a:gd name="connsiteX34" fmla="*/ 0 w 300737"/>
                <a:gd name="connsiteY34" fmla="*/ 59593 h 29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0737" h="291116">
                  <a:moveTo>
                    <a:pt x="1649" y="65806"/>
                  </a:moveTo>
                  <a:lnTo>
                    <a:pt x="28793" y="217957"/>
                  </a:lnTo>
                  <a:cubicBezTo>
                    <a:pt x="32497" y="222585"/>
                    <a:pt x="35687" y="227601"/>
                    <a:pt x="38306" y="232918"/>
                  </a:cubicBezTo>
                  <a:cubicBezTo>
                    <a:pt x="39510" y="237790"/>
                    <a:pt x="39510" y="242881"/>
                    <a:pt x="38306" y="247753"/>
                  </a:cubicBezTo>
                  <a:cubicBezTo>
                    <a:pt x="35135" y="255234"/>
                    <a:pt x="18900" y="263475"/>
                    <a:pt x="15348" y="270829"/>
                  </a:cubicBezTo>
                  <a:cubicBezTo>
                    <a:pt x="14717" y="272549"/>
                    <a:pt x="14717" y="274436"/>
                    <a:pt x="15348" y="276155"/>
                  </a:cubicBezTo>
                  <a:cubicBezTo>
                    <a:pt x="18391" y="282724"/>
                    <a:pt x="23642" y="288018"/>
                    <a:pt x="30188" y="291116"/>
                  </a:cubicBezTo>
                  <a:cubicBezTo>
                    <a:pt x="35150" y="290670"/>
                    <a:pt x="39870" y="288774"/>
                    <a:pt x="43760" y="285664"/>
                  </a:cubicBezTo>
                  <a:cubicBezTo>
                    <a:pt x="51371" y="279959"/>
                    <a:pt x="61898" y="263095"/>
                    <a:pt x="69128" y="257136"/>
                  </a:cubicBezTo>
                  <a:cubicBezTo>
                    <a:pt x="72426" y="254600"/>
                    <a:pt x="80797" y="251937"/>
                    <a:pt x="83968" y="249148"/>
                  </a:cubicBezTo>
                  <a:cubicBezTo>
                    <a:pt x="87139" y="246359"/>
                    <a:pt x="90310" y="235074"/>
                    <a:pt x="94877" y="234186"/>
                  </a:cubicBezTo>
                  <a:cubicBezTo>
                    <a:pt x="97287" y="234186"/>
                    <a:pt x="100584" y="240019"/>
                    <a:pt x="102994" y="239639"/>
                  </a:cubicBezTo>
                  <a:cubicBezTo>
                    <a:pt x="111746" y="238117"/>
                    <a:pt x="117581" y="216689"/>
                    <a:pt x="124684" y="211237"/>
                  </a:cubicBezTo>
                  <a:cubicBezTo>
                    <a:pt x="127601" y="208955"/>
                    <a:pt x="135973" y="209842"/>
                    <a:pt x="139524" y="208447"/>
                  </a:cubicBezTo>
                  <a:cubicBezTo>
                    <a:pt x="143076" y="207053"/>
                    <a:pt x="149291" y="201347"/>
                    <a:pt x="153096" y="200333"/>
                  </a:cubicBezTo>
                  <a:cubicBezTo>
                    <a:pt x="156901" y="199318"/>
                    <a:pt x="164512" y="201854"/>
                    <a:pt x="167937" y="200333"/>
                  </a:cubicBezTo>
                  <a:cubicBezTo>
                    <a:pt x="171361" y="198811"/>
                    <a:pt x="172630" y="194754"/>
                    <a:pt x="174786" y="193613"/>
                  </a:cubicBezTo>
                  <a:cubicBezTo>
                    <a:pt x="184426" y="188034"/>
                    <a:pt x="197617" y="191204"/>
                    <a:pt x="204847" y="182709"/>
                  </a:cubicBezTo>
                  <a:cubicBezTo>
                    <a:pt x="206242" y="181187"/>
                    <a:pt x="204847" y="176623"/>
                    <a:pt x="204847" y="174594"/>
                  </a:cubicBezTo>
                  <a:cubicBezTo>
                    <a:pt x="204847" y="172565"/>
                    <a:pt x="210555" y="166099"/>
                    <a:pt x="212584" y="163816"/>
                  </a:cubicBezTo>
                  <a:cubicBezTo>
                    <a:pt x="214614" y="161534"/>
                    <a:pt x="218419" y="164958"/>
                    <a:pt x="219434" y="166479"/>
                  </a:cubicBezTo>
                  <a:cubicBezTo>
                    <a:pt x="220448" y="168000"/>
                    <a:pt x="218292" y="172058"/>
                    <a:pt x="219434" y="173199"/>
                  </a:cubicBezTo>
                  <a:cubicBezTo>
                    <a:pt x="220575" y="174340"/>
                    <a:pt x="230722" y="175481"/>
                    <a:pt x="234401" y="174594"/>
                  </a:cubicBezTo>
                  <a:cubicBezTo>
                    <a:pt x="244381" y="169633"/>
                    <a:pt x="253891" y="163776"/>
                    <a:pt x="262813" y="157096"/>
                  </a:cubicBezTo>
                  <a:cubicBezTo>
                    <a:pt x="269491" y="152411"/>
                    <a:pt x="277367" y="149728"/>
                    <a:pt x="285517" y="149362"/>
                  </a:cubicBezTo>
                  <a:cubicBezTo>
                    <a:pt x="287673" y="149362"/>
                    <a:pt x="298201" y="151644"/>
                    <a:pt x="299343" y="150250"/>
                  </a:cubicBezTo>
                  <a:cubicBezTo>
                    <a:pt x="300484" y="148855"/>
                    <a:pt x="298074" y="143530"/>
                    <a:pt x="298074" y="143530"/>
                  </a:cubicBezTo>
                  <a:cubicBezTo>
                    <a:pt x="297376" y="141780"/>
                    <a:pt x="296908" y="139947"/>
                    <a:pt x="296679" y="138078"/>
                  </a:cubicBezTo>
                  <a:cubicBezTo>
                    <a:pt x="296679" y="135161"/>
                    <a:pt x="300484" y="130090"/>
                    <a:pt x="300738" y="127173"/>
                  </a:cubicBezTo>
                  <a:cubicBezTo>
                    <a:pt x="300309" y="122157"/>
                    <a:pt x="299417" y="117191"/>
                    <a:pt x="298074" y="112338"/>
                  </a:cubicBezTo>
                  <a:lnTo>
                    <a:pt x="266872" y="1268"/>
                  </a:lnTo>
                  <a:lnTo>
                    <a:pt x="257359" y="0"/>
                  </a:lnTo>
                  <a:cubicBezTo>
                    <a:pt x="200661" y="8368"/>
                    <a:pt x="148657" y="32459"/>
                    <a:pt x="93481" y="39179"/>
                  </a:cubicBezTo>
                  <a:lnTo>
                    <a:pt x="6342" y="58198"/>
                  </a:lnTo>
                  <a:lnTo>
                    <a:pt x="0" y="59593"/>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0" name="US_State">
              <a:extLst>
                <a:ext uri="{FF2B5EF4-FFF2-40B4-BE49-F238E27FC236}">
                  <a16:creationId xmlns:a16="http://schemas.microsoft.com/office/drawing/2014/main" id="{EB5A0712-C3BB-FB22-5712-5BE3B69311BD}"/>
                </a:ext>
              </a:extLst>
            </p:cNvPr>
            <p:cNvSpPr/>
            <p:nvPr/>
          </p:nvSpPr>
          <p:spPr>
            <a:xfrm>
              <a:off x="716197" y="2075852"/>
              <a:ext cx="1419663" cy="2377399"/>
            </a:xfrm>
            <a:custGeom>
              <a:avLst/>
              <a:gdLst>
                <a:gd name="connsiteX0" fmla="*/ 116252 w 1419663"/>
                <a:gd name="connsiteY0" fmla="*/ 131357 h 2377399"/>
                <a:gd name="connsiteX1" fmla="*/ 123102 w 1419663"/>
                <a:gd name="connsiteY1" fmla="*/ 101561 h 2377399"/>
                <a:gd name="connsiteX2" fmla="*/ 120311 w 1419663"/>
                <a:gd name="connsiteY2" fmla="*/ 73160 h 2377399"/>
                <a:gd name="connsiteX3" fmla="*/ 121706 w 1419663"/>
                <a:gd name="connsiteY3" fmla="*/ 59593 h 2377399"/>
                <a:gd name="connsiteX4" fmla="*/ 112193 w 1419663"/>
                <a:gd name="connsiteY4" fmla="*/ 43363 h 2377399"/>
                <a:gd name="connsiteX5" fmla="*/ 120311 w 1419663"/>
                <a:gd name="connsiteY5" fmla="*/ 29796 h 2377399"/>
                <a:gd name="connsiteX6" fmla="*/ 129824 w 1419663"/>
                <a:gd name="connsiteY6" fmla="*/ 0 h 2377399"/>
                <a:gd name="connsiteX7" fmla="*/ 136674 w 1419663"/>
                <a:gd name="connsiteY7" fmla="*/ 1395 h 2377399"/>
                <a:gd name="connsiteX8" fmla="*/ 488781 w 1419663"/>
                <a:gd name="connsiteY8" fmla="*/ 98645 h 2377399"/>
                <a:gd name="connsiteX9" fmla="*/ 786855 w 1419663"/>
                <a:gd name="connsiteY9" fmla="*/ 174721 h 2377399"/>
                <a:gd name="connsiteX10" fmla="*/ 666230 w 1419663"/>
                <a:gd name="connsiteY10" fmla="*/ 671622 h 2377399"/>
                <a:gd name="connsiteX11" fmla="*/ 629700 w 1419663"/>
                <a:gd name="connsiteY11" fmla="*/ 817814 h 2377399"/>
                <a:gd name="connsiteX12" fmla="*/ 1142006 w 1419663"/>
                <a:gd name="connsiteY12" fmla="*/ 1563863 h 2377399"/>
                <a:gd name="connsiteX13" fmla="*/ 1358775 w 1419663"/>
                <a:gd name="connsiteY13" fmla="*/ 1883381 h 2377399"/>
                <a:gd name="connsiteX14" fmla="*/ 1355985 w 1419663"/>
                <a:gd name="connsiteY14" fmla="*/ 1896947 h 2377399"/>
                <a:gd name="connsiteX15" fmla="*/ 1355985 w 1419663"/>
                <a:gd name="connsiteY15" fmla="*/ 1911909 h 2377399"/>
                <a:gd name="connsiteX16" fmla="*/ 1372347 w 1419663"/>
                <a:gd name="connsiteY16" fmla="*/ 1941705 h 2377399"/>
                <a:gd name="connsiteX17" fmla="*/ 1377675 w 1419663"/>
                <a:gd name="connsiteY17" fmla="*/ 1960597 h 2377399"/>
                <a:gd name="connsiteX18" fmla="*/ 1379070 w 1419663"/>
                <a:gd name="connsiteY18" fmla="*/ 1974164 h 2377399"/>
                <a:gd name="connsiteX19" fmla="*/ 1384524 w 1419663"/>
                <a:gd name="connsiteY19" fmla="*/ 1988999 h 2377399"/>
                <a:gd name="connsiteX20" fmla="*/ 1383129 w 1419663"/>
                <a:gd name="connsiteY20" fmla="*/ 2005355 h 2377399"/>
                <a:gd name="connsiteX21" fmla="*/ 1410272 w 1419663"/>
                <a:gd name="connsiteY21" fmla="*/ 2033757 h 2377399"/>
                <a:gd name="connsiteX22" fmla="*/ 1419659 w 1419663"/>
                <a:gd name="connsiteY22" fmla="*/ 2047197 h 2377399"/>
                <a:gd name="connsiteX23" fmla="*/ 1406975 w 1419663"/>
                <a:gd name="connsiteY23" fmla="*/ 2060764 h 2377399"/>
                <a:gd name="connsiteX24" fmla="*/ 1359663 w 1419663"/>
                <a:gd name="connsiteY24" fmla="*/ 2086122 h 2377399"/>
                <a:gd name="connsiteX25" fmla="*/ 1352814 w 1419663"/>
                <a:gd name="connsiteY25" fmla="*/ 2099689 h 2377399"/>
                <a:gd name="connsiteX26" fmla="*/ 1339242 w 1419663"/>
                <a:gd name="connsiteY26" fmla="*/ 2107804 h 2377399"/>
                <a:gd name="connsiteX27" fmla="*/ 1332520 w 1419663"/>
                <a:gd name="connsiteY27" fmla="*/ 2133162 h 2377399"/>
                <a:gd name="connsiteX28" fmla="*/ 1331125 w 1419663"/>
                <a:gd name="connsiteY28" fmla="*/ 2160296 h 2377399"/>
                <a:gd name="connsiteX29" fmla="*/ 1323007 w 1419663"/>
                <a:gd name="connsiteY29" fmla="*/ 2173736 h 2377399"/>
                <a:gd name="connsiteX30" fmla="*/ 1317553 w 1419663"/>
                <a:gd name="connsiteY30" fmla="*/ 2192755 h 2377399"/>
                <a:gd name="connsiteX31" fmla="*/ 1293200 w 1419663"/>
                <a:gd name="connsiteY31" fmla="*/ 2222552 h 2377399"/>
                <a:gd name="connsiteX32" fmla="*/ 1278359 w 1419663"/>
                <a:gd name="connsiteY32" fmla="*/ 2231934 h 2377399"/>
                <a:gd name="connsiteX33" fmla="*/ 1271637 w 1419663"/>
                <a:gd name="connsiteY33" fmla="*/ 2245501 h 2377399"/>
                <a:gd name="connsiteX34" fmla="*/ 1276964 w 1419663"/>
                <a:gd name="connsiteY34" fmla="*/ 2261731 h 2377399"/>
                <a:gd name="connsiteX35" fmla="*/ 1275695 w 1419663"/>
                <a:gd name="connsiteY35" fmla="*/ 2275297 h 2377399"/>
                <a:gd name="connsiteX36" fmla="*/ 1268846 w 1419663"/>
                <a:gd name="connsiteY36" fmla="*/ 2290259 h 2377399"/>
                <a:gd name="connsiteX37" fmla="*/ 1271637 w 1419663"/>
                <a:gd name="connsiteY37" fmla="*/ 2303826 h 2377399"/>
                <a:gd name="connsiteX38" fmla="*/ 1286477 w 1419663"/>
                <a:gd name="connsiteY38" fmla="*/ 2309151 h 2377399"/>
                <a:gd name="connsiteX39" fmla="*/ 1300049 w 1419663"/>
                <a:gd name="connsiteY39" fmla="*/ 2317266 h 2377399"/>
                <a:gd name="connsiteX40" fmla="*/ 1302713 w 1419663"/>
                <a:gd name="connsiteY40" fmla="*/ 2330833 h 2377399"/>
                <a:gd name="connsiteX41" fmla="*/ 1301317 w 1419663"/>
                <a:gd name="connsiteY41" fmla="*/ 2353909 h 2377399"/>
                <a:gd name="connsiteX42" fmla="*/ 1286477 w 1419663"/>
                <a:gd name="connsiteY42" fmla="*/ 2363291 h 2377399"/>
                <a:gd name="connsiteX43" fmla="*/ 1282418 w 1419663"/>
                <a:gd name="connsiteY43" fmla="*/ 2376858 h 2377399"/>
                <a:gd name="connsiteX44" fmla="*/ 1268846 w 1419663"/>
                <a:gd name="connsiteY44" fmla="*/ 2374196 h 2377399"/>
                <a:gd name="connsiteX45" fmla="*/ 1263392 w 1419663"/>
                <a:gd name="connsiteY45" fmla="*/ 2370138 h 2377399"/>
                <a:gd name="connsiteX46" fmla="*/ 1256670 w 1419663"/>
                <a:gd name="connsiteY46" fmla="*/ 2371406 h 2377399"/>
                <a:gd name="connsiteX47" fmla="*/ 1249947 w 1419663"/>
                <a:gd name="connsiteY47" fmla="*/ 2372801 h 2377399"/>
                <a:gd name="connsiteX48" fmla="*/ 815140 w 1419663"/>
                <a:gd name="connsiteY48" fmla="*/ 2328170 h 2377399"/>
                <a:gd name="connsiteX49" fmla="*/ 808291 w 1419663"/>
                <a:gd name="connsiteY49" fmla="*/ 2326775 h 2377399"/>
                <a:gd name="connsiteX50" fmla="*/ 804232 w 1419663"/>
                <a:gd name="connsiteY50" fmla="*/ 2306488 h 2377399"/>
                <a:gd name="connsiteX51" fmla="*/ 791548 w 1419663"/>
                <a:gd name="connsiteY51" fmla="*/ 2281130 h 2377399"/>
                <a:gd name="connsiteX52" fmla="*/ 791548 w 1419663"/>
                <a:gd name="connsiteY52" fmla="*/ 2266168 h 2377399"/>
                <a:gd name="connsiteX53" fmla="*/ 798397 w 1419663"/>
                <a:gd name="connsiteY53" fmla="*/ 2252221 h 2377399"/>
                <a:gd name="connsiteX54" fmla="*/ 801061 w 1419663"/>
                <a:gd name="connsiteY54" fmla="*/ 2223693 h 2377399"/>
                <a:gd name="connsiteX55" fmla="*/ 798397 w 1419663"/>
                <a:gd name="connsiteY55" fmla="*/ 2195291 h 2377399"/>
                <a:gd name="connsiteX56" fmla="*/ 788884 w 1419663"/>
                <a:gd name="connsiteY56" fmla="*/ 2162832 h 2377399"/>
                <a:gd name="connsiteX57" fmla="*/ 775312 w 1419663"/>
                <a:gd name="connsiteY57" fmla="*/ 2134431 h 2377399"/>
                <a:gd name="connsiteX58" fmla="*/ 729269 w 1419663"/>
                <a:gd name="connsiteY58" fmla="*/ 2074838 h 2377399"/>
                <a:gd name="connsiteX59" fmla="*/ 714302 w 1419663"/>
                <a:gd name="connsiteY59" fmla="*/ 2062158 h 2377399"/>
                <a:gd name="connsiteX60" fmla="*/ 703521 w 1419663"/>
                <a:gd name="connsiteY60" fmla="*/ 2048591 h 2377399"/>
                <a:gd name="connsiteX61" fmla="*/ 689949 w 1419663"/>
                <a:gd name="connsiteY61" fmla="*/ 2025642 h 2377399"/>
                <a:gd name="connsiteX62" fmla="*/ 675109 w 1419663"/>
                <a:gd name="connsiteY62" fmla="*/ 2017400 h 2377399"/>
                <a:gd name="connsiteX63" fmla="*/ 661537 w 1419663"/>
                <a:gd name="connsiteY63" fmla="*/ 2014738 h 2377399"/>
                <a:gd name="connsiteX64" fmla="*/ 654814 w 1419663"/>
                <a:gd name="connsiteY64" fmla="*/ 2025642 h 2377399"/>
                <a:gd name="connsiteX65" fmla="*/ 639847 w 1419663"/>
                <a:gd name="connsiteY65" fmla="*/ 2016133 h 2377399"/>
                <a:gd name="connsiteX66" fmla="*/ 638452 w 1419663"/>
                <a:gd name="connsiteY66" fmla="*/ 2002566 h 2377399"/>
                <a:gd name="connsiteX67" fmla="*/ 642511 w 1419663"/>
                <a:gd name="connsiteY67" fmla="*/ 1988999 h 2377399"/>
                <a:gd name="connsiteX68" fmla="*/ 641243 w 1419663"/>
                <a:gd name="connsiteY68" fmla="*/ 1975432 h 2377399"/>
                <a:gd name="connsiteX69" fmla="*/ 630334 w 1419663"/>
                <a:gd name="connsiteY69" fmla="*/ 1947031 h 2377399"/>
                <a:gd name="connsiteX70" fmla="*/ 627671 w 1419663"/>
                <a:gd name="connsiteY70" fmla="*/ 1944368 h 2377399"/>
                <a:gd name="connsiteX71" fmla="*/ 572115 w 1419663"/>
                <a:gd name="connsiteY71" fmla="*/ 1934859 h 2377399"/>
                <a:gd name="connsiteX72" fmla="*/ 543703 w 1419663"/>
                <a:gd name="connsiteY72" fmla="*/ 1917234 h 2377399"/>
                <a:gd name="connsiteX73" fmla="*/ 512500 w 1419663"/>
                <a:gd name="connsiteY73" fmla="*/ 1891876 h 2377399"/>
                <a:gd name="connsiteX74" fmla="*/ 508441 w 1419663"/>
                <a:gd name="connsiteY74" fmla="*/ 1863474 h 2377399"/>
                <a:gd name="connsiteX75" fmla="*/ 494869 w 1419663"/>
                <a:gd name="connsiteY75" fmla="*/ 1850795 h 2377399"/>
                <a:gd name="connsiteX76" fmla="*/ 484088 w 1419663"/>
                <a:gd name="connsiteY76" fmla="*/ 1837228 h 2377399"/>
                <a:gd name="connsiteX77" fmla="*/ 461003 w 1419663"/>
                <a:gd name="connsiteY77" fmla="*/ 1819604 h 2377399"/>
                <a:gd name="connsiteX78" fmla="*/ 432591 w 1419663"/>
                <a:gd name="connsiteY78" fmla="*/ 1816941 h 2377399"/>
                <a:gd name="connsiteX79" fmla="*/ 419019 w 1419663"/>
                <a:gd name="connsiteY79" fmla="*/ 1811489 h 2377399"/>
                <a:gd name="connsiteX80" fmla="*/ 392002 w 1419663"/>
                <a:gd name="connsiteY80" fmla="*/ 1792597 h 2377399"/>
                <a:gd name="connsiteX81" fmla="*/ 377035 w 1419663"/>
                <a:gd name="connsiteY81" fmla="*/ 1789808 h 2377399"/>
                <a:gd name="connsiteX82" fmla="*/ 363590 w 1419663"/>
                <a:gd name="connsiteY82" fmla="*/ 1784482 h 2377399"/>
                <a:gd name="connsiteX83" fmla="*/ 321606 w 1419663"/>
                <a:gd name="connsiteY83" fmla="*/ 1777636 h 2377399"/>
                <a:gd name="connsiteX84" fmla="*/ 308922 w 1419663"/>
                <a:gd name="connsiteY84" fmla="*/ 1764069 h 2377399"/>
                <a:gd name="connsiteX85" fmla="*/ 299536 w 1419663"/>
                <a:gd name="connsiteY85" fmla="*/ 1749234 h 2377399"/>
                <a:gd name="connsiteX86" fmla="*/ 290023 w 1419663"/>
                <a:gd name="connsiteY86" fmla="*/ 1746444 h 2377399"/>
                <a:gd name="connsiteX87" fmla="*/ 291418 w 1419663"/>
                <a:gd name="connsiteY87" fmla="*/ 1731610 h 2377399"/>
                <a:gd name="connsiteX88" fmla="*/ 300804 w 1419663"/>
                <a:gd name="connsiteY88" fmla="*/ 1716648 h 2377399"/>
                <a:gd name="connsiteX89" fmla="*/ 298141 w 1419663"/>
                <a:gd name="connsiteY89" fmla="*/ 1701813 h 2377399"/>
                <a:gd name="connsiteX90" fmla="*/ 306258 w 1419663"/>
                <a:gd name="connsiteY90" fmla="*/ 1688246 h 2377399"/>
                <a:gd name="connsiteX91" fmla="*/ 306258 w 1419663"/>
                <a:gd name="connsiteY91" fmla="*/ 1659845 h 2377399"/>
                <a:gd name="connsiteX92" fmla="*/ 318942 w 1419663"/>
                <a:gd name="connsiteY92" fmla="*/ 1639558 h 2377399"/>
                <a:gd name="connsiteX93" fmla="*/ 320338 w 1419663"/>
                <a:gd name="connsiteY93" fmla="*/ 1625991 h 2377399"/>
                <a:gd name="connsiteX94" fmla="*/ 309429 w 1419663"/>
                <a:gd name="connsiteY94" fmla="*/ 1611156 h 2377399"/>
                <a:gd name="connsiteX95" fmla="*/ 294589 w 1419663"/>
                <a:gd name="connsiteY95" fmla="*/ 1605704 h 2377399"/>
                <a:gd name="connsiteX96" fmla="*/ 283681 w 1419663"/>
                <a:gd name="connsiteY96" fmla="*/ 1592137 h 2377399"/>
                <a:gd name="connsiteX97" fmla="*/ 286471 w 1419663"/>
                <a:gd name="connsiteY97" fmla="*/ 1577302 h 2377399"/>
                <a:gd name="connsiteX98" fmla="*/ 297253 w 1419663"/>
                <a:gd name="connsiteY98" fmla="*/ 1567793 h 2377399"/>
                <a:gd name="connsiteX99" fmla="*/ 294589 w 1419663"/>
                <a:gd name="connsiteY99" fmla="*/ 1552958 h 2377399"/>
                <a:gd name="connsiteX100" fmla="*/ 269221 w 1419663"/>
                <a:gd name="connsiteY100" fmla="*/ 1525825 h 2377399"/>
                <a:gd name="connsiteX101" fmla="*/ 261103 w 1419663"/>
                <a:gd name="connsiteY101" fmla="*/ 1497423 h 2377399"/>
                <a:gd name="connsiteX102" fmla="*/ 243473 w 1419663"/>
                <a:gd name="connsiteY102" fmla="*/ 1482462 h 2377399"/>
                <a:gd name="connsiteX103" fmla="*/ 238019 w 1419663"/>
                <a:gd name="connsiteY103" fmla="*/ 1468895 h 2377399"/>
                <a:gd name="connsiteX104" fmla="*/ 236750 w 1419663"/>
                <a:gd name="connsiteY104" fmla="*/ 1454060 h 2377399"/>
                <a:gd name="connsiteX105" fmla="*/ 221783 w 1419663"/>
                <a:gd name="connsiteY105" fmla="*/ 1427053 h 2377399"/>
                <a:gd name="connsiteX106" fmla="*/ 219119 w 1419663"/>
                <a:gd name="connsiteY106" fmla="*/ 1397130 h 2377399"/>
                <a:gd name="connsiteX107" fmla="*/ 206435 w 1419663"/>
                <a:gd name="connsiteY107" fmla="*/ 1386353 h 2377399"/>
                <a:gd name="connsiteX108" fmla="*/ 199586 w 1419663"/>
                <a:gd name="connsiteY108" fmla="*/ 1357951 h 2377399"/>
                <a:gd name="connsiteX109" fmla="*/ 176628 w 1419663"/>
                <a:gd name="connsiteY109" fmla="*/ 1329550 h 2377399"/>
                <a:gd name="connsiteX110" fmla="*/ 169906 w 1419663"/>
                <a:gd name="connsiteY110" fmla="*/ 1314588 h 2377399"/>
                <a:gd name="connsiteX111" fmla="*/ 173964 w 1419663"/>
                <a:gd name="connsiteY111" fmla="*/ 1286187 h 2377399"/>
                <a:gd name="connsiteX112" fmla="*/ 173964 w 1419663"/>
                <a:gd name="connsiteY112" fmla="*/ 1256390 h 2377399"/>
                <a:gd name="connsiteX113" fmla="*/ 207704 w 1419663"/>
                <a:gd name="connsiteY113" fmla="*/ 1229257 h 2377399"/>
                <a:gd name="connsiteX114" fmla="*/ 206435 w 1419663"/>
                <a:gd name="connsiteY114" fmla="*/ 1173721 h 2377399"/>
                <a:gd name="connsiteX115" fmla="*/ 179292 w 1419663"/>
                <a:gd name="connsiteY115" fmla="*/ 1171059 h 2377399"/>
                <a:gd name="connsiteX116" fmla="*/ 164451 w 1419663"/>
                <a:gd name="connsiteY116" fmla="*/ 1158379 h 2377399"/>
                <a:gd name="connsiteX117" fmla="*/ 141367 w 1419663"/>
                <a:gd name="connsiteY117" fmla="*/ 1116411 h 2377399"/>
                <a:gd name="connsiteX118" fmla="*/ 136039 w 1419663"/>
                <a:gd name="connsiteY118" fmla="*/ 1102844 h 2377399"/>
                <a:gd name="connsiteX119" fmla="*/ 136039 w 1419663"/>
                <a:gd name="connsiteY119" fmla="*/ 1089277 h 2377399"/>
                <a:gd name="connsiteX120" fmla="*/ 141367 w 1419663"/>
                <a:gd name="connsiteY120" fmla="*/ 1079768 h 2377399"/>
                <a:gd name="connsiteX121" fmla="*/ 145426 w 1419663"/>
                <a:gd name="connsiteY121" fmla="*/ 1066328 h 2377399"/>
                <a:gd name="connsiteX122" fmla="*/ 144157 w 1419663"/>
                <a:gd name="connsiteY122" fmla="*/ 1037926 h 2377399"/>
                <a:gd name="connsiteX123" fmla="*/ 136039 w 1419663"/>
                <a:gd name="connsiteY123" fmla="*/ 1024359 h 2377399"/>
                <a:gd name="connsiteX124" fmla="*/ 146821 w 1419663"/>
                <a:gd name="connsiteY124" fmla="*/ 995831 h 2377399"/>
                <a:gd name="connsiteX125" fmla="*/ 148216 w 1419663"/>
                <a:gd name="connsiteY125" fmla="*/ 982391 h 2377399"/>
                <a:gd name="connsiteX126" fmla="*/ 154938 w 1419663"/>
                <a:gd name="connsiteY126" fmla="*/ 969711 h 2377399"/>
                <a:gd name="connsiteX127" fmla="*/ 169906 w 1419663"/>
                <a:gd name="connsiteY127" fmla="*/ 969711 h 2377399"/>
                <a:gd name="connsiteX128" fmla="*/ 172569 w 1419663"/>
                <a:gd name="connsiteY128" fmla="*/ 975037 h 2377399"/>
                <a:gd name="connsiteX129" fmla="*/ 173964 w 1419663"/>
                <a:gd name="connsiteY129" fmla="*/ 989998 h 2377399"/>
                <a:gd name="connsiteX130" fmla="*/ 178023 w 1419663"/>
                <a:gd name="connsiteY130" fmla="*/ 1026515 h 2377399"/>
                <a:gd name="connsiteX131" fmla="*/ 186141 w 1419663"/>
                <a:gd name="connsiteY131" fmla="*/ 1041476 h 2377399"/>
                <a:gd name="connsiteX132" fmla="*/ 199586 w 1419663"/>
                <a:gd name="connsiteY132" fmla="*/ 1057706 h 2377399"/>
                <a:gd name="connsiteX133" fmla="*/ 219246 w 1419663"/>
                <a:gd name="connsiteY133" fmla="*/ 1045026 h 2377399"/>
                <a:gd name="connsiteX134" fmla="*/ 219246 w 1419663"/>
                <a:gd name="connsiteY134" fmla="*/ 1017893 h 2377399"/>
                <a:gd name="connsiteX135" fmla="*/ 214934 w 1419663"/>
                <a:gd name="connsiteY135" fmla="*/ 971994 h 2377399"/>
                <a:gd name="connsiteX136" fmla="*/ 179292 w 1419663"/>
                <a:gd name="connsiteY136" fmla="*/ 943465 h 2377399"/>
                <a:gd name="connsiteX137" fmla="*/ 187409 w 1419663"/>
                <a:gd name="connsiteY137" fmla="*/ 928504 h 2377399"/>
                <a:gd name="connsiteX138" fmla="*/ 243473 w 1419663"/>
                <a:gd name="connsiteY138" fmla="*/ 903145 h 2377399"/>
                <a:gd name="connsiteX139" fmla="*/ 133249 w 1419663"/>
                <a:gd name="connsiteY139" fmla="*/ 934083 h 2377399"/>
                <a:gd name="connsiteX140" fmla="*/ 118409 w 1419663"/>
                <a:gd name="connsiteY140" fmla="*/ 924573 h 2377399"/>
                <a:gd name="connsiteX141" fmla="*/ 114350 w 1419663"/>
                <a:gd name="connsiteY141" fmla="*/ 911133 h 2377399"/>
                <a:gd name="connsiteX142" fmla="*/ 111559 w 1419663"/>
                <a:gd name="connsiteY142" fmla="*/ 888057 h 2377399"/>
                <a:gd name="connsiteX143" fmla="*/ 107500 w 1419663"/>
                <a:gd name="connsiteY143" fmla="*/ 859655 h 2377399"/>
                <a:gd name="connsiteX144" fmla="*/ 94816 w 1419663"/>
                <a:gd name="connsiteY144" fmla="*/ 831254 h 2377399"/>
                <a:gd name="connsiteX145" fmla="*/ 92153 w 1419663"/>
                <a:gd name="connsiteY145" fmla="*/ 821744 h 2377399"/>
                <a:gd name="connsiteX146" fmla="*/ 89362 w 1419663"/>
                <a:gd name="connsiteY146" fmla="*/ 806783 h 2377399"/>
                <a:gd name="connsiteX147" fmla="*/ 82640 w 1419663"/>
                <a:gd name="connsiteY147" fmla="*/ 793216 h 2377399"/>
                <a:gd name="connsiteX148" fmla="*/ 69956 w 1419663"/>
                <a:gd name="connsiteY148" fmla="*/ 779776 h 2377399"/>
                <a:gd name="connsiteX149" fmla="*/ 60443 w 1419663"/>
                <a:gd name="connsiteY149" fmla="*/ 764814 h 2377399"/>
                <a:gd name="connsiteX150" fmla="*/ 45603 w 1419663"/>
                <a:gd name="connsiteY150" fmla="*/ 722846 h 2377399"/>
                <a:gd name="connsiteX151" fmla="*/ 29367 w 1419663"/>
                <a:gd name="connsiteY151" fmla="*/ 694444 h 2377399"/>
                <a:gd name="connsiteX152" fmla="*/ 16683 w 1419663"/>
                <a:gd name="connsiteY152" fmla="*/ 666043 h 2377399"/>
                <a:gd name="connsiteX153" fmla="*/ 29367 w 1419663"/>
                <a:gd name="connsiteY153" fmla="*/ 652476 h 2377399"/>
                <a:gd name="connsiteX154" fmla="*/ 32031 w 1419663"/>
                <a:gd name="connsiteY154" fmla="*/ 630794 h 2377399"/>
                <a:gd name="connsiteX155" fmla="*/ 29367 w 1419663"/>
                <a:gd name="connsiteY155" fmla="*/ 573991 h 2377399"/>
                <a:gd name="connsiteX156" fmla="*/ 42051 w 1419663"/>
                <a:gd name="connsiteY156" fmla="*/ 546857 h 2377399"/>
                <a:gd name="connsiteX157" fmla="*/ 51437 w 1419663"/>
                <a:gd name="connsiteY157" fmla="*/ 533290 h 2377399"/>
                <a:gd name="connsiteX158" fmla="*/ 51437 w 1419663"/>
                <a:gd name="connsiteY158" fmla="*/ 515666 h 2377399"/>
                <a:gd name="connsiteX159" fmla="*/ 54228 w 1419663"/>
                <a:gd name="connsiteY159" fmla="*/ 502226 h 2377399"/>
                <a:gd name="connsiteX160" fmla="*/ 51437 w 1419663"/>
                <a:gd name="connsiteY160" fmla="*/ 487265 h 2377399"/>
                <a:gd name="connsiteX161" fmla="*/ 52832 w 1419663"/>
                <a:gd name="connsiteY161" fmla="*/ 473698 h 2377399"/>
                <a:gd name="connsiteX162" fmla="*/ 39261 w 1419663"/>
                <a:gd name="connsiteY162" fmla="*/ 430335 h 2377399"/>
                <a:gd name="connsiteX163" fmla="*/ 29874 w 1419663"/>
                <a:gd name="connsiteY163" fmla="*/ 416895 h 2377399"/>
                <a:gd name="connsiteX164" fmla="*/ 29874 w 1419663"/>
                <a:gd name="connsiteY164" fmla="*/ 403328 h 2377399"/>
                <a:gd name="connsiteX165" fmla="*/ 67 w 1419663"/>
                <a:gd name="connsiteY165" fmla="*/ 361360 h 2377399"/>
                <a:gd name="connsiteX166" fmla="*/ 4126 w 1419663"/>
                <a:gd name="connsiteY166" fmla="*/ 346398 h 2377399"/>
                <a:gd name="connsiteX167" fmla="*/ 4126 w 1419663"/>
                <a:gd name="connsiteY167" fmla="*/ 323448 h 2377399"/>
                <a:gd name="connsiteX168" fmla="*/ 16810 w 1419663"/>
                <a:gd name="connsiteY168" fmla="*/ 295047 h 2377399"/>
                <a:gd name="connsiteX169" fmla="*/ 30382 w 1419663"/>
                <a:gd name="connsiteY169" fmla="*/ 280085 h 2377399"/>
                <a:gd name="connsiteX170" fmla="*/ 38499 w 1419663"/>
                <a:gd name="connsiteY170" fmla="*/ 266518 h 2377399"/>
                <a:gd name="connsiteX171" fmla="*/ 53340 w 1419663"/>
                <a:gd name="connsiteY171" fmla="*/ 259799 h 2377399"/>
                <a:gd name="connsiteX172" fmla="*/ 62853 w 1419663"/>
                <a:gd name="connsiteY172" fmla="*/ 246232 h 2377399"/>
                <a:gd name="connsiteX173" fmla="*/ 69575 w 1419663"/>
                <a:gd name="connsiteY173" fmla="*/ 231397 h 2377399"/>
                <a:gd name="connsiteX174" fmla="*/ 79088 w 1419663"/>
                <a:gd name="connsiteY174" fmla="*/ 217830 h 2377399"/>
                <a:gd name="connsiteX175" fmla="*/ 84542 w 1419663"/>
                <a:gd name="connsiteY175" fmla="*/ 202995 h 2377399"/>
                <a:gd name="connsiteX176" fmla="*/ 81752 w 1419663"/>
                <a:gd name="connsiteY176" fmla="*/ 189429 h 2377399"/>
                <a:gd name="connsiteX177" fmla="*/ 109022 w 1419663"/>
                <a:gd name="connsiteY177" fmla="*/ 141120 h 2377399"/>
                <a:gd name="connsiteX178" fmla="*/ 115618 w 1419663"/>
                <a:gd name="connsiteY178" fmla="*/ 128441 h 23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419663" h="2377399">
                  <a:moveTo>
                    <a:pt x="116252" y="131357"/>
                  </a:moveTo>
                  <a:cubicBezTo>
                    <a:pt x="119530" y="121680"/>
                    <a:pt x="121825" y="111698"/>
                    <a:pt x="123102" y="101561"/>
                  </a:cubicBezTo>
                  <a:cubicBezTo>
                    <a:pt x="123102" y="101561"/>
                    <a:pt x="120311" y="80260"/>
                    <a:pt x="120311" y="73160"/>
                  </a:cubicBezTo>
                  <a:cubicBezTo>
                    <a:pt x="121146" y="68683"/>
                    <a:pt x="121612" y="64146"/>
                    <a:pt x="121706" y="59593"/>
                  </a:cubicBezTo>
                  <a:cubicBezTo>
                    <a:pt x="120692" y="55028"/>
                    <a:pt x="112447" y="48054"/>
                    <a:pt x="112193" y="43363"/>
                  </a:cubicBezTo>
                  <a:cubicBezTo>
                    <a:pt x="111940" y="38672"/>
                    <a:pt x="120311" y="29796"/>
                    <a:pt x="120311" y="29796"/>
                  </a:cubicBezTo>
                  <a:lnTo>
                    <a:pt x="129824" y="0"/>
                  </a:lnTo>
                  <a:lnTo>
                    <a:pt x="136674" y="1395"/>
                  </a:lnTo>
                  <a:lnTo>
                    <a:pt x="488781" y="98645"/>
                  </a:lnTo>
                  <a:lnTo>
                    <a:pt x="786855" y="174721"/>
                  </a:lnTo>
                  <a:lnTo>
                    <a:pt x="666230" y="671622"/>
                  </a:lnTo>
                  <a:lnTo>
                    <a:pt x="629700" y="817814"/>
                  </a:lnTo>
                  <a:lnTo>
                    <a:pt x="1142006" y="1563863"/>
                  </a:lnTo>
                  <a:lnTo>
                    <a:pt x="1358775" y="1883381"/>
                  </a:lnTo>
                  <a:lnTo>
                    <a:pt x="1355985" y="1896947"/>
                  </a:lnTo>
                  <a:cubicBezTo>
                    <a:pt x="1355526" y="1901924"/>
                    <a:pt x="1355526" y="1906932"/>
                    <a:pt x="1355985" y="1911909"/>
                  </a:cubicBezTo>
                  <a:cubicBezTo>
                    <a:pt x="1358141" y="1920024"/>
                    <a:pt x="1368669" y="1933844"/>
                    <a:pt x="1372347" y="1941705"/>
                  </a:cubicBezTo>
                  <a:cubicBezTo>
                    <a:pt x="1374623" y="1947851"/>
                    <a:pt x="1376405" y="1954168"/>
                    <a:pt x="1377675" y="1960597"/>
                  </a:cubicBezTo>
                  <a:cubicBezTo>
                    <a:pt x="1377675" y="1963894"/>
                    <a:pt x="1377675" y="1970868"/>
                    <a:pt x="1379070" y="1974164"/>
                  </a:cubicBezTo>
                  <a:cubicBezTo>
                    <a:pt x="1380465" y="1977461"/>
                    <a:pt x="1384017" y="1985068"/>
                    <a:pt x="1384524" y="1988999"/>
                  </a:cubicBezTo>
                  <a:cubicBezTo>
                    <a:pt x="1384498" y="1994480"/>
                    <a:pt x="1384031" y="1999949"/>
                    <a:pt x="1383129" y="2005355"/>
                  </a:cubicBezTo>
                  <a:lnTo>
                    <a:pt x="1410272" y="2033757"/>
                  </a:lnTo>
                  <a:cubicBezTo>
                    <a:pt x="1410272" y="2033757"/>
                    <a:pt x="1419912" y="2043139"/>
                    <a:pt x="1419659" y="2047197"/>
                  </a:cubicBezTo>
                  <a:cubicBezTo>
                    <a:pt x="1419405" y="2051254"/>
                    <a:pt x="1411160" y="2057974"/>
                    <a:pt x="1406975" y="2060764"/>
                  </a:cubicBezTo>
                  <a:cubicBezTo>
                    <a:pt x="1396447" y="2069132"/>
                    <a:pt x="1368923" y="2076740"/>
                    <a:pt x="1359663" y="2086122"/>
                  </a:cubicBezTo>
                  <a:cubicBezTo>
                    <a:pt x="1357000" y="2088912"/>
                    <a:pt x="1355478" y="2096900"/>
                    <a:pt x="1352814" y="2099689"/>
                  </a:cubicBezTo>
                  <a:cubicBezTo>
                    <a:pt x="1350150" y="2102479"/>
                    <a:pt x="1341652" y="2104634"/>
                    <a:pt x="1339242" y="2107804"/>
                  </a:cubicBezTo>
                  <a:cubicBezTo>
                    <a:pt x="1335549" y="2115804"/>
                    <a:pt x="1333275" y="2124384"/>
                    <a:pt x="1332520" y="2133162"/>
                  </a:cubicBezTo>
                  <a:cubicBezTo>
                    <a:pt x="1332568" y="2142226"/>
                    <a:pt x="1332102" y="2151285"/>
                    <a:pt x="1331125" y="2160296"/>
                  </a:cubicBezTo>
                  <a:cubicBezTo>
                    <a:pt x="1328833" y="2165013"/>
                    <a:pt x="1326115" y="2169512"/>
                    <a:pt x="1323007" y="2173736"/>
                  </a:cubicBezTo>
                  <a:cubicBezTo>
                    <a:pt x="1321737" y="2180220"/>
                    <a:pt x="1319912" y="2186584"/>
                    <a:pt x="1317553" y="2192755"/>
                  </a:cubicBezTo>
                  <a:cubicBezTo>
                    <a:pt x="1310224" y="2203306"/>
                    <a:pt x="1302082" y="2213269"/>
                    <a:pt x="1293200" y="2222552"/>
                  </a:cubicBezTo>
                  <a:cubicBezTo>
                    <a:pt x="1287955" y="2225181"/>
                    <a:pt x="1282984" y="2228324"/>
                    <a:pt x="1278359" y="2231934"/>
                  </a:cubicBezTo>
                  <a:cubicBezTo>
                    <a:pt x="1275011" y="2235818"/>
                    <a:pt x="1272698" y="2240485"/>
                    <a:pt x="1271637" y="2245501"/>
                  </a:cubicBezTo>
                  <a:cubicBezTo>
                    <a:pt x="1271637" y="2249812"/>
                    <a:pt x="1276457" y="2257546"/>
                    <a:pt x="1276964" y="2261731"/>
                  </a:cubicBezTo>
                  <a:cubicBezTo>
                    <a:pt x="1277114" y="2266288"/>
                    <a:pt x="1276688" y="2270846"/>
                    <a:pt x="1275695" y="2275297"/>
                  </a:cubicBezTo>
                  <a:cubicBezTo>
                    <a:pt x="1273128" y="2280150"/>
                    <a:pt x="1270841" y="2285145"/>
                    <a:pt x="1268846" y="2290259"/>
                  </a:cubicBezTo>
                  <a:cubicBezTo>
                    <a:pt x="1268405" y="2294958"/>
                    <a:pt x="1269376" y="2299682"/>
                    <a:pt x="1271637" y="2303826"/>
                  </a:cubicBezTo>
                  <a:cubicBezTo>
                    <a:pt x="1274173" y="2306742"/>
                    <a:pt x="1282925" y="2307503"/>
                    <a:pt x="1286477" y="2309151"/>
                  </a:cubicBezTo>
                  <a:cubicBezTo>
                    <a:pt x="1291441" y="2311042"/>
                    <a:pt x="1296034" y="2313788"/>
                    <a:pt x="1300049" y="2317266"/>
                  </a:cubicBezTo>
                  <a:cubicBezTo>
                    <a:pt x="1301784" y="2321580"/>
                    <a:pt x="1302688" y="2326183"/>
                    <a:pt x="1302713" y="2330833"/>
                  </a:cubicBezTo>
                  <a:cubicBezTo>
                    <a:pt x="1303977" y="2338533"/>
                    <a:pt x="1303501" y="2346418"/>
                    <a:pt x="1301317" y="2353909"/>
                  </a:cubicBezTo>
                  <a:cubicBezTo>
                    <a:pt x="1299161" y="2357713"/>
                    <a:pt x="1288633" y="2359868"/>
                    <a:pt x="1286477" y="2363291"/>
                  </a:cubicBezTo>
                  <a:cubicBezTo>
                    <a:pt x="1284321" y="2366715"/>
                    <a:pt x="1285462" y="2375083"/>
                    <a:pt x="1282418" y="2376858"/>
                  </a:cubicBezTo>
                  <a:cubicBezTo>
                    <a:pt x="1279374" y="2378634"/>
                    <a:pt x="1272017" y="2375590"/>
                    <a:pt x="1268846" y="2374196"/>
                  </a:cubicBezTo>
                  <a:cubicBezTo>
                    <a:pt x="1265675" y="2372801"/>
                    <a:pt x="1265041" y="2370519"/>
                    <a:pt x="1263392" y="2370138"/>
                  </a:cubicBezTo>
                  <a:cubicBezTo>
                    <a:pt x="1261104" y="2370256"/>
                    <a:pt x="1258843" y="2370682"/>
                    <a:pt x="1256670" y="2371406"/>
                  </a:cubicBezTo>
                  <a:lnTo>
                    <a:pt x="1249947" y="2372801"/>
                  </a:lnTo>
                  <a:cubicBezTo>
                    <a:pt x="1249947" y="2372801"/>
                    <a:pt x="923081" y="2344526"/>
                    <a:pt x="815140" y="2328170"/>
                  </a:cubicBezTo>
                  <a:cubicBezTo>
                    <a:pt x="813364" y="2328170"/>
                    <a:pt x="809559" y="2328170"/>
                    <a:pt x="808291" y="2326775"/>
                  </a:cubicBezTo>
                  <a:cubicBezTo>
                    <a:pt x="804931" y="2320574"/>
                    <a:pt x="803516" y="2313505"/>
                    <a:pt x="804232" y="2306488"/>
                  </a:cubicBezTo>
                  <a:cubicBezTo>
                    <a:pt x="804232" y="2299388"/>
                    <a:pt x="814759" y="2279735"/>
                    <a:pt x="791548" y="2281130"/>
                  </a:cubicBezTo>
                  <a:cubicBezTo>
                    <a:pt x="787869" y="2281130"/>
                    <a:pt x="791548" y="2269845"/>
                    <a:pt x="791548" y="2266168"/>
                  </a:cubicBezTo>
                  <a:cubicBezTo>
                    <a:pt x="792436" y="2259195"/>
                    <a:pt x="797129" y="2259068"/>
                    <a:pt x="798397" y="2252221"/>
                  </a:cubicBezTo>
                  <a:cubicBezTo>
                    <a:pt x="799856" y="2242774"/>
                    <a:pt x="800745" y="2233247"/>
                    <a:pt x="801061" y="2223693"/>
                  </a:cubicBezTo>
                  <a:cubicBezTo>
                    <a:pt x="800865" y="2214173"/>
                    <a:pt x="799975" y="2204681"/>
                    <a:pt x="798397" y="2195291"/>
                  </a:cubicBezTo>
                  <a:cubicBezTo>
                    <a:pt x="795864" y="2184295"/>
                    <a:pt x="792688" y="2173457"/>
                    <a:pt x="788884" y="2162832"/>
                  </a:cubicBezTo>
                  <a:cubicBezTo>
                    <a:pt x="784953" y="2153093"/>
                    <a:pt x="780420" y="2143608"/>
                    <a:pt x="775312" y="2134431"/>
                  </a:cubicBezTo>
                  <a:cubicBezTo>
                    <a:pt x="761742" y="2113256"/>
                    <a:pt x="746335" y="2093315"/>
                    <a:pt x="729269" y="2074838"/>
                  </a:cubicBezTo>
                  <a:cubicBezTo>
                    <a:pt x="725845" y="2071414"/>
                    <a:pt x="717854" y="2065962"/>
                    <a:pt x="714302" y="2062158"/>
                  </a:cubicBezTo>
                  <a:cubicBezTo>
                    <a:pt x="710328" y="2057952"/>
                    <a:pt x="706721" y="2053413"/>
                    <a:pt x="703521" y="2048591"/>
                  </a:cubicBezTo>
                  <a:cubicBezTo>
                    <a:pt x="699727" y="2040533"/>
                    <a:pt x="695183" y="2032849"/>
                    <a:pt x="689949" y="2025642"/>
                  </a:cubicBezTo>
                  <a:cubicBezTo>
                    <a:pt x="685459" y="2022142"/>
                    <a:pt x="680453" y="2019362"/>
                    <a:pt x="675109" y="2017400"/>
                  </a:cubicBezTo>
                  <a:cubicBezTo>
                    <a:pt x="671811" y="2016259"/>
                    <a:pt x="664708" y="2013343"/>
                    <a:pt x="661537" y="2014738"/>
                  </a:cubicBezTo>
                  <a:cubicBezTo>
                    <a:pt x="658366" y="2016133"/>
                    <a:pt x="657859" y="2024882"/>
                    <a:pt x="654814" y="2025642"/>
                  </a:cubicBezTo>
                  <a:cubicBezTo>
                    <a:pt x="651770" y="2026403"/>
                    <a:pt x="642130" y="2019810"/>
                    <a:pt x="639847" y="2016133"/>
                  </a:cubicBezTo>
                  <a:cubicBezTo>
                    <a:pt x="638357" y="2011775"/>
                    <a:pt x="637880" y="2007136"/>
                    <a:pt x="638452" y="2002566"/>
                  </a:cubicBezTo>
                  <a:cubicBezTo>
                    <a:pt x="638452" y="1999016"/>
                    <a:pt x="642257" y="1992549"/>
                    <a:pt x="642511" y="1988999"/>
                  </a:cubicBezTo>
                  <a:cubicBezTo>
                    <a:pt x="642661" y="1984441"/>
                    <a:pt x="642235" y="1979883"/>
                    <a:pt x="641243" y="1975432"/>
                  </a:cubicBezTo>
                  <a:cubicBezTo>
                    <a:pt x="638921" y="1965511"/>
                    <a:pt x="635251" y="1955955"/>
                    <a:pt x="630334" y="1947031"/>
                  </a:cubicBezTo>
                  <a:cubicBezTo>
                    <a:pt x="629647" y="1945963"/>
                    <a:pt x="628739" y="1945055"/>
                    <a:pt x="627671" y="1944368"/>
                  </a:cubicBezTo>
                  <a:cubicBezTo>
                    <a:pt x="614987" y="1938282"/>
                    <a:pt x="585306" y="1939803"/>
                    <a:pt x="572115" y="1934859"/>
                  </a:cubicBezTo>
                  <a:cubicBezTo>
                    <a:pt x="562099" y="1929911"/>
                    <a:pt x="552584" y="1924009"/>
                    <a:pt x="543703" y="1917234"/>
                  </a:cubicBezTo>
                  <a:cubicBezTo>
                    <a:pt x="532019" y="1910494"/>
                    <a:pt x="521486" y="1901933"/>
                    <a:pt x="512500" y="1891876"/>
                  </a:cubicBezTo>
                  <a:cubicBezTo>
                    <a:pt x="509075" y="1885663"/>
                    <a:pt x="512500" y="1869814"/>
                    <a:pt x="508441" y="1863474"/>
                  </a:cubicBezTo>
                  <a:cubicBezTo>
                    <a:pt x="504517" y="1858649"/>
                    <a:pt x="499950" y="1854383"/>
                    <a:pt x="494869" y="1850795"/>
                  </a:cubicBezTo>
                  <a:lnTo>
                    <a:pt x="484088" y="1837228"/>
                  </a:lnTo>
                  <a:cubicBezTo>
                    <a:pt x="477056" y="1830533"/>
                    <a:pt x="469315" y="1824623"/>
                    <a:pt x="461003" y="1819604"/>
                  </a:cubicBezTo>
                  <a:cubicBezTo>
                    <a:pt x="451597" y="1818128"/>
                    <a:pt x="442108" y="1817238"/>
                    <a:pt x="432591" y="1816941"/>
                  </a:cubicBezTo>
                  <a:cubicBezTo>
                    <a:pt x="427860" y="1815687"/>
                    <a:pt x="423302" y="1813856"/>
                    <a:pt x="419019" y="1811489"/>
                  </a:cubicBezTo>
                  <a:cubicBezTo>
                    <a:pt x="410341" y="1804736"/>
                    <a:pt x="401324" y="1798431"/>
                    <a:pt x="392002" y="1792597"/>
                  </a:cubicBezTo>
                  <a:cubicBezTo>
                    <a:pt x="388451" y="1791076"/>
                    <a:pt x="380713" y="1790949"/>
                    <a:pt x="377035" y="1789808"/>
                  </a:cubicBezTo>
                  <a:cubicBezTo>
                    <a:pt x="373357" y="1788666"/>
                    <a:pt x="367015" y="1785370"/>
                    <a:pt x="363590" y="1784482"/>
                  </a:cubicBezTo>
                  <a:cubicBezTo>
                    <a:pt x="353316" y="1781566"/>
                    <a:pt x="330865" y="1782707"/>
                    <a:pt x="321606" y="1777636"/>
                  </a:cubicBezTo>
                  <a:cubicBezTo>
                    <a:pt x="316668" y="1773833"/>
                    <a:pt x="312384" y="1769250"/>
                    <a:pt x="308922" y="1764069"/>
                  </a:cubicBezTo>
                  <a:cubicBezTo>
                    <a:pt x="306258" y="1760645"/>
                    <a:pt x="302961" y="1751389"/>
                    <a:pt x="299536" y="1749234"/>
                  </a:cubicBezTo>
                  <a:cubicBezTo>
                    <a:pt x="296111" y="1747078"/>
                    <a:pt x="291418" y="1748600"/>
                    <a:pt x="290023" y="1746444"/>
                  </a:cubicBezTo>
                  <a:cubicBezTo>
                    <a:pt x="288628" y="1744289"/>
                    <a:pt x="290023" y="1735160"/>
                    <a:pt x="291418" y="1731610"/>
                  </a:cubicBezTo>
                  <a:cubicBezTo>
                    <a:pt x="292813" y="1728060"/>
                    <a:pt x="300043" y="1721086"/>
                    <a:pt x="300804" y="1716648"/>
                  </a:cubicBezTo>
                  <a:cubicBezTo>
                    <a:pt x="301565" y="1712210"/>
                    <a:pt x="297506" y="1705490"/>
                    <a:pt x="298141" y="1701813"/>
                  </a:cubicBezTo>
                  <a:cubicBezTo>
                    <a:pt x="298775" y="1698136"/>
                    <a:pt x="305244" y="1692050"/>
                    <a:pt x="306258" y="1688246"/>
                  </a:cubicBezTo>
                  <a:cubicBezTo>
                    <a:pt x="308161" y="1681399"/>
                    <a:pt x="304356" y="1666692"/>
                    <a:pt x="306258" y="1659845"/>
                  </a:cubicBezTo>
                  <a:cubicBezTo>
                    <a:pt x="308161" y="1652998"/>
                    <a:pt x="316532" y="1645137"/>
                    <a:pt x="318942" y="1639558"/>
                  </a:cubicBezTo>
                  <a:cubicBezTo>
                    <a:pt x="320407" y="1635195"/>
                    <a:pt x="320884" y="1630561"/>
                    <a:pt x="320338" y="1625991"/>
                  </a:cubicBezTo>
                  <a:cubicBezTo>
                    <a:pt x="318086" y="1620165"/>
                    <a:pt x="314320" y="1615044"/>
                    <a:pt x="309429" y="1611156"/>
                  </a:cubicBezTo>
                  <a:cubicBezTo>
                    <a:pt x="306132" y="1608874"/>
                    <a:pt x="297760" y="1607987"/>
                    <a:pt x="294589" y="1605704"/>
                  </a:cubicBezTo>
                  <a:cubicBezTo>
                    <a:pt x="289876" y="1602164"/>
                    <a:pt x="286125" y="1597500"/>
                    <a:pt x="283681" y="1592137"/>
                  </a:cubicBezTo>
                  <a:cubicBezTo>
                    <a:pt x="283083" y="1587024"/>
                    <a:pt x="284056" y="1581850"/>
                    <a:pt x="286471" y="1577302"/>
                  </a:cubicBezTo>
                  <a:cubicBezTo>
                    <a:pt x="288501" y="1574260"/>
                    <a:pt x="296111" y="1571217"/>
                    <a:pt x="297253" y="1567793"/>
                  </a:cubicBezTo>
                  <a:cubicBezTo>
                    <a:pt x="297820" y="1562695"/>
                    <a:pt x="296895" y="1557542"/>
                    <a:pt x="294589" y="1552958"/>
                  </a:cubicBezTo>
                  <a:cubicBezTo>
                    <a:pt x="290277" y="1544590"/>
                    <a:pt x="273407" y="1533940"/>
                    <a:pt x="269221" y="1525825"/>
                  </a:cubicBezTo>
                  <a:cubicBezTo>
                    <a:pt x="265035" y="1517710"/>
                    <a:pt x="265162" y="1503636"/>
                    <a:pt x="261103" y="1497423"/>
                  </a:cubicBezTo>
                  <a:cubicBezTo>
                    <a:pt x="257045" y="1491210"/>
                    <a:pt x="247024" y="1487026"/>
                    <a:pt x="243473" y="1482462"/>
                  </a:cubicBezTo>
                  <a:cubicBezTo>
                    <a:pt x="240860" y="1478301"/>
                    <a:pt x="239013" y="1473706"/>
                    <a:pt x="238019" y="1468895"/>
                  </a:cubicBezTo>
                  <a:cubicBezTo>
                    <a:pt x="238019" y="1465218"/>
                    <a:pt x="238019" y="1457610"/>
                    <a:pt x="236750" y="1454060"/>
                  </a:cubicBezTo>
                  <a:cubicBezTo>
                    <a:pt x="234467" y="1446706"/>
                    <a:pt x="224066" y="1434407"/>
                    <a:pt x="221783" y="1427053"/>
                  </a:cubicBezTo>
                  <a:cubicBezTo>
                    <a:pt x="219500" y="1419699"/>
                    <a:pt x="222544" y="1403850"/>
                    <a:pt x="219119" y="1397130"/>
                  </a:cubicBezTo>
                  <a:cubicBezTo>
                    <a:pt x="217217" y="1393580"/>
                    <a:pt x="208972" y="1389903"/>
                    <a:pt x="206435" y="1386353"/>
                  </a:cubicBezTo>
                  <a:cubicBezTo>
                    <a:pt x="202630" y="1380140"/>
                    <a:pt x="202884" y="1364544"/>
                    <a:pt x="199586" y="1357951"/>
                  </a:cubicBezTo>
                  <a:cubicBezTo>
                    <a:pt x="192471" y="1348062"/>
                    <a:pt x="184806" y="1338580"/>
                    <a:pt x="176628" y="1329550"/>
                  </a:cubicBezTo>
                  <a:cubicBezTo>
                    <a:pt x="173546" y="1324985"/>
                    <a:pt x="171272" y="1319923"/>
                    <a:pt x="169906" y="1314588"/>
                  </a:cubicBezTo>
                  <a:cubicBezTo>
                    <a:pt x="170386" y="1305017"/>
                    <a:pt x="171744" y="1295510"/>
                    <a:pt x="173964" y="1286187"/>
                  </a:cubicBezTo>
                  <a:cubicBezTo>
                    <a:pt x="173964" y="1278706"/>
                    <a:pt x="172950" y="1263744"/>
                    <a:pt x="173964" y="1256390"/>
                  </a:cubicBezTo>
                  <a:cubicBezTo>
                    <a:pt x="176755" y="1233060"/>
                    <a:pt x="197937" y="1233948"/>
                    <a:pt x="207704" y="1229257"/>
                  </a:cubicBezTo>
                  <a:cubicBezTo>
                    <a:pt x="220388" y="1223297"/>
                    <a:pt x="247278" y="1186907"/>
                    <a:pt x="206435" y="1173721"/>
                  </a:cubicBezTo>
                  <a:cubicBezTo>
                    <a:pt x="199967" y="1171693"/>
                    <a:pt x="185634" y="1173721"/>
                    <a:pt x="179292" y="1171059"/>
                  </a:cubicBezTo>
                  <a:cubicBezTo>
                    <a:pt x="173597" y="1167794"/>
                    <a:pt x="168564" y="1163494"/>
                    <a:pt x="164451" y="1158379"/>
                  </a:cubicBezTo>
                  <a:cubicBezTo>
                    <a:pt x="155357" y="1145206"/>
                    <a:pt x="147622" y="1131144"/>
                    <a:pt x="141367" y="1116411"/>
                  </a:cubicBezTo>
                  <a:cubicBezTo>
                    <a:pt x="139200" y="1112052"/>
                    <a:pt x="137417" y="1107513"/>
                    <a:pt x="136039" y="1102844"/>
                  </a:cubicBezTo>
                  <a:cubicBezTo>
                    <a:pt x="135226" y="1098358"/>
                    <a:pt x="135226" y="1093763"/>
                    <a:pt x="136039" y="1089277"/>
                  </a:cubicBezTo>
                  <a:cubicBezTo>
                    <a:pt x="136674" y="1086741"/>
                    <a:pt x="140352" y="1082304"/>
                    <a:pt x="141367" y="1079768"/>
                  </a:cubicBezTo>
                  <a:cubicBezTo>
                    <a:pt x="143158" y="1075432"/>
                    <a:pt x="144518" y="1070930"/>
                    <a:pt x="145426" y="1066328"/>
                  </a:cubicBezTo>
                  <a:cubicBezTo>
                    <a:pt x="146792" y="1056865"/>
                    <a:pt x="146361" y="1047229"/>
                    <a:pt x="144157" y="1037926"/>
                  </a:cubicBezTo>
                  <a:cubicBezTo>
                    <a:pt x="142635" y="1034249"/>
                    <a:pt x="136293" y="1028290"/>
                    <a:pt x="136039" y="1024359"/>
                  </a:cubicBezTo>
                  <a:cubicBezTo>
                    <a:pt x="135278" y="1016752"/>
                    <a:pt x="144538" y="1003185"/>
                    <a:pt x="146821" y="995831"/>
                  </a:cubicBezTo>
                  <a:cubicBezTo>
                    <a:pt x="147835" y="992661"/>
                    <a:pt x="146821" y="985561"/>
                    <a:pt x="148216" y="982391"/>
                  </a:cubicBezTo>
                  <a:cubicBezTo>
                    <a:pt x="149611" y="979221"/>
                    <a:pt x="151894" y="971867"/>
                    <a:pt x="154938" y="969711"/>
                  </a:cubicBezTo>
                  <a:cubicBezTo>
                    <a:pt x="159735" y="967753"/>
                    <a:pt x="165109" y="967753"/>
                    <a:pt x="169906" y="969711"/>
                  </a:cubicBezTo>
                  <a:cubicBezTo>
                    <a:pt x="171174" y="970472"/>
                    <a:pt x="172189" y="973642"/>
                    <a:pt x="172569" y="975037"/>
                  </a:cubicBezTo>
                  <a:cubicBezTo>
                    <a:pt x="173542" y="979963"/>
                    <a:pt x="174010" y="984977"/>
                    <a:pt x="173964" y="989998"/>
                  </a:cubicBezTo>
                  <a:cubicBezTo>
                    <a:pt x="171857" y="1002310"/>
                    <a:pt x="173264" y="1014966"/>
                    <a:pt x="178023" y="1026515"/>
                  </a:cubicBezTo>
                  <a:cubicBezTo>
                    <a:pt x="180306" y="1030065"/>
                    <a:pt x="183731" y="1037926"/>
                    <a:pt x="186141" y="1041476"/>
                  </a:cubicBezTo>
                  <a:cubicBezTo>
                    <a:pt x="190268" y="1047170"/>
                    <a:pt x="194759" y="1052592"/>
                    <a:pt x="199586" y="1057706"/>
                  </a:cubicBezTo>
                  <a:cubicBezTo>
                    <a:pt x="215568" y="1073809"/>
                    <a:pt x="218993" y="1051239"/>
                    <a:pt x="219246" y="1045026"/>
                  </a:cubicBezTo>
                  <a:cubicBezTo>
                    <a:pt x="219500" y="1038814"/>
                    <a:pt x="219246" y="1024613"/>
                    <a:pt x="219246" y="1017893"/>
                  </a:cubicBezTo>
                  <a:cubicBezTo>
                    <a:pt x="219246" y="990886"/>
                    <a:pt x="220515" y="982137"/>
                    <a:pt x="214934" y="971994"/>
                  </a:cubicBezTo>
                  <a:cubicBezTo>
                    <a:pt x="198825" y="942958"/>
                    <a:pt x="186014" y="952721"/>
                    <a:pt x="179292" y="943465"/>
                  </a:cubicBezTo>
                  <a:cubicBezTo>
                    <a:pt x="176755" y="940042"/>
                    <a:pt x="183731" y="930786"/>
                    <a:pt x="187409" y="928504"/>
                  </a:cubicBezTo>
                  <a:cubicBezTo>
                    <a:pt x="222925" y="907710"/>
                    <a:pt x="254888" y="913415"/>
                    <a:pt x="243473" y="903145"/>
                  </a:cubicBezTo>
                  <a:cubicBezTo>
                    <a:pt x="208972" y="871827"/>
                    <a:pt x="161788" y="932308"/>
                    <a:pt x="133249" y="934083"/>
                  </a:cubicBezTo>
                  <a:cubicBezTo>
                    <a:pt x="127269" y="932924"/>
                    <a:pt x="121959" y="929521"/>
                    <a:pt x="118409" y="924573"/>
                  </a:cubicBezTo>
                  <a:cubicBezTo>
                    <a:pt x="116807" y="920172"/>
                    <a:pt x="115452" y="915685"/>
                    <a:pt x="114350" y="911133"/>
                  </a:cubicBezTo>
                  <a:cubicBezTo>
                    <a:pt x="107627" y="896045"/>
                    <a:pt x="110418" y="893763"/>
                    <a:pt x="111559" y="888057"/>
                  </a:cubicBezTo>
                  <a:cubicBezTo>
                    <a:pt x="112164" y="878412"/>
                    <a:pt x="110783" y="868745"/>
                    <a:pt x="107500" y="859655"/>
                  </a:cubicBezTo>
                  <a:cubicBezTo>
                    <a:pt x="104964" y="852301"/>
                    <a:pt x="97987" y="838481"/>
                    <a:pt x="94816" y="831254"/>
                  </a:cubicBezTo>
                  <a:cubicBezTo>
                    <a:pt x="94055" y="828845"/>
                    <a:pt x="92660" y="824153"/>
                    <a:pt x="92153" y="821744"/>
                  </a:cubicBezTo>
                  <a:cubicBezTo>
                    <a:pt x="91645" y="819335"/>
                    <a:pt x="90631" y="810333"/>
                    <a:pt x="89362" y="806783"/>
                  </a:cubicBezTo>
                  <a:cubicBezTo>
                    <a:pt x="87611" y="802034"/>
                    <a:pt x="85357" y="797486"/>
                    <a:pt x="82640" y="793216"/>
                  </a:cubicBezTo>
                  <a:cubicBezTo>
                    <a:pt x="80103" y="789539"/>
                    <a:pt x="73254" y="783326"/>
                    <a:pt x="69956" y="779776"/>
                  </a:cubicBezTo>
                  <a:cubicBezTo>
                    <a:pt x="66432" y="775022"/>
                    <a:pt x="63253" y="770022"/>
                    <a:pt x="60443" y="764814"/>
                  </a:cubicBezTo>
                  <a:cubicBezTo>
                    <a:pt x="55623" y="754798"/>
                    <a:pt x="50169" y="732989"/>
                    <a:pt x="45603" y="722846"/>
                  </a:cubicBezTo>
                  <a:cubicBezTo>
                    <a:pt x="42178" y="715492"/>
                    <a:pt x="33553" y="701418"/>
                    <a:pt x="29367" y="694444"/>
                  </a:cubicBezTo>
                  <a:cubicBezTo>
                    <a:pt x="25181" y="687471"/>
                    <a:pt x="15922" y="673650"/>
                    <a:pt x="16683" y="666043"/>
                  </a:cubicBezTo>
                  <a:cubicBezTo>
                    <a:pt x="17444" y="661478"/>
                    <a:pt x="26703" y="656407"/>
                    <a:pt x="29367" y="652476"/>
                  </a:cubicBezTo>
                  <a:cubicBezTo>
                    <a:pt x="31781" y="645519"/>
                    <a:pt x="32689" y="638128"/>
                    <a:pt x="32031" y="630794"/>
                  </a:cubicBezTo>
                  <a:cubicBezTo>
                    <a:pt x="29378" y="611984"/>
                    <a:pt x="28487" y="592967"/>
                    <a:pt x="29367" y="573991"/>
                  </a:cubicBezTo>
                  <a:cubicBezTo>
                    <a:pt x="32160" y="564343"/>
                    <a:pt x="36440" y="555189"/>
                    <a:pt x="42051" y="546857"/>
                  </a:cubicBezTo>
                  <a:cubicBezTo>
                    <a:pt x="45675" y="542698"/>
                    <a:pt x="48823" y="538147"/>
                    <a:pt x="51437" y="533290"/>
                  </a:cubicBezTo>
                  <a:cubicBezTo>
                    <a:pt x="51945" y="527427"/>
                    <a:pt x="51945" y="521530"/>
                    <a:pt x="51437" y="515666"/>
                  </a:cubicBezTo>
                  <a:cubicBezTo>
                    <a:pt x="51437" y="512243"/>
                    <a:pt x="54228" y="505650"/>
                    <a:pt x="54228" y="502226"/>
                  </a:cubicBezTo>
                  <a:cubicBezTo>
                    <a:pt x="54228" y="498803"/>
                    <a:pt x="51691" y="491069"/>
                    <a:pt x="51437" y="487265"/>
                  </a:cubicBezTo>
                  <a:cubicBezTo>
                    <a:pt x="51183" y="483461"/>
                    <a:pt x="53213" y="477121"/>
                    <a:pt x="52832" y="473698"/>
                  </a:cubicBezTo>
                  <a:cubicBezTo>
                    <a:pt x="50537" y="458639"/>
                    <a:pt x="45961" y="444017"/>
                    <a:pt x="39261" y="430335"/>
                  </a:cubicBezTo>
                  <a:cubicBezTo>
                    <a:pt x="35750" y="426134"/>
                    <a:pt x="32609" y="421637"/>
                    <a:pt x="29874" y="416895"/>
                  </a:cubicBezTo>
                  <a:cubicBezTo>
                    <a:pt x="28860" y="413598"/>
                    <a:pt x="30889" y="406498"/>
                    <a:pt x="29874" y="403328"/>
                  </a:cubicBezTo>
                  <a:cubicBezTo>
                    <a:pt x="25942" y="390649"/>
                    <a:pt x="2223" y="374039"/>
                    <a:pt x="67" y="361360"/>
                  </a:cubicBezTo>
                  <a:cubicBezTo>
                    <a:pt x="-567" y="357556"/>
                    <a:pt x="3492" y="350202"/>
                    <a:pt x="4126" y="346398"/>
                  </a:cubicBezTo>
                  <a:cubicBezTo>
                    <a:pt x="4760" y="342594"/>
                    <a:pt x="2984" y="329027"/>
                    <a:pt x="4126" y="323448"/>
                  </a:cubicBezTo>
                  <a:cubicBezTo>
                    <a:pt x="6992" y="313431"/>
                    <a:pt x="11263" y="303868"/>
                    <a:pt x="16810" y="295047"/>
                  </a:cubicBezTo>
                  <a:cubicBezTo>
                    <a:pt x="19474" y="290736"/>
                    <a:pt x="27464" y="284143"/>
                    <a:pt x="30382" y="280085"/>
                  </a:cubicBezTo>
                  <a:cubicBezTo>
                    <a:pt x="32691" y="275337"/>
                    <a:pt x="35407" y="270798"/>
                    <a:pt x="38499" y="266518"/>
                  </a:cubicBezTo>
                  <a:cubicBezTo>
                    <a:pt x="41544" y="263856"/>
                    <a:pt x="49915" y="262081"/>
                    <a:pt x="53340" y="259799"/>
                  </a:cubicBezTo>
                  <a:cubicBezTo>
                    <a:pt x="57578" y="256127"/>
                    <a:pt x="60845" y="251467"/>
                    <a:pt x="62853" y="246232"/>
                  </a:cubicBezTo>
                  <a:cubicBezTo>
                    <a:pt x="64629" y="242555"/>
                    <a:pt x="67546" y="234820"/>
                    <a:pt x="69575" y="231397"/>
                  </a:cubicBezTo>
                  <a:cubicBezTo>
                    <a:pt x="71605" y="227973"/>
                    <a:pt x="77186" y="221507"/>
                    <a:pt x="79088" y="217830"/>
                  </a:cubicBezTo>
                  <a:cubicBezTo>
                    <a:pt x="81554" y="213148"/>
                    <a:pt x="83388" y="208159"/>
                    <a:pt x="84542" y="202995"/>
                  </a:cubicBezTo>
                  <a:cubicBezTo>
                    <a:pt x="84542" y="199445"/>
                    <a:pt x="81245" y="192852"/>
                    <a:pt x="81752" y="189429"/>
                  </a:cubicBezTo>
                  <a:cubicBezTo>
                    <a:pt x="81752" y="189429"/>
                    <a:pt x="98495" y="160520"/>
                    <a:pt x="109022" y="141120"/>
                  </a:cubicBezTo>
                  <a:cubicBezTo>
                    <a:pt x="111813" y="135922"/>
                    <a:pt x="114223" y="131484"/>
                    <a:pt x="115618" y="128441"/>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1" name="US_State">
              <a:extLst>
                <a:ext uri="{FF2B5EF4-FFF2-40B4-BE49-F238E27FC236}">
                  <a16:creationId xmlns:a16="http://schemas.microsoft.com/office/drawing/2014/main" id="{7EF9045B-DC89-9152-E24D-A6AAC5B9CA9D}"/>
                </a:ext>
              </a:extLst>
            </p:cNvPr>
            <p:cNvSpPr/>
            <p:nvPr/>
          </p:nvSpPr>
          <p:spPr>
            <a:xfrm>
              <a:off x="1345517" y="2250572"/>
              <a:ext cx="1104394" cy="1710115"/>
            </a:xfrm>
            <a:custGeom>
              <a:avLst/>
              <a:gdLst>
                <a:gd name="connsiteX0" fmla="*/ 36910 w 1104394"/>
                <a:gd name="connsiteY0" fmla="*/ 496901 h 1710115"/>
                <a:gd name="connsiteX1" fmla="*/ 157535 w 1104394"/>
                <a:gd name="connsiteY1" fmla="*/ 0 h 1710115"/>
                <a:gd name="connsiteX2" fmla="*/ 433919 w 1104394"/>
                <a:gd name="connsiteY2" fmla="*/ 65045 h 1710115"/>
                <a:gd name="connsiteX3" fmla="*/ 630267 w 1104394"/>
                <a:gd name="connsiteY3" fmla="*/ 107013 h 1710115"/>
                <a:gd name="connsiteX4" fmla="*/ 887625 w 1104394"/>
                <a:gd name="connsiteY4" fmla="*/ 159759 h 1710115"/>
                <a:gd name="connsiteX5" fmla="*/ 1104395 w 1104394"/>
                <a:gd name="connsiteY5" fmla="*/ 199065 h 1710115"/>
                <a:gd name="connsiteX6" fmla="*/ 909315 w 1104394"/>
                <a:gd name="connsiteY6" fmla="*/ 1289483 h 1710115"/>
                <a:gd name="connsiteX7" fmla="*/ 878112 w 1104394"/>
                <a:gd name="connsiteY7" fmla="*/ 1461414 h 1710115"/>
                <a:gd name="connsiteX8" fmla="*/ 864540 w 1104394"/>
                <a:gd name="connsiteY8" fmla="*/ 1481701 h 1710115"/>
                <a:gd name="connsiteX9" fmla="*/ 848432 w 1104394"/>
                <a:gd name="connsiteY9" fmla="*/ 1498057 h 1710115"/>
                <a:gd name="connsiteX10" fmla="*/ 833465 w 1104394"/>
                <a:gd name="connsiteY10" fmla="*/ 1495268 h 1710115"/>
                <a:gd name="connsiteX11" fmla="*/ 828011 w 1104394"/>
                <a:gd name="connsiteY11" fmla="*/ 1479038 h 1710115"/>
                <a:gd name="connsiteX12" fmla="*/ 815327 w 1104394"/>
                <a:gd name="connsiteY12" fmla="*/ 1465471 h 1710115"/>
                <a:gd name="connsiteX13" fmla="*/ 800486 w 1104394"/>
                <a:gd name="connsiteY13" fmla="*/ 1465471 h 1710115"/>
                <a:gd name="connsiteX14" fmla="*/ 786914 w 1104394"/>
                <a:gd name="connsiteY14" fmla="*/ 1455962 h 1710115"/>
                <a:gd name="connsiteX15" fmla="*/ 770679 w 1104394"/>
                <a:gd name="connsiteY15" fmla="*/ 1458751 h 1710115"/>
                <a:gd name="connsiteX16" fmla="*/ 754443 w 1104394"/>
                <a:gd name="connsiteY16" fmla="*/ 1469529 h 1710115"/>
                <a:gd name="connsiteX17" fmla="*/ 747594 w 1104394"/>
                <a:gd name="connsiteY17" fmla="*/ 1487153 h 1710115"/>
                <a:gd name="connsiteX18" fmla="*/ 757107 w 1104394"/>
                <a:gd name="connsiteY18" fmla="*/ 1515555 h 1710115"/>
                <a:gd name="connsiteX19" fmla="*/ 748989 w 1104394"/>
                <a:gd name="connsiteY19" fmla="*/ 1529122 h 1710115"/>
                <a:gd name="connsiteX20" fmla="*/ 747594 w 1104394"/>
                <a:gd name="connsiteY20" fmla="*/ 1542689 h 1710115"/>
                <a:gd name="connsiteX21" fmla="*/ 750385 w 1104394"/>
                <a:gd name="connsiteY21" fmla="*/ 1571090 h 1710115"/>
                <a:gd name="connsiteX22" fmla="*/ 744931 w 1104394"/>
                <a:gd name="connsiteY22" fmla="*/ 1590109 h 1710115"/>
                <a:gd name="connsiteX23" fmla="*/ 743535 w 1104394"/>
                <a:gd name="connsiteY23" fmla="*/ 1604943 h 1710115"/>
                <a:gd name="connsiteX24" fmla="*/ 748989 w 1104394"/>
                <a:gd name="connsiteY24" fmla="*/ 1633345 h 1710115"/>
                <a:gd name="connsiteX25" fmla="*/ 746326 w 1104394"/>
                <a:gd name="connsiteY25" fmla="*/ 1665931 h 1710115"/>
                <a:gd name="connsiteX26" fmla="*/ 731359 w 1104394"/>
                <a:gd name="connsiteY26" fmla="*/ 1678610 h 1710115"/>
                <a:gd name="connsiteX27" fmla="*/ 728695 w 1104394"/>
                <a:gd name="connsiteY27" fmla="*/ 1709674 h 1710115"/>
                <a:gd name="connsiteX28" fmla="*/ 511926 w 1104394"/>
                <a:gd name="connsiteY28" fmla="*/ 1390157 h 1710115"/>
                <a:gd name="connsiteX29" fmla="*/ 0 w 1104394"/>
                <a:gd name="connsiteY29" fmla="*/ 644108 h 1710115"/>
                <a:gd name="connsiteX30" fmla="*/ 36530 w 1104394"/>
                <a:gd name="connsiteY30" fmla="*/ 497915 h 171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4394" h="1710115">
                  <a:moveTo>
                    <a:pt x="36910" y="496901"/>
                  </a:moveTo>
                  <a:lnTo>
                    <a:pt x="157535" y="0"/>
                  </a:lnTo>
                  <a:lnTo>
                    <a:pt x="433919" y="65045"/>
                  </a:lnTo>
                  <a:lnTo>
                    <a:pt x="630267" y="107013"/>
                  </a:lnTo>
                  <a:lnTo>
                    <a:pt x="887625" y="159759"/>
                  </a:lnTo>
                  <a:lnTo>
                    <a:pt x="1104395" y="199065"/>
                  </a:lnTo>
                  <a:lnTo>
                    <a:pt x="909315" y="1289483"/>
                  </a:lnTo>
                  <a:lnTo>
                    <a:pt x="878112" y="1461414"/>
                  </a:lnTo>
                  <a:lnTo>
                    <a:pt x="864540" y="1481701"/>
                  </a:lnTo>
                  <a:cubicBezTo>
                    <a:pt x="864540" y="1481701"/>
                    <a:pt x="853886" y="1496282"/>
                    <a:pt x="848432" y="1498057"/>
                  </a:cubicBezTo>
                  <a:cubicBezTo>
                    <a:pt x="843270" y="1498943"/>
                    <a:pt x="837961" y="1497953"/>
                    <a:pt x="833465" y="1495268"/>
                  </a:cubicBezTo>
                  <a:cubicBezTo>
                    <a:pt x="830167" y="1492478"/>
                    <a:pt x="828011" y="1479038"/>
                    <a:pt x="828011" y="1479038"/>
                  </a:cubicBezTo>
                  <a:cubicBezTo>
                    <a:pt x="828011" y="1479038"/>
                    <a:pt x="820147" y="1467120"/>
                    <a:pt x="815327" y="1465471"/>
                  </a:cubicBezTo>
                  <a:cubicBezTo>
                    <a:pt x="810507" y="1463823"/>
                    <a:pt x="804038" y="1466613"/>
                    <a:pt x="800486" y="1465471"/>
                  </a:cubicBezTo>
                  <a:cubicBezTo>
                    <a:pt x="796935" y="1464330"/>
                    <a:pt x="790973" y="1456976"/>
                    <a:pt x="786914" y="1455962"/>
                  </a:cubicBezTo>
                  <a:cubicBezTo>
                    <a:pt x="781364" y="1455696"/>
                    <a:pt x="775822" y="1456648"/>
                    <a:pt x="770679" y="1458751"/>
                  </a:cubicBezTo>
                  <a:cubicBezTo>
                    <a:pt x="764621" y="1461261"/>
                    <a:pt x="759108" y="1464921"/>
                    <a:pt x="754443" y="1469529"/>
                  </a:cubicBezTo>
                  <a:cubicBezTo>
                    <a:pt x="750652" y="1474701"/>
                    <a:pt x="748290" y="1480779"/>
                    <a:pt x="747594" y="1487153"/>
                  </a:cubicBezTo>
                  <a:cubicBezTo>
                    <a:pt x="747594" y="1494634"/>
                    <a:pt x="757868" y="1508201"/>
                    <a:pt x="757107" y="1515555"/>
                  </a:cubicBezTo>
                  <a:cubicBezTo>
                    <a:pt x="755118" y="1520469"/>
                    <a:pt x="752380" y="1525045"/>
                    <a:pt x="748989" y="1529122"/>
                  </a:cubicBezTo>
                  <a:lnTo>
                    <a:pt x="747594" y="1542689"/>
                  </a:lnTo>
                  <a:cubicBezTo>
                    <a:pt x="749206" y="1552076"/>
                    <a:pt x="750138" y="1561568"/>
                    <a:pt x="750385" y="1571090"/>
                  </a:cubicBezTo>
                  <a:cubicBezTo>
                    <a:pt x="749004" y="1577547"/>
                    <a:pt x="747182" y="1583902"/>
                    <a:pt x="744931" y="1590109"/>
                  </a:cubicBezTo>
                  <a:lnTo>
                    <a:pt x="743535" y="1604943"/>
                  </a:lnTo>
                  <a:lnTo>
                    <a:pt x="748989" y="1633345"/>
                  </a:lnTo>
                  <a:cubicBezTo>
                    <a:pt x="749955" y="1644279"/>
                    <a:pt x="749054" y="1655298"/>
                    <a:pt x="746326" y="1665931"/>
                  </a:cubicBezTo>
                  <a:cubicBezTo>
                    <a:pt x="743789" y="1669988"/>
                    <a:pt x="733642" y="1673792"/>
                    <a:pt x="731359" y="1678610"/>
                  </a:cubicBezTo>
                  <a:cubicBezTo>
                    <a:pt x="727680" y="1685457"/>
                    <a:pt x="735291" y="1713985"/>
                    <a:pt x="728695" y="1709674"/>
                  </a:cubicBezTo>
                  <a:cubicBezTo>
                    <a:pt x="641302" y="1653886"/>
                    <a:pt x="511926" y="1390157"/>
                    <a:pt x="511926" y="1390157"/>
                  </a:cubicBezTo>
                  <a:lnTo>
                    <a:pt x="0" y="644108"/>
                  </a:lnTo>
                  <a:lnTo>
                    <a:pt x="36530" y="497915"/>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2" name="US_State">
              <a:extLst>
                <a:ext uri="{FF2B5EF4-FFF2-40B4-BE49-F238E27FC236}">
                  <a16:creationId xmlns:a16="http://schemas.microsoft.com/office/drawing/2014/main" id="{FE27B96F-1133-6F3B-9E42-A82B7C1FECDA}"/>
                </a:ext>
              </a:extLst>
            </p:cNvPr>
            <p:cNvSpPr/>
            <p:nvPr/>
          </p:nvSpPr>
          <p:spPr>
            <a:xfrm>
              <a:off x="8120033" y="2808461"/>
              <a:ext cx="792358" cy="385293"/>
            </a:xfrm>
            <a:custGeom>
              <a:avLst/>
              <a:gdLst>
                <a:gd name="connsiteX0" fmla="*/ 771694 w 792358"/>
                <a:gd name="connsiteY0" fmla="*/ 323575 h 385293"/>
                <a:gd name="connsiteX1" fmla="*/ 760912 w 792358"/>
                <a:gd name="connsiteY1" fmla="*/ 337142 h 385293"/>
                <a:gd name="connsiteX2" fmla="*/ 762181 w 792358"/>
                <a:gd name="connsiteY2" fmla="*/ 350582 h 385293"/>
                <a:gd name="connsiteX3" fmla="*/ 732373 w 792358"/>
                <a:gd name="connsiteY3" fmla="*/ 361486 h 385293"/>
                <a:gd name="connsiteX4" fmla="*/ 718928 w 792358"/>
                <a:gd name="connsiteY4" fmla="*/ 375053 h 385293"/>
                <a:gd name="connsiteX5" fmla="*/ 706244 w 792358"/>
                <a:gd name="connsiteY5" fmla="*/ 375053 h 385293"/>
                <a:gd name="connsiteX6" fmla="*/ 679100 w 792358"/>
                <a:gd name="connsiteY6" fmla="*/ 384436 h 385293"/>
                <a:gd name="connsiteX7" fmla="*/ 679100 w 792358"/>
                <a:gd name="connsiteY7" fmla="*/ 375053 h 385293"/>
                <a:gd name="connsiteX8" fmla="*/ 688613 w 792358"/>
                <a:gd name="connsiteY8" fmla="*/ 360092 h 385293"/>
                <a:gd name="connsiteX9" fmla="*/ 693940 w 792358"/>
                <a:gd name="connsiteY9" fmla="*/ 346525 h 385293"/>
                <a:gd name="connsiteX10" fmla="*/ 675042 w 792358"/>
                <a:gd name="connsiteY10" fmla="*/ 342467 h 385293"/>
                <a:gd name="connsiteX11" fmla="*/ 661470 w 792358"/>
                <a:gd name="connsiteY11" fmla="*/ 350582 h 385293"/>
                <a:gd name="connsiteX12" fmla="*/ 658806 w 792358"/>
                <a:gd name="connsiteY12" fmla="*/ 337142 h 385293"/>
                <a:gd name="connsiteX13" fmla="*/ 661470 w 792358"/>
                <a:gd name="connsiteY13" fmla="*/ 318123 h 385293"/>
                <a:gd name="connsiteX14" fmla="*/ 661470 w 792358"/>
                <a:gd name="connsiteY14" fmla="*/ 290990 h 385293"/>
                <a:gd name="connsiteX15" fmla="*/ 643712 w 792358"/>
                <a:gd name="connsiteY15" fmla="*/ 313812 h 385293"/>
                <a:gd name="connsiteX16" fmla="*/ 635467 w 792358"/>
                <a:gd name="connsiteY16" fmla="*/ 322054 h 385293"/>
                <a:gd name="connsiteX17" fmla="*/ 622784 w 792358"/>
                <a:gd name="connsiteY17" fmla="*/ 316602 h 385293"/>
                <a:gd name="connsiteX18" fmla="*/ 614919 w 792358"/>
                <a:gd name="connsiteY18" fmla="*/ 311403 h 385293"/>
                <a:gd name="connsiteX19" fmla="*/ 601348 w 792358"/>
                <a:gd name="connsiteY19" fmla="*/ 304556 h 385293"/>
                <a:gd name="connsiteX20" fmla="*/ 605406 w 792358"/>
                <a:gd name="connsiteY20" fmla="*/ 318123 h 385293"/>
                <a:gd name="connsiteX21" fmla="*/ 591961 w 792358"/>
                <a:gd name="connsiteY21" fmla="*/ 303162 h 385293"/>
                <a:gd name="connsiteX22" fmla="*/ 591961 w 792358"/>
                <a:gd name="connsiteY22" fmla="*/ 288327 h 385293"/>
                <a:gd name="connsiteX23" fmla="*/ 583716 w 792358"/>
                <a:gd name="connsiteY23" fmla="*/ 269308 h 385293"/>
                <a:gd name="connsiteX24" fmla="*/ 587902 w 792358"/>
                <a:gd name="connsiteY24" fmla="*/ 248894 h 385293"/>
                <a:gd name="connsiteX25" fmla="*/ 608197 w 792358"/>
                <a:gd name="connsiteY25" fmla="*/ 248894 h 385293"/>
                <a:gd name="connsiteX26" fmla="*/ 595513 w 792358"/>
                <a:gd name="connsiteY26" fmla="*/ 236215 h 385293"/>
                <a:gd name="connsiteX27" fmla="*/ 573062 w 792358"/>
                <a:gd name="connsiteY27" fmla="*/ 240019 h 385293"/>
                <a:gd name="connsiteX28" fmla="*/ 566974 w 792358"/>
                <a:gd name="connsiteY28" fmla="*/ 216182 h 385293"/>
                <a:gd name="connsiteX29" fmla="*/ 580546 w 792358"/>
                <a:gd name="connsiteY29" fmla="*/ 210857 h 385293"/>
                <a:gd name="connsiteX30" fmla="*/ 594118 w 792358"/>
                <a:gd name="connsiteY30" fmla="*/ 221634 h 385293"/>
                <a:gd name="connsiteX31" fmla="*/ 587395 w 792358"/>
                <a:gd name="connsiteY31" fmla="*/ 208067 h 385293"/>
                <a:gd name="connsiteX32" fmla="*/ 596781 w 792358"/>
                <a:gd name="connsiteY32" fmla="*/ 195388 h 385293"/>
                <a:gd name="connsiteX33" fmla="*/ 583209 w 792358"/>
                <a:gd name="connsiteY33" fmla="*/ 199699 h 385293"/>
                <a:gd name="connsiteX34" fmla="*/ 573823 w 792358"/>
                <a:gd name="connsiteY34" fmla="*/ 186132 h 385293"/>
                <a:gd name="connsiteX35" fmla="*/ 569764 w 792358"/>
                <a:gd name="connsiteY35" fmla="*/ 191584 h 385293"/>
                <a:gd name="connsiteX36" fmla="*/ 557080 w 792358"/>
                <a:gd name="connsiteY36" fmla="*/ 199699 h 385293"/>
                <a:gd name="connsiteX37" fmla="*/ 554290 w 792358"/>
                <a:gd name="connsiteY37" fmla="*/ 207560 h 385293"/>
                <a:gd name="connsiteX38" fmla="*/ 554290 w 792358"/>
                <a:gd name="connsiteY38" fmla="*/ 179158 h 385293"/>
                <a:gd name="connsiteX39" fmla="*/ 566974 w 792358"/>
                <a:gd name="connsiteY39" fmla="*/ 176496 h 385293"/>
                <a:gd name="connsiteX40" fmla="*/ 581941 w 792358"/>
                <a:gd name="connsiteY40" fmla="*/ 163816 h 385293"/>
                <a:gd name="connsiteX41" fmla="*/ 579277 w 792358"/>
                <a:gd name="connsiteY41" fmla="*/ 158364 h 385293"/>
                <a:gd name="connsiteX42" fmla="*/ 579277 w 792358"/>
                <a:gd name="connsiteY42" fmla="*/ 144797 h 385293"/>
                <a:gd name="connsiteX43" fmla="*/ 573823 w 792358"/>
                <a:gd name="connsiteY43" fmla="*/ 143529 h 385293"/>
                <a:gd name="connsiteX44" fmla="*/ 568369 w 792358"/>
                <a:gd name="connsiteY44" fmla="*/ 156970 h 385293"/>
                <a:gd name="connsiteX45" fmla="*/ 558856 w 792358"/>
                <a:gd name="connsiteY45" fmla="*/ 142135 h 385293"/>
                <a:gd name="connsiteX46" fmla="*/ 565705 w 792358"/>
                <a:gd name="connsiteY46" fmla="*/ 100166 h 385293"/>
                <a:gd name="connsiteX47" fmla="*/ 578389 w 792358"/>
                <a:gd name="connsiteY47" fmla="*/ 86600 h 385293"/>
                <a:gd name="connsiteX48" fmla="*/ 591961 w 792358"/>
                <a:gd name="connsiteY48" fmla="*/ 83937 h 385293"/>
                <a:gd name="connsiteX49" fmla="*/ 605406 w 792358"/>
                <a:gd name="connsiteY49" fmla="*/ 77090 h 385293"/>
                <a:gd name="connsiteX50" fmla="*/ 600587 w 792358"/>
                <a:gd name="connsiteY50" fmla="*/ 61495 h 385293"/>
                <a:gd name="connsiteX51" fmla="*/ 605406 w 792358"/>
                <a:gd name="connsiteY51" fmla="*/ 47294 h 385293"/>
                <a:gd name="connsiteX52" fmla="*/ 601348 w 792358"/>
                <a:gd name="connsiteY52" fmla="*/ 41968 h 385293"/>
                <a:gd name="connsiteX53" fmla="*/ 590567 w 792358"/>
                <a:gd name="connsiteY53" fmla="*/ 39179 h 385293"/>
                <a:gd name="connsiteX54" fmla="*/ 582448 w 792358"/>
                <a:gd name="connsiteY54" fmla="*/ 43236 h 385293"/>
                <a:gd name="connsiteX55" fmla="*/ 568877 w 792358"/>
                <a:gd name="connsiteY55" fmla="*/ 46026 h 385293"/>
                <a:gd name="connsiteX56" fmla="*/ 567482 w 792358"/>
                <a:gd name="connsiteY56" fmla="*/ 54141 h 385293"/>
                <a:gd name="connsiteX57" fmla="*/ 566214 w 792358"/>
                <a:gd name="connsiteY57" fmla="*/ 82542 h 385293"/>
                <a:gd name="connsiteX58" fmla="*/ 552641 w 792358"/>
                <a:gd name="connsiteY58" fmla="*/ 86600 h 385293"/>
                <a:gd name="connsiteX59" fmla="*/ 551246 w 792358"/>
                <a:gd name="connsiteY59" fmla="*/ 73033 h 385293"/>
                <a:gd name="connsiteX60" fmla="*/ 540211 w 792358"/>
                <a:gd name="connsiteY60" fmla="*/ 77470 h 385293"/>
                <a:gd name="connsiteX61" fmla="*/ 533615 w 792358"/>
                <a:gd name="connsiteY61" fmla="*/ 87994 h 385293"/>
                <a:gd name="connsiteX62" fmla="*/ 523975 w 792358"/>
                <a:gd name="connsiteY62" fmla="*/ 92305 h 385293"/>
                <a:gd name="connsiteX63" fmla="*/ 532347 w 792358"/>
                <a:gd name="connsiteY63" fmla="*/ 104224 h 385293"/>
                <a:gd name="connsiteX64" fmla="*/ 530952 w 792358"/>
                <a:gd name="connsiteY64" fmla="*/ 121848 h 385293"/>
                <a:gd name="connsiteX65" fmla="*/ 530952 w 792358"/>
                <a:gd name="connsiteY65" fmla="*/ 131231 h 385293"/>
                <a:gd name="connsiteX66" fmla="*/ 517379 w 792358"/>
                <a:gd name="connsiteY66" fmla="*/ 131231 h 385293"/>
                <a:gd name="connsiteX67" fmla="*/ 513321 w 792358"/>
                <a:gd name="connsiteY67" fmla="*/ 128568 h 385293"/>
                <a:gd name="connsiteX68" fmla="*/ 498480 w 792358"/>
                <a:gd name="connsiteY68" fmla="*/ 132625 h 385293"/>
                <a:gd name="connsiteX69" fmla="*/ 532347 w 792358"/>
                <a:gd name="connsiteY69" fmla="*/ 152912 h 385293"/>
                <a:gd name="connsiteX70" fmla="*/ 529556 w 792358"/>
                <a:gd name="connsiteY70" fmla="*/ 167874 h 385293"/>
                <a:gd name="connsiteX71" fmla="*/ 522834 w 792358"/>
                <a:gd name="connsiteY71" fmla="*/ 174594 h 385293"/>
                <a:gd name="connsiteX72" fmla="*/ 520170 w 792358"/>
                <a:gd name="connsiteY72" fmla="*/ 177256 h 385293"/>
                <a:gd name="connsiteX73" fmla="*/ 530951 w 792358"/>
                <a:gd name="connsiteY73" fmla="*/ 185371 h 385293"/>
                <a:gd name="connsiteX74" fmla="*/ 529556 w 792358"/>
                <a:gd name="connsiteY74" fmla="*/ 210730 h 385293"/>
                <a:gd name="connsiteX75" fmla="*/ 535010 w 792358"/>
                <a:gd name="connsiteY75" fmla="*/ 224297 h 385293"/>
                <a:gd name="connsiteX76" fmla="*/ 530951 w 792358"/>
                <a:gd name="connsiteY76" fmla="*/ 237863 h 385293"/>
                <a:gd name="connsiteX77" fmla="*/ 539069 w 792358"/>
                <a:gd name="connsiteY77" fmla="*/ 251430 h 385293"/>
                <a:gd name="connsiteX78" fmla="*/ 547187 w 792358"/>
                <a:gd name="connsiteY78" fmla="*/ 282494 h 385293"/>
                <a:gd name="connsiteX79" fmla="*/ 574331 w 792358"/>
                <a:gd name="connsiteY79" fmla="*/ 309628 h 385293"/>
                <a:gd name="connsiteX80" fmla="*/ 566213 w 792358"/>
                <a:gd name="connsiteY80" fmla="*/ 323195 h 385293"/>
                <a:gd name="connsiteX81" fmla="*/ 559364 w 792358"/>
                <a:gd name="connsiteY81" fmla="*/ 313686 h 385293"/>
                <a:gd name="connsiteX82" fmla="*/ 545919 w 792358"/>
                <a:gd name="connsiteY82" fmla="*/ 309628 h 385293"/>
                <a:gd name="connsiteX83" fmla="*/ 530952 w 792358"/>
                <a:gd name="connsiteY83" fmla="*/ 300119 h 385293"/>
                <a:gd name="connsiteX84" fmla="*/ 516112 w 792358"/>
                <a:gd name="connsiteY84" fmla="*/ 271717 h 385293"/>
                <a:gd name="connsiteX85" fmla="*/ 512052 w 792358"/>
                <a:gd name="connsiteY85" fmla="*/ 258150 h 385293"/>
                <a:gd name="connsiteX86" fmla="*/ 502539 w 792358"/>
                <a:gd name="connsiteY86" fmla="*/ 273746 h 385293"/>
                <a:gd name="connsiteX87" fmla="*/ 512052 w 792358"/>
                <a:gd name="connsiteY87" fmla="*/ 302147 h 385293"/>
                <a:gd name="connsiteX88" fmla="*/ 521565 w 792358"/>
                <a:gd name="connsiteY88" fmla="*/ 315714 h 385293"/>
                <a:gd name="connsiteX89" fmla="*/ 541860 w 792358"/>
                <a:gd name="connsiteY89" fmla="*/ 326618 h 385293"/>
                <a:gd name="connsiteX90" fmla="*/ 556700 w 792358"/>
                <a:gd name="connsiteY90" fmla="*/ 339298 h 385293"/>
                <a:gd name="connsiteX91" fmla="*/ 579785 w 792358"/>
                <a:gd name="connsiteY91" fmla="*/ 337269 h 385293"/>
                <a:gd name="connsiteX92" fmla="*/ 597289 w 792358"/>
                <a:gd name="connsiteY92" fmla="*/ 364276 h 385293"/>
                <a:gd name="connsiteX93" fmla="*/ 593230 w 792358"/>
                <a:gd name="connsiteY93" fmla="*/ 376955 h 385293"/>
                <a:gd name="connsiteX94" fmla="*/ 579785 w 792358"/>
                <a:gd name="connsiteY94" fmla="*/ 362374 h 385293"/>
                <a:gd name="connsiteX95" fmla="*/ 564818 w 792358"/>
                <a:gd name="connsiteY95" fmla="*/ 360979 h 385293"/>
                <a:gd name="connsiteX96" fmla="*/ 560759 w 792358"/>
                <a:gd name="connsiteY96" fmla="*/ 363769 h 385293"/>
                <a:gd name="connsiteX97" fmla="*/ 548075 w 792358"/>
                <a:gd name="connsiteY97" fmla="*/ 350202 h 385293"/>
                <a:gd name="connsiteX98" fmla="*/ 534503 w 792358"/>
                <a:gd name="connsiteY98" fmla="*/ 348934 h 385293"/>
                <a:gd name="connsiteX99" fmla="*/ 519663 w 792358"/>
                <a:gd name="connsiteY99" fmla="*/ 358063 h 385293"/>
                <a:gd name="connsiteX100" fmla="*/ 506091 w 792358"/>
                <a:gd name="connsiteY100" fmla="*/ 344496 h 385293"/>
                <a:gd name="connsiteX101" fmla="*/ 500637 w 792358"/>
                <a:gd name="connsiteY101" fmla="*/ 330929 h 385293"/>
                <a:gd name="connsiteX102" fmla="*/ 497973 w 792358"/>
                <a:gd name="connsiteY102" fmla="*/ 339044 h 385293"/>
                <a:gd name="connsiteX103" fmla="*/ 497973 w 792358"/>
                <a:gd name="connsiteY103" fmla="*/ 352611 h 385293"/>
                <a:gd name="connsiteX104" fmla="*/ 483006 w 792358"/>
                <a:gd name="connsiteY104" fmla="*/ 343101 h 385293"/>
                <a:gd name="connsiteX105" fmla="*/ 472225 w 792358"/>
                <a:gd name="connsiteY105" fmla="*/ 329535 h 385293"/>
                <a:gd name="connsiteX106" fmla="*/ 464107 w 792358"/>
                <a:gd name="connsiteY106" fmla="*/ 314700 h 385293"/>
                <a:gd name="connsiteX107" fmla="*/ 450535 w 792358"/>
                <a:gd name="connsiteY107" fmla="*/ 320152 h 385293"/>
                <a:gd name="connsiteX108" fmla="*/ 449140 w 792358"/>
                <a:gd name="connsiteY108" fmla="*/ 329535 h 385293"/>
                <a:gd name="connsiteX109" fmla="*/ 438359 w 792358"/>
                <a:gd name="connsiteY109" fmla="*/ 344496 h 385293"/>
                <a:gd name="connsiteX110" fmla="*/ 425675 w 792358"/>
                <a:gd name="connsiteY110" fmla="*/ 330929 h 385293"/>
                <a:gd name="connsiteX111" fmla="*/ 422884 w 792358"/>
                <a:gd name="connsiteY111" fmla="*/ 316095 h 385293"/>
                <a:gd name="connsiteX112" fmla="*/ 426943 w 792358"/>
                <a:gd name="connsiteY112" fmla="*/ 302528 h 385293"/>
                <a:gd name="connsiteX113" fmla="*/ 431002 w 792358"/>
                <a:gd name="connsiteY113" fmla="*/ 299738 h 385293"/>
                <a:gd name="connsiteX114" fmla="*/ 439247 w 792358"/>
                <a:gd name="connsiteY114" fmla="*/ 286298 h 385293"/>
                <a:gd name="connsiteX115" fmla="*/ 440515 w 792358"/>
                <a:gd name="connsiteY115" fmla="*/ 272731 h 385293"/>
                <a:gd name="connsiteX116" fmla="*/ 451423 w 792358"/>
                <a:gd name="connsiteY116" fmla="*/ 259165 h 385293"/>
                <a:gd name="connsiteX117" fmla="*/ 448632 w 792358"/>
                <a:gd name="connsiteY117" fmla="*/ 241667 h 385293"/>
                <a:gd name="connsiteX118" fmla="*/ 456750 w 792358"/>
                <a:gd name="connsiteY118" fmla="*/ 228988 h 385293"/>
                <a:gd name="connsiteX119" fmla="*/ 458145 w 792358"/>
                <a:gd name="connsiteY119" fmla="*/ 216309 h 385293"/>
                <a:gd name="connsiteX120" fmla="*/ 441910 w 792358"/>
                <a:gd name="connsiteY120" fmla="*/ 205531 h 385293"/>
                <a:gd name="connsiteX121" fmla="*/ 424279 w 792358"/>
                <a:gd name="connsiteY121" fmla="*/ 214914 h 385293"/>
                <a:gd name="connsiteX122" fmla="*/ 411595 w 792358"/>
                <a:gd name="connsiteY122" fmla="*/ 212251 h 385293"/>
                <a:gd name="connsiteX123" fmla="*/ 400814 w 792358"/>
                <a:gd name="connsiteY123" fmla="*/ 204136 h 385293"/>
                <a:gd name="connsiteX124" fmla="*/ 385847 w 792358"/>
                <a:gd name="connsiteY124" fmla="*/ 197416 h 385293"/>
                <a:gd name="connsiteX125" fmla="*/ 366948 w 792358"/>
                <a:gd name="connsiteY125" fmla="*/ 198684 h 385293"/>
                <a:gd name="connsiteX126" fmla="*/ 351981 w 792358"/>
                <a:gd name="connsiteY126" fmla="*/ 189302 h 385293"/>
                <a:gd name="connsiteX127" fmla="*/ 354771 w 792358"/>
                <a:gd name="connsiteY127" fmla="*/ 175735 h 385293"/>
                <a:gd name="connsiteX128" fmla="*/ 347922 w 792358"/>
                <a:gd name="connsiteY128" fmla="*/ 162168 h 385293"/>
                <a:gd name="connsiteX129" fmla="*/ 334350 w 792358"/>
                <a:gd name="connsiteY129" fmla="*/ 152658 h 385293"/>
                <a:gd name="connsiteX130" fmla="*/ 304543 w 792358"/>
                <a:gd name="connsiteY130" fmla="*/ 152658 h 385293"/>
                <a:gd name="connsiteX131" fmla="*/ 301879 w 792358"/>
                <a:gd name="connsiteY131" fmla="*/ 144544 h 385293"/>
                <a:gd name="connsiteX132" fmla="*/ 289195 w 792358"/>
                <a:gd name="connsiteY132" fmla="*/ 131864 h 385293"/>
                <a:gd name="connsiteX133" fmla="*/ 287800 w 792358"/>
                <a:gd name="connsiteY133" fmla="*/ 116903 h 385293"/>
                <a:gd name="connsiteX134" fmla="*/ 274355 w 792358"/>
                <a:gd name="connsiteY134" fmla="*/ 114240 h 385293"/>
                <a:gd name="connsiteX135" fmla="*/ 278287 w 792358"/>
                <a:gd name="connsiteY135" fmla="*/ 99406 h 385293"/>
                <a:gd name="connsiteX136" fmla="*/ 277019 w 792358"/>
                <a:gd name="connsiteY136" fmla="*/ 98011 h 385293"/>
                <a:gd name="connsiteX137" fmla="*/ 248607 w 792358"/>
                <a:gd name="connsiteY137" fmla="*/ 111958 h 385293"/>
                <a:gd name="connsiteX138" fmla="*/ 235035 w 792358"/>
                <a:gd name="connsiteY138" fmla="*/ 102449 h 385293"/>
                <a:gd name="connsiteX139" fmla="*/ 220068 w 792358"/>
                <a:gd name="connsiteY139" fmla="*/ 96997 h 385293"/>
                <a:gd name="connsiteX140" fmla="*/ 209287 w 792358"/>
                <a:gd name="connsiteY140" fmla="*/ 102449 h 385293"/>
                <a:gd name="connsiteX141" fmla="*/ 202437 w 792358"/>
                <a:gd name="connsiteY141" fmla="*/ 117410 h 385293"/>
                <a:gd name="connsiteX142" fmla="*/ 187596 w 792358"/>
                <a:gd name="connsiteY142" fmla="*/ 117410 h 385293"/>
                <a:gd name="connsiteX143" fmla="*/ 174912 w 792358"/>
                <a:gd name="connsiteY143" fmla="*/ 121087 h 385293"/>
                <a:gd name="connsiteX144" fmla="*/ 172249 w 792358"/>
                <a:gd name="connsiteY144" fmla="*/ 134527 h 385293"/>
                <a:gd name="connsiteX145" fmla="*/ 150559 w 792358"/>
                <a:gd name="connsiteY145" fmla="*/ 137317 h 385293"/>
                <a:gd name="connsiteX146" fmla="*/ 136987 w 792358"/>
                <a:gd name="connsiteY146" fmla="*/ 134527 h 385293"/>
                <a:gd name="connsiteX147" fmla="*/ 122020 w 792358"/>
                <a:gd name="connsiteY147" fmla="*/ 121087 h 385293"/>
                <a:gd name="connsiteX148" fmla="*/ 117961 w 792358"/>
                <a:gd name="connsiteY148" fmla="*/ 122355 h 385293"/>
                <a:gd name="connsiteX149" fmla="*/ 116693 w 792358"/>
                <a:gd name="connsiteY149" fmla="*/ 135922 h 385293"/>
                <a:gd name="connsiteX150" fmla="*/ 97667 w 792358"/>
                <a:gd name="connsiteY150" fmla="*/ 164324 h 385293"/>
                <a:gd name="connsiteX151" fmla="*/ 84095 w 792358"/>
                <a:gd name="connsiteY151" fmla="*/ 161661 h 385293"/>
                <a:gd name="connsiteX152" fmla="*/ 71411 w 792358"/>
                <a:gd name="connsiteY152" fmla="*/ 167113 h 385293"/>
                <a:gd name="connsiteX153" fmla="*/ 66084 w 792358"/>
                <a:gd name="connsiteY153" fmla="*/ 180680 h 385293"/>
                <a:gd name="connsiteX154" fmla="*/ 52512 w 792358"/>
                <a:gd name="connsiteY154" fmla="*/ 195515 h 385293"/>
                <a:gd name="connsiteX155" fmla="*/ 44394 w 792358"/>
                <a:gd name="connsiteY155" fmla="*/ 209081 h 385293"/>
                <a:gd name="connsiteX156" fmla="*/ 30822 w 792358"/>
                <a:gd name="connsiteY156" fmla="*/ 221761 h 385293"/>
                <a:gd name="connsiteX157" fmla="*/ 18138 w 792358"/>
                <a:gd name="connsiteY157" fmla="*/ 236595 h 385293"/>
                <a:gd name="connsiteX158" fmla="*/ 0 w 792358"/>
                <a:gd name="connsiteY158" fmla="*/ 127680 h 385293"/>
                <a:gd name="connsiteX159" fmla="*/ 0 w 792358"/>
                <a:gd name="connsiteY159" fmla="*/ 121848 h 385293"/>
                <a:gd name="connsiteX160" fmla="*/ 4566 w 792358"/>
                <a:gd name="connsiteY160" fmla="*/ 121848 h 385293"/>
                <a:gd name="connsiteX161" fmla="*/ 283614 w 792358"/>
                <a:gd name="connsiteY161" fmla="*/ 68722 h 385293"/>
                <a:gd name="connsiteX162" fmla="*/ 610480 w 792358"/>
                <a:gd name="connsiteY162" fmla="*/ 0 h 385293"/>
                <a:gd name="connsiteX163" fmla="*/ 656523 w 792358"/>
                <a:gd name="connsiteY163" fmla="*/ 159759 h 385293"/>
                <a:gd name="connsiteX164" fmla="*/ 679608 w 792358"/>
                <a:gd name="connsiteY164" fmla="*/ 255868 h 385293"/>
                <a:gd name="connsiteX165" fmla="*/ 687726 w 792358"/>
                <a:gd name="connsiteY165" fmla="*/ 270703 h 385293"/>
                <a:gd name="connsiteX166" fmla="*/ 787929 w 792358"/>
                <a:gd name="connsiteY166" fmla="*/ 247753 h 385293"/>
                <a:gd name="connsiteX167" fmla="*/ 785266 w 792358"/>
                <a:gd name="connsiteY167" fmla="*/ 253205 h 385293"/>
                <a:gd name="connsiteX168" fmla="*/ 778416 w 792358"/>
                <a:gd name="connsiteY168" fmla="*/ 258531 h 385293"/>
                <a:gd name="connsiteX169" fmla="*/ 791988 w 792358"/>
                <a:gd name="connsiteY169" fmla="*/ 271210 h 385293"/>
                <a:gd name="connsiteX170" fmla="*/ 785266 w 792358"/>
                <a:gd name="connsiteY170" fmla="*/ 299612 h 385293"/>
                <a:gd name="connsiteX171" fmla="*/ 771694 w 792358"/>
                <a:gd name="connsiteY171" fmla="*/ 323575 h 38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792358" h="385293">
                  <a:moveTo>
                    <a:pt x="771694" y="323575"/>
                  </a:moveTo>
                  <a:cubicBezTo>
                    <a:pt x="769537" y="327252"/>
                    <a:pt x="762054" y="332958"/>
                    <a:pt x="760912" y="337142"/>
                  </a:cubicBezTo>
                  <a:cubicBezTo>
                    <a:pt x="759771" y="341326"/>
                    <a:pt x="764083" y="347793"/>
                    <a:pt x="762181" y="350582"/>
                  </a:cubicBezTo>
                  <a:cubicBezTo>
                    <a:pt x="757995" y="357302"/>
                    <a:pt x="739096" y="357175"/>
                    <a:pt x="732373" y="361486"/>
                  </a:cubicBezTo>
                  <a:cubicBezTo>
                    <a:pt x="728441" y="364022"/>
                    <a:pt x="723368" y="373278"/>
                    <a:pt x="718928" y="375053"/>
                  </a:cubicBezTo>
                  <a:cubicBezTo>
                    <a:pt x="714489" y="376828"/>
                    <a:pt x="709669" y="374419"/>
                    <a:pt x="706244" y="375053"/>
                  </a:cubicBezTo>
                  <a:cubicBezTo>
                    <a:pt x="699141" y="376194"/>
                    <a:pt x="684935" y="388620"/>
                    <a:pt x="679100" y="384436"/>
                  </a:cubicBezTo>
                  <a:cubicBezTo>
                    <a:pt x="677198" y="383041"/>
                    <a:pt x="679100" y="377335"/>
                    <a:pt x="679100" y="375053"/>
                  </a:cubicBezTo>
                  <a:cubicBezTo>
                    <a:pt x="681719" y="369736"/>
                    <a:pt x="684910" y="364720"/>
                    <a:pt x="688613" y="360092"/>
                  </a:cubicBezTo>
                  <a:cubicBezTo>
                    <a:pt x="691247" y="355955"/>
                    <a:pt x="693056" y="351348"/>
                    <a:pt x="693940" y="346525"/>
                  </a:cubicBezTo>
                  <a:cubicBezTo>
                    <a:pt x="692799" y="337396"/>
                    <a:pt x="679227" y="340185"/>
                    <a:pt x="675042" y="342467"/>
                  </a:cubicBezTo>
                  <a:cubicBezTo>
                    <a:pt x="670856" y="344750"/>
                    <a:pt x="665148" y="352230"/>
                    <a:pt x="661470" y="350582"/>
                  </a:cubicBezTo>
                  <a:cubicBezTo>
                    <a:pt x="657791" y="348934"/>
                    <a:pt x="658552" y="340566"/>
                    <a:pt x="658806" y="337142"/>
                  </a:cubicBezTo>
                  <a:cubicBezTo>
                    <a:pt x="660187" y="330881"/>
                    <a:pt x="661078" y="324522"/>
                    <a:pt x="661470" y="318123"/>
                  </a:cubicBezTo>
                  <a:cubicBezTo>
                    <a:pt x="660201" y="311403"/>
                    <a:pt x="668192" y="292765"/>
                    <a:pt x="661470" y="290990"/>
                  </a:cubicBezTo>
                  <a:cubicBezTo>
                    <a:pt x="654747" y="289214"/>
                    <a:pt x="650181" y="309755"/>
                    <a:pt x="643712" y="313812"/>
                  </a:cubicBezTo>
                  <a:cubicBezTo>
                    <a:pt x="640557" y="316120"/>
                    <a:pt x="637776" y="318900"/>
                    <a:pt x="635467" y="322054"/>
                  </a:cubicBezTo>
                  <a:cubicBezTo>
                    <a:pt x="633058" y="324209"/>
                    <a:pt x="626208" y="318377"/>
                    <a:pt x="622784" y="316602"/>
                  </a:cubicBezTo>
                  <a:cubicBezTo>
                    <a:pt x="619359" y="314827"/>
                    <a:pt x="618598" y="313686"/>
                    <a:pt x="614919" y="311403"/>
                  </a:cubicBezTo>
                  <a:cubicBezTo>
                    <a:pt x="611241" y="309121"/>
                    <a:pt x="604265" y="302147"/>
                    <a:pt x="601348" y="304556"/>
                  </a:cubicBezTo>
                  <a:cubicBezTo>
                    <a:pt x="598430" y="306966"/>
                    <a:pt x="608577" y="316348"/>
                    <a:pt x="605406" y="318123"/>
                  </a:cubicBezTo>
                  <a:cubicBezTo>
                    <a:pt x="602235" y="319898"/>
                    <a:pt x="593737" y="307980"/>
                    <a:pt x="591961" y="303162"/>
                  </a:cubicBezTo>
                  <a:cubicBezTo>
                    <a:pt x="590186" y="298344"/>
                    <a:pt x="592596" y="292004"/>
                    <a:pt x="591961" y="288327"/>
                  </a:cubicBezTo>
                  <a:cubicBezTo>
                    <a:pt x="589533" y="281853"/>
                    <a:pt x="586781" y="275506"/>
                    <a:pt x="583716" y="269308"/>
                  </a:cubicBezTo>
                  <a:cubicBezTo>
                    <a:pt x="582698" y="262224"/>
                    <a:pt x="584178" y="255006"/>
                    <a:pt x="587902" y="248894"/>
                  </a:cubicBezTo>
                  <a:cubicBezTo>
                    <a:pt x="591454" y="246358"/>
                    <a:pt x="600587" y="252318"/>
                    <a:pt x="608197" y="248894"/>
                  </a:cubicBezTo>
                  <a:cubicBezTo>
                    <a:pt x="622149" y="240653"/>
                    <a:pt x="595513" y="236215"/>
                    <a:pt x="595513" y="236215"/>
                  </a:cubicBezTo>
                  <a:cubicBezTo>
                    <a:pt x="589678" y="235327"/>
                    <a:pt x="577121" y="244076"/>
                    <a:pt x="573062" y="240019"/>
                  </a:cubicBezTo>
                  <a:cubicBezTo>
                    <a:pt x="568266" y="233048"/>
                    <a:pt x="566108" y="224598"/>
                    <a:pt x="566974" y="216182"/>
                  </a:cubicBezTo>
                  <a:cubicBezTo>
                    <a:pt x="567862" y="212632"/>
                    <a:pt x="576994" y="210349"/>
                    <a:pt x="580546" y="210857"/>
                  </a:cubicBezTo>
                  <a:cubicBezTo>
                    <a:pt x="584097" y="211364"/>
                    <a:pt x="590693" y="224423"/>
                    <a:pt x="594118" y="221634"/>
                  </a:cubicBezTo>
                  <a:cubicBezTo>
                    <a:pt x="597542" y="218844"/>
                    <a:pt x="587015" y="211871"/>
                    <a:pt x="587395" y="208067"/>
                  </a:cubicBezTo>
                  <a:cubicBezTo>
                    <a:pt x="587776" y="204263"/>
                    <a:pt x="598303" y="199445"/>
                    <a:pt x="596781" y="195388"/>
                  </a:cubicBezTo>
                  <a:cubicBezTo>
                    <a:pt x="595259" y="191330"/>
                    <a:pt x="586254" y="201347"/>
                    <a:pt x="583209" y="199699"/>
                  </a:cubicBezTo>
                  <a:cubicBezTo>
                    <a:pt x="580165" y="198050"/>
                    <a:pt x="577882" y="186259"/>
                    <a:pt x="573823" y="186132"/>
                  </a:cubicBezTo>
                  <a:cubicBezTo>
                    <a:pt x="572048" y="186132"/>
                    <a:pt x="571033" y="190316"/>
                    <a:pt x="569764" y="191584"/>
                  </a:cubicBezTo>
                  <a:cubicBezTo>
                    <a:pt x="568496" y="192852"/>
                    <a:pt x="559617" y="196656"/>
                    <a:pt x="557080" y="199699"/>
                  </a:cubicBezTo>
                  <a:cubicBezTo>
                    <a:pt x="554544" y="202742"/>
                    <a:pt x="557080" y="207940"/>
                    <a:pt x="554290" y="207560"/>
                  </a:cubicBezTo>
                  <a:cubicBezTo>
                    <a:pt x="547314" y="206926"/>
                    <a:pt x="549851" y="184737"/>
                    <a:pt x="554290" y="179158"/>
                  </a:cubicBezTo>
                  <a:cubicBezTo>
                    <a:pt x="556319" y="176749"/>
                    <a:pt x="563676" y="177764"/>
                    <a:pt x="566974" y="176496"/>
                  </a:cubicBezTo>
                  <a:cubicBezTo>
                    <a:pt x="570272" y="175228"/>
                    <a:pt x="580926" y="169015"/>
                    <a:pt x="581941" y="163816"/>
                  </a:cubicBezTo>
                  <a:cubicBezTo>
                    <a:pt x="581941" y="162295"/>
                    <a:pt x="579658" y="159759"/>
                    <a:pt x="579277" y="158364"/>
                  </a:cubicBezTo>
                  <a:cubicBezTo>
                    <a:pt x="578897" y="156970"/>
                    <a:pt x="581307" y="147460"/>
                    <a:pt x="579277" y="144797"/>
                  </a:cubicBezTo>
                  <a:cubicBezTo>
                    <a:pt x="577794" y="143473"/>
                    <a:pt x="575739" y="142995"/>
                    <a:pt x="573823" y="143529"/>
                  </a:cubicBezTo>
                  <a:cubicBezTo>
                    <a:pt x="570525" y="145178"/>
                    <a:pt x="572048" y="156209"/>
                    <a:pt x="568369" y="156970"/>
                  </a:cubicBezTo>
                  <a:cubicBezTo>
                    <a:pt x="564691" y="157730"/>
                    <a:pt x="559744" y="146446"/>
                    <a:pt x="558856" y="142135"/>
                  </a:cubicBezTo>
                  <a:cubicBezTo>
                    <a:pt x="557774" y="127800"/>
                    <a:pt x="560121" y="113414"/>
                    <a:pt x="565705" y="100166"/>
                  </a:cubicBezTo>
                  <a:cubicBezTo>
                    <a:pt x="568707" y="94637"/>
                    <a:pt x="573073" y="89967"/>
                    <a:pt x="578389" y="86600"/>
                  </a:cubicBezTo>
                  <a:cubicBezTo>
                    <a:pt x="582811" y="85255"/>
                    <a:pt x="587359" y="84363"/>
                    <a:pt x="591961" y="83937"/>
                  </a:cubicBezTo>
                  <a:lnTo>
                    <a:pt x="605406" y="77090"/>
                  </a:lnTo>
                  <a:cubicBezTo>
                    <a:pt x="613271" y="68341"/>
                    <a:pt x="600587" y="61495"/>
                    <a:pt x="600587" y="61495"/>
                  </a:cubicBezTo>
                  <a:cubicBezTo>
                    <a:pt x="595006" y="53380"/>
                    <a:pt x="605406" y="47294"/>
                    <a:pt x="605406" y="47294"/>
                  </a:cubicBezTo>
                  <a:cubicBezTo>
                    <a:pt x="605406" y="47294"/>
                    <a:pt x="601348" y="41968"/>
                    <a:pt x="601348" y="41968"/>
                  </a:cubicBezTo>
                  <a:cubicBezTo>
                    <a:pt x="597911" y="40515"/>
                    <a:pt x="594278" y="39575"/>
                    <a:pt x="590567" y="39179"/>
                  </a:cubicBezTo>
                  <a:cubicBezTo>
                    <a:pt x="588283" y="39179"/>
                    <a:pt x="584605" y="42602"/>
                    <a:pt x="582448" y="43236"/>
                  </a:cubicBezTo>
                  <a:cubicBezTo>
                    <a:pt x="580292" y="43870"/>
                    <a:pt x="571286" y="43236"/>
                    <a:pt x="568877" y="46026"/>
                  </a:cubicBezTo>
                  <a:cubicBezTo>
                    <a:pt x="567628" y="48536"/>
                    <a:pt x="567143" y="51358"/>
                    <a:pt x="567482" y="54141"/>
                  </a:cubicBezTo>
                  <a:cubicBezTo>
                    <a:pt x="567551" y="63623"/>
                    <a:pt x="567128" y="73103"/>
                    <a:pt x="566214" y="82542"/>
                  </a:cubicBezTo>
                  <a:cubicBezTo>
                    <a:pt x="566213" y="82542"/>
                    <a:pt x="555558" y="88628"/>
                    <a:pt x="552641" y="86600"/>
                  </a:cubicBezTo>
                  <a:cubicBezTo>
                    <a:pt x="549724" y="84571"/>
                    <a:pt x="554544" y="73920"/>
                    <a:pt x="551246" y="73033"/>
                  </a:cubicBezTo>
                  <a:cubicBezTo>
                    <a:pt x="547948" y="72145"/>
                    <a:pt x="540972" y="75061"/>
                    <a:pt x="540211" y="77470"/>
                  </a:cubicBezTo>
                  <a:cubicBezTo>
                    <a:pt x="538632" y="81330"/>
                    <a:pt x="536401" y="84890"/>
                    <a:pt x="533615" y="87994"/>
                  </a:cubicBezTo>
                  <a:cubicBezTo>
                    <a:pt x="531712" y="89135"/>
                    <a:pt x="524102" y="90023"/>
                    <a:pt x="523975" y="92305"/>
                  </a:cubicBezTo>
                  <a:cubicBezTo>
                    <a:pt x="523848" y="94588"/>
                    <a:pt x="532093" y="102068"/>
                    <a:pt x="532347" y="104224"/>
                  </a:cubicBezTo>
                  <a:cubicBezTo>
                    <a:pt x="533163" y="110130"/>
                    <a:pt x="532687" y="116143"/>
                    <a:pt x="530952" y="121848"/>
                  </a:cubicBezTo>
                  <a:cubicBezTo>
                    <a:pt x="530432" y="124954"/>
                    <a:pt x="530432" y="128125"/>
                    <a:pt x="530952" y="131231"/>
                  </a:cubicBezTo>
                  <a:cubicBezTo>
                    <a:pt x="529810" y="134400"/>
                    <a:pt x="520677" y="132245"/>
                    <a:pt x="517379" y="131231"/>
                  </a:cubicBezTo>
                  <a:cubicBezTo>
                    <a:pt x="516238" y="131231"/>
                    <a:pt x="514589" y="128822"/>
                    <a:pt x="513321" y="128568"/>
                  </a:cubicBezTo>
                  <a:cubicBezTo>
                    <a:pt x="509515" y="128568"/>
                    <a:pt x="498607" y="128568"/>
                    <a:pt x="498480" y="132625"/>
                  </a:cubicBezTo>
                  <a:cubicBezTo>
                    <a:pt x="498480" y="142515"/>
                    <a:pt x="528288" y="143910"/>
                    <a:pt x="532347" y="152912"/>
                  </a:cubicBezTo>
                  <a:cubicBezTo>
                    <a:pt x="533869" y="156462"/>
                    <a:pt x="530317" y="164070"/>
                    <a:pt x="529556" y="167874"/>
                  </a:cubicBezTo>
                  <a:cubicBezTo>
                    <a:pt x="528795" y="171677"/>
                    <a:pt x="522834" y="174594"/>
                    <a:pt x="522834" y="174594"/>
                  </a:cubicBezTo>
                  <a:cubicBezTo>
                    <a:pt x="522834" y="174594"/>
                    <a:pt x="520043" y="176369"/>
                    <a:pt x="520170" y="177256"/>
                  </a:cubicBezTo>
                  <a:cubicBezTo>
                    <a:pt x="520170" y="180680"/>
                    <a:pt x="529556" y="182328"/>
                    <a:pt x="530951" y="185371"/>
                  </a:cubicBezTo>
                  <a:cubicBezTo>
                    <a:pt x="533742" y="191204"/>
                    <a:pt x="528541" y="204770"/>
                    <a:pt x="529556" y="210730"/>
                  </a:cubicBezTo>
                  <a:cubicBezTo>
                    <a:pt x="529556" y="214407"/>
                    <a:pt x="534883" y="220746"/>
                    <a:pt x="535010" y="224297"/>
                  </a:cubicBezTo>
                  <a:cubicBezTo>
                    <a:pt x="535137" y="227847"/>
                    <a:pt x="530571" y="234313"/>
                    <a:pt x="530951" y="237863"/>
                  </a:cubicBezTo>
                  <a:cubicBezTo>
                    <a:pt x="531332" y="241413"/>
                    <a:pt x="537293" y="247880"/>
                    <a:pt x="539069" y="251430"/>
                  </a:cubicBezTo>
                  <a:cubicBezTo>
                    <a:pt x="542747" y="258531"/>
                    <a:pt x="542621" y="275901"/>
                    <a:pt x="547187" y="282494"/>
                  </a:cubicBezTo>
                  <a:cubicBezTo>
                    <a:pt x="551753" y="289088"/>
                    <a:pt x="573189" y="300119"/>
                    <a:pt x="574331" y="309628"/>
                  </a:cubicBezTo>
                  <a:cubicBezTo>
                    <a:pt x="574331" y="313559"/>
                    <a:pt x="570145" y="323068"/>
                    <a:pt x="566213" y="323195"/>
                  </a:cubicBezTo>
                  <a:cubicBezTo>
                    <a:pt x="562281" y="323322"/>
                    <a:pt x="561773" y="315334"/>
                    <a:pt x="559364" y="313686"/>
                  </a:cubicBezTo>
                  <a:cubicBezTo>
                    <a:pt x="555019" y="311917"/>
                    <a:pt x="550518" y="310558"/>
                    <a:pt x="545919" y="309628"/>
                  </a:cubicBezTo>
                  <a:cubicBezTo>
                    <a:pt x="540428" y="307327"/>
                    <a:pt x="535367" y="304112"/>
                    <a:pt x="530952" y="300119"/>
                  </a:cubicBezTo>
                  <a:cubicBezTo>
                    <a:pt x="524743" y="291366"/>
                    <a:pt x="519750" y="281812"/>
                    <a:pt x="516112" y="271717"/>
                  </a:cubicBezTo>
                  <a:cubicBezTo>
                    <a:pt x="514716" y="268420"/>
                    <a:pt x="515477" y="257643"/>
                    <a:pt x="512052" y="258150"/>
                  </a:cubicBezTo>
                  <a:cubicBezTo>
                    <a:pt x="507751" y="262569"/>
                    <a:pt x="504500" y="267899"/>
                    <a:pt x="502539" y="273746"/>
                  </a:cubicBezTo>
                  <a:cubicBezTo>
                    <a:pt x="504596" y="283550"/>
                    <a:pt x="507788" y="293082"/>
                    <a:pt x="512052" y="302147"/>
                  </a:cubicBezTo>
                  <a:cubicBezTo>
                    <a:pt x="514512" y="307129"/>
                    <a:pt x="517720" y="311704"/>
                    <a:pt x="521565" y="315714"/>
                  </a:cubicBezTo>
                  <a:cubicBezTo>
                    <a:pt x="525878" y="319645"/>
                    <a:pt x="537167" y="323322"/>
                    <a:pt x="541860" y="326618"/>
                  </a:cubicBezTo>
                  <a:cubicBezTo>
                    <a:pt x="546553" y="329915"/>
                    <a:pt x="552641" y="336381"/>
                    <a:pt x="556700" y="339298"/>
                  </a:cubicBezTo>
                  <a:cubicBezTo>
                    <a:pt x="560759" y="342214"/>
                    <a:pt x="576741" y="335113"/>
                    <a:pt x="579785" y="337269"/>
                  </a:cubicBezTo>
                  <a:cubicBezTo>
                    <a:pt x="588260" y="344257"/>
                    <a:pt x="594373" y="353688"/>
                    <a:pt x="597289" y="364276"/>
                  </a:cubicBezTo>
                  <a:cubicBezTo>
                    <a:pt x="597289" y="367446"/>
                    <a:pt x="596401" y="375560"/>
                    <a:pt x="593230" y="376955"/>
                  </a:cubicBezTo>
                  <a:cubicBezTo>
                    <a:pt x="590059" y="378350"/>
                    <a:pt x="583717" y="364276"/>
                    <a:pt x="579785" y="362374"/>
                  </a:cubicBezTo>
                  <a:cubicBezTo>
                    <a:pt x="574968" y="360777"/>
                    <a:pt x="569848" y="360300"/>
                    <a:pt x="564818" y="360979"/>
                  </a:cubicBezTo>
                  <a:cubicBezTo>
                    <a:pt x="563676" y="360979"/>
                    <a:pt x="561900" y="363895"/>
                    <a:pt x="560759" y="363769"/>
                  </a:cubicBezTo>
                  <a:cubicBezTo>
                    <a:pt x="556193" y="363769"/>
                    <a:pt x="552641" y="352357"/>
                    <a:pt x="548075" y="350202"/>
                  </a:cubicBezTo>
                  <a:cubicBezTo>
                    <a:pt x="543704" y="348763"/>
                    <a:pt x="539066" y="348330"/>
                    <a:pt x="534503" y="348934"/>
                  </a:cubicBezTo>
                  <a:cubicBezTo>
                    <a:pt x="530571" y="348934"/>
                    <a:pt x="523468" y="358824"/>
                    <a:pt x="519663" y="358063"/>
                  </a:cubicBezTo>
                  <a:cubicBezTo>
                    <a:pt x="515857" y="357302"/>
                    <a:pt x="506091" y="344496"/>
                    <a:pt x="506091" y="344496"/>
                  </a:cubicBezTo>
                  <a:cubicBezTo>
                    <a:pt x="506091" y="344496"/>
                    <a:pt x="504315" y="330802"/>
                    <a:pt x="500637" y="330929"/>
                  </a:cubicBezTo>
                  <a:cubicBezTo>
                    <a:pt x="496958" y="331056"/>
                    <a:pt x="497973" y="339044"/>
                    <a:pt x="497973" y="339044"/>
                  </a:cubicBezTo>
                  <a:cubicBezTo>
                    <a:pt x="497973" y="339044"/>
                    <a:pt x="500890" y="350962"/>
                    <a:pt x="497973" y="352611"/>
                  </a:cubicBezTo>
                  <a:cubicBezTo>
                    <a:pt x="495056" y="354259"/>
                    <a:pt x="483006" y="343101"/>
                    <a:pt x="483006" y="343101"/>
                  </a:cubicBezTo>
                  <a:lnTo>
                    <a:pt x="472225" y="329535"/>
                  </a:lnTo>
                  <a:cubicBezTo>
                    <a:pt x="472225" y="329535"/>
                    <a:pt x="467912" y="316855"/>
                    <a:pt x="464107" y="314700"/>
                  </a:cubicBezTo>
                  <a:cubicBezTo>
                    <a:pt x="460302" y="312544"/>
                    <a:pt x="452818" y="317236"/>
                    <a:pt x="450535" y="320152"/>
                  </a:cubicBezTo>
                  <a:cubicBezTo>
                    <a:pt x="448252" y="323068"/>
                    <a:pt x="450535" y="327379"/>
                    <a:pt x="449140" y="329535"/>
                  </a:cubicBezTo>
                  <a:cubicBezTo>
                    <a:pt x="447491" y="333846"/>
                    <a:pt x="442925" y="344242"/>
                    <a:pt x="438359" y="344496"/>
                  </a:cubicBezTo>
                  <a:cubicBezTo>
                    <a:pt x="433792" y="344750"/>
                    <a:pt x="428338" y="334987"/>
                    <a:pt x="425675" y="330929"/>
                  </a:cubicBezTo>
                  <a:cubicBezTo>
                    <a:pt x="423788" y="326213"/>
                    <a:pt x="422840" y="321174"/>
                    <a:pt x="422884" y="316095"/>
                  </a:cubicBezTo>
                  <a:cubicBezTo>
                    <a:pt x="423242" y="311333"/>
                    <a:pt x="424627" y="306704"/>
                    <a:pt x="426943" y="302528"/>
                  </a:cubicBezTo>
                  <a:cubicBezTo>
                    <a:pt x="428194" y="301457"/>
                    <a:pt x="429555" y="300522"/>
                    <a:pt x="431002" y="299738"/>
                  </a:cubicBezTo>
                  <a:cubicBezTo>
                    <a:pt x="434117" y="295493"/>
                    <a:pt x="436874" y="290998"/>
                    <a:pt x="439247" y="286298"/>
                  </a:cubicBezTo>
                  <a:cubicBezTo>
                    <a:pt x="440261" y="283002"/>
                    <a:pt x="439246" y="275901"/>
                    <a:pt x="440515" y="272731"/>
                  </a:cubicBezTo>
                  <a:cubicBezTo>
                    <a:pt x="441783" y="269561"/>
                    <a:pt x="450281" y="263349"/>
                    <a:pt x="451423" y="259165"/>
                  </a:cubicBezTo>
                  <a:cubicBezTo>
                    <a:pt x="452565" y="254980"/>
                    <a:pt x="447745" y="246485"/>
                    <a:pt x="448632" y="241667"/>
                  </a:cubicBezTo>
                  <a:cubicBezTo>
                    <a:pt x="449520" y="236849"/>
                    <a:pt x="455228" y="232792"/>
                    <a:pt x="456750" y="228988"/>
                  </a:cubicBezTo>
                  <a:cubicBezTo>
                    <a:pt x="458440" y="224987"/>
                    <a:pt x="458924" y="220581"/>
                    <a:pt x="458145" y="216309"/>
                  </a:cubicBezTo>
                  <a:cubicBezTo>
                    <a:pt x="454553" y="210533"/>
                    <a:pt x="448629" y="206601"/>
                    <a:pt x="441910" y="205531"/>
                  </a:cubicBezTo>
                  <a:cubicBezTo>
                    <a:pt x="436963" y="205531"/>
                    <a:pt x="429226" y="214280"/>
                    <a:pt x="424279" y="214914"/>
                  </a:cubicBezTo>
                  <a:cubicBezTo>
                    <a:pt x="419907" y="214971"/>
                    <a:pt x="415575" y="214062"/>
                    <a:pt x="411595" y="212251"/>
                  </a:cubicBezTo>
                  <a:cubicBezTo>
                    <a:pt x="407866" y="209730"/>
                    <a:pt x="404268" y="207022"/>
                    <a:pt x="400814" y="204136"/>
                  </a:cubicBezTo>
                  <a:cubicBezTo>
                    <a:pt x="396207" y="201130"/>
                    <a:pt x="391157" y="198863"/>
                    <a:pt x="385847" y="197416"/>
                  </a:cubicBezTo>
                  <a:cubicBezTo>
                    <a:pt x="381154" y="196783"/>
                    <a:pt x="371514" y="199825"/>
                    <a:pt x="366948" y="198684"/>
                  </a:cubicBezTo>
                  <a:cubicBezTo>
                    <a:pt x="361055" y="197304"/>
                    <a:pt x="355790" y="194003"/>
                    <a:pt x="351981" y="189302"/>
                  </a:cubicBezTo>
                  <a:cubicBezTo>
                    <a:pt x="350713" y="186005"/>
                    <a:pt x="355152" y="179158"/>
                    <a:pt x="354771" y="175735"/>
                  </a:cubicBezTo>
                  <a:cubicBezTo>
                    <a:pt x="353476" y="170778"/>
                    <a:pt x="351141" y="166154"/>
                    <a:pt x="347922" y="162168"/>
                  </a:cubicBezTo>
                  <a:cubicBezTo>
                    <a:pt x="344232" y="157950"/>
                    <a:pt x="339575" y="154688"/>
                    <a:pt x="334350" y="152658"/>
                  </a:cubicBezTo>
                  <a:cubicBezTo>
                    <a:pt x="327120" y="151137"/>
                    <a:pt x="310631" y="157096"/>
                    <a:pt x="304543" y="152658"/>
                  </a:cubicBezTo>
                  <a:cubicBezTo>
                    <a:pt x="302894" y="151391"/>
                    <a:pt x="303021" y="146319"/>
                    <a:pt x="301879" y="144544"/>
                  </a:cubicBezTo>
                  <a:cubicBezTo>
                    <a:pt x="300738" y="142769"/>
                    <a:pt x="291605" y="136302"/>
                    <a:pt x="289195" y="131864"/>
                  </a:cubicBezTo>
                  <a:cubicBezTo>
                    <a:pt x="286785" y="127427"/>
                    <a:pt x="290591" y="119185"/>
                    <a:pt x="287800" y="116903"/>
                  </a:cubicBezTo>
                  <a:cubicBezTo>
                    <a:pt x="285010" y="114621"/>
                    <a:pt x="276131" y="116903"/>
                    <a:pt x="274355" y="114240"/>
                  </a:cubicBezTo>
                  <a:cubicBezTo>
                    <a:pt x="272579" y="111578"/>
                    <a:pt x="279429" y="103083"/>
                    <a:pt x="278287" y="99406"/>
                  </a:cubicBezTo>
                  <a:cubicBezTo>
                    <a:pt x="278287" y="99406"/>
                    <a:pt x="277399" y="98138"/>
                    <a:pt x="277019" y="98011"/>
                  </a:cubicBezTo>
                  <a:cubicBezTo>
                    <a:pt x="270296" y="95602"/>
                    <a:pt x="255456" y="113733"/>
                    <a:pt x="248607" y="111958"/>
                  </a:cubicBezTo>
                  <a:cubicBezTo>
                    <a:pt x="243661" y="109437"/>
                    <a:pt x="239093" y="106236"/>
                    <a:pt x="235035" y="102449"/>
                  </a:cubicBezTo>
                  <a:cubicBezTo>
                    <a:pt x="230339" y="99909"/>
                    <a:pt x="225296" y="98072"/>
                    <a:pt x="220068" y="96997"/>
                  </a:cubicBezTo>
                  <a:cubicBezTo>
                    <a:pt x="216032" y="97763"/>
                    <a:pt x="212295" y="99653"/>
                    <a:pt x="209287" y="102449"/>
                  </a:cubicBezTo>
                  <a:cubicBezTo>
                    <a:pt x="206749" y="105618"/>
                    <a:pt x="205988" y="115128"/>
                    <a:pt x="202437" y="117410"/>
                  </a:cubicBezTo>
                  <a:cubicBezTo>
                    <a:pt x="198885" y="119692"/>
                    <a:pt x="191021" y="115762"/>
                    <a:pt x="187596" y="117410"/>
                  </a:cubicBezTo>
                  <a:cubicBezTo>
                    <a:pt x="184172" y="119058"/>
                    <a:pt x="177449" y="116649"/>
                    <a:pt x="174912" y="121087"/>
                  </a:cubicBezTo>
                  <a:cubicBezTo>
                    <a:pt x="172376" y="125525"/>
                    <a:pt x="174912" y="132118"/>
                    <a:pt x="172249" y="134527"/>
                  </a:cubicBezTo>
                  <a:cubicBezTo>
                    <a:pt x="169585" y="136936"/>
                    <a:pt x="150559" y="137317"/>
                    <a:pt x="150559" y="137317"/>
                  </a:cubicBezTo>
                  <a:cubicBezTo>
                    <a:pt x="145945" y="136896"/>
                    <a:pt x="141393" y="135961"/>
                    <a:pt x="136987" y="134527"/>
                  </a:cubicBezTo>
                  <a:cubicBezTo>
                    <a:pt x="132548" y="132372"/>
                    <a:pt x="126967" y="121848"/>
                    <a:pt x="122020" y="121087"/>
                  </a:cubicBezTo>
                  <a:cubicBezTo>
                    <a:pt x="120557" y="120997"/>
                    <a:pt x="119112" y="121448"/>
                    <a:pt x="117961" y="122355"/>
                  </a:cubicBezTo>
                  <a:cubicBezTo>
                    <a:pt x="115932" y="125018"/>
                    <a:pt x="117961" y="132625"/>
                    <a:pt x="116693" y="135922"/>
                  </a:cubicBezTo>
                  <a:cubicBezTo>
                    <a:pt x="113716" y="147254"/>
                    <a:pt x="107016" y="157257"/>
                    <a:pt x="97667" y="164324"/>
                  </a:cubicBezTo>
                  <a:cubicBezTo>
                    <a:pt x="94496" y="165718"/>
                    <a:pt x="87647" y="161280"/>
                    <a:pt x="84095" y="161661"/>
                  </a:cubicBezTo>
                  <a:cubicBezTo>
                    <a:pt x="79461" y="162332"/>
                    <a:pt x="75086" y="164213"/>
                    <a:pt x="71411" y="167113"/>
                  </a:cubicBezTo>
                  <a:cubicBezTo>
                    <a:pt x="68874" y="169649"/>
                    <a:pt x="67986" y="177510"/>
                    <a:pt x="66084" y="180680"/>
                  </a:cubicBezTo>
                  <a:cubicBezTo>
                    <a:pt x="64181" y="183850"/>
                    <a:pt x="55429" y="191457"/>
                    <a:pt x="52512" y="195515"/>
                  </a:cubicBezTo>
                  <a:cubicBezTo>
                    <a:pt x="49595" y="199572"/>
                    <a:pt x="46931" y="206038"/>
                    <a:pt x="44394" y="209081"/>
                  </a:cubicBezTo>
                  <a:cubicBezTo>
                    <a:pt x="40093" y="213541"/>
                    <a:pt x="35563" y="217773"/>
                    <a:pt x="30822" y="221761"/>
                  </a:cubicBezTo>
                  <a:lnTo>
                    <a:pt x="18138" y="236595"/>
                  </a:lnTo>
                  <a:cubicBezTo>
                    <a:pt x="18138" y="236595"/>
                    <a:pt x="2537" y="155194"/>
                    <a:pt x="0" y="127680"/>
                  </a:cubicBezTo>
                  <a:cubicBezTo>
                    <a:pt x="0" y="126159"/>
                    <a:pt x="0" y="121848"/>
                    <a:pt x="0" y="121848"/>
                  </a:cubicBezTo>
                  <a:lnTo>
                    <a:pt x="4566" y="121848"/>
                  </a:lnTo>
                  <a:lnTo>
                    <a:pt x="283614" y="68722"/>
                  </a:lnTo>
                  <a:lnTo>
                    <a:pt x="610480" y="0"/>
                  </a:lnTo>
                  <a:lnTo>
                    <a:pt x="656523" y="159759"/>
                  </a:lnTo>
                  <a:lnTo>
                    <a:pt x="679608" y="255868"/>
                  </a:lnTo>
                  <a:lnTo>
                    <a:pt x="687726" y="270703"/>
                  </a:lnTo>
                  <a:lnTo>
                    <a:pt x="787929" y="247753"/>
                  </a:lnTo>
                  <a:lnTo>
                    <a:pt x="785266" y="253205"/>
                  </a:lnTo>
                  <a:cubicBezTo>
                    <a:pt x="785266" y="253205"/>
                    <a:pt x="778543" y="256375"/>
                    <a:pt x="778416" y="258531"/>
                  </a:cubicBezTo>
                  <a:cubicBezTo>
                    <a:pt x="778416" y="263095"/>
                    <a:pt x="791100" y="266392"/>
                    <a:pt x="791988" y="271210"/>
                  </a:cubicBezTo>
                  <a:cubicBezTo>
                    <a:pt x="794271" y="278183"/>
                    <a:pt x="785266" y="299612"/>
                    <a:pt x="785266" y="299612"/>
                  </a:cubicBezTo>
                  <a:cubicBezTo>
                    <a:pt x="785266" y="299612"/>
                    <a:pt x="774865" y="318123"/>
                    <a:pt x="771694" y="323575"/>
                  </a:cubicBez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3" name="US_State">
              <a:extLst>
                <a:ext uri="{FF2B5EF4-FFF2-40B4-BE49-F238E27FC236}">
                  <a16:creationId xmlns:a16="http://schemas.microsoft.com/office/drawing/2014/main" id="{EC960845-CC34-3B31-3762-6392D7D03F32}"/>
                </a:ext>
              </a:extLst>
            </p:cNvPr>
            <p:cNvSpPr/>
            <p:nvPr/>
          </p:nvSpPr>
          <p:spPr>
            <a:xfrm>
              <a:off x="1122842" y="658815"/>
              <a:ext cx="1166996" cy="839748"/>
            </a:xfrm>
            <a:custGeom>
              <a:avLst/>
              <a:gdLst>
                <a:gd name="connsiteX0" fmla="*/ 88478 w 1166996"/>
                <a:gd name="connsiteY0" fmla="*/ 541025 h 839748"/>
                <a:gd name="connsiteX1" fmla="*/ 95327 w 1166996"/>
                <a:gd name="connsiteY1" fmla="*/ 545082 h 839748"/>
                <a:gd name="connsiteX2" fmla="*/ 99386 w 1166996"/>
                <a:gd name="connsiteY2" fmla="*/ 546477 h 839748"/>
                <a:gd name="connsiteX3" fmla="*/ 103445 w 1166996"/>
                <a:gd name="connsiteY3" fmla="*/ 560044 h 839748"/>
                <a:gd name="connsiteX4" fmla="*/ 117017 w 1166996"/>
                <a:gd name="connsiteY4" fmla="*/ 573484 h 839748"/>
                <a:gd name="connsiteX5" fmla="*/ 130462 w 1166996"/>
                <a:gd name="connsiteY5" fmla="*/ 572216 h 839748"/>
                <a:gd name="connsiteX6" fmla="*/ 141370 w 1166996"/>
                <a:gd name="connsiteY6" fmla="*/ 576273 h 839748"/>
                <a:gd name="connsiteX7" fmla="*/ 149868 w 1166996"/>
                <a:gd name="connsiteY7" fmla="*/ 590094 h 839748"/>
                <a:gd name="connsiteX8" fmla="*/ 164582 w 1166996"/>
                <a:gd name="connsiteY8" fmla="*/ 602773 h 839748"/>
                <a:gd name="connsiteX9" fmla="*/ 171304 w 1166996"/>
                <a:gd name="connsiteY9" fmla="*/ 631302 h 839748"/>
                <a:gd name="connsiteX10" fmla="*/ 163186 w 1166996"/>
                <a:gd name="connsiteY10" fmla="*/ 703066 h 839748"/>
                <a:gd name="connsiteX11" fmla="*/ 168514 w 1166996"/>
                <a:gd name="connsiteY11" fmla="*/ 711181 h 839748"/>
                <a:gd name="connsiteX12" fmla="*/ 190203 w 1166996"/>
                <a:gd name="connsiteY12" fmla="*/ 720564 h 839748"/>
                <a:gd name="connsiteX13" fmla="*/ 205170 w 1166996"/>
                <a:gd name="connsiteY13" fmla="*/ 730073 h 839748"/>
                <a:gd name="connsiteX14" fmla="*/ 211893 w 1166996"/>
                <a:gd name="connsiteY14" fmla="*/ 731468 h 839748"/>
                <a:gd name="connsiteX15" fmla="*/ 226860 w 1166996"/>
                <a:gd name="connsiteY15" fmla="*/ 740977 h 839748"/>
                <a:gd name="connsiteX16" fmla="*/ 240305 w 1166996"/>
                <a:gd name="connsiteY16" fmla="*/ 742245 h 839748"/>
                <a:gd name="connsiteX17" fmla="*/ 268844 w 1166996"/>
                <a:gd name="connsiteY17" fmla="*/ 739583 h 839748"/>
                <a:gd name="connsiteX18" fmla="*/ 282416 w 1166996"/>
                <a:gd name="connsiteY18" fmla="*/ 736920 h 839748"/>
                <a:gd name="connsiteX19" fmla="*/ 297256 w 1166996"/>
                <a:gd name="connsiteY19" fmla="*/ 728678 h 839748"/>
                <a:gd name="connsiteX20" fmla="*/ 310828 w 1166996"/>
                <a:gd name="connsiteY20" fmla="*/ 728678 h 839748"/>
                <a:gd name="connsiteX21" fmla="*/ 324273 w 1166996"/>
                <a:gd name="connsiteY21" fmla="*/ 734130 h 839748"/>
                <a:gd name="connsiteX22" fmla="*/ 348753 w 1166996"/>
                <a:gd name="connsiteY22" fmla="*/ 735525 h 839748"/>
                <a:gd name="connsiteX23" fmla="*/ 363593 w 1166996"/>
                <a:gd name="connsiteY23" fmla="*/ 743640 h 839748"/>
                <a:gd name="connsiteX24" fmla="*/ 377165 w 1166996"/>
                <a:gd name="connsiteY24" fmla="*/ 746429 h 839748"/>
                <a:gd name="connsiteX25" fmla="*/ 392005 w 1166996"/>
                <a:gd name="connsiteY25" fmla="*/ 757207 h 839748"/>
                <a:gd name="connsiteX26" fmla="*/ 394796 w 1166996"/>
                <a:gd name="connsiteY26" fmla="*/ 770774 h 839748"/>
                <a:gd name="connsiteX27" fmla="*/ 423208 w 1166996"/>
                <a:gd name="connsiteY27" fmla="*/ 769379 h 839748"/>
                <a:gd name="connsiteX28" fmla="*/ 436780 w 1166996"/>
                <a:gd name="connsiteY28" fmla="*/ 774831 h 839748"/>
                <a:gd name="connsiteX29" fmla="*/ 536983 w 1166996"/>
                <a:gd name="connsiteY29" fmla="*/ 782946 h 839748"/>
                <a:gd name="connsiteX30" fmla="*/ 564127 w 1166996"/>
                <a:gd name="connsiteY30" fmla="*/ 776099 h 839748"/>
                <a:gd name="connsiteX31" fmla="*/ 592539 w 1166996"/>
                <a:gd name="connsiteY31" fmla="*/ 773436 h 839748"/>
                <a:gd name="connsiteX32" fmla="*/ 637187 w 1166996"/>
                <a:gd name="connsiteY32" fmla="*/ 774831 h 839748"/>
                <a:gd name="connsiteX33" fmla="*/ 650759 w 1166996"/>
                <a:gd name="connsiteY33" fmla="*/ 766589 h 839748"/>
                <a:gd name="connsiteX34" fmla="*/ 661667 w 1166996"/>
                <a:gd name="connsiteY34" fmla="*/ 770774 h 839748"/>
                <a:gd name="connsiteX35" fmla="*/ 694138 w 1166996"/>
                <a:gd name="connsiteY35" fmla="*/ 772042 h 839748"/>
                <a:gd name="connsiteX36" fmla="*/ 708978 w 1166996"/>
                <a:gd name="connsiteY36" fmla="*/ 777494 h 839748"/>
                <a:gd name="connsiteX37" fmla="*/ 723945 w 1166996"/>
                <a:gd name="connsiteY37" fmla="*/ 778888 h 839748"/>
                <a:gd name="connsiteX38" fmla="*/ 738786 w 1166996"/>
                <a:gd name="connsiteY38" fmla="*/ 770774 h 839748"/>
                <a:gd name="connsiteX39" fmla="*/ 876914 w 1166996"/>
                <a:gd name="connsiteY39" fmla="*/ 803233 h 839748"/>
                <a:gd name="connsiteX40" fmla="*/ 1054490 w 1166996"/>
                <a:gd name="connsiteY40" fmla="*/ 839749 h 839748"/>
                <a:gd name="connsiteX41" fmla="*/ 1050431 w 1166996"/>
                <a:gd name="connsiteY41" fmla="*/ 826182 h 839748"/>
                <a:gd name="connsiteX42" fmla="*/ 1057280 w 1166996"/>
                <a:gd name="connsiteY42" fmla="*/ 782946 h 839748"/>
                <a:gd name="connsiteX43" fmla="*/ 1047767 w 1166996"/>
                <a:gd name="connsiteY43" fmla="*/ 754417 h 839748"/>
                <a:gd name="connsiteX44" fmla="*/ 1054490 w 1166996"/>
                <a:gd name="connsiteY44" fmla="*/ 740977 h 839748"/>
                <a:gd name="connsiteX45" fmla="*/ 1059944 w 1166996"/>
                <a:gd name="connsiteY45" fmla="*/ 696219 h 839748"/>
                <a:gd name="connsiteX46" fmla="*/ 1165602 w 1166996"/>
                <a:gd name="connsiteY46" fmla="*/ 203376 h 839748"/>
                <a:gd name="connsiteX47" fmla="*/ 1166997 w 1166996"/>
                <a:gd name="connsiteY47" fmla="*/ 195261 h 839748"/>
                <a:gd name="connsiteX48" fmla="*/ 1028741 w 1166996"/>
                <a:gd name="connsiteY48" fmla="*/ 166859 h 839748"/>
                <a:gd name="connsiteX49" fmla="*/ 771637 w 1166996"/>
                <a:gd name="connsiteY49" fmla="*/ 108281 h 839748"/>
                <a:gd name="connsiteX50" fmla="*/ 549414 w 1166996"/>
                <a:gd name="connsiteY50" fmla="*/ 52746 h 839748"/>
                <a:gd name="connsiteX51" fmla="*/ 353066 w 1166996"/>
                <a:gd name="connsiteY51" fmla="*/ 0 h 839748"/>
                <a:gd name="connsiteX52" fmla="*/ 342157 w 1166996"/>
                <a:gd name="connsiteY52" fmla="*/ 9509 h 839748"/>
                <a:gd name="connsiteX53" fmla="*/ 343553 w 1166996"/>
                <a:gd name="connsiteY53" fmla="*/ 22950 h 839748"/>
                <a:gd name="connsiteX54" fmla="*/ 350275 w 1166996"/>
                <a:gd name="connsiteY54" fmla="*/ 36516 h 839748"/>
                <a:gd name="connsiteX55" fmla="*/ 350275 w 1166996"/>
                <a:gd name="connsiteY55" fmla="*/ 41968 h 839748"/>
                <a:gd name="connsiteX56" fmla="*/ 361183 w 1166996"/>
                <a:gd name="connsiteY56" fmla="*/ 56803 h 839748"/>
                <a:gd name="connsiteX57" fmla="*/ 374755 w 1166996"/>
                <a:gd name="connsiteY57" fmla="*/ 63523 h 839748"/>
                <a:gd name="connsiteX58" fmla="*/ 371965 w 1166996"/>
                <a:gd name="connsiteY58" fmla="*/ 77090 h 839748"/>
                <a:gd name="connsiteX59" fmla="*/ 373360 w 1166996"/>
                <a:gd name="connsiteY59" fmla="*/ 90657 h 839748"/>
                <a:gd name="connsiteX60" fmla="*/ 370696 w 1166996"/>
                <a:gd name="connsiteY60" fmla="*/ 104224 h 839748"/>
                <a:gd name="connsiteX61" fmla="*/ 357124 w 1166996"/>
                <a:gd name="connsiteY61" fmla="*/ 97504 h 839748"/>
                <a:gd name="connsiteX62" fmla="*/ 363847 w 1166996"/>
                <a:gd name="connsiteY62" fmla="*/ 110944 h 839748"/>
                <a:gd name="connsiteX63" fmla="*/ 359788 w 1166996"/>
                <a:gd name="connsiteY63" fmla="*/ 125905 h 839748"/>
                <a:gd name="connsiteX64" fmla="*/ 344948 w 1166996"/>
                <a:gd name="connsiteY64" fmla="*/ 117791 h 839748"/>
                <a:gd name="connsiteX65" fmla="*/ 335435 w 1166996"/>
                <a:gd name="connsiteY65" fmla="*/ 115001 h 839748"/>
                <a:gd name="connsiteX66" fmla="*/ 335435 w 1166996"/>
                <a:gd name="connsiteY66" fmla="*/ 141247 h 839748"/>
                <a:gd name="connsiteX67" fmla="*/ 349007 w 1166996"/>
                <a:gd name="connsiteY67" fmla="*/ 139853 h 839748"/>
                <a:gd name="connsiteX68" fmla="*/ 353066 w 1166996"/>
                <a:gd name="connsiteY68" fmla="*/ 153419 h 839748"/>
                <a:gd name="connsiteX69" fmla="*/ 365750 w 1166996"/>
                <a:gd name="connsiteY69" fmla="*/ 159759 h 839748"/>
                <a:gd name="connsiteX70" fmla="*/ 361691 w 1166996"/>
                <a:gd name="connsiteY70" fmla="*/ 172438 h 839748"/>
                <a:gd name="connsiteX71" fmla="*/ 363086 w 1166996"/>
                <a:gd name="connsiteY71" fmla="*/ 177890 h 839748"/>
                <a:gd name="connsiteX72" fmla="*/ 360295 w 1166996"/>
                <a:gd name="connsiteY72" fmla="*/ 206292 h 839748"/>
                <a:gd name="connsiteX73" fmla="*/ 368413 w 1166996"/>
                <a:gd name="connsiteY73" fmla="*/ 219859 h 839748"/>
                <a:gd name="connsiteX74" fmla="*/ 369808 w 1166996"/>
                <a:gd name="connsiteY74" fmla="*/ 234694 h 839748"/>
                <a:gd name="connsiteX75" fmla="*/ 354841 w 1166996"/>
                <a:gd name="connsiteY75" fmla="*/ 248260 h 839748"/>
                <a:gd name="connsiteX76" fmla="*/ 338606 w 1166996"/>
                <a:gd name="connsiteY76" fmla="*/ 267152 h 839748"/>
                <a:gd name="connsiteX77" fmla="*/ 340001 w 1166996"/>
                <a:gd name="connsiteY77" fmla="*/ 280719 h 839748"/>
                <a:gd name="connsiteX78" fmla="*/ 326429 w 1166996"/>
                <a:gd name="connsiteY78" fmla="*/ 290229 h 839748"/>
                <a:gd name="connsiteX79" fmla="*/ 335942 w 1166996"/>
                <a:gd name="connsiteY79" fmla="*/ 305064 h 839748"/>
                <a:gd name="connsiteX80" fmla="*/ 323258 w 1166996"/>
                <a:gd name="connsiteY80" fmla="*/ 318630 h 839748"/>
                <a:gd name="connsiteX81" fmla="*/ 325922 w 1166996"/>
                <a:gd name="connsiteY81" fmla="*/ 348427 h 839748"/>
                <a:gd name="connsiteX82" fmla="*/ 312350 w 1166996"/>
                <a:gd name="connsiteY82" fmla="*/ 361994 h 839748"/>
                <a:gd name="connsiteX83" fmla="*/ 285333 w 1166996"/>
                <a:gd name="connsiteY83" fmla="*/ 372771 h 839748"/>
                <a:gd name="connsiteX84" fmla="*/ 277215 w 1166996"/>
                <a:gd name="connsiteY84" fmla="*/ 382280 h 839748"/>
                <a:gd name="connsiteX85" fmla="*/ 263643 w 1166996"/>
                <a:gd name="connsiteY85" fmla="*/ 407639 h 839748"/>
                <a:gd name="connsiteX86" fmla="*/ 250072 w 1166996"/>
                <a:gd name="connsiteY86" fmla="*/ 408907 h 839748"/>
                <a:gd name="connsiteX87" fmla="*/ 241954 w 1166996"/>
                <a:gd name="connsiteY87" fmla="*/ 394072 h 839748"/>
                <a:gd name="connsiteX88" fmla="*/ 227114 w 1166996"/>
                <a:gd name="connsiteY88" fmla="*/ 400792 h 839748"/>
                <a:gd name="connsiteX89" fmla="*/ 224323 w 1166996"/>
                <a:gd name="connsiteY89" fmla="*/ 410682 h 839748"/>
                <a:gd name="connsiteX90" fmla="*/ 216205 w 1166996"/>
                <a:gd name="connsiteY90" fmla="*/ 399905 h 839748"/>
                <a:gd name="connsiteX91" fmla="*/ 217601 w 1166996"/>
                <a:gd name="connsiteY91" fmla="*/ 387225 h 839748"/>
                <a:gd name="connsiteX92" fmla="*/ 217601 w 1166996"/>
                <a:gd name="connsiteY92" fmla="*/ 381773 h 839748"/>
                <a:gd name="connsiteX93" fmla="*/ 228382 w 1166996"/>
                <a:gd name="connsiteY93" fmla="*/ 358317 h 839748"/>
                <a:gd name="connsiteX94" fmla="*/ 256794 w 1166996"/>
                <a:gd name="connsiteY94" fmla="*/ 338030 h 839748"/>
                <a:gd name="connsiteX95" fmla="*/ 254130 w 1166996"/>
                <a:gd name="connsiteY95" fmla="*/ 352864 h 839748"/>
                <a:gd name="connsiteX96" fmla="*/ 247408 w 1166996"/>
                <a:gd name="connsiteY96" fmla="*/ 366431 h 839748"/>
                <a:gd name="connsiteX97" fmla="*/ 254130 w 1166996"/>
                <a:gd name="connsiteY97" fmla="*/ 374546 h 839748"/>
                <a:gd name="connsiteX98" fmla="*/ 256794 w 1166996"/>
                <a:gd name="connsiteY98" fmla="*/ 359584 h 839748"/>
                <a:gd name="connsiteX99" fmla="*/ 266307 w 1166996"/>
                <a:gd name="connsiteY99" fmla="*/ 346018 h 839748"/>
                <a:gd name="connsiteX100" fmla="*/ 291675 w 1166996"/>
                <a:gd name="connsiteY100" fmla="*/ 328393 h 839748"/>
                <a:gd name="connsiteX101" fmla="*/ 278991 w 1166996"/>
                <a:gd name="connsiteY101" fmla="*/ 343228 h 839748"/>
                <a:gd name="connsiteX102" fmla="*/ 293958 w 1166996"/>
                <a:gd name="connsiteY102" fmla="*/ 352738 h 839748"/>
                <a:gd name="connsiteX103" fmla="*/ 305627 w 1166996"/>
                <a:gd name="connsiteY103" fmla="*/ 316348 h 839748"/>
                <a:gd name="connsiteX104" fmla="*/ 298778 w 1166996"/>
                <a:gd name="connsiteY104" fmla="*/ 302781 h 839748"/>
                <a:gd name="connsiteX105" fmla="*/ 285333 w 1166996"/>
                <a:gd name="connsiteY105" fmla="*/ 305444 h 839748"/>
                <a:gd name="connsiteX106" fmla="*/ 285333 w 1166996"/>
                <a:gd name="connsiteY106" fmla="*/ 284904 h 839748"/>
                <a:gd name="connsiteX107" fmla="*/ 298778 w 1166996"/>
                <a:gd name="connsiteY107" fmla="*/ 288961 h 839748"/>
                <a:gd name="connsiteX108" fmla="*/ 300173 w 1166996"/>
                <a:gd name="connsiteY108" fmla="*/ 275521 h 839748"/>
                <a:gd name="connsiteX109" fmla="*/ 297510 w 1166996"/>
                <a:gd name="connsiteY109" fmla="*/ 266138 h 839748"/>
                <a:gd name="connsiteX110" fmla="*/ 312350 w 1166996"/>
                <a:gd name="connsiteY110" fmla="*/ 268928 h 839748"/>
                <a:gd name="connsiteX111" fmla="*/ 323258 w 1166996"/>
                <a:gd name="connsiteY111" fmla="*/ 260813 h 839748"/>
                <a:gd name="connsiteX112" fmla="*/ 324527 w 1166996"/>
                <a:gd name="connsiteY112" fmla="*/ 245851 h 839748"/>
                <a:gd name="connsiteX113" fmla="*/ 317804 w 1166996"/>
                <a:gd name="connsiteY113" fmla="*/ 232284 h 839748"/>
                <a:gd name="connsiteX114" fmla="*/ 285333 w 1166996"/>
                <a:gd name="connsiteY114" fmla="*/ 262081 h 839748"/>
                <a:gd name="connsiteX115" fmla="*/ 272649 w 1166996"/>
                <a:gd name="connsiteY115" fmla="*/ 277042 h 839748"/>
                <a:gd name="connsiteX116" fmla="*/ 253623 w 1166996"/>
                <a:gd name="connsiteY116" fmla="*/ 275774 h 839748"/>
                <a:gd name="connsiteX117" fmla="*/ 225084 w 1166996"/>
                <a:gd name="connsiteY117" fmla="*/ 302781 h 839748"/>
                <a:gd name="connsiteX118" fmla="*/ 227875 w 1166996"/>
                <a:gd name="connsiteY118" fmla="*/ 317743 h 839748"/>
                <a:gd name="connsiteX119" fmla="*/ 241446 w 1166996"/>
                <a:gd name="connsiteY119" fmla="*/ 315080 h 839748"/>
                <a:gd name="connsiteX120" fmla="*/ 246901 w 1166996"/>
                <a:gd name="connsiteY120" fmla="*/ 325731 h 839748"/>
                <a:gd name="connsiteX121" fmla="*/ 218362 w 1166996"/>
                <a:gd name="connsiteY121" fmla="*/ 331183 h 839748"/>
                <a:gd name="connsiteX122" fmla="*/ 200604 w 1166996"/>
                <a:gd name="connsiteY122" fmla="*/ 302147 h 839748"/>
                <a:gd name="connsiteX123" fmla="*/ 210117 w 1166996"/>
                <a:gd name="connsiteY123" fmla="*/ 288581 h 839748"/>
                <a:gd name="connsiteX124" fmla="*/ 237134 w 1166996"/>
                <a:gd name="connsiteY124" fmla="*/ 264236 h 839748"/>
                <a:gd name="connsiteX125" fmla="*/ 250706 w 1166996"/>
                <a:gd name="connsiteY125" fmla="*/ 256122 h 839748"/>
                <a:gd name="connsiteX126" fmla="*/ 276074 w 1166996"/>
                <a:gd name="connsiteY126" fmla="*/ 224930 h 839748"/>
                <a:gd name="connsiteX127" fmla="*/ 272015 w 1166996"/>
                <a:gd name="connsiteY127" fmla="*/ 238497 h 839748"/>
                <a:gd name="connsiteX128" fmla="*/ 272015 w 1166996"/>
                <a:gd name="connsiteY128" fmla="*/ 252064 h 839748"/>
                <a:gd name="connsiteX129" fmla="*/ 278737 w 1166996"/>
                <a:gd name="connsiteY129" fmla="*/ 238497 h 839748"/>
                <a:gd name="connsiteX130" fmla="*/ 293704 w 1166996"/>
                <a:gd name="connsiteY130" fmla="*/ 224930 h 839748"/>
                <a:gd name="connsiteX131" fmla="*/ 299032 w 1166996"/>
                <a:gd name="connsiteY131" fmla="*/ 207306 h 839748"/>
                <a:gd name="connsiteX132" fmla="*/ 296622 w 1166996"/>
                <a:gd name="connsiteY132" fmla="*/ 189048 h 839748"/>
                <a:gd name="connsiteX133" fmla="*/ 300681 w 1166996"/>
                <a:gd name="connsiteY133" fmla="*/ 174087 h 839748"/>
                <a:gd name="connsiteX134" fmla="*/ 285714 w 1166996"/>
                <a:gd name="connsiteY134" fmla="*/ 184991 h 839748"/>
                <a:gd name="connsiteX135" fmla="*/ 284445 w 1166996"/>
                <a:gd name="connsiteY135" fmla="*/ 199826 h 839748"/>
                <a:gd name="connsiteX136" fmla="*/ 274932 w 1166996"/>
                <a:gd name="connsiteY136" fmla="*/ 178144 h 839748"/>
                <a:gd name="connsiteX137" fmla="*/ 259965 w 1166996"/>
                <a:gd name="connsiteY137" fmla="*/ 183596 h 839748"/>
                <a:gd name="connsiteX138" fmla="*/ 258697 w 1166996"/>
                <a:gd name="connsiteY138" fmla="*/ 168635 h 839748"/>
                <a:gd name="connsiteX139" fmla="*/ 254638 w 1166996"/>
                <a:gd name="connsiteY139" fmla="*/ 155194 h 839748"/>
                <a:gd name="connsiteX140" fmla="*/ 241066 w 1166996"/>
                <a:gd name="connsiteY140" fmla="*/ 159252 h 839748"/>
                <a:gd name="connsiteX141" fmla="*/ 226226 w 1166996"/>
                <a:gd name="connsiteY141" fmla="*/ 160520 h 839748"/>
                <a:gd name="connsiteX142" fmla="*/ 209990 w 1166996"/>
                <a:gd name="connsiteY142" fmla="*/ 149742 h 839748"/>
                <a:gd name="connsiteX143" fmla="*/ 181451 w 1166996"/>
                <a:gd name="connsiteY143" fmla="*/ 143022 h 839748"/>
                <a:gd name="connsiteX144" fmla="*/ 166611 w 1166996"/>
                <a:gd name="connsiteY144" fmla="*/ 133513 h 839748"/>
                <a:gd name="connsiteX145" fmla="*/ 139467 w 1166996"/>
                <a:gd name="connsiteY145" fmla="*/ 125398 h 839748"/>
                <a:gd name="connsiteX146" fmla="*/ 119173 w 1166996"/>
                <a:gd name="connsiteY146" fmla="*/ 112719 h 839748"/>
                <a:gd name="connsiteX147" fmla="*/ 109660 w 1166996"/>
                <a:gd name="connsiteY147" fmla="*/ 99152 h 839748"/>
                <a:gd name="connsiteX148" fmla="*/ 94820 w 1166996"/>
                <a:gd name="connsiteY148" fmla="*/ 91037 h 839748"/>
                <a:gd name="connsiteX149" fmla="*/ 79852 w 1166996"/>
                <a:gd name="connsiteY149" fmla="*/ 78358 h 839748"/>
                <a:gd name="connsiteX150" fmla="*/ 54485 w 1166996"/>
                <a:gd name="connsiteY150" fmla="*/ 52999 h 839748"/>
                <a:gd name="connsiteX151" fmla="*/ 39644 w 1166996"/>
                <a:gd name="connsiteY151" fmla="*/ 44885 h 839748"/>
                <a:gd name="connsiteX152" fmla="*/ 43703 w 1166996"/>
                <a:gd name="connsiteY152" fmla="*/ 63777 h 839748"/>
                <a:gd name="connsiteX153" fmla="*/ 39644 w 1166996"/>
                <a:gd name="connsiteY153" fmla="*/ 66566 h 839748"/>
                <a:gd name="connsiteX154" fmla="*/ 35585 w 1166996"/>
                <a:gd name="connsiteY154" fmla="*/ 81401 h 839748"/>
                <a:gd name="connsiteX155" fmla="*/ 26072 w 1166996"/>
                <a:gd name="connsiteY155" fmla="*/ 96363 h 839748"/>
                <a:gd name="connsiteX156" fmla="*/ 27468 w 1166996"/>
                <a:gd name="connsiteY156" fmla="*/ 109803 h 839748"/>
                <a:gd name="connsiteX157" fmla="*/ 23409 w 1166996"/>
                <a:gd name="connsiteY157" fmla="*/ 123369 h 839748"/>
                <a:gd name="connsiteX158" fmla="*/ 23409 w 1166996"/>
                <a:gd name="connsiteY158" fmla="*/ 138331 h 839748"/>
                <a:gd name="connsiteX159" fmla="*/ 26072 w 1166996"/>
                <a:gd name="connsiteY159" fmla="*/ 151771 h 839748"/>
                <a:gd name="connsiteX160" fmla="*/ 36981 w 1166996"/>
                <a:gd name="connsiteY160" fmla="*/ 168000 h 839748"/>
                <a:gd name="connsiteX161" fmla="*/ 44211 w 1166996"/>
                <a:gd name="connsiteY161" fmla="*/ 197036 h 839748"/>
                <a:gd name="connsiteX162" fmla="*/ 45606 w 1166996"/>
                <a:gd name="connsiteY162" fmla="*/ 211871 h 839748"/>
                <a:gd name="connsiteX163" fmla="*/ 38756 w 1166996"/>
                <a:gd name="connsiteY163" fmla="*/ 268801 h 839748"/>
                <a:gd name="connsiteX164" fmla="*/ 44211 w 1166996"/>
                <a:gd name="connsiteY164" fmla="*/ 303922 h 839748"/>
                <a:gd name="connsiteX165" fmla="*/ 40152 w 1166996"/>
                <a:gd name="connsiteY165" fmla="*/ 345891 h 839748"/>
                <a:gd name="connsiteX166" fmla="*/ 34698 w 1166996"/>
                <a:gd name="connsiteY166" fmla="*/ 360852 h 839748"/>
                <a:gd name="connsiteX167" fmla="*/ 47382 w 1166996"/>
                <a:gd name="connsiteY167" fmla="*/ 364910 h 839748"/>
                <a:gd name="connsiteX168" fmla="*/ 51440 w 1166996"/>
                <a:gd name="connsiteY168" fmla="*/ 351343 h 839748"/>
                <a:gd name="connsiteX169" fmla="*/ 65012 w 1166996"/>
                <a:gd name="connsiteY169" fmla="*/ 360852 h 839748"/>
                <a:gd name="connsiteX170" fmla="*/ 71101 w 1166996"/>
                <a:gd name="connsiteY170" fmla="*/ 375814 h 839748"/>
                <a:gd name="connsiteX171" fmla="*/ 84546 w 1166996"/>
                <a:gd name="connsiteY171" fmla="*/ 381139 h 839748"/>
                <a:gd name="connsiteX172" fmla="*/ 61588 w 1166996"/>
                <a:gd name="connsiteY172" fmla="*/ 383929 h 839748"/>
                <a:gd name="connsiteX173" fmla="*/ 39898 w 1166996"/>
                <a:gd name="connsiteY173" fmla="*/ 394706 h 839748"/>
                <a:gd name="connsiteX174" fmla="*/ 31527 w 1166996"/>
                <a:gd name="connsiteY174" fmla="*/ 379745 h 839748"/>
                <a:gd name="connsiteX175" fmla="*/ 26072 w 1166996"/>
                <a:gd name="connsiteY175" fmla="*/ 408273 h 839748"/>
                <a:gd name="connsiteX176" fmla="*/ 30131 w 1166996"/>
                <a:gd name="connsiteY176" fmla="*/ 423108 h 839748"/>
                <a:gd name="connsiteX177" fmla="*/ 38503 w 1166996"/>
                <a:gd name="connsiteY177" fmla="*/ 421840 h 839748"/>
                <a:gd name="connsiteX178" fmla="*/ 66915 w 1166996"/>
                <a:gd name="connsiteY178" fmla="*/ 431222 h 839748"/>
                <a:gd name="connsiteX179" fmla="*/ 72369 w 1166996"/>
                <a:gd name="connsiteY179" fmla="*/ 444789 h 839748"/>
                <a:gd name="connsiteX180" fmla="*/ 68310 w 1166996"/>
                <a:gd name="connsiteY180" fmla="*/ 444789 h 839748"/>
                <a:gd name="connsiteX181" fmla="*/ 53470 w 1166996"/>
                <a:gd name="connsiteY181" fmla="*/ 436675 h 839748"/>
                <a:gd name="connsiteX182" fmla="*/ 43957 w 1166996"/>
                <a:gd name="connsiteY182" fmla="*/ 450241 h 839748"/>
                <a:gd name="connsiteX183" fmla="*/ 55499 w 1166996"/>
                <a:gd name="connsiteY183" fmla="*/ 458102 h 839748"/>
                <a:gd name="connsiteX184" fmla="*/ 44718 w 1166996"/>
                <a:gd name="connsiteY184" fmla="*/ 473064 h 839748"/>
                <a:gd name="connsiteX185" fmla="*/ 51567 w 1166996"/>
                <a:gd name="connsiteY185" fmla="*/ 480038 h 839748"/>
                <a:gd name="connsiteX186" fmla="*/ 45352 w 1166996"/>
                <a:gd name="connsiteY186" fmla="*/ 497535 h 839748"/>
                <a:gd name="connsiteX187" fmla="*/ 37234 w 1166996"/>
                <a:gd name="connsiteY187" fmla="*/ 484856 h 839748"/>
                <a:gd name="connsiteX188" fmla="*/ 23662 w 1166996"/>
                <a:gd name="connsiteY188" fmla="*/ 486250 h 839748"/>
                <a:gd name="connsiteX189" fmla="*/ 28990 w 1166996"/>
                <a:gd name="connsiteY189" fmla="*/ 459244 h 839748"/>
                <a:gd name="connsiteX190" fmla="*/ 22521 w 1166996"/>
                <a:gd name="connsiteY190" fmla="*/ 444282 h 839748"/>
                <a:gd name="connsiteX191" fmla="*/ 5017 w 1166996"/>
                <a:gd name="connsiteY191" fmla="*/ 516047 h 839748"/>
                <a:gd name="connsiteX192" fmla="*/ 22267 w 1166996"/>
                <a:gd name="connsiteY192" fmla="*/ 514652 h 839748"/>
                <a:gd name="connsiteX193" fmla="*/ 33175 w 1166996"/>
                <a:gd name="connsiteY193" fmla="*/ 529614 h 839748"/>
                <a:gd name="connsiteX194" fmla="*/ 62856 w 1166996"/>
                <a:gd name="connsiteY194" fmla="*/ 522767 h 839748"/>
                <a:gd name="connsiteX195" fmla="*/ 71101 w 1166996"/>
                <a:gd name="connsiteY195" fmla="*/ 536334 h 839748"/>
                <a:gd name="connsiteX196" fmla="*/ 84546 w 1166996"/>
                <a:gd name="connsiteY196" fmla="*/ 539123 h 839748"/>
                <a:gd name="connsiteX197" fmla="*/ 88604 w 1166996"/>
                <a:gd name="connsiteY197" fmla="*/ 540391 h 8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166996" h="839748">
                  <a:moveTo>
                    <a:pt x="88478" y="541025"/>
                  </a:moveTo>
                  <a:lnTo>
                    <a:pt x="95327" y="545082"/>
                  </a:lnTo>
                  <a:lnTo>
                    <a:pt x="99386" y="546477"/>
                  </a:lnTo>
                  <a:lnTo>
                    <a:pt x="103445" y="560044"/>
                  </a:lnTo>
                  <a:lnTo>
                    <a:pt x="117017" y="573484"/>
                  </a:lnTo>
                  <a:lnTo>
                    <a:pt x="130462" y="572216"/>
                  </a:lnTo>
                  <a:lnTo>
                    <a:pt x="141370" y="576273"/>
                  </a:lnTo>
                  <a:lnTo>
                    <a:pt x="149868" y="590094"/>
                  </a:lnTo>
                  <a:lnTo>
                    <a:pt x="164582" y="602773"/>
                  </a:lnTo>
                  <a:lnTo>
                    <a:pt x="171304" y="631302"/>
                  </a:lnTo>
                  <a:lnTo>
                    <a:pt x="163186" y="703066"/>
                  </a:lnTo>
                  <a:lnTo>
                    <a:pt x="168514" y="711181"/>
                  </a:lnTo>
                  <a:lnTo>
                    <a:pt x="190203" y="720564"/>
                  </a:lnTo>
                  <a:lnTo>
                    <a:pt x="205170" y="730073"/>
                  </a:lnTo>
                  <a:lnTo>
                    <a:pt x="211893" y="731468"/>
                  </a:lnTo>
                  <a:lnTo>
                    <a:pt x="226860" y="740977"/>
                  </a:lnTo>
                  <a:lnTo>
                    <a:pt x="240305" y="742245"/>
                  </a:lnTo>
                  <a:lnTo>
                    <a:pt x="268844" y="739583"/>
                  </a:lnTo>
                  <a:lnTo>
                    <a:pt x="282416" y="736920"/>
                  </a:lnTo>
                  <a:lnTo>
                    <a:pt x="297256" y="728678"/>
                  </a:lnTo>
                  <a:lnTo>
                    <a:pt x="310828" y="728678"/>
                  </a:lnTo>
                  <a:lnTo>
                    <a:pt x="324273" y="734130"/>
                  </a:lnTo>
                  <a:lnTo>
                    <a:pt x="348753" y="735525"/>
                  </a:lnTo>
                  <a:lnTo>
                    <a:pt x="363593" y="743640"/>
                  </a:lnTo>
                  <a:lnTo>
                    <a:pt x="377165" y="746429"/>
                  </a:lnTo>
                  <a:lnTo>
                    <a:pt x="392005" y="757207"/>
                  </a:lnTo>
                  <a:lnTo>
                    <a:pt x="394796" y="770774"/>
                  </a:lnTo>
                  <a:lnTo>
                    <a:pt x="423208" y="769379"/>
                  </a:lnTo>
                  <a:lnTo>
                    <a:pt x="436780" y="774831"/>
                  </a:lnTo>
                  <a:cubicBezTo>
                    <a:pt x="523031" y="745922"/>
                    <a:pt x="479779" y="792962"/>
                    <a:pt x="536983" y="782946"/>
                  </a:cubicBezTo>
                  <a:lnTo>
                    <a:pt x="564127" y="776099"/>
                  </a:lnTo>
                  <a:lnTo>
                    <a:pt x="592539" y="773436"/>
                  </a:lnTo>
                  <a:lnTo>
                    <a:pt x="637187" y="774831"/>
                  </a:lnTo>
                  <a:lnTo>
                    <a:pt x="650759" y="766589"/>
                  </a:lnTo>
                  <a:lnTo>
                    <a:pt x="661667" y="770774"/>
                  </a:lnTo>
                  <a:lnTo>
                    <a:pt x="694138" y="772042"/>
                  </a:lnTo>
                  <a:lnTo>
                    <a:pt x="708978" y="777494"/>
                  </a:lnTo>
                  <a:lnTo>
                    <a:pt x="723945" y="778888"/>
                  </a:lnTo>
                  <a:lnTo>
                    <a:pt x="738786" y="770774"/>
                  </a:lnTo>
                  <a:lnTo>
                    <a:pt x="876914" y="803233"/>
                  </a:lnTo>
                  <a:lnTo>
                    <a:pt x="1054490" y="839749"/>
                  </a:lnTo>
                  <a:lnTo>
                    <a:pt x="1050431" y="826182"/>
                  </a:lnTo>
                  <a:lnTo>
                    <a:pt x="1057280" y="782946"/>
                  </a:lnTo>
                  <a:lnTo>
                    <a:pt x="1047767" y="754417"/>
                  </a:lnTo>
                  <a:lnTo>
                    <a:pt x="1054490" y="740977"/>
                  </a:lnTo>
                  <a:lnTo>
                    <a:pt x="1059944" y="696219"/>
                  </a:lnTo>
                  <a:lnTo>
                    <a:pt x="1165602" y="203376"/>
                  </a:lnTo>
                  <a:lnTo>
                    <a:pt x="1166997" y="195261"/>
                  </a:lnTo>
                  <a:lnTo>
                    <a:pt x="1028741" y="166859"/>
                  </a:lnTo>
                  <a:lnTo>
                    <a:pt x="771637" y="108281"/>
                  </a:lnTo>
                  <a:lnTo>
                    <a:pt x="549414" y="52746"/>
                  </a:lnTo>
                  <a:lnTo>
                    <a:pt x="353066" y="0"/>
                  </a:lnTo>
                  <a:cubicBezTo>
                    <a:pt x="353066" y="0"/>
                    <a:pt x="343679" y="6086"/>
                    <a:pt x="342157" y="9509"/>
                  </a:cubicBezTo>
                  <a:cubicBezTo>
                    <a:pt x="341554" y="14037"/>
                    <a:pt x="342032" y="18643"/>
                    <a:pt x="343553" y="22950"/>
                  </a:cubicBezTo>
                  <a:cubicBezTo>
                    <a:pt x="344567" y="26627"/>
                    <a:pt x="349514" y="32839"/>
                    <a:pt x="350275" y="36516"/>
                  </a:cubicBezTo>
                  <a:cubicBezTo>
                    <a:pt x="350275" y="37784"/>
                    <a:pt x="350275" y="40700"/>
                    <a:pt x="350275" y="41968"/>
                  </a:cubicBezTo>
                  <a:cubicBezTo>
                    <a:pt x="352608" y="47750"/>
                    <a:pt x="356360" y="52852"/>
                    <a:pt x="361183" y="56803"/>
                  </a:cubicBezTo>
                  <a:cubicBezTo>
                    <a:pt x="364227" y="58959"/>
                    <a:pt x="373106" y="60227"/>
                    <a:pt x="374755" y="63523"/>
                  </a:cubicBezTo>
                  <a:cubicBezTo>
                    <a:pt x="376404" y="66820"/>
                    <a:pt x="372092" y="73667"/>
                    <a:pt x="371965" y="77090"/>
                  </a:cubicBezTo>
                  <a:cubicBezTo>
                    <a:pt x="371838" y="80513"/>
                    <a:pt x="373487" y="87233"/>
                    <a:pt x="373360" y="90657"/>
                  </a:cubicBezTo>
                  <a:cubicBezTo>
                    <a:pt x="373233" y="94080"/>
                    <a:pt x="373360" y="103336"/>
                    <a:pt x="370696" y="104224"/>
                  </a:cubicBezTo>
                  <a:cubicBezTo>
                    <a:pt x="368033" y="105111"/>
                    <a:pt x="359788" y="94841"/>
                    <a:pt x="357124" y="97504"/>
                  </a:cubicBezTo>
                  <a:cubicBezTo>
                    <a:pt x="354461" y="100166"/>
                    <a:pt x="363466" y="107267"/>
                    <a:pt x="363847" y="110944"/>
                  </a:cubicBezTo>
                  <a:cubicBezTo>
                    <a:pt x="364227" y="114621"/>
                    <a:pt x="363847" y="124384"/>
                    <a:pt x="359788" y="125905"/>
                  </a:cubicBezTo>
                  <a:cubicBezTo>
                    <a:pt x="355729" y="127427"/>
                    <a:pt x="348880" y="119312"/>
                    <a:pt x="344948" y="117791"/>
                  </a:cubicBezTo>
                  <a:cubicBezTo>
                    <a:pt x="341016" y="116269"/>
                    <a:pt x="337337" y="113480"/>
                    <a:pt x="335435" y="115001"/>
                  </a:cubicBezTo>
                  <a:cubicBezTo>
                    <a:pt x="332582" y="123517"/>
                    <a:pt x="332582" y="132731"/>
                    <a:pt x="335435" y="141247"/>
                  </a:cubicBezTo>
                  <a:cubicBezTo>
                    <a:pt x="337972" y="143529"/>
                    <a:pt x="346089" y="137951"/>
                    <a:pt x="349007" y="139853"/>
                  </a:cubicBezTo>
                  <a:cubicBezTo>
                    <a:pt x="351924" y="141754"/>
                    <a:pt x="351543" y="150250"/>
                    <a:pt x="353066" y="153419"/>
                  </a:cubicBezTo>
                  <a:cubicBezTo>
                    <a:pt x="354588" y="156589"/>
                    <a:pt x="364481" y="154434"/>
                    <a:pt x="365750" y="159759"/>
                  </a:cubicBezTo>
                  <a:cubicBezTo>
                    <a:pt x="365750" y="162929"/>
                    <a:pt x="361818" y="168761"/>
                    <a:pt x="361691" y="172438"/>
                  </a:cubicBezTo>
                  <a:cubicBezTo>
                    <a:pt x="362036" y="174284"/>
                    <a:pt x="362502" y="176105"/>
                    <a:pt x="363086" y="177890"/>
                  </a:cubicBezTo>
                  <a:cubicBezTo>
                    <a:pt x="361660" y="187302"/>
                    <a:pt x="360729" y="196783"/>
                    <a:pt x="360295" y="206292"/>
                  </a:cubicBezTo>
                  <a:cubicBezTo>
                    <a:pt x="361183" y="210096"/>
                    <a:pt x="367018" y="216182"/>
                    <a:pt x="368413" y="219859"/>
                  </a:cubicBezTo>
                  <a:cubicBezTo>
                    <a:pt x="370191" y="224591"/>
                    <a:pt x="370672" y="229713"/>
                    <a:pt x="369808" y="234694"/>
                  </a:cubicBezTo>
                  <a:cubicBezTo>
                    <a:pt x="367906" y="239385"/>
                    <a:pt x="358647" y="244837"/>
                    <a:pt x="354841" y="248260"/>
                  </a:cubicBezTo>
                  <a:cubicBezTo>
                    <a:pt x="348303" y="253496"/>
                    <a:pt x="342798" y="259902"/>
                    <a:pt x="338606" y="267152"/>
                  </a:cubicBezTo>
                  <a:cubicBezTo>
                    <a:pt x="337591" y="270449"/>
                    <a:pt x="341396" y="277676"/>
                    <a:pt x="340001" y="280719"/>
                  </a:cubicBezTo>
                  <a:cubicBezTo>
                    <a:pt x="338606" y="283762"/>
                    <a:pt x="327317" y="286171"/>
                    <a:pt x="326429" y="290229"/>
                  </a:cubicBezTo>
                  <a:cubicBezTo>
                    <a:pt x="325541" y="294286"/>
                    <a:pt x="336323" y="300753"/>
                    <a:pt x="335942" y="305064"/>
                  </a:cubicBezTo>
                  <a:cubicBezTo>
                    <a:pt x="335562" y="309375"/>
                    <a:pt x="325541" y="314446"/>
                    <a:pt x="323258" y="318630"/>
                  </a:cubicBezTo>
                  <a:cubicBezTo>
                    <a:pt x="320214" y="325477"/>
                    <a:pt x="328459" y="341453"/>
                    <a:pt x="325922" y="348427"/>
                  </a:cubicBezTo>
                  <a:cubicBezTo>
                    <a:pt x="322756" y="354129"/>
                    <a:pt x="318054" y="358829"/>
                    <a:pt x="312350" y="361994"/>
                  </a:cubicBezTo>
                  <a:cubicBezTo>
                    <a:pt x="303163" y="365114"/>
                    <a:pt x="294145" y="368711"/>
                    <a:pt x="285333" y="372771"/>
                  </a:cubicBezTo>
                  <a:cubicBezTo>
                    <a:pt x="282426" y="375763"/>
                    <a:pt x="279714" y="378940"/>
                    <a:pt x="277215" y="382280"/>
                  </a:cubicBezTo>
                  <a:cubicBezTo>
                    <a:pt x="274044" y="385323"/>
                    <a:pt x="267702" y="406498"/>
                    <a:pt x="263643" y="407639"/>
                  </a:cubicBezTo>
                  <a:cubicBezTo>
                    <a:pt x="259369" y="409491"/>
                    <a:pt x="254615" y="409935"/>
                    <a:pt x="250072" y="408907"/>
                  </a:cubicBezTo>
                  <a:cubicBezTo>
                    <a:pt x="246393" y="407005"/>
                    <a:pt x="246013" y="395467"/>
                    <a:pt x="241954" y="394072"/>
                  </a:cubicBezTo>
                  <a:cubicBezTo>
                    <a:pt x="236271" y="394078"/>
                    <a:pt x="230865" y="396526"/>
                    <a:pt x="227114" y="400792"/>
                  </a:cubicBezTo>
                  <a:cubicBezTo>
                    <a:pt x="224704" y="403835"/>
                    <a:pt x="228001" y="409541"/>
                    <a:pt x="224323" y="410682"/>
                  </a:cubicBezTo>
                  <a:cubicBezTo>
                    <a:pt x="220645" y="411823"/>
                    <a:pt x="216713" y="403201"/>
                    <a:pt x="216205" y="399905"/>
                  </a:cubicBezTo>
                  <a:cubicBezTo>
                    <a:pt x="216398" y="395653"/>
                    <a:pt x="216864" y="391418"/>
                    <a:pt x="217601" y="387225"/>
                  </a:cubicBezTo>
                  <a:cubicBezTo>
                    <a:pt x="217347" y="385417"/>
                    <a:pt x="217347" y="383582"/>
                    <a:pt x="217601" y="381773"/>
                  </a:cubicBezTo>
                  <a:cubicBezTo>
                    <a:pt x="220590" y="373691"/>
                    <a:pt x="224194" y="365849"/>
                    <a:pt x="228382" y="358317"/>
                  </a:cubicBezTo>
                  <a:cubicBezTo>
                    <a:pt x="233202" y="350963"/>
                    <a:pt x="249437" y="332958"/>
                    <a:pt x="256794" y="338030"/>
                  </a:cubicBezTo>
                  <a:cubicBezTo>
                    <a:pt x="260092" y="339932"/>
                    <a:pt x="255779" y="349441"/>
                    <a:pt x="254130" y="352864"/>
                  </a:cubicBezTo>
                  <a:cubicBezTo>
                    <a:pt x="252482" y="356288"/>
                    <a:pt x="248803" y="362881"/>
                    <a:pt x="247408" y="366431"/>
                  </a:cubicBezTo>
                  <a:cubicBezTo>
                    <a:pt x="246013" y="369981"/>
                    <a:pt x="243222" y="380125"/>
                    <a:pt x="254130" y="374546"/>
                  </a:cubicBezTo>
                  <a:cubicBezTo>
                    <a:pt x="257555" y="372771"/>
                    <a:pt x="256033" y="363261"/>
                    <a:pt x="256794" y="359584"/>
                  </a:cubicBezTo>
                  <a:cubicBezTo>
                    <a:pt x="258684" y="354288"/>
                    <a:pt x="261971" y="349600"/>
                    <a:pt x="266307" y="346018"/>
                  </a:cubicBezTo>
                  <a:cubicBezTo>
                    <a:pt x="269224" y="344243"/>
                    <a:pt x="289392" y="325350"/>
                    <a:pt x="291675" y="328393"/>
                  </a:cubicBezTo>
                  <a:cubicBezTo>
                    <a:pt x="293958" y="331436"/>
                    <a:pt x="279879" y="338537"/>
                    <a:pt x="278991" y="343228"/>
                  </a:cubicBezTo>
                  <a:cubicBezTo>
                    <a:pt x="278103" y="347920"/>
                    <a:pt x="289646" y="354006"/>
                    <a:pt x="293958" y="352738"/>
                  </a:cubicBezTo>
                  <a:cubicBezTo>
                    <a:pt x="303091" y="350075"/>
                    <a:pt x="304613" y="330295"/>
                    <a:pt x="305627" y="316348"/>
                  </a:cubicBezTo>
                  <a:cubicBezTo>
                    <a:pt x="305345" y="311067"/>
                    <a:pt x="302860" y="306146"/>
                    <a:pt x="298778" y="302781"/>
                  </a:cubicBezTo>
                  <a:cubicBezTo>
                    <a:pt x="295734" y="301260"/>
                    <a:pt x="287997" y="307599"/>
                    <a:pt x="285333" y="305444"/>
                  </a:cubicBezTo>
                  <a:cubicBezTo>
                    <a:pt x="282435" y="298904"/>
                    <a:pt x="282435" y="291444"/>
                    <a:pt x="285333" y="284904"/>
                  </a:cubicBezTo>
                  <a:cubicBezTo>
                    <a:pt x="288124" y="282875"/>
                    <a:pt x="295861" y="290990"/>
                    <a:pt x="298778" y="288961"/>
                  </a:cubicBezTo>
                  <a:cubicBezTo>
                    <a:pt x="301695" y="286932"/>
                    <a:pt x="300300" y="278817"/>
                    <a:pt x="300173" y="275521"/>
                  </a:cubicBezTo>
                  <a:cubicBezTo>
                    <a:pt x="300046" y="272224"/>
                    <a:pt x="294846" y="268928"/>
                    <a:pt x="297510" y="266138"/>
                  </a:cubicBezTo>
                  <a:cubicBezTo>
                    <a:pt x="300173" y="263349"/>
                    <a:pt x="308672" y="269815"/>
                    <a:pt x="312350" y="268928"/>
                  </a:cubicBezTo>
                  <a:cubicBezTo>
                    <a:pt x="316758" y="267453"/>
                    <a:pt x="320580" y="264610"/>
                    <a:pt x="323258" y="260813"/>
                  </a:cubicBezTo>
                  <a:cubicBezTo>
                    <a:pt x="324699" y="255965"/>
                    <a:pt x="325131" y="250873"/>
                    <a:pt x="324527" y="245851"/>
                  </a:cubicBezTo>
                  <a:cubicBezTo>
                    <a:pt x="324527" y="242048"/>
                    <a:pt x="321609" y="233172"/>
                    <a:pt x="317804" y="232284"/>
                  </a:cubicBezTo>
                  <a:cubicBezTo>
                    <a:pt x="307023" y="230383"/>
                    <a:pt x="292436" y="254093"/>
                    <a:pt x="285333" y="262081"/>
                  </a:cubicBezTo>
                  <a:cubicBezTo>
                    <a:pt x="282035" y="265631"/>
                    <a:pt x="277596" y="274760"/>
                    <a:pt x="272649" y="277042"/>
                  </a:cubicBezTo>
                  <a:cubicBezTo>
                    <a:pt x="267702" y="279325"/>
                    <a:pt x="258189" y="274506"/>
                    <a:pt x="253623" y="275774"/>
                  </a:cubicBezTo>
                  <a:cubicBezTo>
                    <a:pt x="241230" y="281144"/>
                    <a:pt x="231126" y="290706"/>
                    <a:pt x="225084" y="302781"/>
                  </a:cubicBezTo>
                  <a:cubicBezTo>
                    <a:pt x="223943" y="306458"/>
                    <a:pt x="225084" y="315461"/>
                    <a:pt x="227875" y="317743"/>
                  </a:cubicBezTo>
                  <a:cubicBezTo>
                    <a:pt x="230665" y="320025"/>
                    <a:pt x="237895" y="315207"/>
                    <a:pt x="241446" y="315080"/>
                  </a:cubicBezTo>
                  <a:cubicBezTo>
                    <a:pt x="244998" y="314953"/>
                    <a:pt x="246647" y="322054"/>
                    <a:pt x="246901" y="325731"/>
                  </a:cubicBezTo>
                  <a:cubicBezTo>
                    <a:pt x="246901" y="332958"/>
                    <a:pt x="225338" y="333338"/>
                    <a:pt x="218362" y="331183"/>
                  </a:cubicBezTo>
                  <a:cubicBezTo>
                    <a:pt x="210489" y="322842"/>
                    <a:pt x="204441" y="312954"/>
                    <a:pt x="200604" y="302147"/>
                  </a:cubicBezTo>
                  <a:cubicBezTo>
                    <a:pt x="200604" y="297963"/>
                    <a:pt x="207327" y="291624"/>
                    <a:pt x="210117" y="288581"/>
                  </a:cubicBezTo>
                  <a:cubicBezTo>
                    <a:pt x="218448" y="279748"/>
                    <a:pt x="227483" y="271606"/>
                    <a:pt x="237134" y="264236"/>
                  </a:cubicBezTo>
                  <a:cubicBezTo>
                    <a:pt x="241873" y="261909"/>
                    <a:pt x="246413" y="259195"/>
                    <a:pt x="250706" y="256122"/>
                  </a:cubicBezTo>
                  <a:cubicBezTo>
                    <a:pt x="257428" y="248641"/>
                    <a:pt x="267576" y="220239"/>
                    <a:pt x="276074" y="224930"/>
                  </a:cubicBezTo>
                  <a:cubicBezTo>
                    <a:pt x="279245" y="226706"/>
                    <a:pt x="272522" y="235074"/>
                    <a:pt x="272015" y="238497"/>
                  </a:cubicBezTo>
                  <a:cubicBezTo>
                    <a:pt x="271508" y="241921"/>
                    <a:pt x="268717" y="251177"/>
                    <a:pt x="272015" y="252064"/>
                  </a:cubicBezTo>
                  <a:cubicBezTo>
                    <a:pt x="275313" y="252952"/>
                    <a:pt x="276454" y="241540"/>
                    <a:pt x="278737" y="238497"/>
                  </a:cubicBezTo>
                  <a:cubicBezTo>
                    <a:pt x="281021" y="235454"/>
                    <a:pt x="291421" y="229241"/>
                    <a:pt x="293704" y="224930"/>
                  </a:cubicBezTo>
                  <a:cubicBezTo>
                    <a:pt x="296630" y="219466"/>
                    <a:pt x="298441" y="213476"/>
                    <a:pt x="299032" y="207306"/>
                  </a:cubicBezTo>
                  <a:cubicBezTo>
                    <a:pt x="299032" y="198304"/>
                    <a:pt x="296495" y="198050"/>
                    <a:pt x="296622" y="189048"/>
                  </a:cubicBezTo>
                  <a:cubicBezTo>
                    <a:pt x="296622" y="185118"/>
                    <a:pt x="303852" y="176369"/>
                    <a:pt x="300681" y="174087"/>
                  </a:cubicBezTo>
                  <a:cubicBezTo>
                    <a:pt x="297510" y="171804"/>
                    <a:pt x="287997" y="180933"/>
                    <a:pt x="285714" y="184991"/>
                  </a:cubicBezTo>
                  <a:cubicBezTo>
                    <a:pt x="283430" y="189048"/>
                    <a:pt x="288124" y="199192"/>
                    <a:pt x="284445" y="199826"/>
                  </a:cubicBezTo>
                  <a:cubicBezTo>
                    <a:pt x="278611" y="200840"/>
                    <a:pt x="280640" y="179919"/>
                    <a:pt x="274932" y="178144"/>
                  </a:cubicBezTo>
                  <a:cubicBezTo>
                    <a:pt x="271127" y="177003"/>
                    <a:pt x="263390" y="185752"/>
                    <a:pt x="259965" y="183596"/>
                  </a:cubicBezTo>
                  <a:cubicBezTo>
                    <a:pt x="256540" y="181441"/>
                    <a:pt x="259965" y="172312"/>
                    <a:pt x="258697" y="168635"/>
                  </a:cubicBezTo>
                  <a:cubicBezTo>
                    <a:pt x="257428" y="164957"/>
                    <a:pt x="257682" y="156843"/>
                    <a:pt x="254638" y="155194"/>
                  </a:cubicBezTo>
                  <a:cubicBezTo>
                    <a:pt x="251594" y="153546"/>
                    <a:pt x="244617" y="158618"/>
                    <a:pt x="241066" y="159252"/>
                  </a:cubicBezTo>
                  <a:cubicBezTo>
                    <a:pt x="236233" y="160547"/>
                    <a:pt x="231209" y="160976"/>
                    <a:pt x="226226" y="160520"/>
                  </a:cubicBezTo>
                  <a:cubicBezTo>
                    <a:pt x="221406" y="159379"/>
                    <a:pt x="214430" y="151644"/>
                    <a:pt x="209990" y="149742"/>
                  </a:cubicBezTo>
                  <a:cubicBezTo>
                    <a:pt x="203268" y="146826"/>
                    <a:pt x="188174" y="145812"/>
                    <a:pt x="181451" y="143022"/>
                  </a:cubicBezTo>
                  <a:cubicBezTo>
                    <a:pt x="177392" y="141247"/>
                    <a:pt x="170543" y="135288"/>
                    <a:pt x="166611" y="133513"/>
                  </a:cubicBezTo>
                  <a:cubicBezTo>
                    <a:pt x="160142" y="130597"/>
                    <a:pt x="145936" y="128188"/>
                    <a:pt x="139467" y="125398"/>
                  </a:cubicBezTo>
                  <a:cubicBezTo>
                    <a:pt x="132230" y="121978"/>
                    <a:pt x="125419" y="117723"/>
                    <a:pt x="119173" y="112719"/>
                  </a:cubicBezTo>
                  <a:cubicBezTo>
                    <a:pt x="116129" y="109803"/>
                    <a:pt x="112831" y="101941"/>
                    <a:pt x="109660" y="99152"/>
                  </a:cubicBezTo>
                  <a:cubicBezTo>
                    <a:pt x="104867" y="96174"/>
                    <a:pt x="99913" y="93465"/>
                    <a:pt x="94820" y="91037"/>
                  </a:cubicBezTo>
                  <a:cubicBezTo>
                    <a:pt x="89596" y="87096"/>
                    <a:pt x="84599" y="82862"/>
                    <a:pt x="79852" y="78358"/>
                  </a:cubicBezTo>
                  <a:cubicBezTo>
                    <a:pt x="73130" y="72272"/>
                    <a:pt x="61461" y="58071"/>
                    <a:pt x="54485" y="52999"/>
                  </a:cubicBezTo>
                  <a:cubicBezTo>
                    <a:pt x="51060" y="50464"/>
                    <a:pt x="43069" y="42349"/>
                    <a:pt x="39644" y="44885"/>
                  </a:cubicBezTo>
                  <a:cubicBezTo>
                    <a:pt x="36220" y="47421"/>
                    <a:pt x="45479" y="59339"/>
                    <a:pt x="43703" y="63777"/>
                  </a:cubicBezTo>
                  <a:cubicBezTo>
                    <a:pt x="43703" y="64918"/>
                    <a:pt x="40405" y="65552"/>
                    <a:pt x="39644" y="66566"/>
                  </a:cubicBezTo>
                  <a:cubicBezTo>
                    <a:pt x="37361" y="69609"/>
                    <a:pt x="37107" y="77851"/>
                    <a:pt x="35585" y="81401"/>
                  </a:cubicBezTo>
                  <a:cubicBezTo>
                    <a:pt x="34063" y="84951"/>
                    <a:pt x="27087" y="92052"/>
                    <a:pt x="26072" y="96363"/>
                  </a:cubicBezTo>
                  <a:cubicBezTo>
                    <a:pt x="26286" y="100865"/>
                    <a:pt x="26752" y="105352"/>
                    <a:pt x="27468" y="109803"/>
                  </a:cubicBezTo>
                  <a:cubicBezTo>
                    <a:pt x="27468" y="113353"/>
                    <a:pt x="23916" y="119946"/>
                    <a:pt x="23409" y="123369"/>
                  </a:cubicBezTo>
                  <a:cubicBezTo>
                    <a:pt x="22965" y="128347"/>
                    <a:pt x="22965" y="133354"/>
                    <a:pt x="23409" y="138331"/>
                  </a:cubicBezTo>
                  <a:cubicBezTo>
                    <a:pt x="23781" y="142898"/>
                    <a:pt x="24675" y="147407"/>
                    <a:pt x="26072" y="151771"/>
                  </a:cubicBezTo>
                  <a:cubicBezTo>
                    <a:pt x="27975" y="156336"/>
                    <a:pt x="34951" y="163563"/>
                    <a:pt x="36981" y="168000"/>
                  </a:cubicBezTo>
                  <a:cubicBezTo>
                    <a:pt x="40318" y="177424"/>
                    <a:pt x="42739" y="187148"/>
                    <a:pt x="44211" y="197036"/>
                  </a:cubicBezTo>
                  <a:cubicBezTo>
                    <a:pt x="45052" y="201938"/>
                    <a:pt x="45518" y="206898"/>
                    <a:pt x="45606" y="211871"/>
                  </a:cubicBezTo>
                  <a:cubicBezTo>
                    <a:pt x="44845" y="226198"/>
                    <a:pt x="38503" y="254473"/>
                    <a:pt x="38756" y="268801"/>
                  </a:cubicBezTo>
                  <a:cubicBezTo>
                    <a:pt x="38756" y="277676"/>
                    <a:pt x="43957" y="295047"/>
                    <a:pt x="44211" y="303922"/>
                  </a:cubicBezTo>
                  <a:cubicBezTo>
                    <a:pt x="44135" y="318006"/>
                    <a:pt x="42777" y="332054"/>
                    <a:pt x="40152" y="345891"/>
                  </a:cubicBezTo>
                  <a:cubicBezTo>
                    <a:pt x="39264" y="349821"/>
                    <a:pt x="33556" y="357049"/>
                    <a:pt x="34698" y="360852"/>
                  </a:cubicBezTo>
                  <a:cubicBezTo>
                    <a:pt x="38509" y="363267"/>
                    <a:pt x="42876" y="364664"/>
                    <a:pt x="47382" y="364910"/>
                  </a:cubicBezTo>
                  <a:cubicBezTo>
                    <a:pt x="50806" y="363769"/>
                    <a:pt x="48143" y="352230"/>
                    <a:pt x="51440" y="351343"/>
                  </a:cubicBezTo>
                  <a:cubicBezTo>
                    <a:pt x="54738" y="350455"/>
                    <a:pt x="61968" y="358063"/>
                    <a:pt x="65012" y="360852"/>
                  </a:cubicBezTo>
                  <a:cubicBezTo>
                    <a:pt x="68056" y="363642"/>
                    <a:pt x="66534" y="373532"/>
                    <a:pt x="71101" y="375814"/>
                  </a:cubicBezTo>
                  <a:cubicBezTo>
                    <a:pt x="75667" y="378096"/>
                    <a:pt x="85053" y="377589"/>
                    <a:pt x="84546" y="381139"/>
                  </a:cubicBezTo>
                  <a:cubicBezTo>
                    <a:pt x="83784" y="386845"/>
                    <a:pt x="67169" y="382154"/>
                    <a:pt x="61588" y="383929"/>
                  </a:cubicBezTo>
                  <a:cubicBezTo>
                    <a:pt x="56007" y="385704"/>
                    <a:pt x="45733" y="396608"/>
                    <a:pt x="39898" y="394706"/>
                  </a:cubicBezTo>
                  <a:cubicBezTo>
                    <a:pt x="34063" y="392804"/>
                    <a:pt x="35712" y="379111"/>
                    <a:pt x="31527" y="379745"/>
                  </a:cubicBezTo>
                  <a:cubicBezTo>
                    <a:pt x="24423" y="381012"/>
                    <a:pt x="25819" y="401046"/>
                    <a:pt x="26072" y="408273"/>
                  </a:cubicBezTo>
                  <a:cubicBezTo>
                    <a:pt x="26072" y="412077"/>
                    <a:pt x="26960" y="420952"/>
                    <a:pt x="30131" y="423108"/>
                  </a:cubicBezTo>
                  <a:cubicBezTo>
                    <a:pt x="33302" y="425263"/>
                    <a:pt x="36473" y="421586"/>
                    <a:pt x="38503" y="421840"/>
                  </a:cubicBezTo>
                  <a:cubicBezTo>
                    <a:pt x="48610" y="422540"/>
                    <a:pt x="58379" y="425766"/>
                    <a:pt x="66915" y="431222"/>
                  </a:cubicBezTo>
                  <a:cubicBezTo>
                    <a:pt x="69578" y="433758"/>
                    <a:pt x="74652" y="441873"/>
                    <a:pt x="72369" y="444789"/>
                  </a:cubicBezTo>
                  <a:cubicBezTo>
                    <a:pt x="72369" y="445550"/>
                    <a:pt x="68310" y="444789"/>
                    <a:pt x="68310" y="444789"/>
                  </a:cubicBezTo>
                  <a:cubicBezTo>
                    <a:pt x="68310" y="444789"/>
                    <a:pt x="57656" y="436041"/>
                    <a:pt x="53470" y="436675"/>
                  </a:cubicBezTo>
                  <a:cubicBezTo>
                    <a:pt x="49284" y="437308"/>
                    <a:pt x="44591" y="446184"/>
                    <a:pt x="43957" y="450241"/>
                  </a:cubicBezTo>
                  <a:cubicBezTo>
                    <a:pt x="43323" y="454299"/>
                    <a:pt x="56641" y="454679"/>
                    <a:pt x="55499" y="458102"/>
                  </a:cubicBezTo>
                  <a:cubicBezTo>
                    <a:pt x="54358" y="461526"/>
                    <a:pt x="44718" y="468373"/>
                    <a:pt x="44718" y="473064"/>
                  </a:cubicBezTo>
                  <a:cubicBezTo>
                    <a:pt x="44718" y="473064"/>
                    <a:pt x="43323" y="476995"/>
                    <a:pt x="51567" y="480038"/>
                  </a:cubicBezTo>
                  <a:cubicBezTo>
                    <a:pt x="51567" y="480038"/>
                    <a:pt x="68817" y="499057"/>
                    <a:pt x="45352" y="497535"/>
                  </a:cubicBezTo>
                  <a:cubicBezTo>
                    <a:pt x="41674" y="497535"/>
                    <a:pt x="40532" y="487011"/>
                    <a:pt x="37234" y="484856"/>
                  </a:cubicBezTo>
                  <a:cubicBezTo>
                    <a:pt x="33936" y="482700"/>
                    <a:pt x="25946" y="488786"/>
                    <a:pt x="23662" y="486250"/>
                  </a:cubicBezTo>
                  <a:cubicBezTo>
                    <a:pt x="18969" y="481179"/>
                    <a:pt x="29751" y="466090"/>
                    <a:pt x="28990" y="459244"/>
                  </a:cubicBezTo>
                  <a:cubicBezTo>
                    <a:pt x="28990" y="455186"/>
                    <a:pt x="26707" y="444155"/>
                    <a:pt x="22521" y="444282"/>
                  </a:cubicBezTo>
                  <a:cubicBezTo>
                    <a:pt x="4129" y="444282"/>
                    <a:pt x="-7033" y="501973"/>
                    <a:pt x="5017" y="516047"/>
                  </a:cubicBezTo>
                  <a:cubicBezTo>
                    <a:pt x="7807" y="519343"/>
                    <a:pt x="17701" y="512877"/>
                    <a:pt x="22267" y="514652"/>
                  </a:cubicBezTo>
                  <a:cubicBezTo>
                    <a:pt x="26833" y="516427"/>
                    <a:pt x="28736" y="527965"/>
                    <a:pt x="33175" y="529614"/>
                  </a:cubicBezTo>
                  <a:cubicBezTo>
                    <a:pt x="40278" y="532150"/>
                    <a:pt x="55880" y="519851"/>
                    <a:pt x="62856" y="522767"/>
                  </a:cubicBezTo>
                  <a:cubicBezTo>
                    <a:pt x="66534" y="524415"/>
                    <a:pt x="71101" y="536334"/>
                    <a:pt x="71101" y="536334"/>
                  </a:cubicBezTo>
                  <a:lnTo>
                    <a:pt x="84546" y="539123"/>
                  </a:lnTo>
                  <a:lnTo>
                    <a:pt x="88604" y="540391"/>
                  </a:lnTo>
                  <a:close/>
                </a:path>
              </a:pathLst>
            </a:custGeom>
            <a:solidFill>
              <a:srgbClr val="E6E7E8"/>
            </a:solidFill>
            <a:ln w="12684" cap="flat">
              <a:solidFill>
                <a:schemeClr val="bg1"/>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4" name="Commercial SNF Pool Storage (Away-From-Reactor)">
            <a:extLst>
              <a:ext uri="{FF2B5EF4-FFF2-40B4-BE49-F238E27FC236}">
                <a16:creationId xmlns:a16="http://schemas.microsoft.com/office/drawing/2014/main" id="{B838928B-D89F-CD4C-1B22-52AF5B73AD57}"/>
              </a:ext>
            </a:extLst>
          </p:cNvPr>
          <p:cNvGrpSpPr/>
          <p:nvPr/>
        </p:nvGrpSpPr>
        <p:grpSpPr>
          <a:xfrm>
            <a:off x="564697" y="2478742"/>
            <a:ext cx="6665632" cy="2906798"/>
            <a:chOff x="-1239611" y="2809240"/>
            <a:chExt cx="7554384" cy="3294370"/>
          </a:xfrm>
        </p:grpSpPr>
        <p:sp>
          <p:nvSpPr>
            <p:cNvPr id="935" name="Morris">
              <a:extLst>
                <a:ext uri="{FF2B5EF4-FFF2-40B4-BE49-F238E27FC236}">
                  <a16:creationId xmlns:a16="http://schemas.microsoft.com/office/drawing/2014/main" id="{74BB3864-D8F3-7B38-21FF-F5E6C613C474}"/>
                </a:ext>
              </a:extLst>
            </p:cNvPr>
            <p:cNvSpPr/>
            <p:nvPr/>
          </p:nvSpPr>
          <p:spPr>
            <a:xfrm>
              <a:off x="6246194" y="2809240"/>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E9941A"/>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6" name="ICON_Copper_Circle_Commercial SNF Pool Storage (Away-From-Reactor)">
              <a:extLst>
                <a:ext uri="{FF2B5EF4-FFF2-40B4-BE49-F238E27FC236}">
                  <a16:creationId xmlns:a16="http://schemas.microsoft.com/office/drawing/2014/main" id="{BC648D67-E907-4E7D-052A-1EC8A944ACA3}"/>
                </a:ext>
              </a:extLst>
            </p:cNvPr>
            <p:cNvSpPr/>
            <p:nvPr/>
          </p:nvSpPr>
          <p:spPr>
            <a:xfrm>
              <a:off x="-1239611" y="5909268"/>
              <a:ext cx="68580" cy="68580"/>
            </a:xfrm>
            <a:custGeom>
              <a:avLst/>
              <a:gdLst>
                <a:gd name="connsiteX0" fmla="*/ 68580 w 68580"/>
                <a:gd name="connsiteY0" fmla="*/ 34290 h 68580"/>
                <a:gd name="connsiteX1" fmla="*/ 34290 w 68580"/>
                <a:gd name="connsiteY1" fmla="*/ 68580 h 68580"/>
                <a:gd name="connsiteX2" fmla="*/ 0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7"/>
                    <a:pt x="53228" y="68580"/>
                    <a:pt x="34290" y="68580"/>
                  </a:cubicBezTo>
                  <a:cubicBezTo>
                    <a:pt x="15352" y="68580"/>
                    <a:pt x="0" y="53228"/>
                    <a:pt x="0" y="34290"/>
                  </a:cubicBezTo>
                  <a:cubicBezTo>
                    <a:pt x="0" y="15352"/>
                    <a:pt x="15352" y="0"/>
                    <a:pt x="34290" y="0"/>
                  </a:cubicBezTo>
                  <a:cubicBezTo>
                    <a:pt x="53228" y="0"/>
                    <a:pt x="68580" y="15351"/>
                    <a:pt x="68580" y="34290"/>
                  </a:cubicBezTo>
                  <a:close/>
                </a:path>
              </a:pathLst>
            </a:custGeom>
            <a:solidFill>
              <a:srgbClr val="E9941A"/>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7" name="TXT_Commercial SNF Pool Storage (Away-From-Reactor)">
              <a:extLst>
                <a:ext uri="{FF2B5EF4-FFF2-40B4-BE49-F238E27FC236}">
                  <a16:creationId xmlns:a16="http://schemas.microsoft.com/office/drawing/2014/main" id="{00A0DB6D-7BB3-1E17-A21C-6A3FE240EF7D}"/>
                </a:ext>
              </a:extLst>
            </p:cNvPr>
            <p:cNvSpPr txBox="1"/>
            <p:nvPr/>
          </p:nvSpPr>
          <p:spPr>
            <a:xfrm>
              <a:off x="-1123504" y="5814241"/>
              <a:ext cx="4042603" cy="289369"/>
            </a:xfrm>
            <a:prstGeom prst="rect">
              <a:avLst/>
            </a:prstGeom>
            <a:noFill/>
          </p:spPr>
          <p:txBody>
            <a:bodyPr wrap="non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059" b="1" i="0" u="none" strike="noStrike" kern="1200" cap="none" spc="0" normalizeH="0" baseline="0" noProof="0" dirty="0">
                  <a:ln>
                    <a:noFill/>
                  </a:ln>
                  <a:solidFill>
                    <a:srgbClr val="E9941A"/>
                  </a:solidFill>
                  <a:effectLst/>
                  <a:uLnTx/>
                  <a:uFillTx/>
                  <a:latin typeface="Arial" panose="020B0604020202020204" pitchFamily="34" charset="0"/>
                  <a:ea typeface="+mn-ea"/>
                  <a:cs typeface="Arial" panose="020B0604020202020204" pitchFamily="34" charset="0"/>
                </a:rPr>
                <a:t>Commercial SNF Pool Storage (Away-From-Reactor</a:t>
              </a:r>
              <a:r>
                <a:rPr kumimoji="0" lang="en-US" sz="971" b="1" i="0" u="none" strike="noStrike" kern="1200" cap="none" spc="0" normalizeH="0" baseline="0" noProof="0" dirty="0">
                  <a:ln>
                    <a:noFill/>
                  </a:ln>
                  <a:solidFill>
                    <a:srgbClr val="E9941A"/>
                  </a:solidFill>
                  <a:effectLst/>
                  <a:uLnTx/>
                  <a:uFillTx/>
                  <a:latin typeface="Arial" panose="020B0604020202020204" pitchFamily="34" charset="0"/>
                  <a:ea typeface="+mn-ea"/>
                  <a:cs typeface="Arial" panose="020B0604020202020204" pitchFamily="34" charset="0"/>
                </a:rPr>
                <a:t>)</a:t>
              </a:r>
            </a:p>
          </p:txBody>
        </p:sp>
      </p:grpSp>
      <p:grpSp>
        <p:nvGrpSpPr>
          <p:cNvPr id="938" name="Commercial SNF Dry Storage">
            <a:extLst>
              <a:ext uri="{FF2B5EF4-FFF2-40B4-BE49-F238E27FC236}">
                <a16:creationId xmlns:a16="http://schemas.microsoft.com/office/drawing/2014/main" id="{4FD00134-F5C5-288A-5390-3962C819738C}"/>
              </a:ext>
            </a:extLst>
          </p:cNvPr>
          <p:cNvGrpSpPr/>
          <p:nvPr/>
        </p:nvGrpSpPr>
        <p:grpSpPr>
          <a:xfrm>
            <a:off x="500928" y="1069041"/>
            <a:ext cx="9475964" cy="4523614"/>
            <a:chOff x="-1311882" y="1211580"/>
            <a:chExt cx="10739426" cy="5126762"/>
          </a:xfrm>
        </p:grpSpPr>
        <p:sp>
          <p:nvSpPr>
            <p:cNvPr id="940" name="Zion">
              <a:extLst>
                <a:ext uri="{FF2B5EF4-FFF2-40B4-BE49-F238E27FC236}">
                  <a16:creationId xmlns:a16="http://schemas.microsoft.com/office/drawing/2014/main" id="{01243819-9E60-686F-6CCB-43A619BB124E}"/>
                </a:ext>
              </a:extLst>
            </p:cNvPr>
            <p:cNvSpPr/>
            <p:nvPr/>
          </p:nvSpPr>
          <p:spPr>
            <a:xfrm>
              <a:off x="6407484" y="25031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 name="Yankee Rowe">
              <a:extLst>
                <a:ext uri="{FF2B5EF4-FFF2-40B4-BE49-F238E27FC236}">
                  <a16:creationId xmlns:a16="http://schemas.microsoft.com/office/drawing/2014/main" id="{BFB2398B-A9DA-9F4D-3259-2EF0C648CCB1}"/>
                </a:ext>
              </a:extLst>
            </p:cNvPr>
            <p:cNvSpPr/>
            <p:nvPr/>
          </p:nvSpPr>
          <p:spPr>
            <a:xfrm>
              <a:off x="8781114" y="201803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3" name="Watts Bar">
              <a:extLst>
                <a:ext uri="{FF2B5EF4-FFF2-40B4-BE49-F238E27FC236}">
                  <a16:creationId xmlns:a16="http://schemas.microsoft.com/office/drawing/2014/main" id="{127EEE55-BC34-0421-4A18-D14F837DB9A4}"/>
                </a:ext>
              </a:extLst>
            </p:cNvPr>
            <p:cNvSpPr/>
            <p:nvPr/>
          </p:nvSpPr>
          <p:spPr>
            <a:xfrm>
              <a:off x="7113604" y="3834129"/>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4" name="Waterford">
              <a:extLst>
                <a:ext uri="{FF2B5EF4-FFF2-40B4-BE49-F238E27FC236}">
                  <a16:creationId xmlns:a16="http://schemas.microsoft.com/office/drawing/2014/main" id="{638D2F5C-74F8-40E1-D5BA-55EEAD5388A3}"/>
                </a:ext>
              </a:extLst>
            </p:cNvPr>
            <p:cNvSpPr/>
            <p:nvPr/>
          </p:nvSpPr>
          <p:spPr>
            <a:xfrm>
              <a:off x="6112844" y="517779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5" name="Vogtle">
              <a:extLst>
                <a:ext uri="{FF2B5EF4-FFF2-40B4-BE49-F238E27FC236}">
                  <a16:creationId xmlns:a16="http://schemas.microsoft.com/office/drawing/2014/main" id="{3B4E111E-F10C-EFA5-295A-86C9A2E448FF}"/>
                </a:ext>
              </a:extLst>
            </p:cNvPr>
            <p:cNvSpPr/>
            <p:nvPr/>
          </p:nvSpPr>
          <p:spPr>
            <a:xfrm>
              <a:off x="7589854" y="438912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6" name="Vermont Yankee">
              <a:extLst>
                <a:ext uri="{FF2B5EF4-FFF2-40B4-BE49-F238E27FC236}">
                  <a16:creationId xmlns:a16="http://schemas.microsoft.com/office/drawing/2014/main" id="{9F5443C2-780A-009C-E3B1-5733DF1EF600}"/>
                </a:ext>
              </a:extLst>
            </p:cNvPr>
            <p:cNvSpPr/>
            <p:nvPr/>
          </p:nvSpPr>
          <p:spPr>
            <a:xfrm>
              <a:off x="8750634" y="187452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7" name="Turkey Point">
              <a:extLst>
                <a:ext uri="{FF2B5EF4-FFF2-40B4-BE49-F238E27FC236}">
                  <a16:creationId xmlns:a16="http://schemas.microsoft.com/office/drawing/2014/main" id="{FF3CB7D1-D41A-83A9-26D2-BC1E281AA27C}"/>
                </a:ext>
              </a:extLst>
            </p:cNvPr>
            <p:cNvSpPr/>
            <p:nvPr/>
          </p:nvSpPr>
          <p:spPr>
            <a:xfrm>
              <a:off x="8179134" y="596011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8" name="Trojan">
              <a:extLst>
                <a:ext uri="{FF2B5EF4-FFF2-40B4-BE49-F238E27FC236}">
                  <a16:creationId xmlns:a16="http://schemas.microsoft.com/office/drawing/2014/main" id="{AF1A7D6D-E1DA-A63B-D3AB-607B5E82741A}"/>
                </a:ext>
              </a:extLst>
            </p:cNvPr>
            <p:cNvSpPr/>
            <p:nvPr/>
          </p:nvSpPr>
          <p:spPr>
            <a:xfrm>
              <a:off x="970614" y="121158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9" name="Susquehanna">
              <a:extLst>
                <a:ext uri="{FF2B5EF4-FFF2-40B4-BE49-F238E27FC236}">
                  <a16:creationId xmlns:a16="http://schemas.microsoft.com/office/drawing/2014/main" id="{259728BC-6BAB-8DC7-96F4-B9F75B8E4F0F}"/>
                </a:ext>
              </a:extLst>
            </p:cNvPr>
            <p:cNvSpPr/>
            <p:nvPr/>
          </p:nvSpPr>
          <p:spPr>
            <a:xfrm>
              <a:off x="8309944" y="24269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1" name="Surry">
              <a:extLst>
                <a:ext uri="{FF2B5EF4-FFF2-40B4-BE49-F238E27FC236}">
                  <a16:creationId xmlns:a16="http://schemas.microsoft.com/office/drawing/2014/main" id="{9F8265F0-2F0A-D504-F2F3-71DFFFE5C590}"/>
                </a:ext>
              </a:extLst>
            </p:cNvPr>
            <p:cNvSpPr/>
            <p:nvPr/>
          </p:nvSpPr>
          <p:spPr>
            <a:xfrm>
              <a:off x="8311214" y="336804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2" name="Summer">
              <a:extLst>
                <a:ext uri="{FF2B5EF4-FFF2-40B4-BE49-F238E27FC236}">
                  <a16:creationId xmlns:a16="http://schemas.microsoft.com/office/drawing/2014/main" id="{58782C8D-5D8D-DDA4-36AF-6DF707682B2E}"/>
                </a:ext>
              </a:extLst>
            </p:cNvPr>
            <p:cNvSpPr/>
            <p:nvPr/>
          </p:nvSpPr>
          <p:spPr>
            <a:xfrm>
              <a:off x="7789244" y="4138929"/>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3" name="St. Lucie">
              <a:extLst>
                <a:ext uri="{FF2B5EF4-FFF2-40B4-BE49-F238E27FC236}">
                  <a16:creationId xmlns:a16="http://schemas.microsoft.com/office/drawing/2014/main" id="{BE438ACD-E771-D84B-9704-4BE0754D5C80}"/>
                </a:ext>
              </a:extLst>
            </p:cNvPr>
            <p:cNvSpPr/>
            <p:nvPr/>
          </p:nvSpPr>
          <p:spPr>
            <a:xfrm>
              <a:off x="8118173" y="558800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4" name="South Texas">
              <a:extLst>
                <a:ext uri="{FF2B5EF4-FFF2-40B4-BE49-F238E27FC236}">
                  <a16:creationId xmlns:a16="http://schemas.microsoft.com/office/drawing/2014/main" id="{DB4BEEC8-FE41-E0F3-74C0-8DF36692616F}"/>
                </a:ext>
              </a:extLst>
            </p:cNvPr>
            <p:cNvSpPr/>
            <p:nvPr/>
          </p:nvSpPr>
          <p:spPr>
            <a:xfrm>
              <a:off x="4948862" y="5498814"/>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5" name="Sequoyah">
              <a:extLst>
                <a:ext uri="{FF2B5EF4-FFF2-40B4-BE49-F238E27FC236}">
                  <a16:creationId xmlns:a16="http://schemas.microsoft.com/office/drawing/2014/main" id="{6758DE3C-54ED-1140-8619-8FD46F4E2A63}"/>
                </a:ext>
              </a:extLst>
            </p:cNvPr>
            <p:cNvSpPr/>
            <p:nvPr/>
          </p:nvSpPr>
          <p:spPr>
            <a:xfrm>
              <a:off x="7046294" y="39636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6" name="Seabrook">
              <a:extLst>
                <a:ext uri="{FF2B5EF4-FFF2-40B4-BE49-F238E27FC236}">
                  <a16:creationId xmlns:a16="http://schemas.microsoft.com/office/drawing/2014/main" id="{69872560-7EB3-B39A-E7F4-A4F8800C67A3}"/>
                </a:ext>
              </a:extLst>
            </p:cNvPr>
            <p:cNvSpPr/>
            <p:nvPr/>
          </p:nvSpPr>
          <p:spPr>
            <a:xfrm>
              <a:off x="9052894" y="170561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7" name="San Onofre">
              <a:extLst>
                <a:ext uri="{FF2B5EF4-FFF2-40B4-BE49-F238E27FC236}">
                  <a16:creationId xmlns:a16="http://schemas.microsoft.com/office/drawing/2014/main" id="{ABA8577F-A553-A12D-A83A-AD56E548BD2B}"/>
                </a:ext>
              </a:extLst>
            </p:cNvPr>
            <p:cNvSpPr/>
            <p:nvPr/>
          </p:nvSpPr>
          <p:spPr>
            <a:xfrm>
              <a:off x="1316054" y="4085590"/>
              <a:ext cx="215899" cy="215900"/>
            </a:xfrm>
            <a:custGeom>
              <a:avLst/>
              <a:gdLst>
                <a:gd name="connsiteX0" fmla="*/ 215900 w 215899"/>
                <a:gd name="connsiteY0" fmla="*/ 107950 h 215900"/>
                <a:gd name="connsiteX1" fmla="*/ 107950 w 215899"/>
                <a:gd name="connsiteY1" fmla="*/ 215900 h 215900"/>
                <a:gd name="connsiteX2" fmla="*/ 0 w 215899"/>
                <a:gd name="connsiteY2" fmla="*/ 107950 h 215900"/>
                <a:gd name="connsiteX3" fmla="*/ 107950 w 215899"/>
                <a:gd name="connsiteY3" fmla="*/ 0 h 215900"/>
                <a:gd name="connsiteX4" fmla="*/ 215900 w 215899"/>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99"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8" name="Salem and Hope Creek">
              <a:extLst>
                <a:ext uri="{FF2B5EF4-FFF2-40B4-BE49-F238E27FC236}">
                  <a16:creationId xmlns:a16="http://schemas.microsoft.com/office/drawing/2014/main" id="{6E03555E-9B7A-8245-F0CB-7989B3F54263}"/>
                </a:ext>
              </a:extLst>
            </p:cNvPr>
            <p:cNvSpPr/>
            <p:nvPr/>
          </p:nvSpPr>
          <p:spPr>
            <a:xfrm>
              <a:off x="8586804" y="278130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 name="Robinson">
              <a:extLst>
                <a:ext uri="{FF2B5EF4-FFF2-40B4-BE49-F238E27FC236}">
                  <a16:creationId xmlns:a16="http://schemas.microsoft.com/office/drawing/2014/main" id="{6AB928CF-E08E-AD7D-D098-52A30CFEF7A2}"/>
                </a:ext>
              </a:extLst>
            </p:cNvPr>
            <p:cNvSpPr/>
            <p:nvPr/>
          </p:nvSpPr>
          <p:spPr>
            <a:xfrm>
              <a:off x="7973394" y="40144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0" name="River Bend">
              <a:extLst>
                <a:ext uri="{FF2B5EF4-FFF2-40B4-BE49-F238E27FC236}">
                  <a16:creationId xmlns:a16="http://schemas.microsoft.com/office/drawing/2014/main" id="{1BF85458-64FA-E9CE-D59B-6D1A2A36925A}"/>
                </a:ext>
              </a:extLst>
            </p:cNvPr>
            <p:cNvSpPr/>
            <p:nvPr/>
          </p:nvSpPr>
          <p:spPr>
            <a:xfrm>
              <a:off x="5936314" y="502666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1" name="Rancho Seco">
              <a:extLst>
                <a:ext uri="{FF2B5EF4-FFF2-40B4-BE49-F238E27FC236}">
                  <a16:creationId xmlns:a16="http://schemas.microsoft.com/office/drawing/2014/main" id="{AE32AEE6-E734-8D83-C8FE-7AD4FC2D5AD6}"/>
                </a:ext>
              </a:extLst>
            </p:cNvPr>
            <p:cNvSpPr/>
            <p:nvPr/>
          </p:nvSpPr>
          <p:spPr>
            <a:xfrm>
              <a:off x="846154" y="284099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2" name="Quad Cities">
              <a:extLst>
                <a:ext uri="{FF2B5EF4-FFF2-40B4-BE49-F238E27FC236}">
                  <a16:creationId xmlns:a16="http://schemas.microsoft.com/office/drawing/2014/main" id="{1C5F4A5F-B1EA-1584-E1B0-3E6B347ADD03}"/>
                </a:ext>
              </a:extLst>
            </p:cNvPr>
            <p:cNvSpPr/>
            <p:nvPr/>
          </p:nvSpPr>
          <p:spPr>
            <a:xfrm>
              <a:off x="6018864" y="269621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3" name="Prairie Island">
              <a:extLst>
                <a:ext uri="{FF2B5EF4-FFF2-40B4-BE49-F238E27FC236}">
                  <a16:creationId xmlns:a16="http://schemas.microsoft.com/office/drawing/2014/main" id="{3A8519D1-067F-E093-C971-DD70A4F3FF95}"/>
                </a:ext>
              </a:extLst>
            </p:cNvPr>
            <p:cNvSpPr/>
            <p:nvPr/>
          </p:nvSpPr>
          <p:spPr>
            <a:xfrm>
              <a:off x="5588334" y="20205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4" name="Point Beach">
              <a:extLst>
                <a:ext uri="{FF2B5EF4-FFF2-40B4-BE49-F238E27FC236}">
                  <a16:creationId xmlns:a16="http://schemas.microsoft.com/office/drawing/2014/main" id="{E19E51F2-6651-F15C-F367-F05617D99C54}"/>
                </a:ext>
              </a:extLst>
            </p:cNvPr>
            <p:cNvSpPr/>
            <p:nvPr/>
          </p:nvSpPr>
          <p:spPr>
            <a:xfrm>
              <a:off x="6349064" y="210693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Pilgrim">
              <a:extLst>
                <a:ext uri="{FF2B5EF4-FFF2-40B4-BE49-F238E27FC236}">
                  <a16:creationId xmlns:a16="http://schemas.microsoft.com/office/drawing/2014/main" id="{07FCAD0C-09E6-7ED4-3F4C-75BBA2609559}"/>
                </a:ext>
              </a:extLst>
            </p:cNvPr>
            <p:cNvSpPr/>
            <p:nvPr/>
          </p:nvSpPr>
          <p:spPr>
            <a:xfrm>
              <a:off x="9144000" y="2057400"/>
              <a:ext cx="215900" cy="215899"/>
            </a:xfrm>
            <a:custGeom>
              <a:avLst/>
              <a:gdLst>
                <a:gd name="connsiteX0" fmla="*/ 215900 w 215900"/>
                <a:gd name="connsiteY0" fmla="*/ 107950 h 215899"/>
                <a:gd name="connsiteX1" fmla="*/ 107950 w 215900"/>
                <a:gd name="connsiteY1" fmla="*/ 215900 h 215899"/>
                <a:gd name="connsiteX2" fmla="*/ 0 w 215900"/>
                <a:gd name="connsiteY2" fmla="*/ 107950 h 215899"/>
                <a:gd name="connsiteX3" fmla="*/ 107950 w 215900"/>
                <a:gd name="connsiteY3" fmla="*/ 0 h 215899"/>
                <a:gd name="connsiteX4" fmla="*/ 215900 w 215900"/>
                <a:gd name="connsiteY4" fmla="*/ 107950 h 21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899">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Perry">
              <a:extLst>
                <a:ext uri="{FF2B5EF4-FFF2-40B4-BE49-F238E27FC236}">
                  <a16:creationId xmlns:a16="http://schemas.microsoft.com/office/drawing/2014/main" id="{E3A2BD15-CA93-A909-84B5-EAA725C19447}"/>
                </a:ext>
              </a:extLst>
            </p:cNvPr>
            <p:cNvSpPr/>
            <p:nvPr/>
          </p:nvSpPr>
          <p:spPr>
            <a:xfrm>
              <a:off x="7385384" y="261366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Peach Bottom">
              <a:extLst>
                <a:ext uri="{FF2B5EF4-FFF2-40B4-BE49-F238E27FC236}">
                  <a16:creationId xmlns:a16="http://schemas.microsoft.com/office/drawing/2014/main" id="{AB4533D0-2145-32A6-300A-3E400B7CE757}"/>
                </a:ext>
              </a:extLst>
            </p:cNvPr>
            <p:cNvSpPr/>
            <p:nvPr/>
          </p:nvSpPr>
          <p:spPr>
            <a:xfrm>
              <a:off x="8308674" y="271653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Palo Verde">
              <a:extLst>
                <a:ext uri="{FF2B5EF4-FFF2-40B4-BE49-F238E27FC236}">
                  <a16:creationId xmlns:a16="http://schemas.microsoft.com/office/drawing/2014/main" id="{565DDB72-2E94-AA27-825E-3D6F1861D622}"/>
                </a:ext>
              </a:extLst>
            </p:cNvPr>
            <p:cNvSpPr/>
            <p:nvPr/>
          </p:nvSpPr>
          <p:spPr>
            <a:xfrm>
              <a:off x="2048844" y="424815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Palisades">
              <a:extLst>
                <a:ext uri="{FF2B5EF4-FFF2-40B4-BE49-F238E27FC236}">
                  <a16:creationId xmlns:a16="http://schemas.microsoft.com/office/drawing/2014/main" id="{13948E90-BAE5-69B6-14F3-5DD67F7664BF}"/>
                </a:ext>
              </a:extLst>
            </p:cNvPr>
            <p:cNvSpPr/>
            <p:nvPr/>
          </p:nvSpPr>
          <p:spPr>
            <a:xfrm>
              <a:off x="7104714" y="244221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Palisades">
              <a:extLst>
                <a:ext uri="{FF2B5EF4-FFF2-40B4-BE49-F238E27FC236}">
                  <a16:creationId xmlns:a16="http://schemas.microsoft.com/office/drawing/2014/main" id="{A0A666B1-4233-60C7-B2C2-A12ACCBB6B7C}"/>
                </a:ext>
              </a:extLst>
            </p:cNvPr>
            <p:cNvSpPr/>
            <p:nvPr/>
          </p:nvSpPr>
          <p:spPr>
            <a:xfrm>
              <a:off x="6693234" y="237363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Oyster Creek">
              <a:extLst>
                <a:ext uri="{FF2B5EF4-FFF2-40B4-BE49-F238E27FC236}">
                  <a16:creationId xmlns:a16="http://schemas.microsoft.com/office/drawing/2014/main" id="{9244B2F5-074E-92FB-610C-C1F43FF5B302}"/>
                </a:ext>
              </a:extLst>
            </p:cNvPr>
            <p:cNvSpPr/>
            <p:nvPr/>
          </p:nvSpPr>
          <p:spPr>
            <a:xfrm>
              <a:off x="8684594" y="268224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Oconee">
              <a:extLst>
                <a:ext uri="{FF2B5EF4-FFF2-40B4-BE49-F238E27FC236}">
                  <a16:creationId xmlns:a16="http://schemas.microsoft.com/office/drawing/2014/main" id="{4DD9F32F-71BA-71EC-1186-74A042EC0297}"/>
                </a:ext>
              </a:extLst>
            </p:cNvPr>
            <p:cNvSpPr/>
            <p:nvPr/>
          </p:nvSpPr>
          <p:spPr>
            <a:xfrm>
              <a:off x="7429834" y="4050029"/>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North Anna">
              <a:extLst>
                <a:ext uri="{FF2B5EF4-FFF2-40B4-BE49-F238E27FC236}">
                  <a16:creationId xmlns:a16="http://schemas.microsoft.com/office/drawing/2014/main" id="{8925562F-8808-31ED-8022-F17D791CDCED}"/>
                </a:ext>
              </a:extLst>
            </p:cNvPr>
            <p:cNvSpPr/>
            <p:nvPr/>
          </p:nvSpPr>
          <p:spPr>
            <a:xfrm>
              <a:off x="8119444" y="321056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Nine Mile Point">
              <a:extLst>
                <a:ext uri="{FF2B5EF4-FFF2-40B4-BE49-F238E27FC236}">
                  <a16:creationId xmlns:a16="http://schemas.microsoft.com/office/drawing/2014/main" id="{27A76FC5-A2FB-B47E-CCE1-4A1CACE91E43}"/>
                </a:ext>
              </a:extLst>
            </p:cNvPr>
            <p:cNvSpPr/>
            <p:nvPr/>
          </p:nvSpPr>
          <p:spPr>
            <a:xfrm>
              <a:off x="8262954" y="179832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Monticello">
              <a:extLst>
                <a:ext uri="{FF2B5EF4-FFF2-40B4-BE49-F238E27FC236}">
                  <a16:creationId xmlns:a16="http://schemas.microsoft.com/office/drawing/2014/main" id="{5759C862-720C-0C53-F550-3F18DCC69A78}"/>
                </a:ext>
              </a:extLst>
            </p:cNvPr>
            <p:cNvSpPr/>
            <p:nvPr/>
          </p:nvSpPr>
          <p:spPr>
            <a:xfrm>
              <a:off x="5451174" y="181356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Millstone">
              <a:extLst>
                <a:ext uri="{FF2B5EF4-FFF2-40B4-BE49-F238E27FC236}">
                  <a16:creationId xmlns:a16="http://schemas.microsoft.com/office/drawing/2014/main" id="{27243B8D-967A-446B-7B3F-6985E5EC06AC}"/>
                </a:ext>
              </a:extLst>
            </p:cNvPr>
            <p:cNvSpPr/>
            <p:nvPr/>
          </p:nvSpPr>
          <p:spPr>
            <a:xfrm>
              <a:off x="8924624" y="21856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McGuire">
              <a:extLst>
                <a:ext uri="{FF2B5EF4-FFF2-40B4-BE49-F238E27FC236}">
                  <a16:creationId xmlns:a16="http://schemas.microsoft.com/office/drawing/2014/main" id="{6C328136-7DD3-B5C0-3F1A-D2A178CE38A0}"/>
                </a:ext>
              </a:extLst>
            </p:cNvPr>
            <p:cNvSpPr/>
            <p:nvPr/>
          </p:nvSpPr>
          <p:spPr>
            <a:xfrm>
              <a:off x="7763844" y="384810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Maine Yankee">
              <a:extLst>
                <a:ext uri="{FF2B5EF4-FFF2-40B4-BE49-F238E27FC236}">
                  <a16:creationId xmlns:a16="http://schemas.microsoft.com/office/drawing/2014/main" id="{A724BD08-6F28-335E-01EE-8FC9DD75765F}"/>
                </a:ext>
              </a:extLst>
            </p:cNvPr>
            <p:cNvSpPr/>
            <p:nvPr/>
          </p:nvSpPr>
          <p:spPr>
            <a:xfrm>
              <a:off x="9211644" y="1463040"/>
              <a:ext cx="215900" cy="215899"/>
            </a:xfrm>
            <a:custGeom>
              <a:avLst/>
              <a:gdLst>
                <a:gd name="connsiteX0" fmla="*/ 215900 w 215900"/>
                <a:gd name="connsiteY0" fmla="*/ 107950 h 215899"/>
                <a:gd name="connsiteX1" fmla="*/ 107950 w 215900"/>
                <a:gd name="connsiteY1" fmla="*/ 215900 h 215899"/>
                <a:gd name="connsiteX2" fmla="*/ 0 w 215900"/>
                <a:gd name="connsiteY2" fmla="*/ 107950 h 215899"/>
                <a:gd name="connsiteX3" fmla="*/ 107950 w 215900"/>
                <a:gd name="connsiteY3" fmla="*/ 0 h 215899"/>
                <a:gd name="connsiteX4" fmla="*/ 215900 w 215900"/>
                <a:gd name="connsiteY4" fmla="*/ 107950 h 21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899">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Limerick">
              <a:extLst>
                <a:ext uri="{FF2B5EF4-FFF2-40B4-BE49-F238E27FC236}">
                  <a16:creationId xmlns:a16="http://schemas.microsoft.com/office/drawing/2014/main" id="{06577B20-9F64-79AE-1B78-A7B27A5AAF59}"/>
                </a:ext>
              </a:extLst>
            </p:cNvPr>
            <p:cNvSpPr/>
            <p:nvPr/>
          </p:nvSpPr>
          <p:spPr>
            <a:xfrm>
              <a:off x="8420434" y="26047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La Salle">
              <a:extLst>
                <a:ext uri="{FF2B5EF4-FFF2-40B4-BE49-F238E27FC236}">
                  <a16:creationId xmlns:a16="http://schemas.microsoft.com/office/drawing/2014/main" id="{C6F5F4E2-4B79-206D-4F8E-B0442BCC8095}"/>
                </a:ext>
              </a:extLst>
            </p:cNvPr>
            <p:cNvSpPr/>
            <p:nvPr/>
          </p:nvSpPr>
          <p:spPr>
            <a:xfrm>
              <a:off x="6216984" y="2864078"/>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0" y="215900"/>
                    <a:pt x="0" y="167569"/>
                    <a:pt x="0" y="107950"/>
                  </a:cubicBezTo>
                  <a:cubicBezTo>
                    <a:pt x="0" y="48331"/>
                    <a:pt x="48330"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0" name="La Crosse">
              <a:extLst>
                <a:ext uri="{FF2B5EF4-FFF2-40B4-BE49-F238E27FC236}">
                  <a16:creationId xmlns:a16="http://schemas.microsoft.com/office/drawing/2014/main" id="{0283407F-404B-6691-D3E3-D863DBEDA7AC}"/>
                </a:ext>
              </a:extLst>
            </p:cNvPr>
            <p:cNvSpPr/>
            <p:nvPr/>
          </p:nvSpPr>
          <p:spPr>
            <a:xfrm>
              <a:off x="5900754" y="219583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Kewaunee">
              <a:extLst>
                <a:ext uri="{FF2B5EF4-FFF2-40B4-BE49-F238E27FC236}">
                  <a16:creationId xmlns:a16="http://schemas.microsoft.com/office/drawing/2014/main" id="{91354398-044B-D004-1A51-D06161B04F34}"/>
                </a:ext>
              </a:extLst>
            </p:cNvPr>
            <p:cNvSpPr/>
            <p:nvPr/>
          </p:nvSpPr>
          <p:spPr>
            <a:xfrm>
              <a:off x="6389704" y="196215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Indian Point">
              <a:extLst>
                <a:ext uri="{FF2B5EF4-FFF2-40B4-BE49-F238E27FC236}">
                  <a16:creationId xmlns:a16="http://schemas.microsoft.com/office/drawing/2014/main" id="{A9D01441-940F-CBD4-5D3D-A8CF23E797FC}"/>
                </a:ext>
              </a:extLst>
            </p:cNvPr>
            <p:cNvSpPr/>
            <p:nvPr/>
          </p:nvSpPr>
          <p:spPr>
            <a:xfrm>
              <a:off x="8603314" y="224409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Humboldt Bay">
              <a:extLst>
                <a:ext uri="{FF2B5EF4-FFF2-40B4-BE49-F238E27FC236}">
                  <a16:creationId xmlns:a16="http://schemas.microsoft.com/office/drawing/2014/main" id="{A78FD8BE-CCFA-08C0-E453-330C1453AA6E}"/>
                </a:ext>
              </a:extLst>
            </p:cNvPr>
            <p:cNvSpPr/>
            <p:nvPr/>
          </p:nvSpPr>
          <p:spPr>
            <a:xfrm>
              <a:off x="594694" y="219456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Hatch">
              <a:extLst>
                <a:ext uri="{FF2B5EF4-FFF2-40B4-BE49-F238E27FC236}">
                  <a16:creationId xmlns:a16="http://schemas.microsoft.com/office/drawing/2014/main" id="{613C84DB-921C-FE53-761C-BAF122A40978}"/>
                </a:ext>
              </a:extLst>
            </p:cNvPr>
            <p:cNvSpPr/>
            <p:nvPr/>
          </p:nvSpPr>
          <p:spPr>
            <a:xfrm>
              <a:off x="7587314" y="464820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inna">
              <a:extLst>
                <a:ext uri="{FF2B5EF4-FFF2-40B4-BE49-F238E27FC236}">
                  <a16:creationId xmlns:a16="http://schemas.microsoft.com/office/drawing/2014/main" id="{15FB6A60-B571-349B-01F9-1DEB85CE1F41}"/>
                </a:ext>
              </a:extLst>
            </p:cNvPr>
            <p:cNvSpPr/>
            <p:nvPr/>
          </p:nvSpPr>
          <p:spPr>
            <a:xfrm>
              <a:off x="8108014" y="20332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rand Gulf">
              <a:extLst>
                <a:ext uri="{FF2B5EF4-FFF2-40B4-BE49-F238E27FC236}">
                  <a16:creationId xmlns:a16="http://schemas.microsoft.com/office/drawing/2014/main" id="{9E6F946D-0639-7DFA-795B-B2B5C379C375}"/>
                </a:ext>
              </a:extLst>
            </p:cNvPr>
            <p:cNvSpPr/>
            <p:nvPr/>
          </p:nvSpPr>
          <p:spPr>
            <a:xfrm>
              <a:off x="6059504" y="47383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Fort Calhoun">
              <a:extLst>
                <a:ext uri="{FF2B5EF4-FFF2-40B4-BE49-F238E27FC236}">
                  <a16:creationId xmlns:a16="http://schemas.microsoft.com/office/drawing/2014/main" id="{65BD06DB-94AC-DAD1-A020-2975733DB2A1}"/>
                </a:ext>
              </a:extLst>
            </p:cNvPr>
            <p:cNvSpPr/>
            <p:nvPr/>
          </p:nvSpPr>
          <p:spPr>
            <a:xfrm>
              <a:off x="5020644" y="273304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FitzPatrick">
              <a:extLst>
                <a:ext uri="{FF2B5EF4-FFF2-40B4-BE49-F238E27FC236}">
                  <a16:creationId xmlns:a16="http://schemas.microsoft.com/office/drawing/2014/main" id="{A3385E9B-660E-5080-884F-51A42580600C}"/>
                </a:ext>
              </a:extLst>
            </p:cNvPr>
            <p:cNvSpPr/>
            <p:nvPr/>
          </p:nvSpPr>
          <p:spPr>
            <a:xfrm>
              <a:off x="8276924" y="192278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Farley">
              <a:extLst>
                <a:ext uri="{FF2B5EF4-FFF2-40B4-BE49-F238E27FC236}">
                  <a16:creationId xmlns:a16="http://schemas.microsoft.com/office/drawing/2014/main" id="{A1EE5C28-C6AA-9919-BC8C-24745F764A3C}"/>
                </a:ext>
              </a:extLst>
            </p:cNvPr>
            <p:cNvSpPr/>
            <p:nvPr/>
          </p:nvSpPr>
          <p:spPr>
            <a:xfrm>
              <a:off x="7000573" y="483743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Duane Arnold">
              <a:extLst>
                <a:ext uri="{FF2B5EF4-FFF2-40B4-BE49-F238E27FC236}">
                  <a16:creationId xmlns:a16="http://schemas.microsoft.com/office/drawing/2014/main" id="{6F7C0818-BF66-A9D6-0E63-F3519EE3D3A2}"/>
                </a:ext>
              </a:extLst>
            </p:cNvPr>
            <p:cNvSpPr/>
            <p:nvPr/>
          </p:nvSpPr>
          <p:spPr>
            <a:xfrm>
              <a:off x="5720414" y="251841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Dresden">
              <a:extLst>
                <a:ext uri="{FF2B5EF4-FFF2-40B4-BE49-F238E27FC236}">
                  <a16:creationId xmlns:a16="http://schemas.microsoft.com/office/drawing/2014/main" id="{5B58961C-2C38-79F9-C940-232F62CB294D}"/>
                </a:ext>
              </a:extLst>
            </p:cNvPr>
            <p:cNvSpPr/>
            <p:nvPr/>
          </p:nvSpPr>
          <p:spPr>
            <a:xfrm>
              <a:off x="6330014" y="271653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Diablo Canyon">
              <a:extLst>
                <a:ext uri="{FF2B5EF4-FFF2-40B4-BE49-F238E27FC236}">
                  <a16:creationId xmlns:a16="http://schemas.microsoft.com/office/drawing/2014/main" id="{C2DFB10A-B855-49AD-8AFF-351F9A9A5C42}"/>
                </a:ext>
              </a:extLst>
            </p:cNvPr>
            <p:cNvSpPr/>
            <p:nvPr/>
          </p:nvSpPr>
          <p:spPr>
            <a:xfrm>
              <a:off x="830914" y="34937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Davis-Besse">
              <a:extLst>
                <a:ext uri="{FF2B5EF4-FFF2-40B4-BE49-F238E27FC236}">
                  <a16:creationId xmlns:a16="http://schemas.microsoft.com/office/drawing/2014/main" id="{62FEC6FB-C1A3-6719-C68F-06E428EE37EC}"/>
                </a:ext>
              </a:extLst>
            </p:cNvPr>
            <p:cNvSpPr/>
            <p:nvPr/>
          </p:nvSpPr>
          <p:spPr>
            <a:xfrm>
              <a:off x="7175834" y="258953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Crystal River">
              <a:extLst>
                <a:ext uri="{FF2B5EF4-FFF2-40B4-BE49-F238E27FC236}">
                  <a16:creationId xmlns:a16="http://schemas.microsoft.com/office/drawing/2014/main" id="{6CADD34A-DA6F-5AE0-EFA2-6596AB9B8899}"/>
                </a:ext>
              </a:extLst>
            </p:cNvPr>
            <p:cNvSpPr/>
            <p:nvPr/>
          </p:nvSpPr>
          <p:spPr>
            <a:xfrm>
              <a:off x="7702289" y="5278505"/>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Cooper">
              <a:extLst>
                <a:ext uri="{FF2B5EF4-FFF2-40B4-BE49-F238E27FC236}">
                  <a16:creationId xmlns:a16="http://schemas.microsoft.com/office/drawing/2014/main" id="{2FA65C86-C932-6A4A-706C-78A3FBDFCEBB}"/>
                </a:ext>
              </a:extLst>
            </p:cNvPr>
            <p:cNvSpPr/>
            <p:nvPr/>
          </p:nvSpPr>
          <p:spPr>
            <a:xfrm>
              <a:off x="5060014" y="296291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Cook">
              <a:extLst>
                <a:ext uri="{FF2B5EF4-FFF2-40B4-BE49-F238E27FC236}">
                  <a16:creationId xmlns:a16="http://schemas.microsoft.com/office/drawing/2014/main" id="{13173F49-F0D3-1267-C16C-66468C2177DE}"/>
                </a:ext>
              </a:extLst>
            </p:cNvPr>
            <p:cNvSpPr/>
            <p:nvPr/>
          </p:nvSpPr>
          <p:spPr>
            <a:xfrm>
              <a:off x="6694504" y="254889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Connecticut Yankee">
              <a:extLst>
                <a:ext uri="{FF2B5EF4-FFF2-40B4-BE49-F238E27FC236}">
                  <a16:creationId xmlns:a16="http://schemas.microsoft.com/office/drawing/2014/main" id="{70D3CCE2-B79F-A17A-6F13-C7D0EE376FED}"/>
                </a:ext>
              </a:extLst>
            </p:cNvPr>
            <p:cNvSpPr/>
            <p:nvPr/>
          </p:nvSpPr>
          <p:spPr>
            <a:xfrm>
              <a:off x="8792544" y="226568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Comanche Peak">
              <a:extLst>
                <a:ext uri="{FF2B5EF4-FFF2-40B4-BE49-F238E27FC236}">
                  <a16:creationId xmlns:a16="http://schemas.microsoft.com/office/drawing/2014/main" id="{714AB33D-DD4F-2E72-A219-FD25E650A90B}"/>
                </a:ext>
              </a:extLst>
            </p:cNvPr>
            <p:cNvSpPr/>
            <p:nvPr/>
          </p:nvSpPr>
          <p:spPr>
            <a:xfrm>
              <a:off x="4722194" y="480568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9" name="Columbia">
              <a:extLst>
                <a:ext uri="{FF2B5EF4-FFF2-40B4-BE49-F238E27FC236}">
                  <a16:creationId xmlns:a16="http://schemas.microsoft.com/office/drawing/2014/main" id="{0330075C-39E5-F749-71FC-641F906AE778}"/>
                </a:ext>
              </a:extLst>
            </p:cNvPr>
            <p:cNvSpPr/>
            <p:nvPr/>
          </p:nvSpPr>
          <p:spPr>
            <a:xfrm>
              <a:off x="1656414" y="121158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Clinton">
              <a:extLst>
                <a:ext uri="{FF2B5EF4-FFF2-40B4-BE49-F238E27FC236}">
                  <a16:creationId xmlns:a16="http://schemas.microsoft.com/office/drawing/2014/main" id="{860732C2-717E-D95C-A20F-44E4E6653D74}"/>
                </a:ext>
              </a:extLst>
            </p:cNvPr>
            <p:cNvSpPr/>
            <p:nvPr/>
          </p:nvSpPr>
          <p:spPr>
            <a:xfrm>
              <a:off x="6166184" y="301625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0" y="215900"/>
                    <a:pt x="0" y="167569"/>
                    <a:pt x="0" y="107950"/>
                  </a:cubicBezTo>
                  <a:cubicBezTo>
                    <a:pt x="0" y="48331"/>
                    <a:pt x="48330"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Catawba">
              <a:extLst>
                <a:ext uri="{FF2B5EF4-FFF2-40B4-BE49-F238E27FC236}">
                  <a16:creationId xmlns:a16="http://schemas.microsoft.com/office/drawing/2014/main" id="{9B1C2518-4653-44D0-9C4C-6DBA72E14CE4}"/>
                </a:ext>
              </a:extLst>
            </p:cNvPr>
            <p:cNvSpPr/>
            <p:nvPr/>
          </p:nvSpPr>
          <p:spPr>
            <a:xfrm>
              <a:off x="7673673" y="401701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2" name="Calvert Cliffs">
              <a:extLst>
                <a:ext uri="{FF2B5EF4-FFF2-40B4-BE49-F238E27FC236}">
                  <a16:creationId xmlns:a16="http://schemas.microsoft.com/office/drawing/2014/main" id="{B80CAE77-9049-7150-1BB8-98011D298E7F}"/>
                </a:ext>
              </a:extLst>
            </p:cNvPr>
            <p:cNvSpPr/>
            <p:nvPr/>
          </p:nvSpPr>
          <p:spPr>
            <a:xfrm>
              <a:off x="8387414" y="308991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3" name="Callaway">
              <a:extLst>
                <a:ext uri="{FF2B5EF4-FFF2-40B4-BE49-F238E27FC236}">
                  <a16:creationId xmlns:a16="http://schemas.microsoft.com/office/drawing/2014/main" id="{3E951EFE-6FAF-83A8-DB10-536D17AA5928}"/>
                </a:ext>
              </a:extLst>
            </p:cNvPr>
            <p:cNvSpPr/>
            <p:nvPr/>
          </p:nvSpPr>
          <p:spPr>
            <a:xfrm>
              <a:off x="5820744" y="32524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4" name="Byron">
              <a:extLst>
                <a:ext uri="{FF2B5EF4-FFF2-40B4-BE49-F238E27FC236}">
                  <a16:creationId xmlns:a16="http://schemas.microsoft.com/office/drawing/2014/main" id="{A199D1F3-C009-6E8F-70CF-730CD2592029}"/>
                </a:ext>
              </a:extLst>
            </p:cNvPr>
            <p:cNvSpPr/>
            <p:nvPr/>
          </p:nvSpPr>
          <p:spPr>
            <a:xfrm>
              <a:off x="6167454" y="2582952"/>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5" name="Brunswick">
              <a:extLst>
                <a:ext uri="{FF2B5EF4-FFF2-40B4-BE49-F238E27FC236}">
                  <a16:creationId xmlns:a16="http://schemas.microsoft.com/office/drawing/2014/main" id="{7A94832C-4384-5B22-3E39-9ACFCF003555}"/>
                </a:ext>
              </a:extLst>
            </p:cNvPr>
            <p:cNvSpPr/>
            <p:nvPr/>
          </p:nvSpPr>
          <p:spPr>
            <a:xfrm>
              <a:off x="8273114" y="401066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6" name="Browns Ferry">
              <a:extLst>
                <a:ext uri="{FF2B5EF4-FFF2-40B4-BE49-F238E27FC236}">
                  <a16:creationId xmlns:a16="http://schemas.microsoft.com/office/drawing/2014/main" id="{A51AF9B8-197F-A478-5973-CAA58154C983}"/>
                </a:ext>
              </a:extLst>
            </p:cNvPr>
            <p:cNvSpPr/>
            <p:nvPr/>
          </p:nvSpPr>
          <p:spPr>
            <a:xfrm>
              <a:off x="6683073" y="4157979"/>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7" name="Braidwood">
              <a:extLst>
                <a:ext uri="{FF2B5EF4-FFF2-40B4-BE49-F238E27FC236}">
                  <a16:creationId xmlns:a16="http://schemas.microsoft.com/office/drawing/2014/main" id="{98179CD4-BF0C-2DEB-3906-B00EDB82C607}"/>
                </a:ext>
              </a:extLst>
            </p:cNvPr>
            <p:cNvSpPr/>
            <p:nvPr/>
          </p:nvSpPr>
          <p:spPr>
            <a:xfrm>
              <a:off x="6410023" y="294005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8" name="Big Rock Point">
              <a:extLst>
                <a:ext uri="{FF2B5EF4-FFF2-40B4-BE49-F238E27FC236}">
                  <a16:creationId xmlns:a16="http://schemas.microsoft.com/office/drawing/2014/main" id="{24260339-519D-31AC-250C-3F220DC741E5}"/>
                </a:ext>
              </a:extLst>
            </p:cNvPr>
            <p:cNvSpPr/>
            <p:nvPr/>
          </p:nvSpPr>
          <p:spPr>
            <a:xfrm>
              <a:off x="6755464" y="181737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9" name="Beaver Valley">
              <a:extLst>
                <a:ext uri="{FF2B5EF4-FFF2-40B4-BE49-F238E27FC236}">
                  <a16:creationId xmlns:a16="http://schemas.microsoft.com/office/drawing/2014/main" id="{C51E1FA3-5A19-3B78-BD3C-F5F7ACAE51C8}"/>
                </a:ext>
              </a:extLst>
            </p:cNvPr>
            <p:cNvSpPr/>
            <p:nvPr/>
          </p:nvSpPr>
          <p:spPr>
            <a:xfrm>
              <a:off x="7733364" y="274828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0" name="Arkansas Nuclear One">
              <a:extLst>
                <a:ext uri="{FF2B5EF4-FFF2-40B4-BE49-F238E27FC236}">
                  <a16:creationId xmlns:a16="http://schemas.microsoft.com/office/drawing/2014/main" id="{A89F705B-7078-7B5F-1F51-FFFB74BE5AD6}"/>
                </a:ext>
              </a:extLst>
            </p:cNvPr>
            <p:cNvSpPr/>
            <p:nvPr/>
          </p:nvSpPr>
          <p:spPr>
            <a:xfrm>
              <a:off x="5557854" y="414020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1" name="Wolf Creek">
              <a:extLst>
                <a:ext uri="{FF2B5EF4-FFF2-40B4-BE49-F238E27FC236}">
                  <a16:creationId xmlns:a16="http://schemas.microsoft.com/office/drawing/2014/main" id="{31F7060F-A755-2CCA-E893-1A36A4A1D9AD}"/>
                </a:ext>
              </a:extLst>
            </p:cNvPr>
            <p:cNvSpPr/>
            <p:nvPr/>
          </p:nvSpPr>
          <p:spPr>
            <a:xfrm>
              <a:off x="5139020" y="3415552"/>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2" name="TMI">
              <a:extLst>
                <a:ext uri="{FF2B5EF4-FFF2-40B4-BE49-F238E27FC236}">
                  <a16:creationId xmlns:a16="http://schemas.microsoft.com/office/drawing/2014/main" id="{BC2AC3EA-13B6-F7EE-0601-268B56DC2667}"/>
                </a:ext>
              </a:extLst>
            </p:cNvPr>
            <p:cNvSpPr/>
            <p:nvPr/>
          </p:nvSpPr>
          <p:spPr>
            <a:xfrm>
              <a:off x="8216152" y="2584076"/>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3" name="Harris" hidden="1">
              <a:extLst>
                <a:ext uri="{FF2B5EF4-FFF2-40B4-BE49-F238E27FC236}">
                  <a16:creationId xmlns:a16="http://schemas.microsoft.com/office/drawing/2014/main" id="{0C94D942-E77E-200C-E933-A547B02EA612}"/>
                </a:ext>
              </a:extLst>
            </p:cNvPr>
            <p:cNvSpPr/>
            <p:nvPr/>
          </p:nvSpPr>
          <p:spPr>
            <a:xfrm>
              <a:off x="8090580" y="3765400"/>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4" name="ICON_Commercial SNF Dry Storage">
              <a:extLst>
                <a:ext uri="{FF2B5EF4-FFF2-40B4-BE49-F238E27FC236}">
                  <a16:creationId xmlns:a16="http://schemas.microsoft.com/office/drawing/2014/main" id="{44126121-5A8C-EF59-7692-21CD667E88A7}"/>
                </a:ext>
              </a:extLst>
            </p:cNvPr>
            <p:cNvSpPr/>
            <p:nvPr/>
          </p:nvSpPr>
          <p:spPr>
            <a:xfrm>
              <a:off x="-1311882" y="6078514"/>
              <a:ext cx="215900" cy="215900"/>
            </a:xfrm>
            <a:custGeom>
              <a:avLst/>
              <a:gdLst>
                <a:gd name="connsiteX0" fmla="*/ 215900 w 215900"/>
                <a:gd name="connsiteY0" fmla="*/ 107950 h 215900"/>
                <a:gd name="connsiteX1" fmla="*/ 107950 w 215900"/>
                <a:gd name="connsiteY1" fmla="*/ 215900 h 215900"/>
                <a:gd name="connsiteX2" fmla="*/ 0 w 215900"/>
                <a:gd name="connsiteY2" fmla="*/ 107950 h 215900"/>
                <a:gd name="connsiteX3" fmla="*/ 107950 w 215900"/>
                <a:gd name="connsiteY3" fmla="*/ 0 h 215900"/>
                <a:gd name="connsiteX4" fmla="*/ 215900 w 215900"/>
                <a:gd name="connsiteY4" fmla="*/ 1079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215900">
                  <a:moveTo>
                    <a:pt x="215900" y="107950"/>
                  </a:moveTo>
                  <a:cubicBezTo>
                    <a:pt x="215900" y="167569"/>
                    <a:pt x="167569" y="215900"/>
                    <a:pt x="107950" y="215900"/>
                  </a:cubicBezTo>
                  <a:cubicBezTo>
                    <a:pt x="48331" y="215900"/>
                    <a:pt x="0" y="167569"/>
                    <a:pt x="0" y="107950"/>
                  </a:cubicBezTo>
                  <a:cubicBezTo>
                    <a:pt x="0" y="48331"/>
                    <a:pt x="48331" y="0"/>
                    <a:pt x="107950" y="0"/>
                  </a:cubicBezTo>
                  <a:cubicBezTo>
                    <a:pt x="167569" y="0"/>
                    <a:pt x="215900" y="48331"/>
                    <a:pt x="215900" y="107950"/>
                  </a:cubicBezTo>
                  <a:close/>
                </a:path>
              </a:pathLst>
            </a:custGeom>
            <a:noFill/>
            <a:ln w="6350" cap="flat">
              <a:solidFill>
                <a:srgbClr val="181C1E"/>
              </a:solid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5" name="TXT_Commercial SNF Dry Storage">
              <a:extLst>
                <a:ext uri="{FF2B5EF4-FFF2-40B4-BE49-F238E27FC236}">
                  <a16:creationId xmlns:a16="http://schemas.microsoft.com/office/drawing/2014/main" id="{BB673C5C-E394-FF23-847F-A7A7DEF611B2}"/>
                </a:ext>
              </a:extLst>
            </p:cNvPr>
            <p:cNvSpPr txBox="1"/>
            <p:nvPr/>
          </p:nvSpPr>
          <p:spPr>
            <a:xfrm>
              <a:off x="-1122116" y="6048973"/>
              <a:ext cx="2360304" cy="289369"/>
            </a:xfrm>
            <a:prstGeom prst="rect">
              <a:avLst/>
            </a:prstGeom>
            <a:noFill/>
          </p:spPr>
          <p:txBody>
            <a:bodyPr wrap="non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05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Commercial SNF Dry Storage</a:t>
              </a:r>
            </a:p>
          </p:txBody>
        </p:sp>
      </p:grpSp>
      <p:grpSp>
        <p:nvGrpSpPr>
          <p:cNvPr id="1176" name="Operating Commercial Reactors (Green Dots)">
            <a:extLst>
              <a:ext uri="{FF2B5EF4-FFF2-40B4-BE49-F238E27FC236}">
                <a16:creationId xmlns:a16="http://schemas.microsoft.com/office/drawing/2014/main" id="{72D7D933-C146-3F40-E55B-32237E601CA8}"/>
              </a:ext>
            </a:extLst>
          </p:cNvPr>
          <p:cNvGrpSpPr/>
          <p:nvPr/>
        </p:nvGrpSpPr>
        <p:grpSpPr>
          <a:xfrm>
            <a:off x="569060" y="1134963"/>
            <a:ext cx="9343766" cy="4280833"/>
            <a:chOff x="-1235718" y="1285240"/>
            <a:chExt cx="10589602" cy="4851610"/>
          </a:xfrm>
        </p:grpSpPr>
        <p:sp>
          <p:nvSpPr>
            <p:cNvPr id="1177" name="Zion 2" hidden="1">
              <a:extLst>
                <a:ext uri="{FF2B5EF4-FFF2-40B4-BE49-F238E27FC236}">
                  <a16:creationId xmlns:a16="http://schemas.microsoft.com/office/drawing/2014/main" id="{16C8542B-E695-23C8-4C7D-E52414276354}"/>
                </a:ext>
              </a:extLst>
            </p:cNvPr>
            <p:cNvSpPr/>
            <p:nvPr/>
          </p:nvSpPr>
          <p:spPr>
            <a:xfrm>
              <a:off x="6483683" y="260985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8" name="Zion 1" hidden="1">
              <a:extLst>
                <a:ext uri="{FF2B5EF4-FFF2-40B4-BE49-F238E27FC236}">
                  <a16:creationId xmlns:a16="http://schemas.microsoft.com/office/drawing/2014/main" id="{DC492776-6CAF-302E-C0B5-ED5C01C213B3}"/>
                </a:ext>
              </a:extLst>
            </p:cNvPr>
            <p:cNvSpPr/>
            <p:nvPr/>
          </p:nvSpPr>
          <p:spPr>
            <a:xfrm>
              <a:off x="6464633" y="254889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9" name="Yankee Rowe" hidden="1">
              <a:extLst>
                <a:ext uri="{FF2B5EF4-FFF2-40B4-BE49-F238E27FC236}">
                  <a16:creationId xmlns:a16="http://schemas.microsoft.com/office/drawing/2014/main" id="{D4647216-D1A6-E7BE-0555-CC217CC46663}"/>
                </a:ext>
              </a:extLst>
            </p:cNvPr>
            <p:cNvSpPr/>
            <p:nvPr/>
          </p:nvSpPr>
          <p:spPr>
            <a:xfrm>
              <a:off x="8854774" y="208915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0" name="Wolf Creek">
              <a:extLst>
                <a:ext uri="{FF2B5EF4-FFF2-40B4-BE49-F238E27FC236}">
                  <a16:creationId xmlns:a16="http://schemas.microsoft.com/office/drawing/2014/main" id="{8A134552-2DEE-C483-3C6C-397486D47AB2}"/>
                </a:ext>
              </a:extLst>
            </p:cNvPr>
            <p:cNvSpPr/>
            <p:nvPr/>
          </p:nvSpPr>
          <p:spPr>
            <a:xfrm>
              <a:off x="5217494" y="349398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81" name="Watts Bar 2">
              <a:extLst>
                <a:ext uri="{FF2B5EF4-FFF2-40B4-BE49-F238E27FC236}">
                  <a16:creationId xmlns:a16="http://schemas.microsoft.com/office/drawing/2014/main" id="{8F3E6EEB-594B-A197-AF69-6C5CB565488C}"/>
                </a:ext>
              </a:extLst>
            </p:cNvPr>
            <p:cNvSpPr/>
            <p:nvPr/>
          </p:nvSpPr>
          <p:spPr>
            <a:xfrm>
              <a:off x="7166944" y="39410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82" name="Watts Bar 1">
              <a:extLst>
                <a:ext uri="{FF2B5EF4-FFF2-40B4-BE49-F238E27FC236}">
                  <a16:creationId xmlns:a16="http://schemas.microsoft.com/office/drawing/2014/main" id="{A1DC7555-3847-0503-94FA-D30D8FDC332A}"/>
                </a:ext>
              </a:extLst>
            </p:cNvPr>
            <p:cNvSpPr/>
            <p:nvPr/>
          </p:nvSpPr>
          <p:spPr>
            <a:xfrm>
              <a:off x="7221553" y="390546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83" name="Waterford">
              <a:extLst>
                <a:ext uri="{FF2B5EF4-FFF2-40B4-BE49-F238E27FC236}">
                  <a16:creationId xmlns:a16="http://schemas.microsoft.com/office/drawing/2014/main" id="{F48F6C23-FCD3-A7B2-2282-2148C197B636}"/>
                </a:ext>
              </a:extLst>
            </p:cNvPr>
            <p:cNvSpPr/>
            <p:nvPr/>
          </p:nvSpPr>
          <p:spPr>
            <a:xfrm>
              <a:off x="6168724" y="52516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84" name="Vogtle 4" hidden="1">
              <a:extLst>
                <a:ext uri="{FF2B5EF4-FFF2-40B4-BE49-F238E27FC236}">
                  <a16:creationId xmlns:a16="http://schemas.microsoft.com/office/drawing/2014/main" id="{6D625684-4137-A183-D80C-078DDBD482AE}"/>
                </a:ext>
              </a:extLst>
            </p:cNvPr>
            <p:cNvSpPr/>
            <p:nvPr/>
          </p:nvSpPr>
          <p:spPr>
            <a:xfrm>
              <a:off x="7660224" y="4510624"/>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85" name="Vogtle 3" hidden="1">
              <a:extLst>
                <a:ext uri="{FF2B5EF4-FFF2-40B4-BE49-F238E27FC236}">
                  <a16:creationId xmlns:a16="http://schemas.microsoft.com/office/drawing/2014/main" id="{4A165F6E-0126-70F0-8BC1-F0897344AD58}"/>
                </a:ext>
              </a:extLst>
            </p:cNvPr>
            <p:cNvSpPr/>
            <p:nvPr/>
          </p:nvSpPr>
          <p:spPr>
            <a:xfrm>
              <a:off x="7726899" y="4475699"/>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86" name="Vogtle 2">
              <a:extLst>
                <a:ext uri="{FF2B5EF4-FFF2-40B4-BE49-F238E27FC236}">
                  <a16:creationId xmlns:a16="http://schemas.microsoft.com/office/drawing/2014/main" id="{35A74F2A-08B0-05EF-D5E2-1B1743CBC713}"/>
                </a:ext>
              </a:extLst>
            </p:cNvPr>
            <p:cNvSpPr/>
            <p:nvPr/>
          </p:nvSpPr>
          <p:spPr>
            <a:xfrm>
              <a:off x="7605094" y="44629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87" name="Vogtle 1">
              <a:extLst>
                <a:ext uri="{FF2B5EF4-FFF2-40B4-BE49-F238E27FC236}">
                  <a16:creationId xmlns:a16="http://schemas.microsoft.com/office/drawing/2014/main" id="{D44E8A82-D18B-832A-1CBF-A3F17572089F}"/>
                </a:ext>
              </a:extLst>
            </p:cNvPr>
            <p:cNvSpPr/>
            <p:nvPr/>
          </p:nvSpPr>
          <p:spPr>
            <a:xfrm>
              <a:off x="7660973" y="44287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88" name="Vermont Yankee" hidden="1">
              <a:extLst>
                <a:ext uri="{FF2B5EF4-FFF2-40B4-BE49-F238E27FC236}">
                  <a16:creationId xmlns:a16="http://schemas.microsoft.com/office/drawing/2014/main" id="{00511BF1-D54D-CFC4-61A1-D45E40052525}"/>
                </a:ext>
              </a:extLst>
            </p:cNvPr>
            <p:cNvSpPr/>
            <p:nvPr/>
          </p:nvSpPr>
          <p:spPr>
            <a:xfrm>
              <a:off x="8824294" y="194818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9" name="Turkey Point 4">
              <a:extLst>
                <a:ext uri="{FF2B5EF4-FFF2-40B4-BE49-F238E27FC236}">
                  <a16:creationId xmlns:a16="http://schemas.microsoft.com/office/drawing/2014/main" id="{C406647D-DEEB-F872-7CBC-434860EEE8FA}"/>
                </a:ext>
              </a:extLst>
            </p:cNvPr>
            <p:cNvSpPr/>
            <p:nvPr/>
          </p:nvSpPr>
          <p:spPr>
            <a:xfrm>
              <a:off x="8226124" y="60682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90" name="Turkey Point 3">
              <a:extLst>
                <a:ext uri="{FF2B5EF4-FFF2-40B4-BE49-F238E27FC236}">
                  <a16:creationId xmlns:a16="http://schemas.microsoft.com/office/drawing/2014/main" id="{BB702BF5-8E66-A8CD-1DC8-3F1699FE2786}"/>
                </a:ext>
              </a:extLst>
            </p:cNvPr>
            <p:cNvSpPr/>
            <p:nvPr/>
          </p:nvSpPr>
          <p:spPr>
            <a:xfrm>
              <a:off x="8293433" y="60339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91" name="Trojan" hidden="1">
              <a:extLst>
                <a:ext uri="{FF2B5EF4-FFF2-40B4-BE49-F238E27FC236}">
                  <a16:creationId xmlns:a16="http://schemas.microsoft.com/office/drawing/2014/main" id="{28CAE369-9802-4389-8466-498F7D854DC9}"/>
                </a:ext>
              </a:extLst>
            </p:cNvPr>
            <p:cNvSpPr/>
            <p:nvPr/>
          </p:nvSpPr>
          <p:spPr>
            <a:xfrm>
              <a:off x="1044274" y="1285240"/>
              <a:ext cx="68580" cy="68580"/>
            </a:xfrm>
            <a:custGeom>
              <a:avLst/>
              <a:gdLst>
                <a:gd name="connsiteX0" fmla="*/ 68580 w 68580"/>
                <a:gd name="connsiteY0" fmla="*/ 34290 h 68580"/>
                <a:gd name="connsiteX1" fmla="*/ 34290 w 68580"/>
                <a:gd name="connsiteY1" fmla="*/ 68580 h 68580"/>
                <a:gd name="connsiteX2" fmla="*/ 0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2" name="TMI" hidden="1">
              <a:extLst>
                <a:ext uri="{FF2B5EF4-FFF2-40B4-BE49-F238E27FC236}">
                  <a16:creationId xmlns:a16="http://schemas.microsoft.com/office/drawing/2014/main" id="{BFD7DE4C-7FB3-B714-FF09-02FA78FC518A}"/>
                </a:ext>
              </a:extLst>
            </p:cNvPr>
            <p:cNvSpPr/>
            <p:nvPr/>
          </p:nvSpPr>
          <p:spPr>
            <a:xfrm>
              <a:off x="8297524" y="2658724"/>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3" name="Susquehanna 2">
              <a:extLst>
                <a:ext uri="{FF2B5EF4-FFF2-40B4-BE49-F238E27FC236}">
                  <a16:creationId xmlns:a16="http://schemas.microsoft.com/office/drawing/2014/main" id="{5C1C2FD8-905D-92ED-7038-5A1F0C87669B}"/>
                </a:ext>
              </a:extLst>
            </p:cNvPr>
            <p:cNvSpPr/>
            <p:nvPr/>
          </p:nvSpPr>
          <p:spPr>
            <a:xfrm>
              <a:off x="8349314" y="25148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94" name="Susquehanna 1">
              <a:extLst>
                <a:ext uri="{FF2B5EF4-FFF2-40B4-BE49-F238E27FC236}">
                  <a16:creationId xmlns:a16="http://schemas.microsoft.com/office/drawing/2014/main" id="{4A02A3BE-9389-9216-5F54-828559F0BAAC}"/>
                </a:ext>
              </a:extLst>
            </p:cNvPr>
            <p:cNvSpPr/>
            <p:nvPr/>
          </p:nvSpPr>
          <p:spPr>
            <a:xfrm>
              <a:off x="8426783" y="24805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95" name="Surry 2">
              <a:extLst>
                <a:ext uri="{FF2B5EF4-FFF2-40B4-BE49-F238E27FC236}">
                  <a16:creationId xmlns:a16="http://schemas.microsoft.com/office/drawing/2014/main" id="{902FD939-84CF-CDCD-AB3D-D05B31495AC1}"/>
                </a:ext>
              </a:extLst>
            </p:cNvPr>
            <p:cNvSpPr/>
            <p:nvPr/>
          </p:nvSpPr>
          <p:spPr>
            <a:xfrm>
              <a:off x="8350583" y="34482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96" name="Surry 1">
              <a:extLst>
                <a:ext uri="{FF2B5EF4-FFF2-40B4-BE49-F238E27FC236}">
                  <a16:creationId xmlns:a16="http://schemas.microsoft.com/office/drawing/2014/main" id="{476A2F7F-BD54-52E0-C26D-8B993DB553FA}"/>
                </a:ext>
              </a:extLst>
            </p:cNvPr>
            <p:cNvSpPr/>
            <p:nvPr/>
          </p:nvSpPr>
          <p:spPr>
            <a:xfrm>
              <a:off x="8411544" y="34088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97" name="Summer">
              <a:extLst>
                <a:ext uri="{FF2B5EF4-FFF2-40B4-BE49-F238E27FC236}">
                  <a16:creationId xmlns:a16="http://schemas.microsoft.com/office/drawing/2014/main" id="{235824AD-D662-2CED-B242-AA54D0093D15}"/>
                </a:ext>
              </a:extLst>
            </p:cNvPr>
            <p:cNvSpPr/>
            <p:nvPr/>
          </p:nvSpPr>
          <p:spPr>
            <a:xfrm>
              <a:off x="7862903" y="421280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98" name="St. Lucie 2">
              <a:extLst>
                <a:ext uri="{FF2B5EF4-FFF2-40B4-BE49-F238E27FC236}">
                  <a16:creationId xmlns:a16="http://schemas.microsoft.com/office/drawing/2014/main" id="{10B353DC-2F2C-B289-EDBB-3638D5CECDAE}"/>
                </a:ext>
              </a:extLst>
            </p:cNvPr>
            <p:cNvSpPr/>
            <p:nvPr/>
          </p:nvSpPr>
          <p:spPr>
            <a:xfrm>
              <a:off x="8215964" y="56961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99" name="St. Lucie 1">
              <a:extLst>
                <a:ext uri="{FF2B5EF4-FFF2-40B4-BE49-F238E27FC236}">
                  <a16:creationId xmlns:a16="http://schemas.microsoft.com/office/drawing/2014/main" id="{E8CDB446-8BEA-F2F2-51A5-5A01CB8A58C1}"/>
                </a:ext>
              </a:extLst>
            </p:cNvPr>
            <p:cNvSpPr/>
            <p:nvPr/>
          </p:nvSpPr>
          <p:spPr>
            <a:xfrm>
              <a:off x="8191833" y="56288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00" name="South Texas 2">
              <a:extLst>
                <a:ext uri="{FF2B5EF4-FFF2-40B4-BE49-F238E27FC236}">
                  <a16:creationId xmlns:a16="http://schemas.microsoft.com/office/drawing/2014/main" id="{F15D0C81-94D6-88BB-B132-2DD5B588E3F3}"/>
                </a:ext>
              </a:extLst>
            </p:cNvPr>
            <p:cNvSpPr/>
            <p:nvPr/>
          </p:nvSpPr>
          <p:spPr>
            <a:xfrm>
              <a:off x="4992704" y="55945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01" name="South Texas 1">
              <a:extLst>
                <a:ext uri="{FF2B5EF4-FFF2-40B4-BE49-F238E27FC236}">
                  <a16:creationId xmlns:a16="http://schemas.microsoft.com/office/drawing/2014/main" id="{E79C429C-BC84-EA35-EDE6-CB9F721E5BF9}"/>
                </a:ext>
              </a:extLst>
            </p:cNvPr>
            <p:cNvSpPr/>
            <p:nvPr/>
          </p:nvSpPr>
          <p:spPr>
            <a:xfrm>
              <a:off x="5060014" y="554884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02" name="Sequoyah 2">
              <a:extLst>
                <a:ext uri="{FF2B5EF4-FFF2-40B4-BE49-F238E27FC236}">
                  <a16:creationId xmlns:a16="http://schemas.microsoft.com/office/drawing/2014/main" id="{9DE57C08-C7EE-DDA8-A803-10200CCB3AE4}"/>
                </a:ext>
              </a:extLst>
            </p:cNvPr>
            <p:cNvSpPr/>
            <p:nvPr/>
          </p:nvSpPr>
          <p:spPr>
            <a:xfrm>
              <a:off x="7097094" y="40642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03" name="Sequoyah 1">
              <a:extLst>
                <a:ext uri="{FF2B5EF4-FFF2-40B4-BE49-F238E27FC236}">
                  <a16:creationId xmlns:a16="http://schemas.microsoft.com/office/drawing/2014/main" id="{9406389B-6712-5D48-913A-509A078AF811}"/>
                </a:ext>
              </a:extLst>
            </p:cNvPr>
            <p:cNvSpPr/>
            <p:nvPr/>
          </p:nvSpPr>
          <p:spPr>
            <a:xfrm>
              <a:off x="7152973" y="40311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04" name="Seabrook">
              <a:extLst>
                <a:ext uri="{FF2B5EF4-FFF2-40B4-BE49-F238E27FC236}">
                  <a16:creationId xmlns:a16="http://schemas.microsoft.com/office/drawing/2014/main" id="{1930819A-9083-D97A-B20E-5ECB95350C4A}"/>
                </a:ext>
              </a:extLst>
            </p:cNvPr>
            <p:cNvSpPr/>
            <p:nvPr/>
          </p:nvSpPr>
          <p:spPr>
            <a:xfrm>
              <a:off x="9126554" y="177948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05" name="San Onofre 3" hidden="1">
              <a:extLst>
                <a:ext uri="{FF2B5EF4-FFF2-40B4-BE49-F238E27FC236}">
                  <a16:creationId xmlns:a16="http://schemas.microsoft.com/office/drawing/2014/main" id="{A25C45A7-8931-911E-86A1-94AE873F1BD8}"/>
                </a:ext>
              </a:extLst>
            </p:cNvPr>
            <p:cNvSpPr/>
            <p:nvPr/>
          </p:nvSpPr>
          <p:spPr>
            <a:xfrm>
              <a:off x="1352884" y="419227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6" name="San Onofre 2" hidden="1">
              <a:extLst>
                <a:ext uri="{FF2B5EF4-FFF2-40B4-BE49-F238E27FC236}">
                  <a16:creationId xmlns:a16="http://schemas.microsoft.com/office/drawing/2014/main" id="{90ED8359-5578-8FB4-F115-4B8AD356A47B}"/>
                </a:ext>
              </a:extLst>
            </p:cNvPr>
            <p:cNvSpPr/>
            <p:nvPr/>
          </p:nvSpPr>
          <p:spPr>
            <a:xfrm>
              <a:off x="1426544" y="4192270"/>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7" name="San Onofre 1" hidden="1">
              <a:extLst>
                <a:ext uri="{FF2B5EF4-FFF2-40B4-BE49-F238E27FC236}">
                  <a16:creationId xmlns:a16="http://schemas.microsoft.com/office/drawing/2014/main" id="{148F3A29-DA4A-AFC5-FEF6-6F514B987AAB}"/>
                </a:ext>
              </a:extLst>
            </p:cNvPr>
            <p:cNvSpPr/>
            <p:nvPr/>
          </p:nvSpPr>
          <p:spPr>
            <a:xfrm>
              <a:off x="1389714" y="412750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8" name="Salem 2">
              <a:extLst>
                <a:ext uri="{FF2B5EF4-FFF2-40B4-BE49-F238E27FC236}">
                  <a16:creationId xmlns:a16="http://schemas.microsoft.com/office/drawing/2014/main" id="{12794992-0DAA-DA36-7F79-62F254C33B8E}"/>
                </a:ext>
              </a:extLst>
            </p:cNvPr>
            <p:cNvSpPr/>
            <p:nvPr/>
          </p:nvSpPr>
          <p:spPr>
            <a:xfrm>
              <a:off x="8603314" y="284374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09" name="Salem 1">
              <a:extLst>
                <a:ext uri="{FF2B5EF4-FFF2-40B4-BE49-F238E27FC236}">
                  <a16:creationId xmlns:a16="http://schemas.microsoft.com/office/drawing/2014/main" id="{5B553653-FB12-0CE2-51D5-7F82F2019ED7}"/>
                </a:ext>
              </a:extLst>
            </p:cNvPr>
            <p:cNvSpPr/>
            <p:nvPr/>
          </p:nvSpPr>
          <p:spPr>
            <a:xfrm>
              <a:off x="8670624" y="28094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0" name="Robinson">
              <a:extLst>
                <a:ext uri="{FF2B5EF4-FFF2-40B4-BE49-F238E27FC236}">
                  <a16:creationId xmlns:a16="http://schemas.microsoft.com/office/drawing/2014/main" id="{8805AF45-A44F-53BB-7F2A-C4B9BAC96DE1}"/>
                </a:ext>
              </a:extLst>
            </p:cNvPr>
            <p:cNvSpPr/>
            <p:nvPr/>
          </p:nvSpPr>
          <p:spPr>
            <a:xfrm>
              <a:off x="8020383" y="408834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1" name="River Bend">
              <a:extLst>
                <a:ext uri="{FF2B5EF4-FFF2-40B4-BE49-F238E27FC236}">
                  <a16:creationId xmlns:a16="http://schemas.microsoft.com/office/drawing/2014/main" id="{833CD1B3-BBFC-243F-B052-4F3ECC54C767}"/>
                </a:ext>
              </a:extLst>
            </p:cNvPr>
            <p:cNvSpPr/>
            <p:nvPr/>
          </p:nvSpPr>
          <p:spPr>
            <a:xfrm>
              <a:off x="6009974" y="510053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2" name="Rancho Seco" hidden="1">
              <a:extLst>
                <a:ext uri="{FF2B5EF4-FFF2-40B4-BE49-F238E27FC236}">
                  <a16:creationId xmlns:a16="http://schemas.microsoft.com/office/drawing/2014/main" id="{1269E47C-1D5E-1363-9E0D-FE4C8BFE1026}"/>
                </a:ext>
              </a:extLst>
            </p:cNvPr>
            <p:cNvSpPr/>
            <p:nvPr/>
          </p:nvSpPr>
          <p:spPr>
            <a:xfrm>
              <a:off x="919814" y="291465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3" name="Quad Cities 2">
              <a:extLst>
                <a:ext uri="{FF2B5EF4-FFF2-40B4-BE49-F238E27FC236}">
                  <a16:creationId xmlns:a16="http://schemas.microsoft.com/office/drawing/2014/main" id="{446435DB-AC42-9E9E-73F9-E4271ED2688D}"/>
                </a:ext>
              </a:extLst>
            </p:cNvPr>
            <p:cNvSpPr/>
            <p:nvPr/>
          </p:nvSpPr>
          <p:spPr>
            <a:xfrm>
              <a:off x="6065854" y="280691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4" name="Quad Cities 1">
              <a:extLst>
                <a:ext uri="{FF2B5EF4-FFF2-40B4-BE49-F238E27FC236}">
                  <a16:creationId xmlns:a16="http://schemas.microsoft.com/office/drawing/2014/main" id="{C5D93E41-A75E-C095-D0F3-68D93A74D508}"/>
                </a:ext>
              </a:extLst>
            </p:cNvPr>
            <p:cNvSpPr/>
            <p:nvPr/>
          </p:nvSpPr>
          <p:spPr>
            <a:xfrm>
              <a:off x="6133164" y="274849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5" name="Prairie Island 2">
              <a:extLst>
                <a:ext uri="{FF2B5EF4-FFF2-40B4-BE49-F238E27FC236}">
                  <a16:creationId xmlns:a16="http://schemas.microsoft.com/office/drawing/2014/main" id="{0E55CFDE-415E-CE6B-15B2-9AB253DD473C}"/>
                </a:ext>
              </a:extLst>
            </p:cNvPr>
            <p:cNvSpPr/>
            <p:nvPr/>
          </p:nvSpPr>
          <p:spPr>
            <a:xfrm>
              <a:off x="5661994" y="21274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6" name="Prairie Island 1">
              <a:extLst>
                <a:ext uri="{FF2B5EF4-FFF2-40B4-BE49-F238E27FC236}">
                  <a16:creationId xmlns:a16="http://schemas.microsoft.com/office/drawing/2014/main" id="{17693F6C-12D3-14CB-424C-6193CE226EDD}"/>
                </a:ext>
              </a:extLst>
            </p:cNvPr>
            <p:cNvSpPr/>
            <p:nvPr/>
          </p:nvSpPr>
          <p:spPr>
            <a:xfrm>
              <a:off x="5646754" y="205380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7" name="Point Beach 2">
              <a:extLst>
                <a:ext uri="{FF2B5EF4-FFF2-40B4-BE49-F238E27FC236}">
                  <a16:creationId xmlns:a16="http://schemas.microsoft.com/office/drawing/2014/main" id="{B7EFB863-BE7E-623D-CF1B-76CBAF1D8DE4}"/>
                </a:ext>
              </a:extLst>
            </p:cNvPr>
            <p:cNvSpPr/>
            <p:nvPr/>
          </p:nvSpPr>
          <p:spPr>
            <a:xfrm>
              <a:off x="6389703" y="218080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8" name="Point Beach 1">
              <a:extLst>
                <a:ext uri="{FF2B5EF4-FFF2-40B4-BE49-F238E27FC236}">
                  <a16:creationId xmlns:a16="http://schemas.microsoft.com/office/drawing/2014/main" id="{88791943-399D-13BD-95D8-52B57BD297E6}"/>
                </a:ext>
              </a:extLst>
            </p:cNvPr>
            <p:cNvSpPr/>
            <p:nvPr/>
          </p:nvSpPr>
          <p:spPr>
            <a:xfrm>
              <a:off x="6457014" y="21477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19" name="Pilgrim" hidden="1">
              <a:extLst>
                <a:ext uri="{FF2B5EF4-FFF2-40B4-BE49-F238E27FC236}">
                  <a16:creationId xmlns:a16="http://schemas.microsoft.com/office/drawing/2014/main" id="{7864ECF5-E89A-1625-BB30-F95DA35D46E7}"/>
                </a:ext>
              </a:extLst>
            </p:cNvPr>
            <p:cNvSpPr/>
            <p:nvPr/>
          </p:nvSpPr>
          <p:spPr>
            <a:xfrm>
              <a:off x="9216062" y="2137738"/>
              <a:ext cx="68580" cy="68580"/>
            </a:xfrm>
            <a:custGeom>
              <a:avLst/>
              <a:gdLst>
                <a:gd name="connsiteX0" fmla="*/ 68580 w 68580"/>
                <a:gd name="connsiteY0" fmla="*/ 34290 h 68580"/>
                <a:gd name="connsiteX1" fmla="*/ 34290 w 68580"/>
                <a:gd name="connsiteY1" fmla="*/ 68580 h 68580"/>
                <a:gd name="connsiteX2" fmla="*/ -1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0" name="Perry">
              <a:extLst>
                <a:ext uri="{FF2B5EF4-FFF2-40B4-BE49-F238E27FC236}">
                  <a16:creationId xmlns:a16="http://schemas.microsoft.com/office/drawing/2014/main" id="{5F3D3073-22E7-1BF8-20B9-07C59DF5E666}"/>
                </a:ext>
              </a:extLst>
            </p:cNvPr>
            <p:cNvSpPr/>
            <p:nvPr/>
          </p:nvSpPr>
          <p:spPr>
            <a:xfrm>
              <a:off x="7459044" y="268753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1" name="Peach Bottom 2">
              <a:extLst>
                <a:ext uri="{FF2B5EF4-FFF2-40B4-BE49-F238E27FC236}">
                  <a16:creationId xmlns:a16="http://schemas.microsoft.com/office/drawing/2014/main" id="{5328DE2B-8583-2E91-1A95-5E242615B4A2}"/>
                </a:ext>
              </a:extLst>
            </p:cNvPr>
            <p:cNvSpPr/>
            <p:nvPr/>
          </p:nvSpPr>
          <p:spPr>
            <a:xfrm>
              <a:off x="8369633" y="28094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2" name="Peach Bottom 1">
              <a:extLst>
                <a:ext uri="{FF2B5EF4-FFF2-40B4-BE49-F238E27FC236}">
                  <a16:creationId xmlns:a16="http://schemas.microsoft.com/office/drawing/2014/main" id="{B07DDD4D-0F08-C3CF-63D4-A4D04E75929D}"/>
                </a:ext>
              </a:extLst>
            </p:cNvPr>
            <p:cNvSpPr/>
            <p:nvPr/>
          </p:nvSpPr>
          <p:spPr>
            <a:xfrm>
              <a:off x="8438214" y="277643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3" name="Palo Verde 3">
              <a:extLst>
                <a:ext uri="{FF2B5EF4-FFF2-40B4-BE49-F238E27FC236}">
                  <a16:creationId xmlns:a16="http://schemas.microsoft.com/office/drawing/2014/main" id="{9DEDDE7F-533B-EED1-46F5-0664FBEBA120}"/>
                </a:ext>
              </a:extLst>
            </p:cNvPr>
            <p:cNvSpPr/>
            <p:nvPr/>
          </p:nvSpPr>
          <p:spPr>
            <a:xfrm>
              <a:off x="2090754" y="436012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4" name="Palo Verde 2">
              <a:extLst>
                <a:ext uri="{FF2B5EF4-FFF2-40B4-BE49-F238E27FC236}">
                  <a16:creationId xmlns:a16="http://schemas.microsoft.com/office/drawing/2014/main" id="{690CA186-EF49-CB63-B403-CCF0BFD759EE}"/>
                </a:ext>
              </a:extLst>
            </p:cNvPr>
            <p:cNvSpPr/>
            <p:nvPr/>
          </p:nvSpPr>
          <p:spPr>
            <a:xfrm>
              <a:off x="2154254" y="432075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5" name="Palo Verde 1">
              <a:extLst>
                <a:ext uri="{FF2B5EF4-FFF2-40B4-BE49-F238E27FC236}">
                  <a16:creationId xmlns:a16="http://schemas.microsoft.com/office/drawing/2014/main" id="{0ABD18CB-EC88-5426-6177-68FF977C3E1C}"/>
                </a:ext>
              </a:extLst>
            </p:cNvPr>
            <p:cNvSpPr/>
            <p:nvPr/>
          </p:nvSpPr>
          <p:spPr>
            <a:xfrm>
              <a:off x="2088214" y="42864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6" name="Palisades">
              <a:extLst>
                <a:ext uri="{FF2B5EF4-FFF2-40B4-BE49-F238E27FC236}">
                  <a16:creationId xmlns:a16="http://schemas.microsoft.com/office/drawing/2014/main" id="{EFAFEDB9-66F6-D09A-3FC3-766AA362BE94}"/>
                </a:ext>
              </a:extLst>
            </p:cNvPr>
            <p:cNvSpPr/>
            <p:nvPr/>
          </p:nvSpPr>
          <p:spPr>
            <a:xfrm>
              <a:off x="6766894" y="24475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7" name="Oyster Creek" hidden="1">
              <a:extLst>
                <a:ext uri="{FF2B5EF4-FFF2-40B4-BE49-F238E27FC236}">
                  <a16:creationId xmlns:a16="http://schemas.microsoft.com/office/drawing/2014/main" id="{2BF580A5-D43F-FBCF-6DEF-E8FC6969E9E3}"/>
                </a:ext>
              </a:extLst>
            </p:cNvPr>
            <p:cNvSpPr/>
            <p:nvPr/>
          </p:nvSpPr>
          <p:spPr>
            <a:xfrm>
              <a:off x="8771276" y="2739273"/>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8" name="Oconee 3">
              <a:extLst>
                <a:ext uri="{FF2B5EF4-FFF2-40B4-BE49-F238E27FC236}">
                  <a16:creationId xmlns:a16="http://schemas.microsoft.com/office/drawing/2014/main" id="{C33F2735-0E1B-E5B9-6FB2-D286EF3E3628}"/>
                </a:ext>
              </a:extLst>
            </p:cNvPr>
            <p:cNvSpPr/>
            <p:nvPr/>
          </p:nvSpPr>
          <p:spPr>
            <a:xfrm>
              <a:off x="7503494" y="417343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29" name="Oconee 2">
              <a:extLst>
                <a:ext uri="{FF2B5EF4-FFF2-40B4-BE49-F238E27FC236}">
                  <a16:creationId xmlns:a16="http://schemas.microsoft.com/office/drawing/2014/main" id="{98F709F8-3F6D-0C9A-B6AB-19378D461004}"/>
                </a:ext>
              </a:extLst>
            </p:cNvPr>
            <p:cNvSpPr/>
            <p:nvPr/>
          </p:nvSpPr>
          <p:spPr>
            <a:xfrm>
              <a:off x="7570803" y="412390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0" name="Oconee 1">
              <a:extLst>
                <a:ext uri="{FF2B5EF4-FFF2-40B4-BE49-F238E27FC236}">
                  <a16:creationId xmlns:a16="http://schemas.microsoft.com/office/drawing/2014/main" id="{FB56744B-5F8F-D9F2-52FF-79CB7D24D09C}"/>
                </a:ext>
              </a:extLst>
            </p:cNvPr>
            <p:cNvSpPr/>
            <p:nvPr/>
          </p:nvSpPr>
          <p:spPr>
            <a:xfrm>
              <a:off x="7503494" y="40985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1" name="North Anna 2">
              <a:extLst>
                <a:ext uri="{FF2B5EF4-FFF2-40B4-BE49-F238E27FC236}">
                  <a16:creationId xmlns:a16="http://schemas.microsoft.com/office/drawing/2014/main" id="{7D7F31BA-6C8C-A39F-7A26-8F2D2728314F}"/>
                </a:ext>
              </a:extLst>
            </p:cNvPr>
            <p:cNvSpPr/>
            <p:nvPr/>
          </p:nvSpPr>
          <p:spPr>
            <a:xfrm>
              <a:off x="8158814" y="33187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2" name="North Anna 1">
              <a:extLst>
                <a:ext uri="{FF2B5EF4-FFF2-40B4-BE49-F238E27FC236}">
                  <a16:creationId xmlns:a16="http://schemas.microsoft.com/office/drawing/2014/main" id="{C924C114-8F0B-9069-4355-17A00DBFD27B}"/>
                </a:ext>
              </a:extLst>
            </p:cNvPr>
            <p:cNvSpPr/>
            <p:nvPr/>
          </p:nvSpPr>
          <p:spPr>
            <a:xfrm>
              <a:off x="8226124" y="32691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3" name="Nine Mile Point 2">
              <a:extLst>
                <a:ext uri="{FF2B5EF4-FFF2-40B4-BE49-F238E27FC236}">
                  <a16:creationId xmlns:a16="http://schemas.microsoft.com/office/drawing/2014/main" id="{72E82E07-1541-CD56-AA3F-3D114290D335}"/>
                </a:ext>
              </a:extLst>
            </p:cNvPr>
            <p:cNvSpPr/>
            <p:nvPr/>
          </p:nvSpPr>
          <p:spPr>
            <a:xfrm>
              <a:off x="8302324" y="19052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4" name="Nine Mile Point 1">
              <a:extLst>
                <a:ext uri="{FF2B5EF4-FFF2-40B4-BE49-F238E27FC236}">
                  <a16:creationId xmlns:a16="http://schemas.microsoft.com/office/drawing/2014/main" id="{ECCCF40F-EE6B-AB95-3AEC-892C87B0122F}"/>
                </a:ext>
              </a:extLst>
            </p:cNvPr>
            <p:cNvSpPr/>
            <p:nvPr/>
          </p:nvSpPr>
          <p:spPr>
            <a:xfrm>
              <a:off x="8369633" y="18721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5" name="Monticello">
              <a:extLst>
                <a:ext uri="{FF2B5EF4-FFF2-40B4-BE49-F238E27FC236}">
                  <a16:creationId xmlns:a16="http://schemas.microsoft.com/office/drawing/2014/main" id="{57D893CC-1585-96D6-B513-22F7FACA7AB9}"/>
                </a:ext>
              </a:extLst>
            </p:cNvPr>
            <p:cNvSpPr/>
            <p:nvPr/>
          </p:nvSpPr>
          <p:spPr>
            <a:xfrm>
              <a:off x="5531184" y="188743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6" name="Millstone 3">
              <a:extLst>
                <a:ext uri="{FF2B5EF4-FFF2-40B4-BE49-F238E27FC236}">
                  <a16:creationId xmlns:a16="http://schemas.microsoft.com/office/drawing/2014/main" id="{5D47CFEE-F0BF-7CB1-0064-0A223E824C33}"/>
                </a:ext>
              </a:extLst>
            </p:cNvPr>
            <p:cNvSpPr/>
            <p:nvPr/>
          </p:nvSpPr>
          <p:spPr>
            <a:xfrm>
              <a:off x="8969074" y="23014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7" name="Millstone 2">
              <a:extLst>
                <a:ext uri="{FF2B5EF4-FFF2-40B4-BE49-F238E27FC236}">
                  <a16:creationId xmlns:a16="http://schemas.microsoft.com/office/drawing/2014/main" id="{CF590EA5-471C-7038-B5FE-15A087149A70}"/>
                </a:ext>
              </a:extLst>
            </p:cNvPr>
            <p:cNvSpPr/>
            <p:nvPr/>
          </p:nvSpPr>
          <p:spPr>
            <a:xfrm>
              <a:off x="9031304" y="226716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38" name="Millstone 1" hidden="1">
              <a:extLst>
                <a:ext uri="{FF2B5EF4-FFF2-40B4-BE49-F238E27FC236}">
                  <a16:creationId xmlns:a16="http://schemas.microsoft.com/office/drawing/2014/main" id="{8364953C-9288-A2CB-6071-2F1B22F9760B}"/>
                </a:ext>
              </a:extLst>
            </p:cNvPr>
            <p:cNvSpPr/>
            <p:nvPr/>
          </p:nvSpPr>
          <p:spPr>
            <a:xfrm>
              <a:off x="8969074" y="222631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9" name="McGuire 2">
              <a:extLst>
                <a:ext uri="{FF2B5EF4-FFF2-40B4-BE49-F238E27FC236}">
                  <a16:creationId xmlns:a16="http://schemas.microsoft.com/office/drawing/2014/main" id="{4D6EB760-0846-2613-F2E4-F892F36D0FFB}"/>
                </a:ext>
              </a:extLst>
            </p:cNvPr>
            <p:cNvSpPr/>
            <p:nvPr/>
          </p:nvSpPr>
          <p:spPr>
            <a:xfrm>
              <a:off x="7803214" y="39384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40" name="McGuire 1">
              <a:extLst>
                <a:ext uri="{FF2B5EF4-FFF2-40B4-BE49-F238E27FC236}">
                  <a16:creationId xmlns:a16="http://schemas.microsoft.com/office/drawing/2014/main" id="{E6FA4B04-6C33-F42D-26D5-018E37031F56}"/>
                </a:ext>
              </a:extLst>
            </p:cNvPr>
            <p:cNvSpPr/>
            <p:nvPr/>
          </p:nvSpPr>
          <p:spPr>
            <a:xfrm>
              <a:off x="7870523" y="39054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41" name="Maine Yankee" hidden="1">
              <a:extLst>
                <a:ext uri="{FF2B5EF4-FFF2-40B4-BE49-F238E27FC236}">
                  <a16:creationId xmlns:a16="http://schemas.microsoft.com/office/drawing/2014/main" id="{A6850183-8D72-80C9-A47F-5442DF68CB00}"/>
                </a:ext>
              </a:extLst>
            </p:cNvPr>
            <p:cNvSpPr/>
            <p:nvPr/>
          </p:nvSpPr>
          <p:spPr>
            <a:xfrm>
              <a:off x="9285304" y="1536700"/>
              <a:ext cx="68580" cy="68580"/>
            </a:xfrm>
            <a:custGeom>
              <a:avLst/>
              <a:gdLst>
                <a:gd name="connsiteX0" fmla="*/ 68580 w 68580"/>
                <a:gd name="connsiteY0" fmla="*/ 34290 h 68580"/>
                <a:gd name="connsiteX1" fmla="*/ 34290 w 68580"/>
                <a:gd name="connsiteY1" fmla="*/ 68580 h 68580"/>
                <a:gd name="connsiteX2" fmla="*/ -1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2" name="Limerick 2">
              <a:extLst>
                <a:ext uri="{FF2B5EF4-FFF2-40B4-BE49-F238E27FC236}">
                  <a16:creationId xmlns:a16="http://schemas.microsoft.com/office/drawing/2014/main" id="{FFEDD761-1B8C-83D2-7EB3-B46722918D12}"/>
                </a:ext>
              </a:extLst>
            </p:cNvPr>
            <p:cNvSpPr/>
            <p:nvPr/>
          </p:nvSpPr>
          <p:spPr>
            <a:xfrm>
              <a:off x="8461074" y="26849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43" name="Limerick 1">
              <a:extLst>
                <a:ext uri="{FF2B5EF4-FFF2-40B4-BE49-F238E27FC236}">
                  <a16:creationId xmlns:a16="http://schemas.microsoft.com/office/drawing/2014/main" id="{BD6F7672-04C7-E81A-0EEA-205BCBE3732B}"/>
                </a:ext>
              </a:extLst>
            </p:cNvPr>
            <p:cNvSpPr/>
            <p:nvPr/>
          </p:nvSpPr>
          <p:spPr>
            <a:xfrm>
              <a:off x="8520764" y="26519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44" name="La Salle 2">
              <a:extLst>
                <a:ext uri="{FF2B5EF4-FFF2-40B4-BE49-F238E27FC236}">
                  <a16:creationId xmlns:a16="http://schemas.microsoft.com/office/drawing/2014/main" id="{B336A04E-B157-5CB8-CAC7-08715627F6C5}"/>
                </a:ext>
              </a:extLst>
            </p:cNvPr>
            <p:cNvSpPr/>
            <p:nvPr/>
          </p:nvSpPr>
          <p:spPr>
            <a:xfrm>
              <a:off x="6257624" y="29656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45" name="La Salle 1">
              <a:extLst>
                <a:ext uri="{FF2B5EF4-FFF2-40B4-BE49-F238E27FC236}">
                  <a16:creationId xmlns:a16="http://schemas.microsoft.com/office/drawing/2014/main" id="{FA9D9578-F15A-1EFC-9F7C-C3C90A7C0AA8}"/>
                </a:ext>
              </a:extLst>
            </p:cNvPr>
            <p:cNvSpPr/>
            <p:nvPr/>
          </p:nvSpPr>
          <p:spPr>
            <a:xfrm>
              <a:off x="6322394" y="29224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46" name="La Crosse" hidden="1">
              <a:extLst>
                <a:ext uri="{FF2B5EF4-FFF2-40B4-BE49-F238E27FC236}">
                  <a16:creationId xmlns:a16="http://schemas.microsoft.com/office/drawing/2014/main" id="{81C8D5F8-9288-2AB7-AFFB-01BA983A3E86}"/>
                </a:ext>
              </a:extLst>
            </p:cNvPr>
            <p:cNvSpPr/>
            <p:nvPr/>
          </p:nvSpPr>
          <p:spPr>
            <a:xfrm>
              <a:off x="5974414" y="2269490"/>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7" name="Kewaunee" hidden="1">
              <a:extLst>
                <a:ext uri="{FF2B5EF4-FFF2-40B4-BE49-F238E27FC236}">
                  <a16:creationId xmlns:a16="http://schemas.microsoft.com/office/drawing/2014/main" id="{86CB5FA3-3F93-2691-49E2-FEBA378AD82D}"/>
                </a:ext>
              </a:extLst>
            </p:cNvPr>
            <p:cNvSpPr/>
            <p:nvPr/>
          </p:nvSpPr>
          <p:spPr>
            <a:xfrm>
              <a:off x="6473523" y="203581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8" name="Indian Point 3" hidden="1">
              <a:extLst>
                <a:ext uri="{FF2B5EF4-FFF2-40B4-BE49-F238E27FC236}">
                  <a16:creationId xmlns:a16="http://schemas.microsoft.com/office/drawing/2014/main" id="{1FCCD0CB-4047-A914-7F2D-365364D72627}"/>
                </a:ext>
              </a:extLst>
            </p:cNvPr>
            <p:cNvSpPr/>
            <p:nvPr/>
          </p:nvSpPr>
          <p:spPr>
            <a:xfrm>
              <a:off x="8642683" y="23586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49" name="Indian Point 2" hidden="1">
              <a:extLst>
                <a:ext uri="{FF2B5EF4-FFF2-40B4-BE49-F238E27FC236}">
                  <a16:creationId xmlns:a16="http://schemas.microsoft.com/office/drawing/2014/main" id="{990D2D1C-6079-5159-7CD8-714FA5EB23FB}"/>
                </a:ext>
              </a:extLst>
            </p:cNvPr>
            <p:cNvSpPr/>
            <p:nvPr/>
          </p:nvSpPr>
          <p:spPr>
            <a:xfrm>
              <a:off x="8711264" y="23243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50" name="Indian Point 1" hidden="1">
              <a:extLst>
                <a:ext uri="{FF2B5EF4-FFF2-40B4-BE49-F238E27FC236}">
                  <a16:creationId xmlns:a16="http://schemas.microsoft.com/office/drawing/2014/main" id="{42CDBB86-0959-BC9A-5524-6E737D17734A}"/>
                </a:ext>
              </a:extLst>
            </p:cNvPr>
            <p:cNvSpPr/>
            <p:nvPr/>
          </p:nvSpPr>
          <p:spPr>
            <a:xfrm>
              <a:off x="8642683" y="227838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1" name="Humboldt Bay" hidden="1">
              <a:extLst>
                <a:ext uri="{FF2B5EF4-FFF2-40B4-BE49-F238E27FC236}">
                  <a16:creationId xmlns:a16="http://schemas.microsoft.com/office/drawing/2014/main" id="{7E2336CB-66CD-1F08-F9C9-F5AB6F7CAD2E}"/>
                </a:ext>
              </a:extLst>
            </p:cNvPr>
            <p:cNvSpPr/>
            <p:nvPr/>
          </p:nvSpPr>
          <p:spPr>
            <a:xfrm>
              <a:off x="668354" y="226822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2" name="Hope Creek">
              <a:extLst>
                <a:ext uri="{FF2B5EF4-FFF2-40B4-BE49-F238E27FC236}">
                  <a16:creationId xmlns:a16="http://schemas.microsoft.com/office/drawing/2014/main" id="{0388BCCC-83CE-E3CD-FA78-D22C55C43532}"/>
                </a:ext>
              </a:extLst>
            </p:cNvPr>
            <p:cNvSpPr/>
            <p:nvPr/>
          </p:nvSpPr>
          <p:spPr>
            <a:xfrm>
              <a:off x="8676974" y="29110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53" name="Hatch 2">
              <a:extLst>
                <a:ext uri="{FF2B5EF4-FFF2-40B4-BE49-F238E27FC236}">
                  <a16:creationId xmlns:a16="http://schemas.microsoft.com/office/drawing/2014/main" id="{A1DDE02D-C88A-D790-447D-898173EB3CC4}"/>
                </a:ext>
              </a:extLst>
            </p:cNvPr>
            <p:cNvSpPr/>
            <p:nvPr/>
          </p:nvSpPr>
          <p:spPr>
            <a:xfrm>
              <a:off x="7627953" y="475636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54" name="Hatch 1">
              <a:extLst>
                <a:ext uri="{FF2B5EF4-FFF2-40B4-BE49-F238E27FC236}">
                  <a16:creationId xmlns:a16="http://schemas.microsoft.com/office/drawing/2014/main" id="{10C00053-D8CA-8F1C-5924-CBA9A234A0B2}"/>
                </a:ext>
              </a:extLst>
            </p:cNvPr>
            <p:cNvSpPr/>
            <p:nvPr/>
          </p:nvSpPr>
          <p:spPr>
            <a:xfrm>
              <a:off x="7695264" y="47220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55" name="Harris">
              <a:extLst>
                <a:ext uri="{FF2B5EF4-FFF2-40B4-BE49-F238E27FC236}">
                  <a16:creationId xmlns:a16="http://schemas.microsoft.com/office/drawing/2014/main" id="{1E7461C7-EA8A-C12C-EEDF-1794E7A1A76C}"/>
                </a:ext>
              </a:extLst>
            </p:cNvPr>
            <p:cNvSpPr/>
            <p:nvPr/>
          </p:nvSpPr>
          <p:spPr>
            <a:xfrm>
              <a:off x="8167703" y="383815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56" name="Grand Gulf">
              <a:extLst>
                <a:ext uri="{FF2B5EF4-FFF2-40B4-BE49-F238E27FC236}">
                  <a16:creationId xmlns:a16="http://schemas.microsoft.com/office/drawing/2014/main" id="{1D1ECF9F-4628-A98B-3DD4-21449682E5DF}"/>
                </a:ext>
              </a:extLst>
            </p:cNvPr>
            <p:cNvSpPr/>
            <p:nvPr/>
          </p:nvSpPr>
          <p:spPr>
            <a:xfrm>
              <a:off x="6138244" y="483129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57" name="Ginna">
              <a:extLst>
                <a:ext uri="{FF2B5EF4-FFF2-40B4-BE49-F238E27FC236}">
                  <a16:creationId xmlns:a16="http://schemas.microsoft.com/office/drawing/2014/main" id="{FD385793-E779-0A0A-64CC-14C42C1B57E9}"/>
                </a:ext>
              </a:extLst>
            </p:cNvPr>
            <p:cNvSpPr/>
            <p:nvPr/>
          </p:nvSpPr>
          <p:spPr>
            <a:xfrm>
              <a:off x="8181673" y="210714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58" name="Fort Calhoun" hidden="1">
              <a:extLst>
                <a:ext uri="{FF2B5EF4-FFF2-40B4-BE49-F238E27FC236}">
                  <a16:creationId xmlns:a16="http://schemas.microsoft.com/office/drawing/2014/main" id="{32BE1253-BC07-D34D-EFF3-F5384A334D81}"/>
                </a:ext>
              </a:extLst>
            </p:cNvPr>
            <p:cNvSpPr/>
            <p:nvPr/>
          </p:nvSpPr>
          <p:spPr>
            <a:xfrm>
              <a:off x="5094304" y="2806700"/>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9" name="FitzPatrick">
              <a:extLst>
                <a:ext uri="{FF2B5EF4-FFF2-40B4-BE49-F238E27FC236}">
                  <a16:creationId xmlns:a16="http://schemas.microsoft.com/office/drawing/2014/main" id="{2E0A876F-E6F5-ABFF-99B9-476A9D1FF682}"/>
                </a:ext>
              </a:extLst>
            </p:cNvPr>
            <p:cNvSpPr/>
            <p:nvPr/>
          </p:nvSpPr>
          <p:spPr>
            <a:xfrm>
              <a:off x="8349314" y="20080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0" name="Fermi 2">
              <a:extLst>
                <a:ext uri="{FF2B5EF4-FFF2-40B4-BE49-F238E27FC236}">
                  <a16:creationId xmlns:a16="http://schemas.microsoft.com/office/drawing/2014/main" id="{2C6058D9-AE8A-CB67-38CD-1390655155F1}"/>
                </a:ext>
              </a:extLst>
            </p:cNvPr>
            <p:cNvSpPr/>
            <p:nvPr/>
          </p:nvSpPr>
          <p:spPr>
            <a:xfrm>
              <a:off x="7178373" y="25160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1" name="Farley 2">
              <a:extLst>
                <a:ext uri="{FF2B5EF4-FFF2-40B4-BE49-F238E27FC236}">
                  <a16:creationId xmlns:a16="http://schemas.microsoft.com/office/drawing/2014/main" id="{2F93138A-D1C4-38E9-B2ED-9DEE846DED3B}"/>
                </a:ext>
              </a:extLst>
            </p:cNvPr>
            <p:cNvSpPr/>
            <p:nvPr/>
          </p:nvSpPr>
          <p:spPr>
            <a:xfrm>
              <a:off x="7041214" y="49316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2" name="Farley 1">
              <a:extLst>
                <a:ext uri="{FF2B5EF4-FFF2-40B4-BE49-F238E27FC236}">
                  <a16:creationId xmlns:a16="http://schemas.microsoft.com/office/drawing/2014/main" id="{34737B4A-3BA4-4E58-60F8-D2F447A34DB2}"/>
                </a:ext>
              </a:extLst>
            </p:cNvPr>
            <p:cNvSpPr/>
            <p:nvPr/>
          </p:nvSpPr>
          <p:spPr>
            <a:xfrm>
              <a:off x="7097094" y="48986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3" name="Duane Arnold" hidden="1">
              <a:extLst>
                <a:ext uri="{FF2B5EF4-FFF2-40B4-BE49-F238E27FC236}">
                  <a16:creationId xmlns:a16="http://schemas.microsoft.com/office/drawing/2014/main" id="{48E6F358-3AE3-2650-090C-4AC2DC69A3C5}"/>
                </a:ext>
              </a:extLst>
            </p:cNvPr>
            <p:cNvSpPr/>
            <p:nvPr/>
          </p:nvSpPr>
          <p:spPr>
            <a:xfrm>
              <a:off x="5794074" y="259228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4" name="Dresden 3">
              <a:extLst>
                <a:ext uri="{FF2B5EF4-FFF2-40B4-BE49-F238E27FC236}">
                  <a16:creationId xmlns:a16="http://schemas.microsoft.com/office/drawing/2014/main" id="{CCDACC16-FA78-1E06-0EFC-322051FAEFB6}"/>
                </a:ext>
              </a:extLst>
            </p:cNvPr>
            <p:cNvSpPr/>
            <p:nvPr/>
          </p:nvSpPr>
          <p:spPr>
            <a:xfrm>
              <a:off x="6387164" y="283993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5" name="Dresden 2">
              <a:extLst>
                <a:ext uri="{FF2B5EF4-FFF2-40B4-BE49-F238E27FC236}">
                  <a16:creationId xmlns:a16="http://schemas.microsoft.com/office/drawing/2014/main" id="{17F3BFB3-DD59-2A64-3773-8FAD5236AEA7}"/>
                </a:ext>
              </a:extLst>
            </p:cNvPr>
            <p:cNvSpPr/>
            <p:nvPr/>
          </p:nvSpPr>
          <p:spPr>
            <a:xfrm>
              <a:off x="6448123" y="27827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6" name="Dresden 1" hidden="1">
              <a:extLst>
                <a:ext uri="{FF2B5EF4-FFF2-40B4-BE49-F238E27FC236}">
                  <a16:creationId xmlns:a16="http://schemas.microsoft.com/office/drawing/2014/main" id="{4747E751-E2AA-8B50-E08B-D12E21EA795D}"/>
                </a:ext>
              </a:extLst>
            </p:cNvPr>
            <p:cNvSpPr/>
            <p:nvPr/>
          </p:nvSpPr>
          <p:spPr>
            <a:xfrm>
              <a:off x="6369383" y="275590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7" name="Diablo Canyon 2">
              <a:extLst>
                <a:ext uri="{FF2B5EF4-FFF2-40B4-BE49-F238E27FC236}">
                  <a16:creationId xmlns:a16="http://schemas.microsoft.com/office/drawing/2014/main" id="{D87F549D-961A-A119-924E-E06572B0BB3F}"/>
                </a:ext>
              </a:extLst>
            </p:cNvPr>
            <p:cNvSpPr/>
            <p:nvPr/>
          </p:nvSpPr>
          <p:spPr>
            <a:xfrm>
              <a:off x="872824" y="35854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8" name="Diablo Canyon 1">
              <a:extLst>
                <a:ext uri="{FF2B5EF4-FFF2-40B4-BE49-F238E27FC236}">
                  <a16:creationId xmlns:a16="http://schemas.microsoft.com/office/drawing/2014/main" id="{26C6DEAF-9069-F37C-7726-BAE5BAE44181}"/>
                </a:ext>
              </a:extLst>
            </p:cNvPr>
            <p:cNvSpPr/>
            <p:nvPr/>
          </p:nvSpPr>
          <p:spPr>
            <a:xfrm>
              <a:off x="936324" y="35498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69" name="Davis-Besse">
              <a:extLst>
                <a:ext uri="{FF2B5EF4-FFF2-40B4-BE49-F238E27FC236}">
                  <a16:creationId xmlns:a16="http://schemas.microsoft.com/office/drawing/2014/main" id="{585FB4A6-70BF-1D5B-F926-23203926DA3B}"/>
                </a:ext>
              </a:extLst>
            </p:cNvPr>
            <p:cNvSpPr/>
            <p:nvPr/>
          </p:nvSpPr>
          <p:spPr>
            <a:xfrm>
              <a:off x="7249494" y="26634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70" name="Crystal River" hidden="1">
              <a:extLst>
                <a:ext uri="{FF2B5EF4-FFF2-40B4-BE49-F238E27FC236}">
                  <a16:creationId xmlns:a16="http://schemas.microsoft.com/office/drawing/2014/main" id="{7311A893-D6D5-5DF5-798F-A4BCB7B443D4}"/>
                </a:ext>
              </a:extLst>
            </p:cNvPr>
            <p:cNvSpPr/>
            <p:nvPr/>
          </p:nvSpPr>
          <p:spPr>
            <a:xfrm>
              <a:off x="7776544" y="534924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1" name="Cooper">
              <a:extLst>
                <a:ext uri="{FF2B5EF4-FFF2-40B4-BE49-F238E27FC236}">
                  <a16:creationId xmlns:a16="http://schemas.microsoft.com/office/drawing/2014/main" id="{F6135922-DB84-39AC-0CDE-DB568C33609D}"/>
                </a:ext>
              </a:extLst>
            </p:cNvPr>
            <p:cNvSpPr/>
            <p:nvPr/>
          </p:nvSpPr>
          <p:spPr>
            <a:xfrm>
              <a:off x="5133674" y="303678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72" name="Cook 2">
              <a:extLst>
                <a:ext uri="{FF2B5EF4-FFF2-40B4-BE49-F238E27FC236}">
                  <a16:creationId xmlns:a16="http://schemas.microsoft.com/office/drawing/2014/main" id="{61443629-CE9D-8F07-3096-4CC918EF0762}"/>
                </a:ext>
              </a:extLst>
            </p:cNvPr>
            <p:cNvSpPr/>
            <p:nvPr/>
          </p:nvSpPr>
          <p:spPr>
            <a:xfrm>
              <a:off x="6740223" y="26443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73" name="Cook 1">
              <a:extLst>
                <a:ext uri="{FF2B5EF4-FFF2-40B4-BE49-F238E27FC236}">
                  <a16:creationId xmlns:a16="http://schemas.microsoft.com/office/drawing/2014/main" id="{09E4E0C9-4044-9099-E031-0DFB37F60450}"/>
                </a:ext>
              </a:extLst>
            </p:cNvPr>
            <p:cNvSpPr/>
            <p:nvPr/>
          </p:nvSpPr>
          <p:spPr>
            <a:xfrm>
              <a:off x="6794833" y="25960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74" name="Connecticut Yankee" hidden="1">
              <a:extLst>
                <a:ext uri="{FF2B5EF4-FFF2-40B4-BE49-F238E27FC236}">
                  <a16:creationId xmlns:a16="http://schemas.microsoft.com/office/drawing/2014/main" id="{8F088506-6894-3F9C-1DEE-F6708791B61A}"/>
                </a:ext>
              </a:extLst>
            </p:cNvPr>
            <p:cNvSpPr/>
            <p:nvPr/>
          </p:nvSpPr>
          <p:spPr>
            <a:xfrm>
              <a:off x="8866204" y="2339340"/>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5" name="Comanche Peak 2">
              <a:extLst>
                <a:ext uri="{FF2B5EF4-FFF2-40B4-BE49-F238E27FC236}">
                  <a16:creationId xmlns:a16="http://schemas.microsoft.com/office/drawing/2014/main" id="{C2C5548F-8F7A-1A04-DF18-E7BD1DED01A3}"/>
                </a:ext>
              </a:extLst>
            </p:cNvPr>
            <p:cNvSpPr/>
            <p:nvPr/>
          </p:nvSpPr>
          <p:spPr>
            <a:xfrm>
              <a:off x="4762834" y="489860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76" name="Comanche Peak 1">
              <a:extLst>
                <a:ext uri="{FF2B5EF4-FFF2-40B4-BE49-F238E27FC236}">
                  <a16:creationId xmlns:a16="http://schemas.microsoft.com/office/drawing/2014/main" id="{CF598599-8968-69C4-729E-46C0D555D126}"/>
                </a:ext>
              </a:extLst>
            </p:cNvPr>
            <p:cNvSpPr/>
            <p:nvPr/>
          </p:nvSpPr>
          <p:spPr>
            <a:xfrm>
              <a:off x="4827604" y="486177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77" name="Columbia">
              <a:extLst>
                <a:ext uri="{FF2B5EF4-FFF2-40B4-BE49-F238E27FC236}">
                  <a16:creationId xmlns:a16="http://schemas.microsoft.com/office/drawing/2014/main" id="{3BD9D3C3-0EFA-5514-A74B-675D0A4614E1}"/>
                </a:ext>
              </a:extLst>
            </p:cNvPr>
            <p:cNvSpPr/>
            <p:nvPr/>
          </p:nvSpPr>
          <p:spPr>
            <a:xfrm>
              <a:off x="1730074" y="1285451"/>
              <a:ext cx="68579" cy="68580"/>
            </a:xfrm>
            <a:custGeom>
              <a:avLst/>
              <a:gdLst>
                <a:gd name="connsiteX0" fmla="*/ 68580 w 68579"/>
                <a:gd name="connsiteY0" fmla="*/ 34290 h 68580"/>
                <a:gd name="connsiteX1" fmla="*/ 34290 w 68579"/>
                <a:gd name="connsiteY1" fmla="*/ 68580 h 68580"/>
                <a:gd name="connsiteX2" fmla="*/ 0 w 68579"/>
                <a:gd name="connsiteY2" fmla="*/ 34290 h 68580"/>
                <a:gd name="connsiteX3" fmla="*/ 34290 w 68579"/>
                <a:gd name="connsiteY3" fmla="*/ 0 h 68580"/>
                <a:gd name="connsiteX4" fmla="*/ 68580 w 68579"/>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80">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78" name="Clinton">
              <a:extLst>
                <a:ext uri="{FF2B5EF4-FFF2-40B4-BE49-F238E27FC236}">
                  <a16:creationId xmlns:a16="http://schemas.microsoft.com/office/drawing/2014/main" id="{EF84CFD2-1415-E62B-7E5C-E3A6F631C3E8}"/>
                </a:ext>
              </a:extLst>
            </p:cNvPr>
            <p:cNvSpPr/>
            <p:nvPr/>
          </p:nvSpPr>
          <p:spPr>
            <a:xfrm>
              <a:off x="6248734" y="309012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79" name="Catawba 2">
              <a:extLst>
                <a:ext uri="{FF2B5EF4-FFF2-40B4-BE49-F238E27FC236}">
                  <a16:creationId xmlns:a16="http://schemas.microsoft.com/office/drawing/2014/main" id="{49536BB6-42A0-18BD-E4EF-492BAE825044}"/>
                </a:ext>
              </a:extLst>
            </p:cNvPr>
            <p:cNvSpPr/>
            <p:nvPr/>
          </p:nvSpPr>
          <p:spPr>
            <a:xfrm>
              <a:off x="7713044" y="41061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80" name="Catawba 1">
              <a:extLst>
                <a:ext uri="{FF2B5EF4-FFF2-40B4-BE49-F238E27FC236}">
                  <a16:creationId xmlns:a16="http://schemas.microsoft.com/office/drawing/2014/main" id="{E4608B82-8BD5-D82D-CD90-264E101FF97A}"/>
                </a:ext>
              </a:extLst>
            </p:cNvPr>
            <p:cNvSpPr/>
            <p:nvPr/>
          </p:nvSpPr>
          <p:spPr>
            <a:xfrm>
              <a:off x="7768923" y="40642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81" name="Calvert Cliffs 2">
              <a:extLst>
                <a:ext uri="{FF2B5EF4-FFF2-40B4-BE49-F238E27FC236}">
                  <a16:creationId xmlns:a16="http://schemas.microsoft.com/office/drawing/2014/main" id="{E3C5A48F-4C7A-E915-3FF5-3ED37E0A05E1}"/>
                </a:ext>
              </a:extLst>
            </p:cNvPr>
            <p:cNvSpPr/>
            <p:nvPr/>
          </p:nvSpPr>
          <p:spPr>
            <a:xfrm>
              <a:off x="8471233" y="31980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82" name="Calvert Cliffs 1">
              <a:extLst>
                <a:ext uri="{FF2B5EF4-FFF2-40B4-BE49-F238E27FC236}">
                  <a16:creationId xmlns:a16="http://schemas.microsoft.com/office/drawing/2014/main" id="{E8BE4C79-B019-D2AC-1276-87DA45AC80C6}"/>
                </a:ext>
              </a:extLst>
            </p:cNvPr>
            <p:cNvSpPr/>
            <p:nvPr/>
          </p:nvSpPr>
          <p:spPr>
            <a:xfrm>
              <a:off x="8438214" y="31396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83" name="Callaway">
              <a:extLst>
                <a:ext uri="{FF2B5EF4-FFF2-40B4-BE49-F238E27FC236}">
                  <a16:creationId xmlns:a16="http://schemas.microsoft.com/office/drawing/2014/main" id="{7B899AC6-14CF-8ED6-5AF9-25BBFAFA1D1B}"/>
                </a:ext>
              </a:extLst>
            </p:cNvPr>
            <p:cNvSpPr/>
            <p:nvPr/>
          </p:nvSpPr>
          <p:spPr>
            <a:xfrm>
              <a:off x="5894404" y="332634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84" name="Byron 2">
              <a:extLst>
                <a:ext uri="{FF2B5EF4-FFF2-40B4-BE49-F238E27FC236}">
                  <a16:creationId xmlns:a16="http://schemas.microsoft.com/office/drawing/2014/main" id="{72B8DE8A-3350-AF40-DB0D-829614949F2E}"/>
                </a:ext>
              </a:extLst>
            </p:cNvPr>
            <p:cNvSpPr/>
            <p:nvPr/>
          </p:nvSpPr>
          <p:spPr>
            <a:xfrm>
              <a:off x="6224604" y="267864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85" name="Byron 1">
              <a:extLst>
                <a:ext uri="{FF2B5EF4-FFF2-40B4-BE49-F238E27FC236}">
                  <a16:creationId xmlns:a16="http://schemas.microsoft.com/office/drawing/2014/main" id="{17426EE4-4ABA-3A3A-1C22-6463BEE0226C}"/>
                </a:ext>
              </a:extLst>
            </p:cNvPr>
            <p:cNvSpPr/>
            <p:nvPr/>
          </p:nvSpPr>
          <p:spPr>
            <a:xfrm>
              <a:off x="6280484" y="265197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86" name="Brunswick 2">
              <a:extLst>
                <a:ext uri="{FF2B5EF4-FFF2-40B4-BE49-F238E27FC236}">
                  <a16:creationId xmlns:a16="http://schemas.microsoft.com/office/drawing/2014/main" id="{D31832E1-48CA-84EB-0878-DF5728137112}"/>
                </a:ext>
              </a:extLst>
            </p:cNvPr>
            <p:cNvSpPr/>
            <p:nvPr/>
          </p:nvSpPr>
          <p:spPr>
            <a:xfrm>
              <a:off x="8317564" y="41188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87" name="Brunswick 1">
              <a:extLst>
                <a:ext uri="{FF2B5EF4-FFF2-40B4-BE49-F238E27FC236}">
                  <a16:creationId xmlns:a16="http://schemas.microsoft.com/office/drawing/2014/main" id="{DC998028-8827-2448-85A5-6598C0FE3B05}"/>
                </a:ext>
              </a:extLst>
            </p:cNvPr>
            <p:cNvSpPr/>
            <p:nvPr/>
          </p:nvSpPr>
          <p:spPr>
            <a:xfrm>
              <a:off x="8382333" y="40731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88" name="Browns Ferry 3">
              <a:extLst>
                <a:ext uri="{FF2B5EF4-FFF2-40B4-BE49-F238E27FC236}">
                  <a16:creationId xmlns:a16="http://schemas.microsoft.com/office/drawing/2014/main" id="{D30F5FE6-3ADE-6DC7-BA34-C6845A8DEFCC}"/>
                </a:ext>
              </a:extLst>
            </p:cNvPr>
            <p:cNvSpPr/>
            <p:nvPr/>
          </p:nvSpPr>
          <p:spPr>
            <a:xfrm>
              <a:off x="6744033" y="42610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89" name="Browns Ferry 2">
              <a:extLst>
                <a:ext uri="{FF2B5EF4-FFF2-40B4-BE49-F238E27FC236}">
                  <a16:creationId xmlns:a16="http://schemas.microsoft.com/office/drawing/2014/main" id="{3C8C7EE3-031A-F27B-4719-0044DBF9F3EC}"/>
                </a:ext>
              </a:extLst>
            </p:cNvPr>
            <p:cNvSpPr/>
            <p:nvPr/>
          </p:nvSpPr>
          <p:spPr>
            <a:xfrm>
              <a:off x="6803723" y="42178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90" name="Browns Ferry 1">
              <a:extLst>
                <a:ext uri="{FF2B5EF4-FFF2-40B4-BE49-F238E27FC236}">
                  <a16:creationId xmlns:a16="http://schemas.microsoft.com/office/drawing/2014/main" id="{8AF50930-4BCF-72C4-018E-8C2BC0D74360}"/>
                </a:ext>
              </a:extLst>
            </p:cNvPr>
            <p:cNvSpPr/>
            <p:nvPr/>
          </p:nvSpPr>
          <p:spPr>
            <a:xfrm>
              <a:off x="6737683" y="41874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91" name="Braidwood 2">
              <a:extLst>
                <a:ext uri="{FF2B5EF4-FFF2-40B4-BE49-F238E27FC236}">
                  <a16:creationId xmlns:a16="http://schemas.microsoft.com/office/drawing/2014/main" id="{47AB2BFD-4152-9F4A-26A6-342FF4538013}"/>
                </a:ext>
              </a:extLst>
            </p:cNvPr>
            <p:cNvSpPr/>
            <p:nvPr/>
          </p:nvSpPr>
          <p:spPr>
            <a:xfrm>
              <a:off x="6448123" y="30240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92" name="Braidwood 1">
              <a:extLst>
                <a:ext uri="{FF2B5EF4-FFF2-40B4-BE49-F238E27FC236}">
                  <a16:creationId xmlns:a16="http://schemas.microsoft.com/office/drawing/2014/main" id="{1EA3AEC5-750E-B128-0E3A-4155A8868745}"/>
                </a:ext>
              </a:extLst>
            </p:cNvPr>
            <p:cNvSpPr/>
            <p:nvPr/>
          </p:nvSpPr>
          <p:spPr>
            <a:xfrm>
              <a:off x="6516703" y="297963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93" name="Big Rock Point" hidden="1">
              <a:extLst>
                <a:ext uri="{FF2B5EF4-FFF2-40B4-BE49-F238E27FC236}">
                  <a16:creationId xmlns:a16="http://schemas.microsoft.com/office/drawing/2014/main" id="{9E5E2AA2-4455-FEC8-8CF5-A48F416A1724}"/>
                </a:ext>
              </a:extLst>
            </p:cNvPr>
            <p:cNvSpPr/>
            <p:nvPr/>
          </p:nvSpPr>
          <p:spPr>
            <a:xfrm>
              <a:off x="6829123" y="188722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4" name="Beaver Valley 2">
              <a:extLst>
                <a:ext uri="{FF2B5EF4-FFF2-40B4-BE49-F238E27FC236}">
                  <a16:creationId xmlns:a16="http://schemas.microsoft.com/office/drawing/2014/main" id="{C5F50872-6794-FB65-4B2D-D64CBF14D148}"/>
                </a:ext>
              </a:extLst>
            </p:cNvPr>
            <p:cNvSpPr/>
            <p:nvPr/>
          </p:nvSpPr>
          <p:spPr>
            <a:xfrm>
              <a:off x="7772733" y="28551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95" name="Beaver Valley 1">
              <a:extLst>
                <a:ext uri="{FF2B5EF4-FFF2-40B4-BE49-F238E27FC236}">
                  <a16:creationId xmlns:a16="http://schemas.microsoft.com/office/drawing/2014/main" id="{ED54807C-854A-E1B2-2A27-D9730AC34E6D}"/>
                </a:ext>
              </a:extLst>
            </p:cNvPr>
            <p:cNvSpPr/>
            <p:nvPr/>
          </p:nvSpPr>
          <p:spPr>
            <a:xfrm>
              <a:off x="7837503" y="280945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96" name="ANO-2">
              <a:extLst>
                <a:ext uri="{FF2B5EF4-FFF2-40B4-BE49-F238E27FC236}">
                  <a16:creationId xmlns:a16="http://schemas.microsoft.com/office/drawing/2014/main" id="{BEB1B0EB-D157-C1E5-4062-C366F1A6C537}"/>
                </a:ext>
              </a:extLst>
            </p:cNvPr>
            <p:cNvSpPr/>
            <p:nvPr/>
          </p:nvSpPr>
          <p:spPr>
            <a:xfrm>
              <a:off x="5599764" y="423185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97" name="ANO-1">
              <a:extLst>
                <a:ext uri="{FF2B5EF4-FFF2-40B4-BE49-F238E27FC236}">
                  <a16:creationId xmlns:a16="http://schemas.microsoft.com/office/drawing/2014/main" id="{4F9D2061-BEEB-673B-16A1-AFAFC6C94E0A}"/>
                </a:ext>
              </a:extLst>
            </p:cNvPr>
            <p:cNvSpPr/>
            <p:nvPr/>
          </p:nvSpPr>
          <p:spPr>
            <a:xfrm>
              <a:off x="5663264" y="419629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98" name="ICON_RED/Green_Circle_Operating Commercial Reactor">
              <a:extLst>
                <a:ext uri="{FF2B5EF4-FFF2-40B4-BE49-F238E27FC236}">
                  <a16:creationId xmlns:a16="http://schemas.microsoft.com/office/drawing/2014/main" id="{745C5CCB-A52B-CF74-FCCB-D312FE05B27A}"/>
                </a:ext>
              </a:extLst>
            </p:cNvPr>
            <p:cNvSpPr/>
            <p:nvPr/>
          </p:nvSpPr>
          <p:spPr>
            <a:xfrm>
              <a:off x="-1235718" y="5109819"/>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729543"/>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729543"/>
                </a:solidFill>
                <a:effectLst/>
                <a:uLnTx/>
                <a:uFillTx/>
                <a:latin typeface="Calibri" panose="020F0502020204030204"/>
                <a:ea typeface="+mn-ea"/>
                <a:cs typeface="+mn-cs"/>
              </a:endParaRPr>
            </a:p>
          </p:txBody>
        </p:sp>
        <p:sp>
          <p:nvSpPr>
            <p:cNvPr id="1299" name="TXT_Operating Commercial Reactor">
              <a:extLst>
                <a:ext uri="{FF2B5EF4-FFF2-40B4-BE49-F238E27FC236}">
                  <a16:creationId xmlns:a16="http://schemas.microsoft.com/office/drawing/2014/main" id="{88F68A6A-F9F0-29D7-F893-55B12C96865B}"/>
                </a:ext>
              </a:extLst>
            </p:cNvPr>
            <p:cNvSpPr txBox="1"/>
            <p:nvPr/>
          </p:nvSpPr>
          <p:spPr>
            <a:xfrm>
              <a:off x="-1119611" y="5007210"/>
              <a:ext cx="2478393" cy="289369"/>
            </a:xfrm>
            <a:prstGeom prst="rect">
              <a:avLst/>
            </a:prstGeom>
            <a:noFill/>
          </p:spPr>
          <p:txBody>
            <a:bodyPr wrap="non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059" b="1" i="0" u="none" strike="noStrike" kern="1200" cap="none" spc="0" normalizeH="0" baseline="0" noProof="0" dirty="0">
                  <a:ln>
                    <a:noFill/>
                  </a:ln>
                  <a:solidFill>
                    <a:srgbClr val="729543"/>
                  </a:solidFill>
                  <a:effectLst/>
                  <a:uLnTx/>
                  <a:uFillTx/>
                  <a:latin typeface="Arial" panose="020B0604020202020204" pitchFamily="34" charset="0"/>
                  <a:ea typeface="+mn-ea"/>
                  <a:cs typeface="Arial" panose="020B0604020202020204" pitchFamily="34" charset="0"/>
                </a:rPr>
                <a:t>Operating Commercial Reactor</a:t>
              </a:r>
            </a:p>
          </p:txBody>
        </p:sp>
      </p:grpSp>
      <p:grpSp>
        <p:nvGrpSpPr>
          <p:cNvPr id="1300" name="“New Build” Reactors (Under Construction)">
            <a:extLst>
              <a:ext uri="{FF2B5EF4-FFF2-40B4-BE49-F238E27FC236}">
                <a16:creationId xmlns:a16="http://schemas.microsoft.com/office/drawing/2014/main" id="{ECE2B427-F6BE-8BE1-5289-2535BC9B8466}"/>
              </a:ext>
            </a:extLst>
          </p:cNvPr>
          <p:cNvGrpSpPr/>
          <p:nvPr/>
        </p:nvGrpSpPr>
        <p:grpSpPr>
          <a:xfrm>
            <a:off x="565922" y="3950075"/>
            <a:ext cx="7971841" cy="1183152"/>
            <a:chOff x="-1238224" y="4476750"/>
            <a:chExt cx="9034754" cy="1340905"/>
          </a:xfrm>
        </p:grpSpPr>
        <p:sp>
          <p:nvSpPr>
            <p:cNvPr id="1301" name="Vogtle 4">
              <a:extLst>
                <a:ext uri="{FF2B5EF4-FFF2-40B4-BE49-F238E27FC236}">
                  <a16:creationId xmlns:a16="http://schemas.microsoft.com/office/drawing/2014/main" id="{7E5D37BC-9860-BF54-85BA-7C7447C0B1B6}"/>
                </a:ext>
              </a:extLst>
            </p:cNvPr>
            <p:cNvSpPr/>
            <p:nvPr/>
          </p:nvSpPr>
          <p:spPr>
            <a:xfrm>
              <a:off x="7660973" y="451231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0082AB"/>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2" name="Vogtle 3">
              <a:extLst>
                <a:ext uri="{FF2B5EF4-FFF2-40B4-BE49-F238E27FC236}">
                  <a16:creationId xmlns:a16="http://schemas.microsoft.com/office/drawing/2014/main" id="{CAF21254-A5BC-5C94-9C36-2247B96FEAAB}"/>
                </a:ext>
              </a:extLst>
            </p:cNvPr>
            <p:cNvSpPr/>
            <p:nvPr/>
          </p:nvSpPr>
          <p:spPr>
            <a:xfrm>
              <a:off x="7727950" y="447675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0082AB"/>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3" name="ICON_Topaz_Circle_“New Build” Reactor (Under Construction)">
              <a:extLst>
                <a:ext uri="{FF2B5EF4-FFF2-40B4-BE49-F238E27FC236}">
                  <a16:creationId xmlns:a16="http://schemas.microsoft.com/office/drawing/2014/main" id="{C922ED4C-AF3E-C989-B5ED-A378FB4BD2EA}"/>
                </a:ext>
              </a:extLst>
            </p:cNvPr>
            <p:cNvSpPr/>
            <p:nvPr/>
          </p:nvSpPr>
          <p:spPr>
            <a:xfrm>
              <a:off x="-1238224" y="5624881"/>
              <a:ext cx="68580" cy="68580"/>
            </a:xfrm>
            <a:custGeom>
              <a:avLst/>
              <a:gdLst>
                <a:gd name="connsiteX0" fmla="*/ 68580 w 68580"/>
                <a:gd name="connsiteY0" fmla="*/ 34290 h 68580"/>
                <a:gd name="connsiteX1" fmla="*/ 34290 w 68580"/>
                <a:gd name="connsiteY1" fmla="*/ 68580 h 68580"/>
                <a:gd name="connsiteX2" fmla="*/ 0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8"/>
                    <a:pt x="53228" y="68580"/>
                    <a:pt x="34290" y="68580"/>
                  </a:cubicBezTo>
                  <a:cubicBezTo>
                    <a:pt x="15352" y="68580"/>
                    <a:pt x="0" y="53229"/>
                    <a:pt x="0" y="34290"/>
                  </a:cubicBezTo>
                  <a:cubicBezTo>
                    <a:pt x="0" y="15353"/>
                    <a:pt x="15352" y="0"/>
                    <a:pt x="34290" y="0"/>
                  </a:cubicBezTo>
                  <a:cubicBezTo>
                    <a:pt x="53228" y="0"/>
                    <a:pt x="68580" y="15352"/>
                    <a:pt x="68580" y="34290"/>
                  </a:cubicBezTo>
                  <a:close/>
                </a:path>
              </a:pathLst>
            </a:custGeom>
            <a:solidFill>
              <a:srgbClr val="0082AB"/>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4" name="TXT_“New Build” Reactor (Under Construction)">
              <a:extLst>
                <a:ext uri="{FF2B5EF4-FFF2-40B4-BE49-F238E27FC236}">
                  <a16:creationId xmlns:a16="http://schemas.microsoft.com/office/drawing/2014/main" id="{8F06197D-6529-630E-FBB7-614C592BB22E}"/>
                </a:ext>
              </a:extLst>
            </p:cNvPr>
            <p:cNvSpPr txBox="1"/>
            <p:nvPr/>
          </p:nvSpPr>
          <p:spPr>
            <a:xfrm>
              <a:off x="-1122117" y="5528286"/>
              <a:ext cx="3314091" cy="289369"/>
            </a:xfrm>
            <a:prstGeom prst="rect">
              <a:avLst/>
            </a:prstGeom>
            <a:noFill/>
          </p:spPr>
          <p:txBody>
            <a:bodyPr wrap="non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059" b="1" i="0" u="none" strike="noStrike" kern="1200" cap="none" spc="0" normalizeH="0" baseline="0" noProof="0" dirty="0">
                  <a:ln>
                    <a:noFill/>
                  </a:ln>
                  <a:solidFill>
                    <a:srgbClr val="0082AB"/>
                  </a:solidFill>
                  <a:effectLst/>
                  <a:uLnTx/>
                  <a:uFillTx/>
                  <a:latin typeface="Arial" panose="020B0604020202020204" pitchFamily="34" charset="0"/>
                  <a:ea typeface="+mn-ea"/>
                  <a:cs typeface="Arial" panose="020B0604020202020204" pitchFamily="34" charset="0"/>
                </a:rPr>
                <a:t>“New Build” Reactor (Under Construction</a:t>
              </a:r>
              <a:r>
                <a:rPr kumimoji="0" lang="en-US" sz="971" b="1" i="0" u="none" strike="noStrike" kern="1200" cap="none" spc="0" normalizeH="0" baseline="0" noProof="0" dirty="0">
                  <a:ln>
                    <a:noFill/>
                  </a:ln>
                  <a:solidFill>
                    <a:srgbClr val="0082AB"/>
                  </a:solidFill>
                  <a:effectLst/>
                  <a:uLnTx/>
                  <a:uFillTx/>
                  <a:latin typeface="Arial" panose="020B0604020202020204" pitchFamily="34" charset="0"/>
                  <a:ea typeface="+mn-ea"/>
                  <a:cs typeface="Arial" panose="020B0604020202020204" pitchFamily="34" charset="0"/>
                </a:rPr>
                <a:t>)</a:t>
              </a:r>
            </a:p>
          </p:txBody>
        </p:sp>
      </p:grpSp>
      <p:grpSp>
        <p:nvGrpSpPr>
          <p:cNvPr id="1305" name="Shutdown Commercial Reactors (Red Dots)">
            <a:extLst>
              <a:ext uri="{FF2B5EF4-FFF2-40B4-BE49-F238E27FC236}">
                <a16:creationId xmlns:a16="http://schemas.microsoft.com/office/drawing/2014/main" id="{22FCB58C-7D94-BD5C-7C0C-9276E2320782}"/>
              </a:ext>
            </a:extLst>
          </p:cNvPr>
          <p:cNvGrpSpPr/>
          <p:nvPr/>
        </p:nvGrpSpPr>
        <p:grpSpPr>
          <a:xfrm>
            <a:off x="564697" y="1134036"/>
            <a:ext cx="9347202" cy="4280832"/>
            <a:chOff x="-1239612" y="1285240"/>
            <a:chExt cx="10593496" cy="4851610"/>
          </a:xfrm>
        </p:grpSpPr>
        <p:sp>
          <p:nvSpPr>
            <p:cNvPr id="1306" name="Zion 2">
              <a:extLst>
                <a:ext uri="{FF2B5EF4-FFF2-40B4-BE49-F238E27FC236}">
                  <a16:creationId xmlns:a16="http://schemas.microsoft.com/office/drawing/2014/main" id="{0AD757F6-87ED-4C09-A534-986DB32B4AA5}"/>
                </a:ext>
              </a:extLst>
            </p:cNvPr>
            <p:cNvSpPr/>
            <p:nvPr/>
          </p:nvSpPr>
          <p:spPr>
            <a:xfrm>
              <a:off x="6483683" y="260985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7" name="Zion 1">
              <a:extLst>
                <a:ext uri="{FF2B5EF4-FFF2-40B4-BE49-F238E27FC236}">
                  <a16:creationId xmlns:a16="http://schemas.microsoft.com/office/drawing/2014/main" id="{27F4AE89-B338-0F0B-6F6E-660B99252335}"/>
                </a:ext>
              </a:extLst>
            </p:cNvPr>
            <p:cNvSpPr/>
            <p:nvPr/>
          </p:nvSpPr>
          <p:spPr>
            <a:xfrm>
              <a:off x="6464633" y="254889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8" name="Yankee Rowe">
              <a:extLst>
                <a:ext uri="{FF2B5EF4-FFF2-40B4-BE49-F238E27FC236}">
                  <a16:creationId xmlns:a16="http://schemas.microsoft.com/office/drawing/2014/main" id="{289D2FB2-A7E3-C1D8-3F6F-1D21861AF7C3}"/>
                </a:ext>
              </a:extLst>
            </p:cNvPr>
            <p:cNvSpPr/>
            <p:nvPr/>
          </p:nvSpPr>
          <p:spPr>
            <a:xfrm>
              <a:off x="8854774" y="208915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9" name="Wolf Creek" hidden="1">
              <a:extLst>
                <a:ext uri="{FF2B5EF4-FFF2-40B4-BE49-F238E27FC236}">
                  <a16:creationId xmlns:a16="http://schemas.microsoft.com/office/drawing/2014/main" id="{C81E27B4-DAB2-1178-1ECF-4CF2FE4F1010}"/>
                </a:ext>
              </a:extLst>
            </p:cNvPr>
            <p:cNvSpPr/>
            <p:nvPr/>
          </p:nvSpPr>
          <p:spPr>
            <a:xfrm>
              <a:off x="5217494" y="349398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0" name="Watts Bar 2" hidden="1">
              <a:extLst>
                <a:ext uri="{FF2B5EF4-FFF2-40B4-BE49-F238E27FC236}">
                  <a16:creationId xmlns:a16="http://schemas.microsoft.com/office/drawing/2014/main" id="{7290FEB6-A0B4-BC74-C224-E1682A864465}"/>
                </a:ext>
              </a:extLst>
            </p:cNvPr>
            <p:cNvSpPr/>
            <p:nvPr/>
          </p:nvSpPr>
          <p:spPr>
            <a:xfrm>
              <a:off x="7166944" y="39410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1" name="Watts Bar 1" hidden="1">
              <a:extLst>
                <a:ext uri="{FF2B5EF4-FFF2-40B4-BE49-F238E27FC236}">
                  <a16:creationId xmlns:a16="http://schemas.microsoft.com/office/drawing/2014/main" id="{EE674E3E-3252-809B-20A5-EADCDB04CE36}"/>
                </a:ext>
              </a:extLst>
            </p:cNvPr>
            <p:cNvSpPr/>
            <p:nvPr/>
          </p:nvSpPr>
          <p:spPr>
            <a:xfrm>
              <a:off x="7221553" y="390546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2" name="WaterFord" hidden="1">
              <a:extLst>
                <a:ext uri="{FF2B5EF4-FFF2-40B4-BE49-F238E27FC236}">
                  <a16:creationId xmlns:a16="http://schemas.microsoft.com/office/drawing/2014/main" id="{BCA9678C-28CF-AEDC-471E-0C4A19AD4D92}"/>
                </a:ext>
              </a:extLst>
            </p:cNvPr>
            <p:cNvSpPr/>
            <p:nvPr/>
          </p:nvSpPr>
          <p:spPr>
            <a:xfrm>
              <a:off x="6168724" y="52516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3" name="Vogtle 4" hidden="1">
              <a:extLst>
                <a:ext uri="{FF2B5EF4-FFF2-40B4-BE49-F238E27FC236}">
                  <a16:creationId xmlns:a16="http://schemas.microsoft.com/office/drawing/2014/main" id="{25AF25FB-4938-1B0B-7D29-B329FAC4C719}"/>
                </a:ext>
              </a:extLst>
            </p:cNvPr>
            <p:cNvSpPr/>
            <p:nvPr/>
          </p:nvSpPr>
          <p:spPr>
            <a:xfrm>
              <a:off x="7727950" y="447675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4" name="Vogtle 3" hidden="1">
              <a:extLst>
                <a:ext uri="{FF2B5EF4-FFF2-40B4-BE49-F238E27FC236}">
                  <a16:creationId xmlns:a16="http://schemas.microsoft.com/office/drawing/2014/main" id="{29E98215-E57B-BA49-667F-F5950C3D19D9}"/>
                </a:ext>
              </a:extLst>
            </p:cNvPr>
            <p:cNvSpPr/>
            <p:nvPr/>
          </p:nvSpPr>
          <p:spPr>
            <a:xfrm>
              <a:off x="7661275" y="4511675"/>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5" name="Vogtle 2" hidden="1">
              <a:extLst>
                <a:ext uri="{FF2B5EF4-FFF2-40B4-BE49-F238E27FC236}">
                  <a16:creationId xmlns:a16="http://schemas.microsoft.com/office/drawing/2014/main" id="{B118F36B-ED57-14BF-835C-B0861CAB4E15}"/>
                </a:ext>
              </a:extLst>
            </p:cNvPr>
            <p:cNvSpPr/>
            <p:nvPr/>
          </p:nvSpPr>
          <p:spPr>
            <a:xfrm>
              <a:off x="7605094" y="44629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6" name="Vogtle 1" hidden="1">
              <a:extLst>
                <a:ext uri="{FF2B5EF4-FFF2-40B4-BE49-F238E27FC236}">
                  <a16:creationId xmlns:a16="http://schemas.microsoft.com/office/drawing/2014/main" id="{379CD2E5-5D58-7B41-DE6E-B4CA14480A1E}"/>
                </a:ext>
              </a:extLst>
            </p:cNvPr>
            <p:cNvSpPr/>
            <p:nvPr/>
          </p:nvSpPr>
          <p:spPr>
            <a:xfrm>
              <a:off x="7660973" y="44287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7" name="Vermont Yankee">
              <a:extLst>
                <a:ext uri="{FF2B5EF4-FFF2-40B4-BE49-F238E27FC236}">
                  <a16:creationId xmlns:a16="http://schemas.microsoft.com/office/drawing/2014/main" id="{1C4F7F46-D4BC-B67E-0C47-ADE7D2E8EF52}"/>
                </a:ext>
              </a:extLst>
            </p:cNvPr>
            <p:cNvSpPr/>
            <p:nvPr/>
          </p:nvSpPr>
          <p:spPr>
            <a:xfrm>
              <a:off x="8824294" y="194818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8" name="Turkey Point 4" hidden="1">
              <a:extLst>
                <a:ext uri="{FF2B5EF4-FFF2-40B4-BE49-F238E27FC236}">
                  <a16:creationId xmlns:a16="http://schemas.microsoft.com/office/drawing/2014/main" id="{91F9A9D1-401D-AF71-1091-558AEDE5CF84}"/>
                </a:ext>
              </a:extLst>
            </p:cNvPr>
            <p:cNvSpPr/>
            <p:nvPr/>
          </p:nvSpPr>
          <p:spPr>
            <a:xfrm>
              <a:off x="8226124" y="60682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19" name="Turkey Point 3" hidden="1">
              <a:extLst>
                <a:ext uri="{FF2B5EF4-FFF2-40B4-BE49-F238E27FC236}">
                  <a16:creationId xmlns:a16="http://schemas.microsoft.com/office/drawing/2014/main" id="{42750003-2C0E-2F1F-18C7-DB570B2189A7}"/>
                </a:ext>
              </a:extLst>
            </p:cNvPr>
            <p:cNvSpPr/>
            <p:nvPr/>
          </p:nvSpPr>
          <p:spPr>
            <a:xfrm>
              <a:off x="8293433" y="60339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20" name="Trojan">
              <a:extLst>
                <a:ext uri="{FF2B5EF4-FFF2-40B4-BE49-F238E27FC236}">
                  <a16:creationId xmlns:a16="http://schemas.microsoft.com/office/drawing/2014/main" id="{FD9CA24F-EDDB-BAFD-7544-6A8E71AB590A}"/>
                </a:ext>
              </a:extLst>
            </p:cNvPr>
            <p:cNvSpPr/>
            <p:nvPr/>
          </p:nvSpPr>
          <p:spPr>
            <a:xfrm>
              <a:off x="1044274" y="1285240"/>
              <a:ext cx="68580" cy="68580"/>
            </a:xfrm>
            <a:custGeom>
              <a:avLst/>
              <a:gdLst>
                <a:gd name="connsiteX0" fmla="*/ 68580 w 68580"/>
                <a:gd name="connsiteY0" fmla="*/ 34290 h 68580"/>
                <a:gd name="connsiteX1" fmla="*/ 34290 w 68580"/>
                <a:gd name="connsiteY1" fmla="*/ 68580 h 68580"/>
                <a:gd name="connsiteX2" fmla="*/ 0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 name="TMI">
              <a:extLst>
                <a:ext uri="{FF2B5EF4-FFF2-40B4-BE49-F238E27FC236}">
                  <a16:creationId xmlns:a16="http://schemas.microsoft.com/office/drawing/2014/main" id="{1143376D-CA7D-3B8C-6FC2-92359A938C56}"/>
                </a:ext>
              </a:extLst>
            </p:cNvPr>
            <p:cNvSpPr/>
            <p:nvPr/>
          </p:nvSpPr>
          <p:spPr>
            <a:xfrm>
              <a:off x="8297524" y="2658724"/>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2" name="Susquehanna 2" hidden="1">
              <a:extLst>
                <a:ext uri="{FF2B5EF4-FFF2-40B4-BE49-F238E27FC236}">
                  <a16:creationId xmlns:a16="http://schemas.microsoft.com/office/drawing/2014/main" id="{B7B06499-46E2-05B5-6CF3-9839C46180B0}"/>
                </a:ext>
              </a:extLst>
            </p:cNvPr>
            <p:cNvSpPr/>
            <p:nvPr/>
          </p:nvSpPr>
          <p:spPr>
            <a:xfrm>
              <a:off x="8349314" y="25148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23" name="Susquehanna 1" hidden="1">
              <a:extLst>
                <a:ext uri="{FF2B5EF4-FFF2-40B4-BE49-F238E27FC236}">
                  <a16:creationId xmlns:a16="http://schemas.microsoft.com/office/drawing/2014/main" id="{2EF801C4-F462-11D1-6FCF-03E158C49A15}"/>
                </a:ext>
              </a:extLst>
            </p:cNvPr>
            <p:cNvSpPr/>
            <p:nvPr/>
          </p:nvSpPr>
          <p:spPr>
            <a:xfrm>
              <a:off x="8426783" y="24805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24" name="Surry 2" hidden="1">
              <a:extLst>
                <a:ext uri="{FF2B5EF4-FFF2-40B4-BE49-F238E27FC236}">
                  <a16:creationId xmlns:a16="http://schemas.microsoft.com/office/drawing/2014/main" id="{012F111C-14FD-FFA3-EEDE-1D2964C8C6DA}"/>
                </a:ext>
              </a:extLst>
            </p:cNvPr>
            <p:cNvSpPr/>
            <p:nvPr/>
          </p:nvSpPr>
          <p:spPr>
            <a:xfrm>
              <a:off x="8350583" y="34482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25" name="Surry 1" hidden="1">
              <a:extLst>
                <a:ext uri="{FF2B5EF4-FFF2-40B4-BE49-F238E27FC236}">
                  <a16:creationId xmlns:a16="http://schemas.microsoft.com/office/drawing/2014/main" id="{281C9A09-720A-C1E3-2824-00BEBEE79100}"/>
                </a:ext>
              </a:extLst>
            </p:cNvPr>
            <p:cNvSpPr/>
            <p:nvPr/>
          </p:nvSpPr>
          <p:spPr>
            <a:xfrm>
              <a:off x="8411544" y="34088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26" name="Summer" hidden="1">
              <a:extLst>
                <a:ext uri="{FF2B5EF4-FFF2-40B4-BE49-F238E27FC236}">
                  <a16:creationId xmlns:a16="http://schemas.microsoft.com/office/drawing/2014/main" id="{3FA91707-8633-275B-9087-32E50B6F0392}"/>
                </a:ext>
              </a:extLst>
            </p:cNvPr>
            <p:cNvSpPr/>
            <p:nvPr/>
          </p:nvSpPr>
          <p:spPr>
            <a:xfrm>
              <a:off x="7862903" y="421280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27" name="St. Lucie 2" hidden="1">
              <a:extLst>
                <a:ext uri="{FF2B5EF4-FFF2-40B4-BE49-F238E27FC236}">
                  <a16:creationId xmlns:a16="http://schemas.microsoft.com/office/drawing/2014/main" id="{564A1AA1-AA44-FEDE-62B7-042F0C591BD0}"/>
                </a:ext>
              </a:extLst>
            </p:cNvPr>
            <p:cNvSpPr/>
            <p:nvPr/>
          </p:nvSpPr>
          <p:spPr>
            <a:xfrm>
              <a:off x="8215964" y="56961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28" name="St. Lucie 1" hidden="1">
              <a:extLst>
                <a:ext uri="{FF2B5EF4-FFF2-40B4-BE49-F238E27FC236}">
                  <a16:creationId xmlns:a16="http://schemas.microsoft.com/office/drawing/2014/main" id="{553C85BF-B38E-A89F-9F94-2773FDE5D0FC}"/>
                </a:ext>
              </a:extLst>
            </p:cNvPr>
            <p:cNvSpPr/>
            <p:nvPr/>
          </p:nvSpPr>
          <p:spPr>
            <a:xfrm>
              <a:off x="8191833" y="56288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29" name="South Texas 2" hidden="1">
              <a:extLst>
                <a:ext uri="{FF2B5EF4-FFF2-40B4-BE49-F238E27FC236}">
                  <a16:creationId xmlns:a16="http://schemas.microsoft.com/office/drawing/2014/main" id="{736016E4-F183-69C7-2853-5CA8F6F51C2B}"/>
                </a:ext>
              </a:extLst>
            </p:cNvPr>
            <p:cNvSpPr/>
            <p:nvPr/>
          </p:nvSpPr>
          <p:spPr>
            <a:xfrm>
              <a:off x="4992704" y="55945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30" name="South Texas 1" hidden="1">
              <a:extLst>
                <a:ext uri="{FF2B5EF4-FFF2-40B4-BE49-F238E27FC236}">
                  <a16:creationId xmlns:a16="http://schemas.microsoft.com/office/drawing/2014/main" id="{21A2B5C2-A1BE-F3B2-8094-8E8F14032913}"/>
                </a:ext>
              </a:extLst>
            </p:cNvPr>
            <p:cNvSpPr/>
            <p:nvPr/>
          </p:nvSpPr>
          <p:spPr>
            <a:xfrm>
              <a:off x="5060014" y="554884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31" name="Sequoyah 2" hidden="1">
              <a:extLst>
                <a:ext uri="{FF2B5EF4-FFF2-40B4-BE49-F238E27FC236}">
                  <a16:creationId xmlns:a16="http://schemas.microsoft.com/office/drawing/2014/main" id="{341913D6-AD7B-DA7D-DF5D-B2A7938E8174}"/>
                </a:ext>
              </a:extLst>
            </p:cNvPr>
            <p:cNvSpPr/>
            <p:nvPr/>
          </p:nvSpPr>
          <p:spPr>
            <a:xfrm>
              <a:off x="7097094" y="40642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32" name="Sequoyah 1" hidden="1">
              <a:extLst>
                <a:ext uri="{FF2B5EF4-FFF2-40B4-BE49-F238E27FC236}">
                  <a16:creationId xmlns:a16="http://schemas.microsoft.com/office/drawing/2014/main" id="{0EC10870-75BD-44D5-CD2D-93AD470A4809}"/>
                </a:ext>
              </a:extLst>
            </p:cNvPr>
            <p:cNvSpPr/>
            <p:nvPr/>
          </p:nvSpPr>
          <p:spPr>
            <a:xfrm>
              <a:off x="7152973" y="40311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33" name="Seabrook" hidden="1">
              <a:extLst>
                <a:ext uri="{FF2B5EF4-FFF2-40B4-BE49-F238E27FC236}">
                  <a16:creationId xmlns:a16="http://schemas.microsoft.com/office/drawing/2014/main" id="{AD4DB818-884B-493E-DBC3-15AE138B5BBE}"/>
                </a:ext>
              </a:extLst>
            </p:cNvPr>
            <p:cNvSpPr/>
            <p:nvPr/>
          </p:nvSpPr>
          <p:spPr>
            <a:xfrm>
              <a:off x="9126554" y="177948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34" name="San Onofre 3">
              <a:extLst>
                <a:ext uri="{FF2B5EF4-FFF2-40B4-BE49-F238E27FC236}">
                  <a16:creationId xmlns:a16="http://schemas.microsoft.com/office/drawing/2014/main" id="{BBE4258C-E70C-F60F-9751-F89CC912D4EE}"/>
                </a:ext>
              </a:extLst>
            </p:cNvPr>
            <p:cNvSpPr/>
            <p:nvPr/>
          </p:nvSpPr>
          <p:spPr>
            <a:xfrm>
              <a:off x="1426544" y="4192270"/>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5" name="San Onofre 2">
              <a:extLst>
                <a:ext uri="{FF2B5EF4-FFF2-40B4-BE49-F238E27FC236}">
                  <a16:creationId xmlns:a16="http://schemas.microsoft.com/office/drawing/2014/main" id="{7851681B-4A4C-9592-0BC9-4639082FAB43}"/>
                </a:ext>
              </a:extLst>
            </p:cNvPr>
            <p:cNvSpPr/>
            <p:nvPr/>
          </p:nvSpPr>
          <p:spPr>
            <a:xfrm>
              <a:off x="1352884" y="419227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6" name="San Onofre 1">
              <a:extLst>
                <a:ext uri="{FF2B5EF4-FFF2-40B4-BE49-F238E27FC236}">
                  <a16:creationId xmlns:a16="http://schemas.microsoft.com/office/drawing/2014/main" id="{0C4E58A6-277B-B034-11FD-CF3892B8AAB6}"/>
                </a:ext>
              </a:extLst>
            </p:cNvPr>
            <p:cNvSpPr/>
            <p:nvPr/>
          </p:nvSpPr>
          <p:spPr>
            <a:xfrm>
              <a:off x="1389714" y="412750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7" name="Salem 2" hidden="1">
              <a:extLst>
                <a:ext uri="{FF2B5EF4-FFF2-40B4-BE49-F238E27FC236}">
                  <a16:creationId xmlns:a16="http://schemas.microsoft.com/office/drawing/2014/main" id="{10575A1A-4791-1D1B-842B-99DB7EE52C51}"/>
                </a:ext>
              </a:extLst>
            </p:cNvPr>
            <p:cNvSpPr/>
            <p:nvPr/>
          </p:nvSpPr>
          <p:spPr>
            <a:xfrm>
              <a:off x="8603314" y="284374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38" name="Salem 1" hidden="1">
              <a:extLst>
                <a:ext uri="{FF2B5EF4-FFF2-40B4-BE49-F238E27FC236}">
                  <a16:creationId xmlns:a16="http://schemas.microsoft.com/office/drawing/2014/main" id="{C98FCF2C-BE0E-A8E3-82F7-78C64CD7DED3}"/>
                </a:ext>
              </a:extLst>
            </p:cNvPr>
            <p:cNvSpPr/>
            <p:nvPr/>
          </p:nvSpPr>
          <p:spPr>
            <a:xfrm>
              <a:off x="8670624" y="28094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39" name="Robinson" hidden="1">
              <a:extLst>
                <a:ext uri="{FF2B5EF4-FFF2-40B4-BE49-F238E27FC236}">
                  <a16:creationId xmlns:a16="http://schemas.microsoft.com/office/drawing/2014/main" id="{3986FD27-B629-27B1-2184-365EB1505F21}"/>
                </a:ext>
              </a:extLst>
            </p:cNvPr>
            <p:cNvSpPr/>
            <p:nvPr/>
          </p:nvSpPr>
          <p:spPr>
            <a:xfrm>
              <a:off x="8020383" y="408834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40" name="River Bend" hidden="1">
              <a:extLst>
                <a:ext uri="{FF2B5EF4-FFF2-40B4-BE49-F238E27FC236}">
                  <a16:creationId xmlns:a16="http://schemas.microsoft.com/office/drawing/2014/main" id="{7079E2D1-D026-0821-A39D-5435B7B33BBF}"/>
                </a:ext>
              </a:extLst>
            </p:cNvPr>
            <p:cNvSpPr/>
            <p:nvPr/>
          </p:nvSpPr>
          <p:spPr>
            <a:xfrm>
              <a:off x="6009974" y="510053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41" name="Rancho Seco">
              <a:extLst>
                <a:ext uri="{FF2B5EF4-FFF2-40B4-BE49-F238E27FC236}">
                  <a16:creationId xmlns:a16="http://schemas.microsoft.com/office/drawing/2014/main" id="{13B626FB-3F4F-8E98-1F98-CAFB350605EE}"/>
                </a:ext>
              </a:extLst>
            </p:cNvPr>
            <p:cNvSpPr/>
            <p:nvPr/>
          </p:nvSpPr>
          <p:spPr>
            <a:xfrm>
              <a:off x="919814" y="291465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2" name="Quad Cities 2" hidden="1">
              <a:extLst>
                <a:ext uri="{FF2B5EF4-FFF2-40B4-BE49-F238E27FC236}">
                  <a16:creationId xmlns:a16="http://schemas.microsoft.com/office/drawing/2014/main" id="{1632F443-2DA7-0CFB-A75F-1A57C3952AB5}"/>
                </a:ext>
              </a:extLst>
            </p:cNvPr>
            <p:cNvSpPr/>
            <p:nvPr/>
          </p:nvSpPr>
          <p:spPr>
            <a:xfrm>
              <a:off x="6065854" y="280691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43" name="Quad Cities 1" hidden="1">
              <a:extLst>
                <a:ext uri="{FF2B5EF4-FFF2-40B4-BE49-F238E27FC236}">
                  <a16:creationId xmlns:a16="http://schemas.microsoft.com/office/drawing/2014/main" id="{5FA9A2DB-4F42-AB97-1E6B-D70FFE02D1C9}"/>
                </a:ext>
              </a:extLst>
            </p:cNvPr>
            <p:cNvSpPr/>
            <p:nvPr/>
          </p:nvSpPr>
          <p:spPr>
            <a:xfrm>
              <a:off x="6133164" y="274849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44" name="Prairie Island 2" hidden="1">
              <a:extLst>
                <a:ext uri="{FF2B5EF4-FFF2-40B4-BE49-F238E27FC236}">
                  <a16:creationId xmlns:a16="http://schemas.microsoft.com/office/drawing/2014/main" id="{58D82723-093F-753A-BCF5-EF3C98B3A7B8}"/>
                </a:ext>
              </a:extLst>
            </p:cNvPr>
            <p:cNvSpPr/>
            <p:nvPr/>
          </p:nvSpPr>
          <p:spPr>
            <a:xfrm>
              <a:off x="5661994" y="21274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45" name="Prairie Island 1" hidden="1">
              <a:extLst>
                <a:ext uri="{FF2B5EF4-FFF2-40B4-BE49-F238E27FC236}">
                  <a16:creationId xmlns:a16="http://schemas.microsoft.com/office/drawing/2014/main" id="{6934F25B-3110-4532-54CC-267A8E440294}"/>
                </a:ext>
              </a:extLst>
            </p:cNvPr>
            <p:cNvSpPr/>
            <p:nvPr/>
          </p:nvSpPr>
          <p:spPr>
            <a:xfrm>
              <a:off x="5646754" y="205380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46" name="Point Beach 2" hidden="1">
              <a:extLst>
                <a:ext uri="{FF2B5EF4-FFF2-40B4-BE49-F238E27FC236}">
                  <a16:creationId xmlns:a16="http://schemas.microsoft.com/office/drawing/2014/main" id="{384FD785-D5DD-73BE-1804-01747E586842}"/>
                </a:ext>
              </a:extLst>
            </p:cNvPr>
            <p:cNvSpPr/>
            <p:nvPr/>
          </p:nvSpPr>
          <p:spPr>
            <a:xfrm>
              <a:off x="6389703" y="218080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47" name="Point Beach 1" hidden="1">
              <a:extLst>
                <a:ext uri="{FF2B5EF4-FFF2-40B4-BE49-F238E27FC236}">
                  <a16:creationId xmlns:a16="http://schemas.microsoft.com/office/drawing/2014/main" id="{9893C99A-E062-A5FB-CD94-A2B136EA130B}"/>
                </a:ext>
              </a:extLst>
            </p:cNvPr>
            <p:cNvSpPr/>
            <p:nvPr/>
          </p:nvSpPr>
          <p:spPr>
            <a:xfrm>
              <a:off x="6457014" y="21477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48" name="Pilgrim">
              <a:extLst>
                <a:ext uri="{FF2B5EF4-FFF2-40B4-BE49-F238E27FC236}">
                  <a16:creationId xmlns:a16="http://schemas.microsoft.com/office/drawing/2014/main" id="{47E8EA0A-18A6-9A74-4D10-51713FF747E2}"/>
                </a:ext>
              </a:extLst>
            </p:cNvPr>
            <p:cNvSpPr/>
            <p:nvPr/>
          </p:nvSpPr>
          <p:spPr>
            <a:xfrm>
              <a:off x="9216062" y="2137738"/>
              <a:ext cx="68580" cy="68580"/>
            </a:xfrm>
            <a:custGeom>
              <a:avLst/>
              <a:gdLst>
                <a:gd name="connsiteX0" fmla="*/ 68580 w 68580"/>
                <a:gd name="connsiteY0" fmla="*/ 34290 h 68580"/>
                <a:gd name="connsiteX1" fmla="*/ 34290 w 68580"/>
                <a:gd name="connsiteY1" fmla="*/ 68580 h 68580"/>
                <a:gd name="connsiteX2" fmla="*/ -1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9" name="Perry" hidden="1">
              <a:extLst>
                <a:ext uri="{FF2B5EF4-FFF2-40B4-BE49-F238E27FC236}">
                  <a16:creationId xmlns:a16="http://schemas.microsoft.com/office/drawing/2014/main" id="{2216899F-BC02-5CD7-231A-F7458CEFBBB3}"/>
                </a:ext>
              </a:extLst>
            </p:cNvPr>
            <p:cNvSpPr/>
            <p:nvPr/>
          </p:nvSpPr>
          <p:spPr>
            <a:xfrm>
              <a:off x="7459044" y="268753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0" name="Peach Bottom 2" hidden="1">
              <a:extLst>
                <a:ext uri="{FF2B5EF4-FFF2-40B4-BE49-F238E27FC236}">
                  <a16:creationId xmlns:a16="http://schemas.microsoft.com/office/drawing/2014/main" id="{AEDCBAFB-F7E8-4EAD-9AAC-11D540BB55BD}"/>
                </a:ext>
              </a:extLst>
            </p:cNvPr>
            <p:cNvSpPr/>
            <p:nvPr/>
          </p:nvSpPr>
          <p:spPr>
            <a:xfrm>
              <a:off x="8369633" y="28094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1" name="Peach Bottom 1" hidden="1">
              <a:extLst>
                <a:ext uri="{FF2B5EF4-FFF2-40B4-BE49-F238E27FC236}">
                  <a16:creationId xmlns:a16="http://schemas.microsoft.com/office/drawing/2014/main" id="{50451E0F-5DD4-C8F3-B3F7-0D66BE62A860}"/>
                </a:ext>
              </a:extLst>
            </p:cNvPr>
            <p:cNvSpPr/>
            <p:nvPr/>
          </p:nvSpPr>
          <p:spPr>
            <a:xfrm>
              <a:off x="8438214" y="277643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2" name="Palo Verde 3" hidden="1">
              <a:extLst>
                <a:ext uri="{FF2B5EF4-FFF2-40B4-BE49-F238E27FC236}">
                  <a16:creationId xmlns:a16="http://schemas.microsoft.com/office/drawing/2014/main" id="{CA4DFE98-1B6C-23AC-47D3-ABDA1966666A}"/>
                </a:ext>
              </a:extLst>
            </p:cNvPr>
            <p:cNvSpPr/>
            <p:nvPr/>
          </p:nvSpPr>
          <p:spPr>
            <a:xfrm>
              <a:off x="2090754" y="436012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3" name="Palo Verde 2" hidden="1">
              <a:extLst>
                <a:ext uri="{FF2B5EF4-FFF2-40B4-BE49-F238E27FC236}">
                  <a16:creationId xmlns:a16="http://schemas.microsoft.com/office/drawing/2014/main" id="{7903EE58-D431-32C9-5883-E20FCB92B262}"/>
                </a:ext>
              </a:extLst>
            </p:cNvPr>
            <p:cNvSpPr/>
            <p:nvPr/>
          </p:nvSpPr>
          <p:spPr>
            <a:xfrm>
              <a:off x="2154254" y="432075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4" name="Palo Verde 1" hidden="1">
              <a:extLst>
                <a:ext uri="{FF2B5EF4-FFF2-40B4-BE49-F238E27FC236}">
                  <a16:creationId xmlns:a16="http://schemas.microsoft.com/office/drawing/2014/main" id="{D4DD4CF5-3A5B-1CF8-70D6-AA9256B61FD9}"/>
                </a:ext>
              </a:extLst>
            </p:cNvPr>
            <p:cNvSpPr/>
            <p:nvPr/>
          </p:nvSpPr>
          <p:spPr>
            <a:xfrm>
              <a:off x="2088214" y="42864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5" name="Palisades">
              <a:extLst>
                <a:ext uri="{FF2B5EF4-FFF2-40B4-BE49-F238E27FC236}">
                  <a16:creationId xmlns:a16="http://schemas.microsoft.com/office/drawing/2014/main" id="{6DECA894-2F53-C3CC-D144-275587FFBC1A}"/>
                </a:ext>
              </a:extLst>
            </p:cNvPr>
            <p:cNvSpPr/>
            <p:nvPr/>
          </p:nvSpPr>
          <p:spPr>
            <a:xfrm>
              <a:off x="6766894" y="24475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6" name="Oyster Creek">
              <a:extLst>
                <a:ext uri="{FF2B5EF4-FFF2-40B4-BE49-F238E27FC236}">
                  <a16:creationId xmlns:a16="http://schemas.microsoft.com/office/drawing/2014/main" id="{4CB44534-14C4-71EE-06B9-32B5471FA4ED}"/>
                </a:ext>
              </a:extLst>
            </p:cNvPr>
            <p:cNvSpPr/>
            <p:nvPr/>
          </p:nvSpPr>
          <p:spPr>
            <a:xfrm>
              <a:off x="8771276" y="2739273"/>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7" name="Oconee 3" hidden="1">
              <a:extLst>
                <a:ext uri="{FF2B5EF4-FFF2-40B4-BE49-F238E27FC236}">
                  <a16:creationId xmlns:a16="http://schemas.microsoft.com/office/drawing/2014/main" id="{B7BFE9C4-9087-4FB4-2BCF-D5189AE72283}"/>
                </a:ext>
              </a:extLst>
            </p:cNvPr>
            <p:cNvSpPr/>
            <p:nvPr/>
          </p:nvSpPr>
          <p:spPr>
            <a:xfrm>
              <a:off x="7503494" y="40985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8" name="Oconee 2" hidden="1">
              <a:extLst>
                <a:ext uri="{FF2B5EF4-FFF2-40B4-BE49-F238E27FC236}">
                  <a16:creationId xmlns:a16="http://schemas.microsoft.com/office/drawing/2014/main" id="{6D466544-8EE1-A621-86FE-6DAFA767DA1F}"/>
                </a:ext>
              </a:extLst>
            </p:cNvPr>
            <p:cNvSpPr/>
            <p:nvPr/>
          </p:nvSpPr>
          <p:spPr>
            <a:xfrm>
              <a:off x="7503494" y="417343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59" name="Oconee 1" hidden="1">
              <a:extLst>
                <a:ext uri="{FF2B5EF4-FFF2-40B4-BE49-F238E27FC236}">
                  <a16:creationId xmlns:a16="http://schemas.microsoft.com/office/drawing/2014/main" id="{DA38864F-B178-355E-D7C7-DE19B1CABF2E}"/>
                </a:ext>
              </a:extLst>
            </p:cNvPr>
            <p:cNvSpPr/>
            <p:nvPr/>
          </p:nvSpPr>
          <p:spPr>
            <a:xfrm>
              <a:off x="7570803" y="412390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0" name="North Anna 2" hidden="1">
              <a:extLst>
                <a:ext uri="{FF2B5EF4-FFF2-40B4-BE49-F238E27FC236}">
                  <a16:creationId xmlns:a16="http://schemas.microsoft.com/office/drawing/2014/main" id="{41254842-4210-E706-51A6-7BAF83FB0F3E}"/>
                </a:ext>
              </a:extLst>
            </p:cNvPr>
            <p:cNvSpPr/>
            <p:nvPr/>
          </p:nvSpPr>
          <p:spPr>
            <a:xfrm>
              <a:off x="8158814" y="33187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1" name="North Anna 1" hidden="1">
              <a:extLst>
                <a:ext uri="{FF2B5EF4-FFF2-40B4-BE49-F238E27FC236}">
                  <a16:creationId xmlns:a16="http://schemas.microsoft.com/office/drawing/2014/main" id="{6014DFF9-26DB-4AAA-EE6B-065A5E18C083}"/>
                </a:ext>
              </a:extLst>
            </p:cNvPr>
            <p:cNvSpPr/>
            <p:nvPr/>
          </p:nvSpPr>
          <p:spPr>
            <a:xfrm>
              <a:off x="8226124" y="32691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2" name="Nine Mile Point 2" hidden="1">
              <a:extLst>
                <a:ext uri="{FF2B5EF4-FFF2-40B4-BE49-F238E27FC236}">
                  <a16:creationId xmlns:a16="http://schemas.microsoft.com/office/drawing/2014/main" id="{10EE7C7C-0255-DE09-75AF-FE8CB7E7DF7B}"/>
                </a:ext>
              </a:extLst>
            </p:cNvPr>
            <p:cNvSpPr/>
            <p:nvPr/>
          </p:nvSpPr>
          <p:spPr>
            <a:xfrm>
              <a:off x="8302324" y="19052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3" name="Nine Mile Point 1" hidden="1">
              <a:extLst>
                <a:ext uri="{FF2B5EF4-FFF2-40B4-BE49-F238E27FC236}">
                  <a16:creationId xmlns:a16="http://schemas.microsoft.com/office/drawing/2014/main" id="{2FCADEED-DD51-259F-2627-C7B5A963D39E}"/>
                </a:ext>
              </a:extLst>
            </p:cNvPr>
            <p:cNvSpPr/>
            <p:nvPr/>
          </p:nvSpPr>
          <p:spPr>
            <a:xfrm>
              <a:off x="8369633" y="18721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4" name="Monticello" hidden="1">
              <a:extLst>
                <a:ext uri="{FF2B5EF4-FFF2-40B4-BE49-F238E27FC236}">
                  <a16:creationId xmlns:a16="http://schemas.microsoft.com/office/drawing/2014/main" id="{5A962E18-8AE2-F097-EC3B-1B82CB5E511B}"/>
                </a:ext>
              </a:extLst>
            </p:cNvPr>
            <p:cNvSpPr/>
            <p:nvPr/>
          </p:nvSpPr>
          <p:spPr>
            <a:xfrm>
              <a:off x="5531184" y="188743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5" name="Millstone 3" hidden="1">
              <a:extLst>
                <a:ext uri="{FF2B5EF4-FFF2-40B4-BE49-F238E27FC236}">
                  <a16:creationId xmlns:a16="http://schemas.microsoft.com/office/drawing/2014/main" id="{22BECD49-4927-B4D8-A2EB-8C6AC199D576}"/>
                </a:ext>
              </a:extLst>
            </p:cNvPr>
            <p:cNvSpPr/>
            <p:nvPr/>
          </p:nvSpPr>
          <p:spPr>
            <a:xfrm>
              <a:off x="8969074" y="23014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6" name="Millstone 2" hidden="1">
              <a:extLst>
                <a:ext uri="{FF2B5EF4-FFF2-40B4-BE49-F238E27FC236}">
                  <a16:creationId xmlns:a16="http://schemas.microsoft.com/office/drawing/2014/main" id="{F90CA3F1-724A-5224-E432-38B84F070A19}"/>
                </a:ext>
              </a:extLst>
            </p:cNvPr>
            <p:cNvSpPr/>
            <p:nvPr/>
          </p:nvSpPr>
          <p:spPr>
            <a:xfrm>
              <a:off x="9031304" y="226716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7" name="Millstone 1">
              <a:extLst>
                <a:ext uri="{FF2B5EF4-FFF2-40B4-BE49-F238E27FC236}">
                  <a16:creationId xmlns:a16="http://schemas.microsoft.com/office/drawing/2014/main" id="{38E6D722-C9D7-3E67-E3B1-C39FB5349FDA}"/>
                </a:ext>
              </a:extLst>
            </p:cNvPr>
            <p:cNvSpPr/>
            <p:nvPr/>
          </p:nvSpPr>
          <p:spPr>
            <a:xfrm>
              <a:off x="8969074" y="222631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8" name="McGuire 2" hidden="1">
              <a:extLst>
                <a:ext uri="{FF2B5EF4-FFF2-40B4-BE49-F238E27FC236}">
                  <a16:creationId xmlns:a16="http://schemas.microsoft.com/office/drawing/2014/main" id="{54198EEF-9457-8079-DFE3-FB4384DAEFAC}"/>
                </a:ext>
              </a:extLst>
            </p:cNvPr>
            <p:cNvSpPr/>
            <p:nvPr/>
          </p:nvSpPr>
          <p:spPr>
            <a:xfrm>
              <a:off x="7803214" y="39384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69" name="McGuire 1" hidden="1">
              <a:extLst>
                <a:ext uri="{FF2B5EF4-FFF2-40B4-BE49-F238E27FC236}">
                  <a16:creationId xmlns:a16="http://schemas.microsoft.com/office/drawing/2014/main" id="{2248E1D2-439D-47C6-58E9-E5D545161956}"/>
                </a:ext>
              </a:extLst>
            </p:cNvPr>
            <p:cNvSpPr/>
            <p:nvPr/>
          </p:nvSpPr>
          <p:spPr>
            <a:xfrm>
              <a:off x="7870523" y="39054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70" name="Maine Yankee">
              <a:extLst>
                <a:ext uri="{FF2B5EF4-FFF2-40B4-BE49-F238E27FC236}">
                  <a16:creationId xmlns:a16="http://schemas.microsoft.com/office/drawing/2014/main" id="{E973489D-6551-6971-54DB-15D505439B85}"/>
                </a:ext>
              </a:extLst>
            </p:cNvPr>
            <p:cNvSpPr/>
            <p:nvPr/>
          </p:nvSpPr>
          <p:spPr>
            <a:xfrm>
              <a:off x="9285304" y="1536700"/>
              <a:ext cx="68580" cy="68580"/>
            </a:xfrm>
            <a:custGeom>
              <a:avLst/>
              <a:gdLst>
                <a:gd name="connsiteX0" fmla="*/ 68580 w 68580"/>
                <a:gd name="connsiteY0" fmla="*/ 34290 h 68580"/>
                <a:gd name="connsiteX1" fmla="*/ 34290 w 68580"/>
                <a:gd name="connsiteY1" fmla="*/ 68580 h 68580"/>
                <a:gd name="connsiteX2" fmla="*/ -1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1" name="Limerick 2" hidden="1">
              <a:extLst>
                <a:ext uri="{FF2B5EF4-FFF2-40B4-BE49-F238E27FC236}">
                  <a16:creationId xmlns:a16="http://schemas.microsoft.com/office/drawing/2014/main" id="{FAB1AB66-455A-0B4E-5D53-B834F3EC4AFC}"/>
                </a:ext>
              </a:extLst>
            </p:cNvPr>
            <p:cNvSpPr/>
            <p:nvPr/>
          </p:nvSpPr>
          <p:spPr>
            <a:xfrm>
              <a:off x="8461074" y="268499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72" name="Limerick 1" hidden="1">
              <a:extLst>
                <a:ext uri="{FF2B5EF4-FFF2-40B4-BE49-F238E27FC236}">
                  <a16:creationId xmlns:a16="http://schemas.microsoft.com/office/drawing/2014/main" id="{45D6A071-DC03-C07A-0024-AE795DD96353}"/>
                </a:ext>
              </a:extLst>
            </p:cNvPr>
            <p:cNvSpPr/>
            <p:nvPr/>
          </p:nvSpPr>
          <p:spPr>
            <a:xfrm>
              <a:off x="8520764" y="26519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73" name="La Salle 2" hidden="1">
              <a:extLst>
                <a:ext uri="{FF2B5EF4-FFF2-40B4-BE49-F238E27FC236}">
                  <a16:creationId xmlns:a16="http://schemas.microsoft.com/office/drawing/2014/main" id="{4BA0750A-D639-9119-F431-F444A14F5663}"/>
                </a:ext>
              </a:extLst>
            </p:cNvPr>
            <p:cNvSpPr/>
            <p:nvPr/>
          </p:nvSpPr>
          <p:spPr>
            <a:xfrm>
              <a:off x="6257624" y="296566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74" name="La Salle 1" hidden="1">
              <a:extLst>
                <a:ext uri="{FF2B5EF4-FFF2-40B4-BE49-F238E27FC236}">
                  <a16:creationId xmlns:a16="http://schemas.microsoft.com/office/drawing/2014/main" id="{C57070EB-AC57-7EE5-6C49-FC7492E25662}"/>
                </a:ext>
              </a:extLst>
            </p:cNvPr>
            <p:cNvSpPr/>
            <p:nvPr/>
          </p:nvSpPr>
          <p:spPr>
            <a:xfrm>
              <a:off x="6322394" y="29224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75" name="La Crosse">
              <a:extLst>
                <a:ext uri="{FF2B5EF4-FFF2-40B4-BE49-F238E27FC236}">
                  <a16:creationId xmlns:a16="http://schemas.microsoft.com/office/drawing/2014/main" id="{CC26F5C2-E087-678F-3B6D-82AC7D0CE1DE}"/>
                </a:ext>
              </a:extLst>
            </p:cNvPr>
            <p:cNvSpPr/>
            <p:nvPr/>
          </p:nvSpPr>
          <p:spPr>
            <a:xfrm>
              <a:off x="5974414" y="2269490"/>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6" name="Kewaunee">
              <a:extLst>
                <a:ext uri="{FF2B5EF4-FFF2-40B4-BE49-F238E27FC236}">
                  <a16:creationId xmlns:a16="http://schemas.microsoft.com/office/drawing/2014/main" id="{303CE8EA-20D7-BCB3-A1A3-596C84ACA9B2}"/>
                </a:ext>
              </a:extLst>
            </p:cNvPr>
            <p:cNvSpPr/>
            <p:nvPr/>
          </p:nvSpPr>
          <p:spPr>
            <a:xfrm>
              <a:off x="6473523" y="203581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7" name="Indian Point 3">
              <a:extLst>
                <a:ext uri="{FF2B5EF4-FFF2-40B4-BE49-F238E27FC236}">
                  <a16:creationId xmlns:a16="http://schemas.microsoft.com/office/drawing/2014/main" id="{EF1BF4E2-7A88-298C-1F1F-324AED6FEB8B}"/>
                </a:ext>
              </a:extLst>
            </p:cNvPr>
            <p:cNvSpPr/>
            <p:nvPr/>
          </p:nvSpPr>
          <p:spPr>
            <a:xfrm>
              <a:off x="8642683" y="23586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78" name="Indian Point 2">
              <a:extLst>
                <a:ext uri="{FF2B5EF4-FFF2-40B4-BE49-F238E27FC236}">
                  <a16:creationId xmlns:a16="http://schemas.microsoft.com/office/drawing/2014/main" id="{C564AEF7-C4AC-5ACF-AC9A-D366306257D3}"/>
                </a:ext>
              </a:extLst>
            </p:cNvPr>
            <p:cNvSpPr/>
            <p:nvPr/>
          </p:nvSpPr>
          <p:spPr>
            <a:xfrm>
              <a:off x="8711264" y="23243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79" name="Indian Point 1">
              <a:extLst>
                <a:ext uri="{FF2B5EF4-FFF2-40B4-BE49-F238E27FC236}">
                  <a16:creationId xmlns:a16="http://schemas.microsoft.com/office/drawing/2014/main" id="{56D55E6D-D816-02D1-909E-4A78D105B899}"/>
                </a:ext>
              </a:extLst>
            </p:cNvPr>
            <p:cNvSpPr/>
            <p:nvPr/>
          </p:nvSpPr>
          <p:spPr>
            <a:xfrm>
              <a:off x="8642683" y="227838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0" name="Humboldt Bay">
              <a:extLst>
                <a:ext uri="{FF2B5EF4-FFF2-40B4-BE49-F238E27FC236}">
                  <a16:creationId xmlns:a16="http://schemas.microsoft.com/office/drawing/2014/main" id="{0392F7B7-18AF-232B-4014-D5A45A53036A}"/>
                </a:ext>
              </a:extLst>
            </p:cNvPr>
            <p:cNvSpPr/>
            <p:nvPr/>
          </p:nvSpPr>
          <p:spPr>
            <a:xfrm>
              <a:off x="668354" y="226822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1" name="Hope Creek" hidden="1">
              <a:extLst>
                <a:ext uri="{FF2B5EF4-FFF2-40B4-BE49-F238E27FC236}">
                  <a16:creationId xmlns:a16="http://schemas.microsoft.com/office/drawing/2014/main" id="{FE96427A-AAF5-AEE0-B94B-ADBB0A987FA8}"/>
                </a:ext>
              </a:extLst>
            </p:cNvPr>
            <p:cNvSpPr/>
            <p:nvPr/>
          </p:nvSpPr>
          <p:spPr>
            <a:xfrm>
              <a:off x="8676974" y="29110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82" name="Hatch 2" hidden="1">
              <a:extLst>
                <a:ext uri="{FF2B5EF4-FFF2-40B4-BE49-F238E27FC236}">
                  <a16:creationId xmlns:a16="http://schemas.microsoft.com/office/drawing/2014/main" id="{E4EAF028-569D-DF6D-5441-1C4E6FE0FEA5}"/>
                </a:ext>
              </a:extLst>
            </p:cNvPr>
            <p:cNvSpPr/>
            <p:nvPr/>
          </p:nvSpPr>
          <p:spPr>
            <a:xfrm>
              <a:off x="7627953" y="475636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83" name="Hatch 1" hidden="1">
              <a:extLst>
                <a:ext uri="{FF2B5EF4-FFF2-40B4-BE49-F238E27FC236}">
                  <a16:creationId xmlns:a16="http://schemas.microsoft.com/office/drawing/2014/main" id="{071575EB-A372-3429-B11C-639B05DDA540}"/>
                </a:ext>
              </a:extLst>
            </p:cNvPr>
            <p:cNvSpPr/>
            <p:nvPr/>
          </p:nvSpPr>
          <p:spPr>
            <a:xfrm>
              <a:off x="7695264" y="47220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84" name="Harris" hidden="1">
              <a:extLst>
                <a:ext uri="{FF2B5EF4-FFF2-40B4-BE49-F238E27FC236}">
                  <a16:creationId xmlns:a16="http://schemas.microsoft.com/office/drawing/2014/main" id="{C22BF927-11BB-49DC-94EF-1D7BE01A8ED4}"/>
                </a:ext>
              </a:extLst>
            </p:cNvPr>
            <p:cNvSpPr/>
            <p:nvPr/>
          </p:nvSpPr>
          <p:spPr>
            <a:xfrm>
              <a:off x="8167703" y="383815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85" name="Grand Gulf" hidden="1">
              <a:extLst>
                <a:ext uri="{FF2B5EF4-FFF2-40B4-BE49-F238E27FC236}">
                  <a16:creationId xmlns:a16="http://schemas.microsoft.com/office/drawing/2014/main" id="{B494620D-8818-0F92-BEE5-0BA051EC8DF5}"/>
                </a:ext>
              </a:extLst>
            </p:cNvPr>
            <p:cNvSpPr/>
            <p:nvPr/>
          </p:nvSpPr>
          <p:spPr>
            <a:xfrm>
              <a:off x="6138244" y="483129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86" name="Ginna" hidden="1">
              <a:extLst>
                <a:ext uri="{FF2B5EF4-FFF2-40B4-BE49-F238E27FC236}">
                  <a16:creationId xmlns:a16="http://schemas.microsoft.com/office/drawing/2014/main" id="{827E017C-14A4-BA03-9C72-95EBCD1159AE}"/>
                </a:ext>
              </a:extLst>
            </p:cNvPr>
            <p:cNvSpPr/>
            <p:nvPr/>
          </p:nvSpPr>
          <p:spPr>
            <a:xfrm>
              <a:off x="8181673" y="210714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87" name="Fort Calhoun">
              <a:extLst>
                <a:ext uri="{FF2B5EF4-FFF2-40B4-BE49-F238E27FC236}">
                  <a16:creationId xmlns:a16="http://schemas.microsoft.com/office/drawing/2014/main" id="{3D7D50A8-158D-CA62-415A-5846A4950C75}"/>
                </a:ext>
              </a:extLst>
            </p:cNvPr>
            <p:cNvSpPr/>
            <p:nvPr/>
          </p:nvSpPr>
          <p:spPr>
            <a:xfrm>
              <a:off x="5094304" y="2806700"/>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8" name="FitzPatrick" hidden="1">
              <a:extLst>
                <a:ext uri="{FF2B5EF4-FFF2-40B4-BE49-F238E27FC236}">
                  <a16:creationId xmlns:a16="http://schemas.microsoft.com/office/drawing/2014/main" id="{B3CDBB7A-1A4E-BF6C-00A7-B06473D12E64}"/>
                </a:ext>
              </a:extLst>
            </p:cNvPr>
            <p:cNvSpPr/>
            <p:nvPr/>
          </p:nvSpPr>
          <p:spPr>
            <a:xfrm>
              <a:off x="8349314" y="20080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89" name="Fermi" hidden="1">
              <a:extLst>
                <a:ext uri="{FF2B5EF4-FFF2-40B4-BE49-F238E27FC236}">
                  <a16:creationId xmlns:a16="http://schemas.microsoft.com/office/drawing/2014/main" id="{E9E6B035-1586-4D3E-F07B-104C8BB5E71F}"/>
                </a:ext>
              </a:extLst>
            </p:cNvPr>
            <p:cNvSpPr/>
            <p:nvPr/>
          </p:nvSpPr>
          <p:spPr>
            <a:xfrm>
              <a:off x="7178373" y="25160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0" name="Farley 2" hidden="1">
              <a:extLst>
                <a:ext uri="{FF2B5EF4-FFF2-40B4-BE49-F238E27FC236}">
                  <a16:creationId xmlns:a16="http://schemas.microsoft.com/office/drawing/2014/main" id="{5E3FA17B-D7EA-A1CE-336A-6CE7A86021C4}"/>
                </a:ext>
              </a:extLst>
            </p:cNvPr>
            <p:cNvSpPr/>
            <p:nvPr/>
          </p:nvSpPr>
          <p:spPr>
            <a:xfrm>
              <a:off x="7097094" y="48986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1" name="Farley 1" hidden="1">
              <a:extLst>
                <a:ext uri="{FF2B5EF4-FFF2-40B4-BE49-F238E27FC236}">
                  <a16:creationId xmlns:a16="http://schemas.microsoft.com/office/drawing/2014/main" id="{FCC52D25-E072-5E63-56BF-6BB778703DCB}"/>
                </a:ext>
              </a:extLst>
            </p:cNvPr>
            <p:cNvSpPr/>
            <p:nvPr/>
          </p:nvSpPr>
          <p:spPr>
            <a:xfrm>
              <a:off x="7041214" y="49316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2" name="Duane Arnold">
              <a:extLst>
                <a:ext uri="{FF2B5EF4-FFF2-40B4-BE49-F238E27FC236}">
                  <a16:creationId xmlns:a16="http://schemas.microsoft.com/office/drawing/2014/main" id="{4FEFA8AA-D78F-EC6F-277E-6DAE0B753DC5}"/>
                </a:ext>
              </a:extLst>
            </p:cNvPr>
            <p:cNvSpPr/>
            <p:nvPr/>
          </p:nvSpPr>
          <p:spPr>
            <a:xfrm>
              <a:off x="5794074" y="259228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3" name="Dresden 3" hidden="1">
              <a:extLst>
                <a:ext uri="{FF2B5EF4-FFF2-40B4-BE49-F238E27FC236}">
                  <a16:creationId xmlns:a16="http://schemas.microsoft.com/office/drawing/2014/main" id="{59FC7D9D-9725-6D7F-F947-6CCF0A12A688}"/>
                </a:ext>
              </a:extLst>
            </p:cNvPr>
            <p:cNvSpPr/>
            <p:nvPr/>
          </p:nvSpPr>
          <p:spPr>
            <a:xfrm>
              <a:off x="6387164" y="283993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4" name="Dresden 2" hidden="1">
              <a:extLst>
                <a:ext uri="{FF2B5EF4-FFF2-40B4-BE49-F238E27FC236}">
                  <a16:creationId xmlns:a16="http://schemas.microsoft.com/office/drawing/2014/main" id="{2C4ED79D-B0C2-4D6B-3F97-7AB4889EB3BE}"/>
                </a:ext>
              </a:extLst>
            </p:cNvPr>
            <p:cNvSpPr/>
            <p:nvPr/>
          </p:nvSpPr>
          <p:spPr>
            <a:xfrm>
              <a:off x="6448123" y="27827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5" name="Dresden 1">
              <a:extLst>
                <a:ext uri="{FF2B5EF4-FFF2-40B4-BE49-F238E27FC236}">
                  <a16:creationId xmlns:a16="http://schemas.microsoft.com/office/drawing/2014/main" id="{E1082F92-1350-D81C-048A-36BDCCE7AA5F}"/>
                </a:ext>
              </a:extLst>
            </p:cNvPr>
            <p:cNvSpPr/>
            <p:nvPr/>
          </p:nvSpPr>
          <p:spPr>
            <a:xfrm>
              <a:off x="6369383" y="275590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6" name="Diablo Canyon 2" hidden="1">
              <a:extLst>
                <a:ext uri="{FF2B5EF4-FFF2-40B4-BE49-F238E27FC236}">
                  <a16:creationId xmlns:a16="http://schemas.microsoft.com/office/drawing/2014/main" id="{25B1A2B5-AB82-5D85-20C3-82CBC79D131C}"/>
                </a:ext>
              </a:extLst>
            </p:cNvPr>
            <p:cNvSpPr/>
            <p:nvPr/>
          </p:nvSpPr>
          <p:spPr>
            <a:xfrm>
              <a:off x="872824" y="35854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7" name="Diablo Canyon 1" hidden="1">
              <a:extLst>
                <a:ext uri="{FF2B5EF4-FFF2-40B4-BE49-F238E27FC236}">
                  <a16:creationId xmlns:a16="http://schemas.microsoft.com/office/drawing/2014/main" id="{01B27C6C-16DB-FECA-60FB-AF08A1859A74}"/>
                </a:ext>
              </a:extLst>
            </p:cNvPr>
            <p:cNvSpPr/>
            <p:nvPr/>
          </p:nvSpPr>
          <p:spPr>
            <a:xfrm>
              <a:off x="936324" y="35498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8" name="Davis-Besse" hidden="1">
              <a:extLst>
                <a:ext uri="{FF2B5EF4-FFF2-40B4-BE49-F238E27FC236}">
                  <a16:creationId xmlns:a16="http://schemas.microsoft.com/office/drawing/2014/main" id="{6EE4BD82-1155-DB12-8E51-1CE8E664A98A}"/>
                </a:ext>
              </a:extLst>
            </p:cNvPr>
            <p:cNvSpPr/>
            <p:nvPr/>
          </p:nvSpPr>
          <p:spPr>
            <a:xfrm>
              <a:off x="7249494" y="26634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99" name="Crystal River">
              <a:extLst>
                <a:ext uri="{FF2B5EF4-FFF2-40B4-BE49-F238E27FC236}">
                  <a16:creationId xmlns:a16="http://schemas.microsoft.com/office/drawing/2014/main" id="{D94BB85C-9D88-A53B-1AA1-49EE067B25EC}"/>
                </a:ext>
              </a:extLst>
            </p:cNvPr>
            <p:cNvSpPr/>
            <p:nvPr/>
          </p:nvSpPr>
          <p:spPr>
            <a:xfrm>
              <a:off x="7776544" y="534924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0" name="Cooper" hidden="1">
              <a:extLst>
                <a:ext uri="{FF2B5EF4-FFF2-40B4-BE49-F238E27FC236}">
                  <a16:creationId xmlns:a16="http://schemas.microsoft.com/office/drawing/2014/main" id="{7C5A7587-8C8E-8369-7AEA-5DA25EB82EA4}"/>
                </a:ext>
              </a:extLst>
            </p:cNvPr>
            <p:cNvSpPr/>
            <p:nvPr/>
          </p:nvSpPr>
          <p:spPr>
            <a:xfrm>
              <a:off x="5133674" y="303678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01" name="Cook 2" hidden="1">
              <a:extLst>
                <a:ext uri="{FF2B5EF4-FFF2-40B4-BE49-F238E27FC236}">
                  <a16:creationId xmlns:a16="http://schemas.microsoft.com/office/drawing/2014/main" id="{104CE077-4141-A15B-C09F-58C598926D89}"/>
                </a:ext>
              </a:extLst>
            </p:cNvPr>
            <p:cNvSpPr/>
            <p:nvPr/>
          </p:nvSpPr>
          <p:spPr>
            <a:xfrm>
              <a:off x="6740223" y="26443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02" name="Cook 1" hidden="1">
              <a:extLst>
                <a:ext uri="{FF2B5EF4-FFF2-40B4-BE49-F238E27FC236}">
                  <a16:creationId xmlns:a16="http://schemas.microsoft.com/office/drawing/2014/main" id="{C3DF6CA5-4E16-50BA-E588-CFE051AC1427}"/>
                </a:ext>
              </a:extLst>
            </p:cNvPr>
            <p:cNvSpPr/>
            <p:nvPr/>
          </p:nvSpPr>
          <p:spPr>
            <a:xfrm>
              <a:off x="6794833" y="2599208"/>
              <a:ext cx="68580" cy="62345"/>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03" name="Connecticut Yankee">
              <a:extLst>
                <a:ext uri="{FF2B5EF4-FFF2-40B4-BE49-F238E27FC236}">
                  <a16:creationId xmlns:a16="http://schemas.microsoft.com/office/drawing/2014/main" id="{B50C17E6-F634-03D5-995A-C8C9F2CD9F99}"/>
                </a:ext>
              </a:extLst>
            </p:cNvPr>
            <p:cNvSpPr/>
            <p:nvPr/>
          </p:nvSpPr>
          <p:spPr>
            <a:xfrm>
              <a:off x="8866204" y="2339340"/>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4" name="Comanche Peak 2" hidden="1">
              <a:extLst>
                <a:ext uri="{FF2B5EF4-FFF2-40B4-BE49-F238E27FC236}">
                  <a16:creationId xmlns:a16="http://schemas.microsoft.com/office/drawing/2014/main" id="{FF400778-84B2-9BB6-D91E-B7B35C45A1A2}"/>
                </a:ext>
              </a:extLst>
            </p:cNvPr>
            <p:cNvSpPr/>
            <p:nvPr/>
          </p:nvSpPr>
          <p:spPr>
            <a:xfrm>
              <a:off x="4762834" y="489860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05" name="Comanche Peak 1" hidden="1">
              <a:extLst>
                <a:ext uri="{FF2B5EF4-FFF2-40B4-BE49-F238E27FC236}">
                  <a16:creationId xmlns:a16="http://schemas.microsoft.com/office/drawing/2014/main" id="{B7ADA009-E0FF-9E28-E0A4-9AEA09F91BD1}"/>
                </a:ext>
              </a:extLst>
            </p:cNvPr>
            <p:cNvSpPr/>
            <p:nvPr/>
          </p:nvSpPr>
          <p:spPr>
            <a:xfrm>
              <a:off x="4827604" y="486177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06" name="Columbia" hidden="1">
              <a:extLst>
                <a:ext uri="{FF2B5EF4-FFF2-40B4-BE49-F238E27FC236}">
                  <a16:creationId xmlns:a16="http://schemas.microsoft.com/office/drawing/2014/main" id="{2E29A6EB-9E9B-1CB0-51DA-20E292732DC3}"/>
                </a:ext>
              </a:extLst>
            </p:cNvPr>
            <p:cNvSpPr/>
            <p:nvPr/>
          </p:nvSpPr>
          <p:spPr>
            <a:xfrm>
              <a:off x="1730074" y="1285451"/>
              <a:ext cx="68579" cy="68580"/>
            </a:xfrm>
            <a:custGeom>
              <a:avLst/>
              <a:gdLst>
                <a:gd name="connsiteX0" fmla="*/ 68580 w 68579"/>
                <a:gd name="connsiteY0" fmla="*/ 34290 h 68580"/>
                <a:gd name="connsiteX1" fmla="*/ 34290 w 68579"/>
                <a:gd name="connsiteY1" fmla="*/ 68580 h 68580"/>
                <a:gd name="connsiteX2" fmla="*/ 0 w 68579"/>
                <a:gd name="connsiteY2" fmla="*/ 34290 h 68580"/>
                <a:gd name="connsiteX3" fmla="*/ 34290 w 68579"/>
                <a:gd name="connsiteY3" fmla="*/ 0 h 68580"/>
                <a:gd name="connsiteX4" fmla="*/ 68580 w 68579"/>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80">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07" name="Clinton" hidden="1">
              <a:extLst>
                <a:ext uri="{FF2B5EF4-FFF2-40B4-BE49-F238E27FC236}">
                  <a16:creationId xmlns:a16="http://schemas.microsoft.com/office/drawing/2014/main" id="{889EB485-E06F-CC32-78AD-E4BC7D08F082}"/>
                </a:ext>
              </a:extLst>
            </p:cNvPr>
            <p:cNvSpPr/>
            <p:nvPr/>
          </p:nvSpPr>
          <p:spPr>
            <a:xfrm>
              <a:off x="6248734" y="309012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08" name="Catawba 2" hidden="1">
              <a:extLst>
                <a:ext uri="{FF2B5EF4-FFF2-40B4-BE49-F238E27FC236}">
                  <a16:creationId xmlns:a16="http://schemas.microsoft.com/office/drawing/2014/main" id="{C559F921-34E4-6969-0B61-4F95E003FF3D}"/>
                </a:ext>
              </a:extLst>
            </p:cNvPr>
            <p:cNvSpPr/>
            <p:nvPr/>
          </p:nvSpPr>
          <p:spPr>
            <a:xfrm>
              <a:off x="7713044" y="41061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409" name="Catawba 1" hidden="1">
              <a:extLst>
                <a:ext uri="{FF2B5EF4-FFF2-40B4-BE49-F238E27FC236}">
                  <a16:creationId xmlns:a16="http://schemas.microsoft.com/office/drawing/2014/main" id="{AD447C4B-10EC-B8E6-0B4F-DE0082DB62D5}"/>
                </a:ext>
              </a:extLst>
            </p:cNvPr>
            <p:cNvSpPr/>
            <p:nvPr/>
          </p:nvSpPr>
          <p:spPr>
            <a:xfrm>
              <a:off x="7768923" y="406421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410" name="Calvert Cliffs 2" hidden="1">
              <a:extLst>
                <a:ext uri="{FF2B5EF4-FFF2-40B4-BE49-F238E27FC236}">
                  <a16:creationId xmlns:a16="http://schemas.microsoft.com/office/drawing/2014/main" id="{61134FC8-22EF-5BD4-212D-8EE2717091C6}"/>
                </a:ext>
              </a:extLst>
            </p:cNvPr>
            <p:cNvSpPr/>
            <p:nvPr/>
          </p:nvSpPr>
          <p:spPr>
            <a:xfrm>
              <a:off x="8471233" y="31980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1" name="Calvert Cliffs 1" hidden="1">
              <a:extLst>
                <a:ext uri="{FF2B5EF4-FFF2-40B4-BE49-F238E27FC236}">
                  <a16:creationId xmlns:a16="http://schemas.microsoft.com/office/drawing/2014/main" id="{35C9883B-4DFE-B0C9-D0E8-52FB4DB467A1}"/>
                </a:ext>
              </a:extLst>
            </p:cNvPr>
            <p:cNvSpPr/>
            <p:nvPr/>
          </p:nvSpPr>
          <p:spPr>
            <a:xfrm>
              <a:off x="8438214" y="313965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2" name="Callaway" hidden="1">
              <a:extLst>
                <a:ext uri="{FF2B5EF4-FFF2-40B4-BE49-F238E27FC236}">
                  <a16:creationId xmlns:a16="http://schemas.microsoft.com/office/drawing/2014/main" id="{A8E4CCF2-56D9-0162-62B7-536DD1FA1DF9}"/>
                </a:ext>
              </a:extLst>
            </p:cNvPr>
            <p:cNvSpPr/>
            <p:nvPr/>
          </p:nvSpPr>
          <p:spPr>
            <a:xfrm>
              <a:off x="5894404" y="332634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3" name="Byron 2" hidden="1">
              <a:extLst>
                <a:ext uri="{FF2B5EF4-FFF2-40B4-BE49-F238E27FC236}">
                  <a16:creationId xmlns:a16="http://schemas.microsoft.com/office/drawing/2014/main" id="{2D64E46A-41D5-4B25-2433-CAFB1461AFCB}"/>
                </a:ext>
              </a:extLst>
            </p:cNvPr>
            <p:cNvSpPr/>
            <p:nvPr/>
          </p:nvSpPr>
          <p:spPr>
            <a:xfrm>
              <a:off x="6224604" y="267864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4" name="Byron 1" hidden="1">
              <a:extLst>
                <a:ext uri="{FF2B5EF4-FFF2-40B4-BE49-F238E27FC236}">
                  <a16:creationId xmlns:a16="http://schemas.microsoft.com/office/drawing/2014/main" id="{AE8A0572-A38A-88C9-DEB3-64F9FBA79DE0}"/>
                </a:ext>
              </a:extLst>
            </p:cNvPr>
            <p:cNvSpPr/>
            <p:nvPr/>
          </p:nvSpPr>
          <p:spPr>
            <a:xfrm>
              <a:off x="6280484" y="265197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5" name="Brunswick 2" hidden="1">
              <a:extLst>
                <a:ext uri="{FF2B5EF4-FFF2-40B4-BE49-F238E27FC236}">
                  <a16:creationId xmlns:a16="http://schemas.microsoft.com/office/drawing/2014/main" id="{5F985BA4-E5C2-7A98-3ECF-CC3A8CC7F9B3}"/>
                </a:ext>
              </a:extLst>
            </p:cNvPr>
            <p:cNvSpPr/>
            <p:nvPr/>
          </p:nvSpPr>
          <p:spPr>
            <a:xfrm>
              <a:off x="8317564" y="411882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9" y="68580"/>
                    <a:pt x="34290" y="68580"/>
                  </a:cubicBezTo>
                  <a:cubicBezTo>
                    <a:pt x="15353"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6" name="Brunswick 1" hidden="1">
              <a:extLst>
                <a:ext uri="{FF2B5EF4-FFF2-40B4-BE49-F238E27FC236}">
                  <a16:creationId xmlns:a16="http://schemas.microsoft.com/office/drawing/2014/main" id="{AF64DBCF-5193-A02D-8BFF-28364ECF4509}"/>
                </a:ext>
              </a:extLst>
            </p:cNvPr>
            <p:cNvSpPr/>
            <p:nvPr/>
          </p:nvSpPr>
          <p:spPr>
            <a:xfrm>
              <a:off x="8382333" y="40731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7" name="Browns Ferry 3" hidden="1">
              <a:extLst>
                <a:ext uri="{FF2B5EF4-FFF2-40B4-BE49-F238E27FC236}">
                  <a16:creationId xmlns:a16="http://schemas.microsoft.com/office/drawing/2014/main" id="{462BB935-9F48-E571-C492-14A0F05E11E4}"/>
                </a:ext>
              </a:extLst>
            </p:cNvPr>
            <p:cNvSpPr/>
            <p:nvPr/>
          </p:nvSpPr>
          <p:spPr>
            <a:xfrm>
              <a:off x="6744033" y="426106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8" name="Browns Ferry 2" hidden="1">
              <a:extLst>
                <a:ext uri="{FF2B5EF4-FFF2-40B4-BE49-F238E27FC236}">
                  <a16:creationId xmlns:a16="http://schemas.microsoft.com/office/drawing/2014/main" id="{6634E79F-602B-B3ED-D70F-910CE629B66B}"/>
                </a:ext>
              </a:extLst>
            </p:cNvPr>
            <p:cNvSpPr/>
            <p:nvPr/>
          </p:nvSpPr>
          <p:spPr>
            <a:xfrm>
              <a:off x="6803723" y="42178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19" name="Browns Ferry 1" hidden="1">
              <a:extLst>
                <a:ext uri="{FF2B5EF4-FFF2-40B4-BE49-F238E27FC236}">
                  <a16:creationId xmlns:a16="http://schemas.microsoft.com/office/drawing/2014/main" id="{531A44BD-479C-06E9-8DEB-A0895744615B}"/>
                </a:ext>
              </a:extLst>
            </p:cNvPr>
            <p:cNvSpPr/>
            <p:nvPr/>
          </p:nvSpPr>
          <p:spPr>
            <a:xfrm>
              <a:off x="6737683" y="418740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20" name="Braidwood 2" hidden="1">
              <a:extLst>
                <a:ext uri="{FF2B5EF4-FFF2-40B4-BE49-F238E27FC236}">
                  <a16:creationId xmlns:a16="http://schemas.microsoft.com/office/drawing/2014/main" id="{B450D50D-D0C4-ED29-E605-DF1E3498E2B6}"/>
                </a:ext>
              </a:extLst>
            </p:cNvPr>
            <p:cNvSpPr/>
            <p:nvPr/>
          </p:nvSpPr>
          <p:spPr>
            <a:xfrm>
              <a:off x="6448123" y="302408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21" name="Braidwood 1" hidden="1">
              <a:extLst>
                <a:ext uri="{FF2B5EF4-FFF2-40B4-BE49-F238E27FC236}">
                  <a16:creationId xmlns:a16="http://schemas.microsoft.com/office/drawing/2014/main" id="{888FD6D2-79EC-C943-E3DB-6E0A672B5D52}"/>
                </a:ext>
              </a:extLst>
            </p:cNvPr>
            <p:cNvSpPr/>
            <p:nvPr/>
          </p:nvSpPr>
          <p:spPr>
            <a:xfrm>
              <a:off x="6516703" y="297963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22" name="Big Rock Point">
              <a:extLst>
                <a:ext uri="{FF2B5EF4-FFF2-40B4-BE49-F238E27FC236}">
                  <a16:creationId xmlns:a16="http://schemas.microsoft.com/office/drawing/2014/main" id="{BF3F9A28-09C7-753D-15BE-10E3B7B592B6}"/>
                </a:ext>
              </a:extLst>
            </p:cNvPr>
            <p:cNvSpPr/>
            <p:nvPr/>
          </p:nvSpPr>
          <p:spPr>
            <a:xfrm>
              <a:off x="6829123" y="1887220"/>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3" name="Beaver Valley 2" hidden="1">
              <a:extLst>
                <a:ext uri="{FF2B5EF4-FFF2-40B4-BE49-F238E27FC236}">
                  <a16:creationId xmlns:a16="http://schemas.microsoft.com/office/drawing/2014/main" id="{B8FADC00-B5F9-29B9-9323-21FAE264817B}"/>
                </a:ext>
              </a:extLst>
            </p:cNvPr>
            <p:cNvSpPr/>
            <p:nvPr/>
          </p:nvSpPr>
          <p:spPr>
            <a:xfrm>
              <a:off x="7772733" y="2855171"/>
              <a:ext cx="68580" cy="68579"/>
            </a:xfrm>
            <a:custGeom>
              <a:avLst/>
              <a:gdLst>
                <a:gd name="connsiteX0" fmla="*/ 68580 w 68580"/>
                <a:gd name="connsiteY0" fmla="*/ 34290 h 68579"/>
                <a:gd name="connsiteX1" fmla="*/ 34290 w 68580"/>
                <a:gd name="connsiteY1" fmla="*/ 68580 h 68579"/>
                <a:gd name="connsiteX2" fmla="*/ 0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0" y="53228"/>
                    <a:pt x="0" y="34290"/>
                  </a:cubicBezTo>
                  <a:cubicBezTo>
                    <a:pt x="0"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24" name="Beaver Valley 1" hidden="1">
              <a:extLst>
                <a:ext uri="{FF2B5EF4-FFF2-40B4-BE49-F238E27FC236}">
                  <a16:creationId xmlns:a16="http://schemas.microsoft.com/office/drawing/2014/main" id="{C6683497-A86B-6D8E-96F5-8EBC21A98F45}"/>
                </a:ext>
              </a:extLst>
            </p:cNvPr>
            <p:cNvSpPr/>
            <p:nvPr/>
          </p:nvSpPr>
          <p:spPr>
            <a:xfrm>
              <a:off x="7837503" y="2809451"/>
              <a:ext cx="68580" cy="68579"/>
            </a:xfrm>
            <a:custGeom>
              <a:avLst/>
              <a:gdLst>
                <a:gd name="connsiteX0" fmla="*/ 68580 w 68580"/>
                <a:gd name="connsiteY0" fmla="*/ 34290 h 68579"/>
                <a:gd name="connsiteX1" fmla="*/ 34290 w 68580"/>
                <a:gd name="connsiteY1" fmla="*/ 68580 h 68579"/>
                <a:gd name="connsiteX2" fmla="*/ -1 w 68580"/>
                <a:gd name="connsiteY2" fmla="*/ 34290 h 68579"/>
                <a:gd name="connsiteX3" fmla="*/ 34290 w 68580"/>
                <a:gd name="connsiteY3" fmla="*/ 0 h 68579"/>
                <a:gd name="connsiteX4" fmla="*/ 68580 w 68580"/>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79">
                  <a:moveTo>
                    <a:pt x="68580" y="34290"/>
                  </a:moveTo>
                  <a:cubicBezTo>
                    <a:pt x="68580" y="53228"/>
                    <a:pt x="53228" y="68580"/>
                    <a:pt x="34290" y="68580"/>
                  </a:cubicBezTo>
                  <a:cubicBezTo>
                    <a:pt x="15352" y="68580"/>
                    <a:pt x="-1" y="53228"/>
                    <a:pt x="-1" y="34290"/>
                  </a:cubicBezTo>
                  <a:cubicBezTo>
                    <a:pt x="-1" y="15352"/>
                    <a:pt x="15351" y="0"/>
                    <a:pt x="34290" y="0"/>
                  </a:cubicBezTo>
                  <a:cubicBezTo>
                    <a:pt x="53227"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25" name="ANO-2" hidden="1">
              <a:extLst>
                <a:ext uri="{FF2B5EF4-FFF2-40B4-BE49-F238E27FC236}">
                  <a16:creationId xmlns:a16="http://schemas.microsoft.com/office/drawing/2014/main" id="{3317A189-8A71-887F-D866-39BC2EF5A1C2}"/>
                </a:ext>
              </a:extLst>
            </p:cNvPr>
            <p:cNvSpPr/>
            <p:nvPr/>
          </p:nvSpPr>
          <p:spPr>
            <a:xfrm>
              <a:off x="5663264" y="419629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26" name="ANO-1" hidden="1">
              <a:extLst>
                <a:ext uri="{FF2B5EF4-FFF2-40B4-BE49-F238E27FC236}">
                  <a16:creationId xmlns:a16="http://schemas.microsoft.com/office/drawing/2014/main" id="{C9F9AB69-7A30-F751-5116-C9FCA8C5E95E}"/>
                </a:ext>
              </a:extLst>
            </p:cNvPr>
            <p:cNvSpPr/>
            <p:nvPr/>
          </p:nvSpPr>
          <p:spPr>
            <a:xfrm>
              <a:off x="5599764" y="4231851"/>
              <a:ext cx="68579" cy="68579"/>
            </a:xfrm>
            <a:custGeom>
              <a:avLst/>
              <a:gdLst>
                <a:gd name="connsiteX0" fmla="*/ 68580 w 68579"/>
                <a:gd name="connsiteY0" fmla="*/ 34290 h 68579"/>
                <a:gd name="connsiteX1" fmla="*/ 34290 w 68579"/>
                <a:gd name="connsiteY1" fmla="*/ 68580 h 68579"/>
                <a:gd name="connsiteX2" fmla="*/ 0 w 68579"/>
                <a:gd name="connsiteY2" fmla="*/ 34290 h 68579"/>
                <a:gd name="connsiteX3" fmla="*/ 34290 w 68579"/>
                <a:gd name="connsiteY3" fmla="*/ 0 h 68579"/>
                <a:gd name="connsiteX4" fmla="*/ 68580 w 68579"/>
                <a:gd name="connsiteY4" fmla="*/ 3429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8579">
                  <a:moveTo>
                    <a:pt x="68580" y="34290"/>
                  </a:moveTo>
                  <a:cubicBezTo>
                    <a:pt x="68580" y="53228"/>
                    <a:pt x="53228" y="68580"/>
                    <a:pt x="34290" y="68580"/>
                  </a:cubicBezTo>
                  <a:cubicBezTo>
                    <a:pt x="15352" y="68580"/>
                    <a:pt x="0" y="53228"/>
                    <a:pt x="0" y="34290"/>
                  </a:cubicBezTo>
                  <a:cubicBezTo>
                    <a:pt x="0" y="15352"/>
                    <a:pt x="15352" y="0"/>
                    <a:pt x="34290" y="0"/>
                  </a:cubicBezTo>
                  <a:cubicBezTo>
                    <a:pt x="53228" y="0"/>
                    <a:pt x="68580" y="15352"/>
                    <a:pt x="68580" y="34290"/>
                  </a:cubicBezTo>
                  <a:close/>
                </a:path>
              </a:pathLst>
            </a:custGeom>
            <a:solidFill>
              <a:srgbClr val="C00000"/>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27" name="ICON_RED/Green_Circle_Operating Commercial Reactor">
              <a:extLst>
                <a:ext uri="{FF2B5EF4-FFF2-40B4-BE49-F238E27FC236}">
                  <a16:creationId xmlns:a16="http://schemas.microsoft.com/office/drawing/2014/main" id="{57667089-E8B1-F16E-E34B-120DA95541CA}"/>
                </a:ext>
              </a:extLst>
            </p:cNvPr>
            <p:cNvSpPr/>
            <p:nvPr/>
          </p:nvSpPr>
          <p:spPr>
            <a:xfrm>
              <a:off x="-1239612" y="5387697"/>
              <a:ext cx="68580" cy="68580"/>
            </a:xfrm>
            <a:custGeom>
              <a:avLst/>
              <a:gdLst>
                <a:gd name="connsiteX0" fmla="*/ 68580 w 68580"/>
                <a:gd name="connsiteY0" fmla="*/ 34290 h 68580"/>
                <a:gd name="connsiteX1" fmla="*/ 34290 w 68580"/>
                <a:gd name="connsiteY1" fmla="*/ 68580 h 68580"/>
                <a:gd name="connsiteX2" fmla="*/ 0 w 68580"/>
                <a:gd name="connsiteY2" fmla="*/ 34290 h 68580"/>
                <a:gd name="connsiteX3" fmla="*/ 34290 w 68580"/>
                <a:gd name="connsiteY3" fmla="*/ 0 h 68580"/>
                <a:gd name="connsiteX4" fmla="*/ 68580 w 685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68580">
                  <a:moveTo>
                    <a:pt x="68580" y="34290"/>
                  </a:moveTo>
                  <a:cubicBezTo>
                    <a:pt x="68580" y="53227"/>
                    <a:pt x="53228" y="68580"/>
                    <a:pt x="34290" y="68580"/>
                  </a:cubicBezTo>
                  <a:cubicBezTo>
                    <a:pt x="15352" y="68580"/>
                    <a:pt x="0" y="53228"/>
                    <a:pt x="0" y="34290"/>
                  </a:cubicBezTo>
                  <a:cubicBezTo>
                    <a:pt x="0" y="15352"/>
                    <a:pt x="15352" y="0"/>
                    <a:pt x="34290" y="0"/>
                  </a:cubicBezTo>
                  <a:cubicBezTo>
                    <a:pt x="53228" y="0"/>
                    <a:pt x="68580" y="15351"/>
                    <a:pt x="68580" y="34290"/>
                  </a:cubicBezTo>
                  <a:close/>
                </a:path>
              </a:pathLst>
            </a:custGeom>
            <a:solidFill>
              <a:srgbClr val="BD2238"/>
            </a:solidFill>
            <a:ln w="12700" cap="flat">
              <a:noFill/>
              <a:prstDash val="solid"/>
              <a:miter/>
            </a:ln>
          </p:spPr>
          <p:txBody>
            <a:bodyPr rtlCol="0" anchor="ct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8" name="TXT_Shutdown Commercial Reactor">
              <a:extLst>
                <a:ext uri="{FF2B5EF4-FFF2-40B4-BE49-F238E27FC236}">
                  <a16:creationId xmlns:a16="http://schemas.microsoft.com/office/drawing/2014/main" id="{062AB082-A05A-BA6B-1995-239BDA7EE860}"/>
                </a:ext>
              </a:extLst>
            </p:cNvPr>
            <p:cNvSpPr txBox="1"/>
            <p:nvPr/>
          </p:nvSpPr>
          <p:spPr>
            <a:xfrm>
              <a:off x="-1123505" y="5284285"/>
              <a:ext cx="2496560" cy="289369"/>
            </a:xfrm>
            <a:prstGeom prst="rect">
              <a:avLst/>
            </a:prstGeom>
            <a:noFill/>
          </p:spPr>
          <p:txBody>
            <a:bodyPr wrap="non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059" b="1" i="0" u="none" strike="noStrike" kern="1200" cap="none" spc="0" normalizeH="0" baseline="0" noProof="0" dirty="0">
                  <a:ln>
                    <a:noFill/>
                  </a:ln>
                  <a:solidFill>
                    <a:srgbClr val="BD2238"/>
                  </a:solidFill>
                  <a:effectLst/>
                  <a:uLnTx/>
                  <a:uFillTx/>
                  <a:latin typeface="Arial" panose="020B0604020202020204" pitchFamily="34" charset="0"/>
                  <a:ea typeface="+mn-ea"/>
                  <a:cs typeface="Arial" panose="020B0604020202020204" pitchFamily="34" charset="0"/>
                </a:rPr>
                <a:t>Shutdown Commercial Reactor</a:t>
              </a:r>
            </a:p>
          </p:txBody>
        </p:sp>
      </p:grpSp>
      <p:sp>
        <p:nvSpPr>
          <p:cNvPr id="1429" name="TextBox 1428">
            <a:extLst>
              <a:ext uri="{FF2B5EF4-FFF2-40B4-BE49-F238E27FC236}">
                <a16:creationId xmlns:a16="http://schemas.microsoft.com/office/drawing/2014/main" id="{4511C7F1-8917-62AE-4122-91BB346BBF75}"/>
              </a:ext>
            </a:extLst>
          </p:cNvPr>
          <p:cNvSpPr txBox="1"/>
          <p:nvPr/>
        </p:nvSpPr>
        <p:spPr>
          <a:xfrm>
            <a:off x="2067817" y="4639237"/>
            <a:ext cx="184731" cy="336695"/>
          </a:xfrm>
          <a:prstGeom prst="rect">
            <a:avLst/>
          </a:prstGeom>
          <a:noFill/>
        </p:spPr>
        <p:txBody>
          <a:bodyPr wrap="non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0" name="TextBox 1429">
            <a:extLst>
              <a:ext uri="{FF2B5EF4-FFF2-40B4-BE49-F238E27FC236}">
                <a16:creationId xmlns:a16="http://schemas.microsoft.com/office/drawing/2014/main" id="{98D8DB9D-4C5B-5F7E-5A1D-991FD24C9E03}"/>
              </a:ext>
            </a:extLst>
          </p:cNvPr>
          <p:cNvSpPr txBox="1"/>
          <p:nvPr/>
        </p:nvSpPr>
        <p:spPr>
          <a:xfrm>
            <a:off x="10030771" y="5449421"/>
            <a:ext cx="2061846" cy="499560"/>
          </a:xfrm>
          <a:prstGeom prst="rect">
            <a:avLst/>
          </a:prstGeom>
          <a:noFill/>
        </p:spPr>
        <p:txBody>
          <a:bodyPr wrap="non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1" i="0" u="none" strike="noStrike" kern="1200" cap="none" spc="0" normalizeH="0" baseline="0" noProof="0" dirty="0">
                <a:ln>
                  <a:noFill/>
                </a:ln>
                <a:solidFill>
                  <a:srgbClr val="BA5915"/>
                </a:solidFill>
                <a:effectLst/>
                <a:uLnTx/>
                <a:uFillTx/>
                <a:latin typeface="Arial Narrow" panose="020B0604020202020204" pitchFamily="34" charset="0"/>
                <a:ea typeface="+mn-ea"/>
                <a:cs typeface="Arial Narrow" panose="020B0604020202020204" pitchFamily="34" charset="0"/>
              </a:rPr>
              <a:t>SNF – Spent Nuclear Fuel</a:t>
            </a:r>
          </a:p>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1" i="0" u="none" strike="noStrike" kern="1200" cap="none" spc="0" normalizeH="0" baseline="0" noProof="0" dirty="0">
                <a:ln>
                  <a:noFill/>
                </a:ln>
                <a:solidFill>
                  <a:srgbClr val="BA5915"/>
                </a:solidFill>
                <a:effectLst/>
                <a:uLnTx/>
                <a:uFillTx/>
                <a:latin typeface="Arial Narrow" panose="020B0604020202020204" pitchFamily="34" charset="0"/>
                <a:ea typeface="+mn-ea"/>
                <a:cs typeface="Arial Narrow" panose="020B0604020202020204" pitchFamily="34" charset="0"/>
              </a:rPr>
              <a:t>Updated October 2022</a:t>
            </a:r>
          </a:p>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882" b="0" i="1" u="none" strike="noStrike" kern="1200" cap="none" spc="0" normalizeH="0" baseline="0" noProof="0" dirty="0">
                <a:ln>
                  <a:noFill/>
                </a:ln>
                <a:solidFill>
                  <a:prstClr val="white">
                    <a:lumMod val="50000"/>
                  </a:prstClr>
                </a:solidFill>
                <a:effectLst/>
                <a:uLnTx/>
                <a:uFillTx/>
                <a:latin typeface="Arial Narrow" panose="020B0604020202020204" pitchFamily="34" charset="0"/>
                <a:ea typeface="+mn-ea"/>
                <a:cs typeface="Arial Narrow" panose="020B0604020202020204" pitchFamily="34" charset="0"/>
              </a:rPr>
              <a:t>Note: Symbols do not reflect precise locations</a:t>
            </a:r>
          </a:p>
        </p:txBody>
      </p:sp>
      <p:sp>
        <p:nvSpPr>
          <p:cNvPr id="1431" name="Title 1">
            <a:extLst>
              <a:ext uri="{FF2B5EF4-FFF2-40B4-BE49-F238E27FC236}">
                <a16:creationId xmlns:a16="http://schemas.microsoft.com/office/drawing/2014/main" id="{99C9BE04-29F3-73CD-10E8-35F93E5A1FF2}"/>
              </a:ext>
            </a:extLst>
          </p:cNvPr>
          <p:cNvSpPr txBox="1">
            <a:spLocks/>
          </p:cNvSpPr>
          <p:nvPr/>
        </p:nvSpPr>
        <p:spPr>
          <a:xfrm>
            <a:off x="3634068" y="0"/>
            <a:ext cx="5224284" cy="61818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r>
              <a:rPr lang="en-US" sz="2800" b="1">
                <a:cs typeface="Arial" panose="020B0604020202020204" pitchFamily="34" charset="0"/>
              </a:rPr>
              <a:t>Locations of Commercial SNF</a:t>
            </a:r>
            <a:endParaRPr lang="en-US" sz="2800" b="1" dirty="0">
              <a:cs typeface="Arial" panose="020B0604020202020204" pitchFamily="34" charset="0"/>
            </a:endParaRPr>
          </a:p>
        </p:txBody>
      </p:sp>
      <p:sp>
        <p:nvSpPr>
          <p:cNvPr id="1432" name="Slide Number Placeholder 2">
            <a:extLst>
              <a:ext uri="{FF2B5EF4-FFF2-40B4-BE49-F238E27FC236}">
                <a16:creationId xmlns:a16="http://schemas.microsoft.com/office/drawing/2014/main" id="{BBC12B9C-2EA7-794A-E7E9-30618A6D3EAA}"/>
              </a:ext>
            </a:extLst>
          </p:cNvPr>
          <p:cNvSpPr txBox="1">
            <a:spLocks/>
          </p:cNvSpPr>
          <p:nvPr/>
        </p:nvSpPr>
        <p:spPr>
          <a:xfrm>
            <a:off x="5603184" y="6263061"/>
            <a:ext cx="98563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08040D-0DD5-4758-8999-F1D8A67C00BE}" type="slidenum">
              <a:rPr lang="en-US" smtClean="0">
                <a:solidFill>
                  <a:prstClr val="black">
                    <a:tint val="75000"/>
                  </a:prstClr>
                </a:solidFill>
                <a:latin typeface="Calibri" panose="020F0502020204030204"/>
              </a:rPr>
              <a:pPr>
                <a:defRPr/>
              </a:pPr>
              <a:t>3</a:t>
            </a:fld>
            <a:endParaRPr lang="en-US" dirty="0">
              <a:solidFill>
                <a:prstClr val="black">
                  <a:tint val="75000"/>
                </a:prstClr>
              </a:solidFill>
              <a:latin typeface="Calibri" panose="020F0502020204030204"/>
            </a:endParaRPr>
          </a:p>
        </p:txBody>
      </p:sp>
      <p:sp>
        <p:nvSpPr>
          <p:cNvPr id="1433" name="TextBox 17">
            <a:extLst>
              <a:ext uri="{FF2B5EF4-FFF2-40B4-BE49-F238E27FC236}">
                <a16:creationId xmlns:a16="http://schemas.microsoft.com/office/drawing/2014/main" id="{25A6DE30-F707-1BCD-C1B5-B54ED3961EAB}"/>
              </a:ext>
            </a:extLst>
          </p:cNvPr>
          <p:cNvSpPr txBox="1"/>
          <p:nvPr/>
        </p:nvSpPr>
        <p:spPr>
          <a:xfrm>
            <a:off x="2852050" y="1946752"/>
            <a:ext cx="1280160" cy="1099296"/>
          </a:xfrm>
          <a:prstGeom prst="roundRect">
            <a:avLst/>
          </a:prstGeom>
          <a:solidFill>
            <a:schemeClr val="bg1"/>
          </a:solidFill>
          <a:ln w="38100">
            <a:solidFill>
              <a:srgbClr val="FF0000"/>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Western Sites Evaluated</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Trojan</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Humboldt Bay</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Rancho Seco</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San Onofre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34" name="TextBox 17">
            <a:extLst>
              <a:ext uri="{FF2B5EF4-FFF2-40B4-BE49-F238E27FC236}">
                <a16:creationId xmlns:a16="http://schemas.microsoft.com/office/drawing/2014/main" id="{89B1D048-697A-1C80-C3F9-340D5F84BFB5}"/>
              </a:ext>
            </a:extLst>
          </p:cNvPr>
          <p:cNvSpPr txBox="1"/>
          <p:nvPr/>
        </p:nvSpPr>
        <p:spPr>
          <a:xfrm>
            <a:off x="4352701" y="1091108"/>
            <a:ext cx="1280160" cy="2095261"/>
          </a:xfrm>
          <a:prstGeom prst="roundRect">
            <a:avLst/>
          </a:prstGeom>
          <a:solidFill>
            <a:schemeClr val="bg1"/>
          </a:solidFill>
          <a:ln w="38100">
            <a:solidFill>
              <a:srgbClr val="FF0000"/>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Midwestern Sites Evaluated</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Big Rock Point</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Kewaunee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La Crosse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Zion</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Fort Calhoun</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Morris</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(Operating)</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Dresden</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(Operating)</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000" b="1" dirty="0">
                <a:solidFill>
                  <a:prstClr val="black"/>
                </a:solidFill>
                <a:latin typeface="Arial" panose="020B0604020202020204" pitchFamily="34" charset="0"/>
                <a:ea typeface="Times New Roman" panose="02020603050405020304" pitchFamily="18" charset="0"/>
              </a:rPr>
              <a:t>Palisades</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Duane Arnold</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35" name="TextBox 17">
            <a:extLst>
              <a:ext uri="{FF2B5EF4-FFF2-40B4-BE49-F238E27FC236}">
                <a16:creationId xmlns:a16="http://schemas.microsoft.com/office/drawing/2014/main" id="{C8884C29-02FC-82B2-1B88-1921687F05C7}"/>
              </a:ext>
            </a:extLst>
          </p:cNvPr>
          <p:cNvSpPr txBox="1"/>
          <p:nvPr/>
        </p:nvSpPr>
        <p:spPr>
          <a:xfrm>
            <a:off x="7123876" y="4883324"/>
            <a:ext cx="1280160" cy="644240"/>
          </a:xfrm>
          <a:prstGeom prst="roundRect">
            <a:avLst/>
          </a:prstGeom>
          <a:solidFill>
            <a:schemeClr val="bg1"/>
          </a:solidFill>
          <a:ln w="38100">
            <a:solidFill>
              <a:srgbClr val="FF0000"/>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Southern Site Evaluated</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Crystal River</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36" name="TextBox 17">
            <a:extLst>
              <a:ext uri="{FF2B5EF4-FFF2-40B4-BE49-F238E27FC236}">
                <a16:creationId xmlns:a16="http://schemas.microsoft.com/office/drawing/2014/main" id="{DD7568BA-9E6C-7DB9-9031-C044781C6D8B}"/>
              </a:ext>
            </a:extLst>
          </p:cNvPr>
          <p:cNvSpPr txBox="1"/>
          <p:nvPr/>
        </p:nvSpPr>
        <p:spPr>
          <a:xfrm>
            <a:off x="10267947" y="1471849"/>
            <a:ext cx="1672550" cy="1672514"/>
          </a:xfrm>
          <a:prstGeom prst="roundRect">
            <a:avLst/>
          </a:prstGeom>
          <a:solidFill>
            <a:schemeClr val="bg1"/>
          </a:solidFill>
          <a:ln w="38100">
            <a:solidFill>
              <a:srgbClr val="FF0000"/>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Eastern Sites Evaluated</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Maine Yankee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Vermont Yankee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Yankee Rowe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Pilgrim</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Connecticut Yankee</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Oyster Creek</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Indian Point</a:t>
            </a:r>
          </a:p>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000" b="1" dirty="0">
                <a:solidFill>
                  <a:prstClr val="black"/>
                </a:solidFill>
                <a:latin typeface="Arial" panose="020B0604020202020204" pitchFamily="34" charset="0"/>
                <a:ea typeface="Times New Roman" panose="02020603050405020304" pitchFamily="18" charset="0"/>
              </a:rPr>
              <a:t>Three Mile Island</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17236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sky, outdoor, scene, way&#10;&#10;Description automatically generated">
            <a:extLst>
              <a:ext uri="{FF2B5EF4-FFF2-40B4-BE49-F238E27FC236}">
                <a16:creationId xmlns:a16="http://schemas.microsoft.com/office/drawing/2014/main" id="{1F1D15D1-4C3E-CAAC-4B62-D13FFEDBE5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095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91ACB7-1C1E-C833-8684-406D9C334353}"/>
              </a:ext>
            </a:extLst>
          </p:cNvPr>
          <p:cNvSpPr>
            <a:spLocks noGrp="1"/>
          </p:cNvSpPr>
          <p:nvPr>
            <p:ph type="title"/>
          </p:nvPr>
        </p:nvSpPr>
        <p:spPr>
          <a:xfrm>
            <a:off x="7274560" y="365125"/>
            <a:ext cx="4836160" cy="1899912"/>
          </a:xfrm>
        </p:spPr>
        <p:txBody>
          <a:bodyPr>
            <a:normAutofit/>
          </a:bodyPr>
          <a:lstStyle/>
          <a:p>
            <a:r>
              <a:rPr lang="en-US" sz="4000" dirty="0"/>
              <a:t>TMI North Bridge</a:t>
            </a:r>
          </a:p>
        </p:txBody>
      </p:sp>
      <p:sp>
        <p:nvSpPr>
          <p:cNvPr id="3" name="Content Placeholder 2">
            <a:extLst>
              <a:ext uri="{FF2B5EF4-FFF2-40B4-BE49-F238E27FC236}">
                <a16:creationId xmlns:a16="http://schemas.microsoft.com/office/drawing/2014/main" id="{DB5F2692-67FD-99C4-3A9C-EFD1AE063C13}"/>
              </a:ext>
            </a:extLst>
          </p:cNvPr>
          <p:cNvSpPr>
            <a:spLocks noGrp="1"/>
          </p:cNvSpPr>
          <p:nvPr>
            <p:ph idx="1"/>
          </p:nvPr>
        </p:nvSpPr>
        <p:spPr>
          <a:xfrm>
            <a:off x="7531610" y="1869441"/>
            <a:ext cx="4579110" cy="3999229"/>
          </a:xfrm>
        </p:spPr>
        <p:txBody>
          <a:bodyPr>
            <a:normAutofit/>
          </a:bodyPr>
          <a:lstStyle/>
          <a:p>
            <a:r>
              <a:rPr lang="en-US" sz="2000" b="0" dirty="0"/>
              <a:t>Built in 1960s to support rail and vehicle traffic</a:t>
            </a:r>
          </a:p>
          <a:p>
            <a:r>
              <a:rPr lang="en-US" sz="2000" b="0" dirty="0"/>
              <a:t>Steel superstructure with concrete composite deck and asphalt surface</a:t>
            </a:r>
          </a:p>
          <a:p>
            <a:r>
              <a:rPr lang="en-US" sz="2000" b="0" dirty="0"/>
              <a:t>Rail lines installed to support construction of both Unit 1 and 2 remain but have not been utilized since a 2014 transformer delivery</a:t>
            </a:r>
          </a:p>
          <a:p>
            <a:r>
              <a:rPr lang="en-US" sz="2000" b="0" dirty="0"/>
              <a:t>Rated currently for 40-ton weight limit; higher loads require evaluation</a:t>
            </a:r>
          </a:p>
          <a:p>
            <a:r>
              <a:rPr lang="en-US" sz="2000" b="0" dirty="0"/>
              <a:t>Repairs and upgrades planned for decommissioning</a:t>
            </a:r>
          </a:p>
          <a:p>
            <a:endParaRPr lang="en-US" sz="2000" b="0" dirty="0"/>
          </a:p>
        </p:txBody>
      </p:sp>
      <p:sp>
        <p:nvSpPr>
          <p:cNvPr id="4" name="Slide Number Placeholder 3">
            <a:extLst>
              <a:ext uri="{FF2B5EF4-FFF2-40B4-BE49-F238E27FC236}">
                <a16:creationId xmlns:a16="http://schemas.microsoft.com/office/drawing/2014/main" id="{1B8BE049-E44B-537E-9181-49FC18B3574E}"/>
              </a:ext>
            </a:extLst>
          </p:cNvPr>
          <p:cNvSpPr>
            <a:spLocks noGrp="1"/>
          </p:cNvSpPr>
          <p:nvPr>
            <p:ph type="sldNum" sz="quarter" idx="12"/>
          </p:nvPr>
        </p:nvSpPr>
        <p:spPr>
          <a:xfrm>
            <a:off x="8610600" y="6356350"/>
            <a:ext cx="2743200" cy="365125"/>
          </a:xfrm>
        </p:spPr>
        <p:txBody>
          <a:bodyPr>
            <a:normAutofit/>
          </a:bodyPr>
          <a:lstStyle/>
          <a:p>
            <a:pPr>
              <a:spcAft>
                <a:spcPts val="600"/>
              </a:spcAft>
            </a:pPr>
            <a:fld id="{797C032F-CD6F-4040-A6F8-55EF6F4FAEDE}" type="slidenum">
              <a:rPr lang="en-US" smtClean="0"/>
              <a:pPr>
                <a:spcAft>
                  <a:spcPts val="600"/>
                </a:spcAft>
              </a:pPr>
              <a:t>30</a:t>
            </a:fld>
            <a:endParaRPr lang="en-US"/>
          </a:p>
        </p:txBody>
      </p:sp>
    </p:spTree>
    <p:extLst>
      <p:ext uri="{BB962C8B-B14F-4D97-AF65-F5344CB8AC3E}">
        <p14:creationId xmlns:p14="http://schemas.microsoft.com/office/powerpoint/2010/main" val="2837559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TMI North Bridge</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31</a:t>
            </a:fld>
            <a:endParaRPr lang="en-US" dirty="0"/>
          </a:p>
        </p:txBody>
      </p:sp>
      <p:sp>
        <p:nvSpPr>
          <p:cNvPr id="9" name="TextBox 8">
            <a:extLst>
              <a:ext uri="{FF2B5EF4-FFF2-40B4-BE49-F238E27FC236}">
                <a16:creationId xmlns:a16="http://schemas.microsoft.com/office/drawing/2014/main" id="{40541326-4D3D-44AD-AE70-29406930AD6B}"/>
              </a:ext>
            </a:extLst>
          </p:cNvPr>
          <p:cNvSpPr txBox="1"/>
          <p:nvPr/>
        </p:nvSpPr>
        <p:spPr>
          <a:xfrm>
            <a:off x="1651519" y="5569049"/>
            <a:ext cx="3048668"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Site Entrance at North Bridge</a:t>
            </a:r>
          </a:p>
        </p:txBody>
      </p:sp>
      <p:sp>
        <p:nvSpPr>
          <p:cNvPr id="10" name="TextBox 9">
            <a:extLst>
              <a:ext uri="{FF2B5EF4-FFF2-40B4-BE49-F238E27FC236}">
                <a16:creationId xmlns:a16="http://schemas.microsoft.com/office/drawing/2014/main" id="{E193F90E-EF81-43F7-8509-BAF0BDF6A80A}"/>
              </a:ext>
            </a:extLst>
          </p:cNvPr>
          <p:cNvSpPr txBox="1"/>
          <p:nvPr/>
        </p:nvSpPr>
        <p:spPr>
          <a:xfrm>
            <a:off x="7491815" y="5569049"/>
            <a:ext cx="326582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Sign Postings at North Bridge </a:t>
            </a:r>
          </a:p>
        </p:txBody>
      </p:sp>
      <p:pic>
        <p:nvPicPr>
          <p:cNvPr id="5" name="Picture 4" descr="A picture containing text, sky, outdoor, road&#10;&#10;Description automatically generated">
            <a:extLst>
              <a:ext uri="{FF2B5EF4-FFF2-40B4-BE49-F238E27FC236}">
                <a16:creationId xmlns:a16="http://schemas.microsoft.com/office/drawing/2014/main" id="{4D0D45C3-F5B7-E7D9-CB85-701DDF669E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54" y="1172415"/>
            <a:ext cx="5759948" cy="4319961"/>
          </a:xfrm>
          <a:prstGeom prst="rect">
            <a:avLst/>
          </a:prstGeom>
        </p:spPr>
      </p:pic>
      <p:pic>
        <p:nvPicPr>
          <p:cNvPr id="7" name="Picture 6" descr="A picture containing text, outdoor, sign&#10;&#10;Description automatically generated">
            <a:extLst>
              <a:ext uri="{FF2B5EF4-FFF2-40B4-BE49-F238E27FC236}">
                <a16:creationId xmlns:a16="http://schemas.microsoft.com/office/drawing/2014/main" id="{929549B6-ED4D-6F07-E6D6-046E9E0FBB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999" y="1172415"/>
            <a:ext cx="5759948" cy="4319961"/>
          </a:xfrm>
          <a:prstGeom prst="rect">
            <a:avLst/>
          </a:prstGeom>
        </p:spPr>
      </p:pic>
    </p:spTree>
    <p:extLst>
      <p:ext uri="{BB962C8B-B14F-4D97-AF65-F5344CB8AC3E}">
        <p14:creationId xmlns:p14="http://schemas.microsoft.com/office/powerpoint/2010/main" val="3745834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TMI North Bridge</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32</a:t>
            </a:fld>
            <a:endParaRPr lang="en-US" dirty="0"/>
          </a:p>
        </p:txBody>
      </p:sp>
      <p:sp>
        <p:nvSpPr>
          <p:cNvPr id="9" name="TextBox 8">
            <a:extLst>
              <a:ext uri="{FF2B5EF4-FFF2-40B4-BE49-F238E27FC236}">
                <a16:creationId xmlns:a16="http://schemas.microsoft.com/office/drawing/2014/main" id="{40541326-4D3D-44AD-AE70-29406930AD6B}"/>
              </a:ext>
            </a:extLst>
          </p:cNvPr>
          <p:cNvSpPr txBox="1"/>
          <p:nvPr/>
        </p:nvSpPr>
        <p:spPr>
          <a:xfrm>
            <a:off x="1651519" y="5569049"/>
            <a:ext cx="3048668"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Heading West onto TMI Site</a:t>
            </a:r>
          </a:p>
        </p:txBody>
      </p:sp>
      <p:sp>
        <p:nvSpPr>
          <p:cNvPr id="10" name="TextBox 9">
            <a:extLst>
              <a:ext uri="{FF2B5EF4-FFF2-40B4-BE49-F238E27FC236}">
                <a16:creationId xmlns:a16="http://schemas.microsoft.com/office/drawing/2014/main" id="{E193F90E-EF81-43F7-8509-BAF0BDF6A80A}"/>
              </a:ext>
            </a:extLst>
          </p:cNvPr>
          <p:cNvSpPr txBox="1"/>
          <p:nvPr/>
        </p:nvSpPr>
        <p:spPr>
          <a:xfrm>
            <a:off x="7491815" y="5569049"/>
            <a:ext cx="326582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Rail Condition on Bridge</a:t>
            </a:r>
          </a:p>
        </p:txBody>
      </p:sp>
      <p:pic>
        <p:nvPicPr>
          <p:cNvPr id="11" name="Picture 10" descr="A close-up of a road&#10;&#10;Description automatically generated with low confidence">
            <a:extLst>
              <a:ext uri="{FF2B5EF4-FFF2-40B4-BE49-F238E27FC236}">
                <a16:creationId xmlns:a16="http://schemas.microsoft.com/office/drawing/2014/main" id="{062FBA71-B113-9973-CC57-BB42AEAC7C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0422" y="1087449"/>
            <a:ext cx="5781304" cy="4335978"/>
          </a:xfrm>
          <a:prstGeom prst="rect">
            <a:avLst/>
          </a:prstGeom>
        </p:spPr>
      </p:pic>
      <p:pic>
        <p:nvPicPr>
          <p:cNvPr id="13" name="Picture 12" descr="A picture containing tree, outdoor, way, ground&#10;&#10;Description automatically generated">
            <a:extLst>
              <a:ext uri="{FF2B5EF4-FFF2-40B4-BE49-F238E27FC236}">
                <a16:creationId xmlns:a16="http://schemas.microsoft.com/office/drawing/2014/main" id="{2C9DF768-D536-9E53-89FB-740FA6894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50397"/>
            <a:ext cx="6146775" cy="4610082"/>
          </a:xfrm>
          <a:prstGeom prst="rect">
            <a:avLst/>
          </a:prstGeom>
        </p:spPr>
      </p:pic>
    </p:spTree>
    <p:extLst>
      <p:ext uri="{BB962C8B-B14F-4D97-AF65-F5344CB8AC3E}">
        <p14:creationId xmlns:p14="http://schemas.microsoft.com/office/powerpoint/2010/main" val="628221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Onsite Rail</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33</a:t>
            </a:fld>
            <a:endParaRPr lang="en-US" dirty="0"/>
          </a:p>
        </p:txBody>
      </p:sp>
      <p:sp>
        <p:nvSpPr>
          <p:cNvPr id="9" name="TextBox 8">
            <a:extLst>
              <a:ext uri="{FF2B5EF4-FFF2-40B4-BE49-F238E27FC236}">
                <a16:creationId xmlns:a16="http://schemas.microsoft.com/office/drawing/2014/main" id="{40541326-4D3D-44AD-AE70-29406930AD6B}"/>
              </a:ext>
            </a:extLst>
          </p:cNvPr>
          <p:cNvSpPr txBox="1"/>
          <p:nvPr/>
        </p:nvSpPr>
        <p:spPr>
          <a:xfrm>
            <a:off x="1651519" y="5569049"/>
            <a:ext cx="3048668"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Heading West onto TMI Site</a:t>
            </a:r>
          </a:p>
        </p:txBody>
      </p:sp>
      <p:sp>
        <p:nvSpPr>
          <p:cNvPr id="10" name="TextBox 9">
            <a:extLst>
              <a:ext uri="{FF2B5EF4-FFF2-40B4-BE49-F238E27FC236}">
                <a16:creationId xmlns:a16="http://schemas.microsoft.com/office/drawing/2014/main" id="{E193F90E-EF81-43F7-8509-BAF0BDF6A80A}"/>
              </a:ext>
            </a:extLst>
          </p:cNvPr>
          <p:cNvSpPr txBox="1"/>
          <p:nvPr/>
        </p:nvSpPr>
        <p:spPr>
          <a:xfrm>
            <a:off x="7491815" y="5569049"/>
            <a:ext cx="326582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Rail Condition at Entrance</a:t>
            </a:r>
          </a:p>
        </p:txBody>
      </p:sp>
      <p:pic>
        <p:nvPicPr>
          <p:cNvPr id="6" name="Picture 5" descr="A picture containing outdoor, sky, track&#10;&#10;Description automatically generated">
            <a:extLst>
              <a:ext uri="{FF2B5EF4-FFF2-40B4-BE49-F238E27FC236}">
                <a16:creationId xmlns:a16="http://schemas.microsoft.com/office/drawing/2014/main" id="{9621E83C-AAE8-6C74-4134-991EC9900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25" y="1095740"/>
            <a:ext cx="5854212" cy="4390659"/>
          </a:xfrm>
          <a:prstGeom prst="rect">
            <a:avLst/>
          </a:prstGeom>
        </p:spPr>
      </p:pic>
      <p:pic>
        <p:nvPicPr>
          <p:cNvPr id="11" name="Picture 10" descr="A picture containing ground, outdoor, track, grass&#10;&#10;Description automatically generated">
            <a:extLst>
              <a:ext uri="{FF2B5EF4-FFF2-40B4-BE49-F238E27FC236}">
                <a16:creationId xmlns:a16="http://schemas.microsoft.com/office/drawing/2014/main" id="{F9E46DBD-C64A-7537-DCCB-963397600D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2064" y="1095740"/>
            <a:ext cx="5854211" cy="4390659"/>
          </a:xfrm>
          <a:prstGeom prst="rect">
            <a:avLst/>
          </a:prstGeom>
        </p:spPr>
      </p:pic>
    </p:spTree>
    <p:extLst>
      <p:ext uri="{BB962C8B-B14F-4D97-AF65-F5344CB8AC3E}">
        <p14:creationId xmlns:p14="http://schemas.microsoft.com/office/powerpoint/2010/main" val="3681279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Onsite Rail</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34</a:t>
            </a:fld>
            <a:endParaRPr lang="en-US" dirty="0"/>
          </a:p>
        </p:txBody>
      </p:sp>
      <p:sp>
        <p:nvSpPr>
          <p:cNvPr id="10" name="TextBox 9">
            <a:extLst>
              <a:ext uri="{FF2B5EF4-FFF2-40B4-BE49-F238E27FC236}">
                <a16:creationId xmlns:a16="http://schemas.microsoft.com/office/drawing/2014/main" id="{E193F90E-EF81-43F7-8509-BAF0BDF6A80A}"/>
              </a:ext>
            </a:extLst>
          </p:cNvPr>
          <p:cNvSpPr txBox="1"/>
          <p:nvPr/>
        </p:nvSpPr>
        <p:spPr>
          <a:xfrm>
            <a:off x="7491815" y="5569049"/>
            <a:ext cx="326582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Rail Near Reactor Buildings</a:t>
            </a:r>
          </a:p>
        </p:txBody>
      </p:sp>
      <p:pic>
        <p:nvPicPr>
          <p:cNvPr id="15" name="Picture 14" descr="A picture containing old&#10;&#10;Description automatically generated">
            <a:extLst>
              <a:ext uri="{FF2B5EF4-FFF2-40B4-BE49-F238E27FC236}">
                <a16:creationId xmlns:a16="http://schemas.microsoft.com/office/drawing/2014/main" id="{93873128-4EA9-2198-90B9-28E2324244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595322" y="917640"/>
            <a:ext cx="5315897" cy="3986923"/>
          </a:xfrm>
          <a:prstGeom prst="rect">
            <a:avLst/>
          </a:prstGeom>
        </p:spPr>
      </p:pic>
      <p:sp>
        <p:nvSpPr>
          <p:cNvPr id="16" name="TextBox 15">
            <a:extLst>
              <a:ext uri="{FF2B5EF4-FFF2-40B4-BE49-F238E27FC236}">
                <a16:creationId xmlns:a16="http://schemas.microsoft.com/office/drawing/2014/main" id="{0F7F048F-8291-BFAF-0F13-AD5A4D93A9FE}"/>
              </a:ext>
            </a:extLst>
          </p:cNvPr>
          <p:cNvSpPr txBox="1"/>
          <p:nvPr/>
        </p:nvSpPr>
        <p:spPr>
          <a:xfrm>
            <a:off x="1586315" y="5632771"/>
            <a:ext cx="326582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Rail Past North Bridge Entrance</a:t>
            </a:r>
          </a:p>
        </p:txBody>
      </p:sp>
      <p:pic>
        <p:nvPicPr>
          <p:cNvPr id="18" name="Picture 17" descr="A picture containing outdoor, ground, sky, way&#10;&#10;Description automatically generated">
            <a:extLst>
              <a:ext uri="{FF2B5EF4-FFF2-40B4-BE49-F238E27FC236}">
                <a16:creationId xmlns:a16="http://schemas.microsoft.com/office/drawing/2014/main" id="{6A2C57BF-4B25-D09C-A11F-C02E944E0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539" y="1061341"/>
            <a:ext cx="6010276" cy="4507708"/>
          </a:xfrm>
          <a:prstGeom prst="rect">
            <a:avLst/>
          </a:prstGeom>
        </p:spPr>
      </p:pic>
    </p:spTree>
    <p:extLst>
      <p:ext uri="{BB962C8B-B14F-4D97-AF65-F5344CB8AC3E}">
        <p14:creationId xmlns:p14="http://schemas.microsoft.com/office/powerpoint/2010/main" val="4252399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7C0A02-625D-2739-5A0C-850DAD0F9843}"/>
              </a:ext>
            </a:extLst>
          </p:cNvPr>
          <p:cNvSpPr>
            <a:spLocks noGrp="1"/>
          </p:cNvSpPr>
          <p:nvPr>
            <p:ph type="sldNum" sz="quarter" idx="12"/>
          </p:nvPr>
        </p:nvSpPr>
        <p:spPr/>
        <p:txBody>
          <a:bodyPr/>
          <a:lstStyle/>
          <a:p>
            <a:fld id="{797C032F-CD6F-4040-A6F8-55EF6F4FAEDE}" type="slidenum">
              <a:rPr lang="en-US" smtClean="0"/>
              <a:pPr/>
              <a:t>35</a:t>
            </a:fld>
            <a:endParaRPr lang="en-US" dirty="0"/>
          </a:p>
        </p:txBody>
      </p:sp>
      <p:pic>
        <p:nvPicPr>
          <p:cNvPr id="6" name="Picture 5" descr="Map&#10;&#10;Description automatically generated">
            <a:extLst>
              <a:ext uri="{FF2B5EF4-FFF2-40B4-BE49-F238E27FC236}">
                <a16:creationId xmlns:a16="http://schemas.microsoft.com/office/drawing/2014/main" id="{42744E5A-39F3-3BA6-EED0-847657959DB2}"/>
              </a:ext>
            </a:extLst>
          </p:cNvPr>
          <p:cNvPicPr>
            <a:picLocks noChangeAspect="1"/>
          </p:cNvPicPr>
          <p:nvPr/>
        </p:nvPicPr>
        <p:blipFill>
          <a:blip r:embed="rId2"/>
          <a:stretch>
            <a:fillRect/>
          </a:stretch>
        </p:blipFill>
        <p:spPr>
          <a:xfrm>
            <a:off x="1123280" y="0"/>
            <a:ext cx="9945439" cy="6858000"/>
          </a:xfrm>
          <a:prstGeom prst="rect">
            <a:avLst/>
          </a:prstGeom>
        </p:spPr>
      </p:pic>
    </p:spTree>
    <p:extLst>
      <p:ext uri="{BB962C8B-B14F-4D97-AF65-F5344CB8AC3E}">
        <p14:creationId xmlns:p14="http://schemas.microsoft.com/office/powerpoint/2010/main" val="3666696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7C0A02-625D-2739-5A0C-850DAD0F9843}"/>
              </a:ext>
            </a:extLst>
          </p:cNvPr>
          <p:cNvSpPr>
            <a:spLocks noGrp="1"/>
          </p:cNvSpPr>
          <p:nvPr>
            <p:ph type="sldNum" sz="quarter" idx="12"/>
          </p:nvPr>
        </p:nvSpPr>
        <p:spPr/>
        <p:txBody>
          <a:bodyPr/>
          <a:lstStyle/>
          <a:p>
            <a:fld id="{797C032F-CD6F-4040-A6F8-55EF6F4FAEDE}" type="slidenum">
              <a:rPr lang="en-US" smtClean="0"/>
              <a:pPr/>
              <a:t>36</a:t>
            </a:fld>
            <a:endParaRPr lang="en-US" dirty="0"/>
          </a:p>
        </p:txBody>
      </p:sp>
      <p:pic>
        <p:nvPicPr>
          <p:cNvPr id="3" name="Picture 2" descr="A picture containing text&#10;&#10;Description automatically generated">
            <a:extLst>
              <a:ext uri="{FF2B5EF4-FFF2-40B4-BE49-F238E27FC236}">
                <a16:creationId xmlns:a16="http://schemas.microsoft.com/office/drawing/2014/main" id="{D3F124CE-51E0-E95B-747E-8733F5F32A52}"/>
              </a:ext>
            </a:extLst>
          </p:cNvPr>
          <p:cNvPicPr>
            <a:picLocks noChangeAspect="1"/>
          </p:cNvPicPr>
          <p:nvPr/>
        </p:nvPicPr>
        <p:blipFill>
          <a:blip r:embed="rId2"/>
          <a:stretch>
            <a:fillRect/>
          </a:stretch>
        </p:blipFill>
        <p:spPr>
          <a:xfrm>
            <a:off x="1123280" y="0"/>
            <a:ext cx="9945439" cy="6858000"/>
          </a:xfrm>
          <a:prstGeom prst="rect">
            <a:avLst/>
          </a:prstGeom>
        </p:spPr>
      </p:pic>
    </p:spTree>
    <p:extLst>
      <p:ext uri="{BB962C8B-B14F-4D97-AF65-F5344CB8AC3E}">
        <p14:creationId xmlns:p14="http://schemas.microsoft.com/office/powerpoint/2010/main" val="3403544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TMI South Entrance</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37</a:t>
            </a:fld>
            <a:endParaRPr lang="en-US" dirty="0"/>
          </a:p>
        </p:txBody>
      </p:sp>
      <p:sp>
        <p:nvSpPr>
          <p:cNvPr id="10" name="TextBox 9">
            <a:extLst>
              <a:ext uri="{FF2B5EF4-FFF2-40B4-BE49-F238E27FC236}">
                <a16:creationId xmlns:a16="http://schemas.microsoft.com/office/drawing/2014/main" id="{E193F90E-EF81-43F7-8509-BAF0BDF6A80A}"/>
              </a:ext>
            </a:extLst>
          </p:cNvPr>
          <p:cNvSpPr txBox="1"/>
          <p:nvPr/>
        </p:nvSpPr>
        <p:spPr>
          <a:xfrm>
            <a:off x="7491815" y="5569049"/>
            <a:ext cx="3265827"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Road Past South Bridge on Site Traveling North</a:t>
            </a:r>
          </a:p>
        </p:txBody>
      </p:sp>
      <p:sp>
        <p:nvSpPr>
          <p:cNvPr id="16" name="TextBox 15">
            <a:extLst>
              <a:ext uri="{FF2B5EF4-FFF2-40B4-BE49-F238E27FC236}">
                <a16:creationId xmlns:a16="http://schemas.microsoft.com/office/drawing/2014/main" id="{0F7F048F-8291-BFAF-0F13-AD5A4D93A9FE}"/>
              </a:ext>
            </a:extLst>
          </p:cNvPr>
          <p:cNvSpPr txBox="1"/>
          <p:nvPr/>
        </p:nvSpPr>
        <p:spPr>
          <a:xfrm>
            <a:off x="1586315" y="5632771"/>
            <a:ext cx="326582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South Bridge Entrance</a:t>
            </a:r>
          </a:p>
        </p:txBody>
      </p:sp>
      <p:pic>
        <p:nvPicPr>
          <p:cNvPr id="5" name="Picture 4" descr="A road with trees on the side&#10;&#10;Description automatically generated with low confidence">
            <a:extLst>
              <a:ext uri="{FF2B5EF4-FFF2-40B4-BE49-F238E27FC236}">
                <a16:creationId xmlns:a16="http://schemas.microsoft.com/office/drawing/2014/main" id="{A136162B-E85D-F676-6E8D-F12C4AD8AC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0479" y="1160179"/>
            <a:ext cx="5878493" cy="4408870"/>
          </a:xfrm>
          <a:prstGeom prst="rect">
            <a:avLst/>
          </a:prstGeom>
        </p:spPr>
      </p:pic>
      <p:pic>
        <p:nvPicPr>
          <p:cNvPr id="7" name="Picture 6" descr="A picture containing text, outdoor, tree, ground&#10;&#10;Description automatically generated">
            <a:extLst>
              <a:ext uri="{FF2B5EF4-FFF2-40B4-BE49-F238E27FC236}">
                <a16:creationId xmlns:a16="http://schemas.microsoft.com/office/drawing/2014/main" id="{F40E314D-1E0F-D37C-3B1F-1E27E1AF9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60179"/>
            <a:ext cx="5909834" cy="4432376"/>
          </a:xfrm>
          <a:prstGeom prst="rect">
            <a:avLst/>
          </a:prstGeom>
        </p:spPr>
      </p:pic>
    </p:spTree>
    <p:extLst>
      <p:ext uri="{BB962C8B-B14F-4D97-AF65-F5344CB8AC3E}">
        <p14:creationId xmlns:p14="http://schemas.microsoft.com/office/powerpoint/2010/main" val="2843999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Rail Near TMI South Entrance</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38</a:t>
            </a:fld>
            <a:endParaRPr lang="en-US" dirty="0"/>
          </a:p>
        </p:txBody>
      </p:sp>
      <p:sp>
        <p:nvSpPr>
          <p:cNvPr id="10" name="TextBox 9">
            <a:extLst>
              <a:ext uri="{FF2B5EF4-FFF2-40B4-BE49-F238E27FC236}">
                <a16:creationId xmlns:a16="http://schemas.microsoft.com/office/drawing/2014/main" id="{E193F90E-EF81-43F7-8509-BAF0BDF6A80A}"/>
              </a:ext>
            </a:extLst>
          </p:cNvPr>
          <p:cNvSpPr txBox="1"/>
          <p:nvPr/>
        </p:nvSpPr>
        <p:spPr>
          <a:xfrm>
            <a:off x="838200" y="5233443"/>
            <a:ext cx="3861985"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Norfolk Southern Rail Near South Bridge</a:t>
            </a:r>
          </a:p>
        </p:txBody>
      </p:sp>
      <p:sp>
        <p:nvSpPr>
          <p:cNvPr id="3" name="TextBox 2">
            <a:extLst>
              <a:ext uri="{FF2B5EF4-FFF2-40B4-BE49-F238E27FC236}">
                <a16:creationId xmlns:a16="http://schemas.microsoft.com/office/drawing/2014/main" id="{45ADA479-6436-17B3-FD2E-3E7EE4EA6D9B}"/>
              </a:ext>
            </a:extLst>
          </p:cNvPr>
          <p:cNvSpPr txBox="1"/>
          <p:nvPr/>
        </p:nvSpPr>
        <p:spPr>
          <a:xfrm>
            <a:off x="7594600" y="5233443"/>
            <a:ext cx="3861985"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Rail Bridge Near South Entrance</a:t>
            </a:r>
          </a:p>
        </p:txBody>
      </p:sp>
      <p:pic>
        <p:nvPicPr>
          <p:cNvPr id="7" name="Picture 6" descr="A picture containing tree, outdoor, water, building&#10;&#10;Description automatically generated">
            <a:extLst>
              <a:ext uri="{FF2B5EF4-FFF2-40B4-BE49-F238E27FC236}">
                <a16:creationId xmlns:a16="http://schemas.microsoft.com/office/drawing/2014/main" id="{57E28508-AAF0-74DE-240B-E456B1DC37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4659" y="983982"/>
            <a:ext cx="5647341" cy="4235506"/>
          </a:xfrm>
          <a:prstGeom prst="rect">
            <a:avLst/>
          </a:prstGeom>
        </p:spPr>
      </p:pic>
      <p:pic>
        <p:nvPicPr>
          <p:cNvPr id="11" name="Picture 10" descr="A car parked on the side of a road&#10;&#10;Description automatically generated with medium confidence">
            <a:extLst>
              <a:ext uri="{FF2B5EF4-FFF2-40B4-BE49-F238E27FC236}">
                <a16:creationId xmlns:a16="http://schemas.microsoft.com/office/drawing/2014/main" id="{6201CA3E-AC8B-EA6D-0C27-7DBAF8C3AA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983982"/>
            <a:ext cx="5647341" cy="4235506"/>
          </a:xfrm>
          <a:prstGeom prst="rect">
            <a:avLst/>
          </a:prstGeom>
        </p:spPr>
      </p:pic>
    </p:spTree>
    <p:extLst>
      <p:ext uri="{BB962C8B-B14F-4D97-AF65-F5344CB8AC3E}">
        <p14:creationId xmlns:p14="http://schemas.microsoft.com/office/powerpoint/2010/main" val="2411982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Rail Near TMI South Entrance</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39</a:t>
            </a:fld>
            <a:endParaRPr lang="en-US" dirty="0"/>
          </a:p>
        </p:txBody>
      </p:sp>
      <p:sp>
        <p:nvSpPr>
          <p:cNvPr id="10" name="TextBox 9">
            <a:extLst>
              <a:ext uri="{FF2B5EF4-FFF2-40B4-BE49-F238E27FC236}">
                <a16:creationId xmlns:a16="http://schemas.microsoft.com/office/drawing/2014/main" id="{E193F90E-EF81-43F7-8509-BAF0BDF6A80A}"/>
              </a:ext>
            </a:extLst>
          </p:cNvPr>
          <p:cNvSpPr txBox="1"/>
          <p:nvPr/>
        </p:nvSpPr>
        <p:spPr>
          <a:xfrm>
            <a:off x="4165007" y="5592981"/>
            <a:ext cx="3861985"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Norfolk Southern Rail Near South Bridge</a:t>
            </a:r>
          </a:p>
        </p:txBody>
      </p:sp>
      <p:pic>
        <p:nvPicPr>
          <p:cNvPr id="6" name="Picture 5" descr="A picture containing tree, track, train, outdoor&#10;&#10;Description automatically generated">
            <a:extLst>
              <a:ext uri="{FF2B5EF4-FFF2-40B4-BE49-F238E27FC236}">
                <a16:creationId xmlns:a16="http://schemas.microsoft.com/office/drawing/2014/main" id="{71CF8D58-F183-9895-E465-C2E7A97C3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95742"/>
            <a:ext cx="5953098" cy="4464824"/>
          </a:xfrm>
          <a:prstGeom prst="rect">
            <a:avLst/>
          </a:prstGeom>
        </p:spPr>
      </p:pic>
      <p:pic>
        <p:nvPicPr>
          <p:cNvPr id="9" name="Picture 8" descr="A picture containing tree, train, track, ground&#10;&#10;Description automatically generated">
            <a:extLst>
              <a:ext uri="{FF2B5EF4-FFF2-40B4-BE49-F238E27FC236}">
                <a16:creationId xmlns:a16="http://schemas.microsoft.com/office/drawing/2014/main" id="{53FE147F-AB42-A36E-5741-1A291C68BB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1251" y="1104225"/>
            <a:ext cx="5953098" cy="4464824"/>
          </a:xfrm>
          <a:prstGeom prst="rect">
            <a:avLst/>
          </a:prstGeom>
        </p:spPr>
      </p:pic>
    </p:spTree>
    <p:extLst>
      <p:ext uri="{BB962C8B-B14F-4D97-AF65-F5344CB8AC3E}">
        <p14:creationId xmlns:p14="http://schemas.microsoft.com/office/powerpoint/2010/main" val="323023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853B-69C7-4A1C-9E18-DB473A1689E6}"/>
              </a:ext>
            </a:extLst>
          </p:cNvPr>
          <p:cNvSpPr>
            <a:spLocks noGrp="1"/>
          </p:cNvSpPr>
          <p:nvPr>
            <p:ph type="title"/>
          </p:nvPr>
        </p:nvSpPr>
        <p:spPr>
          <a:xfrm>
            <a:off x="838200" y="0"/>
            <a:ext cx="10515600" cy="1325563"/>
          </a:xfrm>
        </p:spPr>
        <p:txBody>
          <a:bodyPr>
            <a:normAutofit/>
          </a:bodyPr>
          <a:lstStyle/>
          <a:p>
            <a:r>
              <a:rPr lang="en-US" sz="3600" dirty="0"/>
              <a:t>Nuclear Power Plant Site Evaluations</a:t>
            </a:r>
          </a:p>
        </p:txBody>
      </p:sp>
      <p:sp>
        <p:nvSpPr>
          <p:cNvPr id="3" name="Content Placeholder 2">
            <a:extLst>
              <a:ext uri="{FF2B5EF4-FFF2-40B4-BE49-F238E27FC236}">
                <a16:creationId xmlns:a16="http://schemas.microsoft.com/office/drawing/2014/main" id="{84B35CB6-E229-4C11-BF20-CBFC480A4F29}"/>
              </a:ext>
            </a:extLst>
          </p:cNvPr>
          <p:cNvSpPr>
            <a:spLocks noGrp="1"/>
          </p:cNvSpPr>
          <p:nvPr>
            <p:ph idx="1"/>
          </p:nvPr>
        </p:nvSpPr>
        <p:spPr>
          <a:xfrm>
            <a:off x="838200" y="1188720"/>
            <a:ext cx="6532179" cy="4850756"/>
          </a:xfrm>
        </p:spPr>
        <p:txBody>
          <a:bodyPr>
            <a:normAutofit fontScale="85000" lnSpcReduction="10000"/>
          </a:bodyPr>
          <a:lstStyle/>
          <a:p>
            <a:r>
              <a:rPr lang="en-US" dirty="0"/>
              <a:t>The purpose of nuclear power plant (NPP) site evaluations is to:</a:t>
            </a:r>
          </a:p>
          <a:p>
            <a:pPr lvl="1"/>
            <a:r>
              <a:rPr lang="en-US" dirty="0"/>
              <a:t>Confirm, gather, and identify gaps in information related to the inventory of spent nuclear fuel (SNF) and greater-than-Class C (GTCC) waste at the NPP sites</a:t>
            </a:r>
          </a:p>
          <a:p>
            <a:pPr lvl="1"/>
            <a:r>
              <a:rPr lang="en-US" dirty="0"/>
              <a:t>Document conditions at the NPP sites at time of evaluation</a:t>
            </a:r>
          </a:p>
          <a:p>
            <a:pPr lvl="1"/>
            <a:r>
              <a:rPr lang="en-US" dirty="0"/>
              <a:t>Evaluate site transportation experience and near-site transportation infrastructure at the NPP sites</a:t>
            </a:r>
          </a:p>
          <a:p>
            <a:r>
              <a:rPr lang="en-US" dirty="0"/>
              <a:t>Identify gaps in information needed to ship SNF and GTCC waste from the NPP sites</a:t>
            </a:r>
          </a:p>
          <a:p>
            <a:r>
              <a:rPr lang="en-US" dirty="0"/>
              <a:t>Based on the available information, identify options for transporting SNF and GTCC waste from the NPP sites</a:t>
            </a:r>
          </a:p>
          <a:p>
            <a:endParaRPr lang="en-US" dirty="0"/>
          </a:p>
        </p:txBody>
      </p:sp>
      <p:pic>
        <p:nvPicPr>
          <p:cNvPr id="4" name="Picture 3">
            <a:extLst>
              <a:ext uri="{FF2B5EF4-FFF2-40B4-BE49-F238E27FC236}">
                <a16:creationId xmlns:a16="http://schemas.microsoft.com/office/drawing/2014/main" id="{BD6B227D-57DE-46DF-AD3A-7C0E6035EE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6467" y="1310146"/>
            <a:ext cx="3749040" cy="4850757"/>
          </a:xfrm>
          <a:prstGeom prst="rect">
            <a:avLst/>
          </a:prstGeom>
          <a:ln w="38100">
            <a:solidFill>
              <a:srgbClr val="000000"/>
            </a:solidFill>
          </a:ln>
        </p:spPr>
      </p:pic>
      <p:sp>
        <p:nvSpPr>
          <p:cNvPr id="5" name="Slide Number Placeholder 4">
            <a:extLst>
              <a:ext uri="{FF2B5EF4-FFF2-40B4-BE49-F238E27FC236}">
                <a16:creationId xmlns:a16="http://schemas.microsoft.com/office/drawing/2014/main" id="{DD008FFB-EE50-4E05-B860-6C064EAAEC99}"/>
              </a:ext>
            </a:extLst>
          </p:cNvPr>
          <p:cNvSpPr>
            <a:spLocks noGrp="1"/>
          </p:cNvSpPr>
          <p:nvPr>
            <p:ph type="sldNum" sz="quarter" idx="12"/>
          </p:nvPr>
        </p:nvSpPr>
        <p:spPr/>
        <p:txBody>
          <a:bodyPr/>
          <a:lstStyle/>
          <a:p>
            <a:fld id="{797C032F-CD6F-4040-A6F8-55EF6F4FAEDE}" type="slidenum">
              <a:rPr lang="en-US" smtClean="0"/>
              <a:pPr/>
              <a:t>4</a:t>
            </a:fld>
            <a:endParaRPr lang="en-US"/>
          </a:p>
        </p:txBody>
      </p:sp>
    </p:spTree>
    <p:extLst>
      <p:ext uri="{BB962C8B-B14F-4D97-AF65-F5344CB8AC3E}">
        <p14:creationId xmlns:p14="http://schemas.microsoft.com/office/powerpoint/2010/main" val="2168349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fontScale="90000"/>
          </a:bodyPr>
          <a:lstStyle/>
          <a:p>
            <a:r>
              <a:rPr lang="en-US" sz="3600" dirty="0"/>
              <a:t>Rail Yard Near TMI – Potential Interchange Point</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40</a:t>
            </a:fld>
            <a:endParaRPr lang="en-US" dirty="0"/>
          </a:p>
        </p:txBody>
      </p:sp>
      <p:pic>
        <p:nvPicPr>
          <p:cNvPr id="8" name="Picture 7" descr="A picture containing sky, track, outdoor, train&#10;&#10;Description automatically generated">
            <a:extLst>
              <a:ext uri="{FF2B5EF4-FFF2-40B4-BE49-F238E27FC236}">
                <a16:creationId xmlns:a16="http://schemas.microsoft.com/office/drawing/2014/main" id="{4A8E2D86-BA4B-DDE4-CE97-98671C96EB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73" y="1095743"/>
            <a:ext cx="5768830" cy="4326622"/>
          </a:xfrm>
          <a:prstGeom prst="rect">
            <a:avLst/>
          </a:prstGeom>
        </p:spPr>
      </p:pic>
      <p:sp>
        <p:nvSpPr>
          <p:cNvPr id="13" name="TextBox 12">
            <a:extLst>
              <a:ext uri="{FF2B5EF4-FFF2-40B4-BE49-F238E27FC236}">
                <a16:creationId xmlns:a16="http://schemas.microsoft.com/office/drawing/2014/main" id="{45AF15D1-F44B-4A6C-5371-FB0824AE374D}"/>
              </a:ext>
            </a:extLst>
          </p:cNvPr>
          <p:cNvSpPr txBox="1"/>
          <p:nvPr/>
        </p:nvSpPr>
        <p:spPr>
          <a:xfrm>
            <a:off x="3885902" y="5673435"/>
            <a:ext cx="4420193"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Rail Yard at 3652 Industrial Road – Bridge Views</a:t>
            </a:r>
          </a:p>
        </p:txBody>
      </p:sp>
      <p:pic>
        <p:nvPicPr>
          <p:cNvPr id="15" name="Picture 14" descr="A train travels down the tracks&#10;&#10;Description automatically generated with medium confidence">
            <a:extLst>
              <a:ext uri="{FF2B5EF4-FFF2-40B4-BE49-F238E27FC236}">
                <a16:creationId xmlns:a16="http://schemas.microsoft.com/office/drawing/2014/main" id="{4C624A6E-4589-50D9-BF29-7F25F5FB4C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2480" y="1095742"/>
            <a:ext cx="5892800" cy="4419600"/>
          </a:xfrm>
          <a:prstGeom prst="rect">
            <a:avLst/>
          </a:prstGeom>
        </p:spPr>
      </p:pic>
    </p:spTree>
    <p:extLst>
      <p:ext uri="{BB962C8B-B14F-4D97-AF65-F5344CB8AC3E}">
        <p14:creationId xmlns:p14="http://schemas.microsoft.com/office/powerpoint/2010/main" val="2644794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BA90-81F3-4122-8D4F-10CD3679E4E8}"/>
              </a:ext>
            </a:extLst>
          </p:cNvPr>
          <p:cNvSpPr>
            <a:spLocks noGrp="1"/>
          </p:cNvSpPr>
          <p:nvPr>
            <p:ph type="title"/>
          </p:nvPr>
        </p:nvSpPr>
        <p:spPr>
          <a:xfrm>
            <a:off x="838200" y="253153"/>
            <a:ext cx="10515600" cy="842589"/>
          </a:xfrm>
        </p:spPr>
        <p:txBody>
          <a:bodyPr>
            <a:normAutofit/>
          </a:bodyPr>
          <a:lstStyle/>
          <a:p>
            <a:r>
              <a:rPr lang="en-US" sz="3600" dirty="0"/>
              <a:t>Rockville Bridge – Rail Near TMI</a:t>
            </a:r>
          </a:p>
        </p:txBody>
      </p:sp>
      <p:sp>
        <p:nvSpPr>
          <p:cNvPr id="4" name="Slide Number Placeholder 3">
            <a:extLst>
              <a:ext uri="{FF2B5EF4-FFF2-40B4-BE49-F238E27FC236}">
                <a16:creationId xmlns:a16="http://schemas.microsoft.com/office/drawing/2014/main" id="{C453EF11-0AC4-401A-A480-3CBB4C08F234}"/>
              </a:ext>
            </a:extLst>
          </p:cNvPr>
          <p:cNvSpPr>
            <a:spLocks noGrp="1"/>
          </p:cNvSpPr>
          <p:nvPr>
            <p:ph type="sldNum" sz="quarter" idx="12"/>
          </p:nvPr>
        </p:nvSpPr>
        <p:spPr/>
        <p:txBody>
          <a:bodyPr/>
          <a:lstStyle/>
          <a:p>
            <a:fld id="{797C032F-CD6F-4040-A6F8-55EF6F4FAEDE}" type="slidenum">
              <a:rPr lang="en-US" smtClean="0"/>
              <a:pPr/>
              <a:t>41</a:t>
            </a:fld>
            <a:endParaRPr lang="en-US" dirty="0"/>
          </a:p>
        </p:txBody>
      </p:sp>
      <p:sp>
        <p:nvSpPr>
          <p:cNvPr id="13" name="TextBox 12">
            <a:extLst>
              <a:ext uri="{FF2B5EF4-FFF2-40B4-BE49-F238E27FC236}">
                <a16:creationId xmlns:a16="http://schemas.microsoft.com/office/drawing/2014/main" id="{45AF15D1-F44B-4A6C-5371-FB0824AE374D}"/>
              </a:ext>
            </a:extLst>
          </p:cNvPr>
          <p:cNvSpPr txBox="1"/>
          <p:nvPr/>
        </p:nvSpPr>
        <p:spPr>
          <a:xfrm>
            <a:off x="3714750" y="5673435"/>
            <a:ext cx="4591345"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Rockville Bridge Railroad Tracks (Norfolk Southern)</a:t>
            </a:r>
          </a:p>
        </p:txBody>
      </p:sp>
      <p:pic>
        <p:nvPicPr>
          <p:cNvPr id="7" name="Picture 6" descr="Train tracks next to a body of water&#10;&#10;Description automatically generated with medium confidence">
            <a:extLst>
              <a:ext uri="{FF2B5EF4-FFF2-40B4-BE49-F238E27FC236}">
                <a16:creationId xmlns:a16="http://schemas.microsoft.com/office/drawing/2014/main" id="{83487E4A-18CA-E1AD-4FDE-89C2445EF4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3434" y="1095742"/>
            <a:ext cx="6000751" cy="4500563"/>
          </a:xfrm>
          <a:prstGeom prst="rect">
            <a:avLst/>
          </a:prstGeom>
        </p:spPr>
      </p:pic>
      <p:pic>
        <p:nvPicPr>
          <p:cNvPr id="10" name="Picture 9" descr="Train tracks next to a body of water&#10;&#10;Description automatically generated with medium confidence">
            <a:extLst>
              <a:ext uri="{FF2B5EF4-FFF2-40B4-BE49-F238E27FC236}">
                <a16:creationId xmlns:a16="http://schemas.microsoft.com/office/drawing/2014/main" id="{60386695-2ADE-FDD6-72A6-996E24FBB4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 y="1095742"/>
            <a:ext cx="6000750" cy="4500563"/>
          </a:xfrm>
          <a:prstGeom prst="rect">
            <a:avLst/>
          </a:prstGeom>
        </p:spPr>
      </p:pic>
    </p:spTree>
    <p:extLst>
      <p:ext uri="{BB962C8B-B14F-4D97-AF65-F5344CB8AC3E}">
        <p14:creationId xmlns:p14="http://schemas.microsoft.com/office/powerpoint/2010/main" val="1385619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F8994-059B-46A7-BD68-8B92E7C53F8A}"/>
              </a:ext>
            </a:extLst>
          </p:cNvPr>
          <p:cNvSpPr>
            <a:spLocks noGrp="1"/>
          </p:cNvSpPr>
          <p:nvPr>
            <p:ph type="title"/>
          </p:nvPr>
        </p:nvSpPr>
        <p:spPr>
          <a:xfrm>
            <a:off x="123825" y="502400"/>
            <a:ext cx="3832355" cy="1818064"/>
          </a:xfrm>
        </p:spPr>
        <p:txBody>
          <a:bodyPr>
            <a:normAutofit/>
          </a:bodyPr>
          <a:lstStyle/>
          <a:p>
            <a:pPr algn="ctr"/>
            <a:r>
              <a:rPr lang="en-US" sz="2800" dirty="0"/>
              <a:t>Visited Several Potential Transload Locations</a:t>
            </a:r>
          </a:p>
        </p:txBody>
      </p:sp>
      <p:pic>
        <p:nvPicPr>
          <p:cNvPr id="6" name="Picture 5" descr="A picture containing sky, outdoor, grass, ground&#10;&#10;Description automatically generated">
            <a:extLst>
              <a:ext uri="{FF2B5EF4-FFF2-40B4-BE49-F238E27FC236}">
                <a16:creationId xmlns:a16="http://schemas.microsoft.com/office/drawing/2014/main" id="{1F1772D4-6E4B-D185-B054-61C3D2C4AF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5236" y="6"/>
            <a:ext cx="7636763" cy="2762724"/>
          </a:xfrm>
          <a:prstGeom prst="rect">
            <a:avLst/>
          </a:prstGeom>
        </p:spPr>
      </p:pic>
      <p:sp>
        <p:nvSpPr>
          <p:cNvPr id="11" name="Rectangle 14">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7" descr="A picture containing train, track, tree, outdoor&#10;&#10;Description automatically generated">
            <a:extLst>
              <a:ext uri="{FF2B5EF4-FFF2-40B4-BE49-F238E27FC236}">
                <a16:creationId xmlns:a16="http://schemas.microsoft.com/office/drawing/2014/main" id="{C9CA184E-6F00-973F-CAF3-0A853C8D82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2826737"/>
            <a:ext cx="4565779" cy="4031263"/>
          </a:xfrm>
          <a:prstGeom prst="rect">
            <a:avLst/>
          </a:prstGeom>
        </p:spPr>
      </p:pic>
      <p:sp>
        <p:nvSpPr>
          <p:cNvPr id="3" name="Content Placeholder 2">
            <a:extLst>
              <a:ext uri="{FF2B5EF4-FFF2-40B4-BE49-F238E27FC236}">
                <a16:creationId xmlns:a16="http://schemas.microsoft.com/office/drawing/2014/main" id="{0526E22A-576C-457C-8781-31068C3637A9}"/>
              </a:ext>
            </a:extLst>
          </p:cNvPr>
          <p:cNvSpPr>
            <a:spLocks noGrp="1"/>
          </p:cNvSpPr>
          <p:nvPr>
            <p:ph idx="1"/>
          </p:nvPr>
        </p:nvSpPr>
        <p:spPr>
          <a:xfrm>
            <a:off x="4744720" y="3030727"/>
            <a:ext cx="7274560" cy="3261615"/>
          </a:xfrm>
        </p:spPr>
        <p:txBody>
          <a:bodyPr anchor="ctr">
            <a:normAutofit/>
          </a:bodyPr>
          <a:lstStyle/>
          <a:p>
            <a:r>
              <a:rPr lang="en-US" sz="1800" dirty="0"/>
              <a:t>West of </a:t>
            </a:r>
            <a:r>
              <a:rPr lang="en-US" sz="1800" dirty="0" err="1"/>
              <a:t>DuraBond</a:t>
            </a:r>
            <a:r>
              <a:rPr lang="en-US" sz="1800" dirty="0"/>
              <a:t> Protective Coatings (2716 South Front Street, Steelton, PA)</a:t>
            </a:r>
          </a:p>
          <a:p>
            <a:r>
              <a:rPr lang="en-US" sz="1800" dirty="0"/>
              <a:t>Cleveland Cliffs Steel (215 S. Front Street, Steelton, PA)</a:t>
            </a:r>
          </a:p>
          <a:p>
            <a:r>
              <a:rPr lang="en-US" sz="1800" dirty="0"/>
              <a:t>Steelton Regional Water Treatment Plant (282 Christian St., Steelton, PA</a:t>
            </a:r>
          </a:p>
          <a:p>
            <a:r>
              <a:rPr lang="en-US" sz="1800" dirty="0"/>
              <a:t>Cleveland Cliffs Scrap Yard (near Christian St.)</a:t>
            </a:r>
          </a:p>
          <a:p>
            <a:r>
              <a:rPr lang="en-US" sz="1800" dirty="0"/>
              <a:t>Consolidated Scrap (1616 N. Cameron St. Harrisburg, PA)</a:t>
            </a:r>
          </a:p>
          <a:p>
            <a:endParaRPr lang="en-US" sz="1800" dirty="0"/>
          </a:p>
        </p:txBody>
      </p:sp>
      <p:sp>
        <p:nvSpPr>
          <p:cNvPr id="12" name="Rectangle 16">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Slide Number Placeholder 3">
            <a:extLst>
              <a:ext uri="{FF2B5EF4-FFF2-40B4-BE49-F238E27FC236}">
                <a16:creationId xmlns:a16="http://schemas.microsoft.com/office/drawing/2014/main" id="{D4FC3ED3-6C22-44AB-BFC6-86D5D35BAD0E}"/>
              </a:ext>
            </a:extLst>
          </p:cNvPr>
          <p:cNvSpPr>
            <a:spLocks noGrp="1"/>
          </p:cNvSpPr>
          <p:nvPr>
            <p:ph type="sldNum" sz="quarter" idx="12"/>
          </p:nvPr>
        </p:nvSpPr>
        <p:spPr>
          <a:xfrm>
            <a:off x="10052180" y="6356350"/>
            <a:ext cx="1301620" cy="365125"/>
          </a:xfrm>
        </p:spPr>
        <p:txBody>
          <a:bodyPr anchor="ctr">
            <a:normAutofit/>
          </a:bodyPr>
          <a:lstStyle/>
          <a:p>
            <a:pPr>
              <a:spcAft>
                <a:spcPts val="600"/>
              </a:spcAft>
            </a:pPr>
            <a:fld id="{797C032F-CD6F-4040-A6F8-55EF6F4FAEDE}" type="slidenum">
              <a:rPr lang="en-US" smtClean="0"/>
              <a:pPr>
                <a:spcAft>
                  <a:spcPts val="600"/>
                </a:spcAft>
              </a:pPr>
              <a:t>42</a:t>
            </a:fld>
            <a:endParaRPr lang="en-US"/>
          </a:p>
        </p:txBody>
      </p:sp>
    </p:spTree>
    <p:extLst>
      <p:ext uri="{BB962C8B-B14F-4D97-AF65-F5344CB8AC3E}">
        <p14:creationId xmlns:p14="http://schemas.microsoft.com/office/powerpoint/2010/main" val="266637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99BC8-3E05-15AE-57AE-69CFBEF0C0B8}"/>
              </a:ext>
            </a:extLst>
          </p:cNvPr>
          <p:cNvSpPr>
            <a:spLocks noGrp="1"/>
          </p:cNvSpPr>
          <p:nvPr>
            <p:ph type="title"/>
          </p:nvPr>
        </p:nvSpPr>
        <p:spPr>
          <a:xfrm>
            <a:off x="838199" y="-142654"/>
            <a:ext cx="10515600" cy="1325563"/>
          </a:xfrm>
        </p:spPr>
        <p:txBody>
          <a:bodyPr/>
          <a:lstStyle/>
          <a:p>
            <a:r>
              <a:rPr lang="en-US" dirty="0"/>
              <a:t>Planned Infrastructure Upgrade</a:t>
            </a:r>
          </a:p>
        </p:txBody>
      </p:sp>
      <p:sp>
        <p:nvSpPr>
          <p:cNvPr id="4" name="Slide Number Placeholder 3">
            <a:extLst>
              <a:ext uri="{FF2B5EF4-FFF2-40B4-BE49-F238E27FC236}">
                <a16:creationId xmlns:a16="http://schemas.microsoft.com/office/drawing/2014/main" id="{EB1A5F86-5D84-ABDF-9E8B-D179BB8E53DD}"/>
              </a:ext>
            </a:extLst>
          </p:cNvPr>
          <p:cNvSpPr>
            <a:spLocks noGrp="1"/>
          </p:cNvSpPr>
          <p:nvPr>
            <p:ph type="sldNum" sz="quarter" idx="12"/>
          </p:nvPr>
        </p:nvSpPr>
        <p:spPr/>
        <p:txBody>
          <a:bodyPr/>
          <a:lstStyle/>
          <a:p>
            <a:fld id="{797C032F-CD6F-4040-A6F8-55EF6F4FAEDE}" type="slidenum">
              <a:rPr lang="en-US" smtClean="0"/>
              <a:pPr/>
              <a:t>43</a:t>
            </a:fld>
            <a:endParaRPr lang="en-US" dirty="0"/>
          </a:p>
        </p:txBody>
      </p:sp>
      <p:pic>
        <p:nvPicPr>
          <p:cNvPr id="6" name="Picture 5">
            <a:extLst>
              <a:ext uri="{FF2B5EF4-FFF2-40B4-BE49-F238E27FC236}">
                <a16:creationId xmlns:a16="http://schemas.microsoft.com/office/drawing/2014/main" id="{C4CFA5EB-1591-7DBD-038F-B2B56566024E}"/>
              </a:ext>
            </a:extLst>
          </p:cNvPr>
          <p:cNvPicPr>
            <a:picLocks noChangeAspect="1"/>
          </p:cNvPicPr>
          <p:nvPr/>
        </p:nvPicPr>
        <p:blipFill>
          <a:blip r:embed="rId2"/>
          <a:stretch>
            <a:fillRect/>
          </a:stretch>
        </p:blipFill>
        <p:spPr>
          <a:xfrm>
            <a:off x="1474496" y="1268236"/>
            <a:ext cx="9144000" cy="5021138"/>
          </a:xfrm>
          <a:prstGeom prst="rect">
            <a:avLst/>
          </a:prstGeom>
        </p:spPr>
      </p:pic>
      <p:sp>
        <p:nvSpPr>
          <p:cNvPr id="7" name="TextBox 6">
            <a:extLst>
              <a:ext uri="{FF2B5EF4-FFF2-40B4-BE49-F238E27FC236}">
                <a16:creationId xmlns:a16="http://schemas.microsoft.com/office/drawing/2014/main" id="{D5B678FE-D0A9-EEFF-1ACA-8953365F581C}"/>
              </a:ext>
            </a:extLst>
          </p:cNvPr>
          <p:cNvSpPr txBox="1"/>
          <p:nvPr/>
        </p:nvSpPr>
        <p:spPr>
          <a:xfrm>
            <a:off x="1427492" y="5170779"/>
            <a:ext cx="4572000" cy="923330"/>
          </a:xfrm>
          <a:prstGeom prst="rect">
            <a:avLst/>
          </a:prstGeom>
          <a:noFill/>
        </p:spPr>
        <p:txBody>
          <a:bodyPr wrap="square">
            <a:spAutoFit/>
          </a:bodyPr>
          <a:lstStyle/>
          <a:p>
            <a:pPr lvl="2"/>
            <a:r>
              <a:rPr lang="en-US" dirty="0"/>
              <a:t>Cyan – Existing Rail Lines</a:t>
            </a:r>
          </a:p>
          <a:p>
            <a:pPr lvl="2"/>
            <a:r>
              <a:rPr lang="en-US" dirty="0"/>
              <a:t>Blue – New Rail Spur</a:t>
            </a:r>
          </a:p>
          <a:p>
            <a:pPr lvl="2"/>
            <a:r>
              <a:rPr lang="en-US" dirty="0"/>
              <a:t>Red – Excluded from Rail Scope</a:t>
            </a:r>
          </a:p>
        </p:txBody>
      </p:sp>
      <p:pic>
        <p:nvPicPr>
          <p:cNvPr id="8" name="Picture 7" descr="Logo&#10;&#10;Description automatically generated">
            <a:extLst>
              <a:ext uri="{FF2B5EF4-FFF2-40B4-BE49-F238E27FC236}">
                <a16:creationId xmlns:a16="http://schemas.microsoft.com/office/drawing/2014/main" id="{389F5D22-18D5-22E5-D76E-DAA3DC9C2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7117" y="3294998"/>
            <a:ext cx="3121715" cy="1002054"/>
          </a:xfrm>
          <a:prstGeom prst="rect">
            <a:avLst/>
          </a:prstGeom>
        </p:spPr>
      </p:pic>
      <p:sp>
        <p:nvSpPr>
          <p:cNvPr id="9" name="TextBox 8">
            <a:extLst>
              <a:ext uri="{FF2B5EF4-FFF2-40B4-BE49-F238E27FC236}">
                <a16:creationId xmlns:a16="http://schemas.microsoft.com/office/drawing/2014/main" id="{BE62105F-9C1B-05EF-9E4F-8E2B2F8F1FA9}"/>
              </a:ext>
            </a:extLst>
          </p:cNvPr>
          <p:cNvSpPr txBox="1"/>
          <p:nvPr/>
        </p:nvSpPr>
        <p:spPr>
          <a:xfrm flipH="1">
            <a:off x="8907117" y="3232715"/>
            <a:ext cx="3027708" cy="369332"/>
          </a:xfrm>
          <a:prstGeom prst="rect">
            <a:avLst/>
          </a:prstGeom>
          <a:noFill/>
        </p:spPr>
        <p:txBody>
          <a:bodyPr wrap="square" rtlCol="0">
            <a:spAutoFit/>
          </a:bodyPr>
          <a:lstStyle/>
          <a:p>
            <a:r>
              <a:rPr lang="en-US" dirty="0"/>
              <a:t>Courtesy of </a:t>
            </a:r>
          </a:p>
        </p:txBody>
      </p:sp>
    </p:spTree>
    <p:extLst>
      <p:ext uri="{BB962C8B-B14F-4D97-AF65-F5344CB8AC3E}">
        <p14:creationId xmlns:p14="http://schemas.microsoft.com/office/powerpoint/2010/main" val="3041536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99BC8-3E05-15AE-57AE-69CFBEF0C0B8}"/>
              </a:ext>
            </a:extLst>
          </p:cNvPr>
          <p:cNvSpPr>
            <a:spLocks noGrp="1"/>
          </p:cNvSpPr>
          <p:nvPr>
            <p:ph type="title"/>
          </p:nvPr>
        </p:nvSpPr>
        <p:spPr>
          <a:xfrm>
            <a:off x="838199" y="-142654"/>
            <a:ext cx="10515600" cy="1325563"/>
          </a:xfrm>
        </p:spPr>
        <p:txBody>
          <a:bodyPr/>
          <a:lstStyle/>
          <a:p>
            <a:r>
              <a:rPr lang="en-US" dirty="0"/>
              <a:t>External Engagement</a:t>
            </a:r>
          </a:p>
        </p:txBody>
      </p:sp>
      <p:sp>
        <p:nvSpPr>
          <p:cNvPr id="4" name="Slide Number Placeholder 3">
            <a:extLst>
              <a:ext uri="{FF2B5EF4-FFF2-40B4-BE49-F238E27FC236}">
                <a16:creationId xmlns:a16="http://schemas.microsoft.com/office/drawing/2014/main" id="{EB1A5F86-5D84-ABDF-9E8B-D179BB8E53DD}"/>
              </a:ext>
            </a:extLst>
          </p:cNvPr>
          <p:cNvSpPr>
            <a:spLocks noGrp="1"/>
          </p:cNvSpPr>
          <p:nvPr>
            <p:ph type="sldNum" sz="quarter" idx="12"/>
          </p:nvPr>
        </p:nvSpPr>
        <p:spPr/>
        <p:txBody>
          <a:bodyPr/>
          <a:lstStyle/>
          <a:p>
            <a:fld id="{797C032F-CD6F-4040-A6F8-55EF6F4FAEDE}" type="slidenum">
              <a:rPr lang="en-US" smtClean="0"/>
              <a:pPr/>
              <a:t>44</a:t>
            </a:fld>
            <a:endParaRPr lang="en-US" dirty="0"/>
          </a:p>
        </p:txBody>
      </p:sp>
      <p:sp>
        <p:nvSpPr>
          <p:cNvPr id="3" name="Content Placeholder 2">
            <a:extLst>
              <a:ext uri="{FF2B5EF4-FFF2-40B4-BE49-F238E27FC236}">
                <a16:creationId xmlns:a16="http://schemas.microsoft.com/office/drawing/2014/main" id="{002B8404-F61C-6D54-1301-6BE49DD2A0F6}"/>
              </a:ext>
            </a:extLst>
          </p:cNvPr>
          <p:cNvSpPr>
            <a:spLocks noGrp="1"/>
          </p:cNvSpPr>
          <p:nvPr>
            <p:ph idx="1"/>
          </p:nvPr>
        </p:nvSpPr>
        <p:spPr>
          <a:xfrm>
            <a:off x="295718" y="1182909"/>
            <a:ext cx="5924107" cy="4441562"/>
          </a:xfrm>
        </p:spPr>
        <p:txBody>
          <a:bodyPr>
            <a:normAutofit lnSpcReduction="10000"/>
          </a:bodyPr>
          <a:lstStyle/>
          <a:p>
            <a:r>
              <a:rPr lang="en-US" b="0" dirty="0"/>
              <a:t>Extensive team participation</a:t>
            </a:r>
          </a:p>
          <a:p>
            <a:pPr lvl="1"/>
            <a:r>
              <a:rPr lang="en-US" b="0" dirty="0"/>
              <a:t>Federal: DOE and National Laboratories, FRA, FBI, NRC</a:t>
            </a:r>
          </a:p>
          <a:p>
            <a:pPr lvl="1"/>
            <a:r>
              <a:rPr lang="en-US" dirty="0"/>
              <a:t>State: PA Bureau of Radiation Protection, PA DOT, PA Emergency Management (PEMA) </a:t>
            </a:r>
            <a:br>
              <a:rPr lang="en-US" dirty="0"/>
            </a:br>
            <a:r>
              <a:rPr lang="en-US" dirty="0"/>
              <a:t>CSG-ERC</a:t>
            </a:r>
          </a:p>
          <a:p>
            <a:pPr lvl="1"/>
            <a:r>
              <a:rPr lang="en-US" b="0" dirty="0"/>
              <a:t>Tribal: TRM</a:t>
            </a:r>
            <a:r>
              <a:rPr lang="en-US" dirty="0"/>
              <a:t>TC</a:t>
            </a:r>
          </a:p>
          <a:p>
            <a:pPr lvl="1"/>
            <a:r>
              <a:rPr lang="en-US" b="0" dirty="0"/>
              <a:t>Industry: Constellation, TMI-2 Solutions, Norfolk Southern</a:t>
            </a:r>
            <a:endParaRPr lang="en-US" dirty="0"/>
          </a:p>
          <a:p>
            <a:r>
              <a:rPr lang="en-US" b="0" dirty="0"/>
              <a:t>Meeting with TMI-2 Community Advisory Panel and local officials</a:t>
            </a:r>
          </a:p>
          <a:p>
            <a:endParaRPr lang="en-US" b="0" dirty="0"/>
          </a:p>
        </p:txBody>
      </p:sp>
      <p:pic>
        <p:nvPicPr>
          <p:cNvPr id="10" name="Picture 9" descr="A group of people wearing safety vests standing on a train track&#10;&#10;Description automatically generated with medium confidence">
            <a:extLst>
              <a:ext uri="{FF2B5EF4-FFF2-40B4-BE49-F238E27FC236}">
                <a16:creationId xmlns:a16="http://schemas.microsoft.com/office/drawing/2014/main" id="{320FAE10-38DC-6E9D-610C-667AF0FF6D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0506" y="960120"/>
            <a:ext cx="6021493" cy="4516120"/>
          </a:xfrm>
          <a:prstGeom prst="rect">
            <a:avLst/>
          </a:prstGeom>
        </p:spPr>
      </p:pic>
    </p:spTree>
    <p:extLst>
      <p:ext uri="{BB962C8B-B14F-4D97-AF65-F5344CB8AC3E}">
        <p14:creationId xmlns:p14="http://schemas.microsoft.com/office/powerpoint/2010/main" val="2595569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ACB7-1C1E-C833-8684-406D9C334353}"/>
              </a:ext>
            </a:extLst>
          </p:cNvPr>
          <p:cNvSpPr>
            <a:spLocks noGrp="1"/>
          </p:cNvSpPr>
          <p:nvPr>
            <p:ph type="title"/>
          </p:nvPr>
        </p:nvSpPr>
        <p:spPr>
          <a:xfrm>
            <a:off x="6267893" y="487045"/>
            <a:ext cx="5924107" cy="1325563"/>
          </a:xfrm>
        </p:spPr>
        <p:txBody>
          <a:bodyPr/>
          <a:lstStyle/>
          <a:p>
            <a:r>
              <a:rPr lang="en-US" dirty="0"/>
              <a:t>Site Summary</a:t>
            </a:r>
          </a:p>
        </p:txBody>
      </p:sp>
      <p:sp>
        <p:nvSpPr>
          <p:cNvPr id="3" name="Content Placeholder 2">
            <a:extLst>
              <a:ext uri="{FF2B5EF4-FFF2-40B4-BE49-F238E27FC236}">
                <a16:creationId xmlns:a16="http://schemas.microsoft.com/office/drawing/2014/main" id="{DB5F2692-67FD-99C4-3A9C-EFD1AE063C13}"/>
              </a:ext>
            </a:extLst>
          </p:cNvPr>
          <p:cNvSpPr>
            <a:spLocks noGrp="1"/>
          </p:cNvSpPr>
          <p:nvPr>
            <p:ph idx="1"/>
          </p:nvPr>
        </p:nvSpPr>
        <p:spPr>
          <a:xfrm>
            <a:off x="5467351" y="1812608"/>
            <a:ext cx="6724650" cy="3954738"/>
          </a:xfrm>
        </p:spPr>
        <p:txBody>
          <a:bodyPr>
            <a:normAutofit/>
          </a:bodyPr>
          <a:lstStyle/>
          <a:p>
            <a:r>
              <a:rPr lang="en-US" b="0" dirty="0"/>
              <a:t>Transportable canisters</a:t>
            </a:r>
          </a:p>
          <a:p>
            <a:r>
              <a:rPr lang="en-US" b="0" dirty="0"/>
              <a:t>Abundant staging areas</a:t>
            </a:r>
          </a:p>
          <a:p>
            <a:r>
              <a:rPr lang="en-US" b="0" dirty="0"/>
              <a:t>Vertical cask transporter remains onsite</a:t>
            </a:r>
          </a:p>
          <a:p>
            <a:r>
              <a:rPr lang="en-US" b="0" dirty="0"/>
              <a:t>Direct rail access</a:t>
            </a:r>
          </a:p>
          <a:p>
            <a:r>
              <a:rPr lang="en-US" b="0" dirty="0"/>
              <a:t>No barge access</a:t>
            </a:r>
          </a:p>
          <a:p>
            <a:r>
              <a:rPr lang="en-US" b="0" dirty="0"/>
              <a:t>Heavy haul truck unlikely</a:t>
            </a:r>
          </a:p>
          <a:p>
            <a:r>
              <a:rPr lang="en-US" b="0" dirty="0"/>
              <a:t>Rail and bridge infrastructure improvements planned</a:t>
            </a:r>
          </a:p>
          <a:p>
            <a:endParaRPr lang="en-US" b="0" dirty="0"/>
          </a:p>
        </p:txBody>
      </p:sp>
      <p:sp>
        <p:nvSpPr>
          <p:cNvPr id="4" name="Slide Number Placeholder 3">
            <a:extLst>
              <a:ext uri="{FF2B5EF4-FFF2-40B4-BE49-F238E27FC236}">
                <a16:creationId xmlns:a16="http://schemas.microsoft.com/office/drawing/2014/main" id="{1B8BE049-E44B-537E-9181-49FC18B3574E}"/>
              </a:ext>
            </a:extLst>
          </p:cNvPr>
          <p:cNvSpPr>
            <a:spLocks noGrp="1"/>
          </p:cNvSpPr>
          <p:nvPr>
            <p:ph type="sldNum" sz="quarter" idx="12"/>
          </p:nvPr>
        </p:nvSpPr>
        <p:spPr/>
        <p:txBody>
          <a:bodyPr/>
          <a:lstStyle/>
          <a:p>
            <a:fld id="{797C032F-CD6F-4040-A6F8-55EF6F4FAEDE}" type="slidenum">
              <a:rPr lang="en-US" smtClean="0"/>
              <a:pPr/>
              <a:t>45</a:t>
            </a:fld>
            <a:endParaRPr lang="en-US" dirty="0"/>
          </a:p>
        </p:txBody>
      </p:sp>
      <p:pic>
        <p:nvPicPr>
          <p:cNvPr id="6" name="Picture 5" descr="Train tracks next to a road&#10;&#10;Description automatically generated with low confidence">
            <a:extLst>
              <a:ext uri="{FF2B5EF4-FFF2-40B4-BE49-F238E27FC236}">
                <a16:creationId xmlns:a16="http://schemas.microsoft.com/office/drawing/2014/main" id="{4DAF092E-0B71-7299-3227-FB4253F53B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5140960" cy="6854613"/>
          </a:xfrm>
          <a:prstGeom prst="rect">
            <a:avLst/>
          </a:prstGeom>
        </p:spPr>
      </p:pic>
    </p:spTree>
    <p:extLst>
      <p:ext uri="{BB962C8B-B14F-4D97-AF65-F5344CB8AC3E}">
        <p14:creationId xmlns:p14="http://schemas.microsoft.com/office/powerpoint/2010/main" val="2527599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E463-9148-4825-91B7-FEC283259C5C}"/>
              </a:ext>
            </a:extLst>
          </p:cNvPr>
          <p:cNvSpPr>
            <a:spLocks noGrp="1"/>
          </p:cNvSpPr>
          <p:nvPr>
            <p:ph type="title"/>
          </p:nvPr>
        </p:nvSpPr>
        <p:spPr>
          <a:xfrm>
            <a:off x="333374" y="0"/>
            <a:ext cx="11020426" cy="1181100"/>
          </a:xfrm>
        </p:spPr>
        <p:txBody>
          <a:bodyPr>
            <a:normAutofit/>
          </a:bodyPr>
          <a:lstStyle/>
          <a:p>
            <a:r>
              <a:rPr lang="en-US" sz="2800" dirty="0"/>
              <a:t>Status – Nuclear Power Plant Site Evaluations</a:t>
            </a:r>
          </a:p>
        </p:txBody>
      </p:sp>
      <p:sp>
        <p:nvSpPr>
          <p:cNvPr id="3" name="Content Placeholder 2">
            <a:extLst>
              <a:ext uri="{FF2B5EF4-FFF2-40B4-BE49-F238E27FC236}">
                <a16:creationId xmlns:a16="http://schemas.microsoft.com/office/drawing/2014/main" id="{501AA8A9-A7AB-4AB2-9E44-E75DADAB1DC1}"/>
              </a:ext>
            </a:extLst>
          </p:cNvPr>
          <p:cNvSpPr>
            <a:spLocks noGrp="1"/>
          </p:cNvSpPr>
          <p:nvPr>
            <p:ph idx="1"/>
          </p:nvPr>
        </p:nvSpPr>
        <p:spPr>
          <a:xfrm>
            <a:off x="184217" y="1543455"/>
            <a:ext cx="6508413" cy="4079959"/>
          </a:xfrm>
        </p:spPr>
        <p:txBody>
          <a:bodyPr>
            <a:normAutofit/>
          </a:bodyPr>
          <a:lstStyle/>
          <a:p>
            <a:r>
              <a:rPr lang="en-US" altLang="en-US" sz="2400" dirty="0"/>
              <a:t>All 22 decommissioned sites visited to date</a:t>
            </a:r>
          </a:p>
          <a:p>
            <a:r>
              <a:rPr lang="en-US" altLang="en-US" sz="2400" dirty="0"/>
              <a:t>Most recent site evaluations were of Morris (17) and Dresden (18) in May 2022, Indian Point (19) in July 2022, Palisades (20) in October 2022, and Three Mile Island in August 2023 (21).</a:t>
            </a:r>
          </a:p>
          <a:p>
            <a:r>
              <a:rPr lang="en-US" altLang="en-US" sz="2400" dirty="0"/>
              <a:t>Duane Arnold was final decommissioned site DOE visited (22): Sept. 2023</a:t>
            </a:r>
          </a:p>
        </p:txBody>
      </p:sp>
      <p:sp>
        <p:nvSpPr>
          <p:cNvPr id="4" name="Slide Number Placeholder 3">
            <a:extLst>
              <a:ext uri="{FF2B5EF4-FFF2-40B4-BE49-F238E27FC236}">
                <a16:creationId xmlns:a16="http://schemas.microsoft.com/office/drawing/2014/main" id="{5E8D9F85-774F-4E3A-B953-CF85ED2649EE}"/>
              </a:ext>
            </a:extLst>
          </p:cNvPr>
          <p:cNvSpPr>
            <a:spLocks noGrp="1"/>
          </p:cNvSpPr>
          <p:nvPr>
            <p:ph type="sldNum" sz="quarter" idx="12"/>
          </p:nvPr>
        </p:nvSpPr>
        <p:spPr/>
        <p:txBody>
          <a:bodyPr/>
          <a:lstStyle/>
          <a:p>
            <a:fld id="{797C032F-CD6F-4040-A6F8-55EF6F4FAEDE}" type="slidenum">
              <a:rPr lang="en-US" smtClean="0"/>
              <a:pPr/>
              <a:t>46</a:t>
            </a:fld>
            <a:endParaRPr lang="en-US"/>
          </a:p>
        </p:txBody>
      </p:sp>
      <p:pic>
        <p:nvPicPr>
          <p:cNvPr id="8" name="Picture 7">
            <a:extLst>
              <a:ext uri="{FF2B5EF4-FFF2-40B4-BE49-F238E27FC236}">
                <a16:creationId xmlns:a16="http://schemas.microsoft.com/office/drawing/2014/main" id="{5E5FA074-8E1D-F8E4-774C-5CAF706874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785" y="1020323"/>
            <a:ext cx="3613015" cy="4817353"/>
          </a:xfrm>
          <a:prstGeom prst="rect">
            <a:avLst/>
          </a:prstGeom>
        </p:spPr>
      </p:pic>
    </p:spTree>
    <p:extLst>
      <p:ext uri="{BB962C8B-B14F-4D97-AF65-F5344CB8AC3E}">
        <p14:creationId xmlns:p14="http://schemas.microsoft.com/office/powerpoint/2010/main" val="4209005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E463-9148-4825-91B7-FEC283259C5C}"/>
              </a:ext>
            </a:extLst>
          </p:cNvPr>
          <p:cNvSpPr>
            <a:spLocks noGrp="1"/>
          </p:cNvSpPr>
          <p:nvPr>
            <p:ph type="title"/>
          </p:nvPr>
        </p:nvSpPr>
        <p:spPr>
          <a:xfrm>
            <a:off x="333374" y="0"/>
            <a:ext cx="11020426" cy="1181100"/>
          </a:xfrm>
        </p:spPr>
        <p:txBody>
          <a:bodyPr>
            <a:normAutofit/>
          </a:bodyPr>
          <a:lstStyle/>
          <a:p>
            <a:r>
              <a:rPr lang="en-US" sz="2800" dirty="0"/>
              <a:t>Status – Nuclear Power Plant Site Evaluations</a:t>
            </a:r>
          </a:p>
        </p:txBody>
      </p:sp>
      <p:sp>
        <p:nvSpPr>
          <p:cNvPr id="3" name="Content Placeholder 2">
            <a:extLst>
              <a:ext uri="{FF2B5EF4-FFF2-40B4-BE49-F238E27FC236}">
                <a16:creationId xmlns:a16="http://schemas.microsoft.com/office/drawing/2014/main" id="{501AA8A9-A7AB-4AB2-9E44-E75DADAB1DC1}"/>
              </a:ext>
            </a:extLst>
          </p:cNvPr>
          <p:cNvSpPr>
            <a:spLocks noGrp="1"/>
          </p:cNvSpPr>
          <p:nvPr>
            <p:ph idx="1"/>
          </p:nvPr>
        </p:nvSpPr>
        <p:spPr>
          <a:xfrm>
            <a:off x="333374" y="1001594"/>
            <a:ext cx="7435783" cy="4971189"/>
          </a:xfrm>
        </p:spPr>
        <p:txBody>
          <a:bodyPr>
            <a:normAutofit/>
          </a:bodyPr>
          <a:lstStyle/>
          <a:p>
            <a:r>
              <a:rPr lang="en-US" altLang="en-US" sz="2000" dirty="0"/>
              <a:t>April 2021 update of the NPP site evaluation report posted on DOE-NE website (https://www.energy.gov/ne/articles/nuclear-power-plant-infrastructure-evaluations-removal-spent-nuclear-fuel)</a:t>
            </a:r>
          </a:p>
          <a:p>
            <a:pPr lvl="1"/>
            <a:r>
              <a:rPr lang="en-US" altLang="en-US" sz="2000" dirty="0"/>
              <a:t>Includes 16 site evaluations through Oyster Creek (15) and Pilgrim (16)</a:t>
            </a:r>
          </a:p>
          <a:p>
            <a:r>
              <a:rPr lang="en-US" altLang="en-US" sz="2000" dirty="0"/>
              <a:t>Updated report 2023 to include up to Palisades</a:t>
            </a:r>
          </a:p>
          <a:p>
            <a:pPr lvl="1"/>
            <a:r>
              <a:rPr lang="en-US" altLang="en-US" sz="2000" dirty="0"/>
              <a:t>Additional reports to come; may include volumes</a:t>
            </a:r>
          </a:p>
          <a:p>
            <a:r>
              <a:rPr lang="en-US" altLang="en-US" sz="2000" dirty="0"/>
              <a:t>Continue to collect data on conditions at previously visited sites</a:t>
            </a:r>
          </a:p>
          <a:p>
            <a:r>
              <a:rPr lang="en-US" altLang="en-US" sz="2000" dirty="0"/>
              <a:t>DOE intends to continue conducting site evaluations of additional NPP sites and to eventually conduct evaluations for all NPP sites</a:t>
            </a:r>
          </a:p>
        </p:txBody>
      </p:sp>
      <p:sp>
        <p:nvSpPr>
          <p:cNvPr id="4" name="Slide Number Placeholder 3">
            <a:extLst>
              <a:ext uri="{FF2B5EF4-FFF2-40B4-BE49-F238E27FC236}">
                <a16:creationId xmlns:a16="http://schemas.microsoft.com/office/drawing/2014/main" id="{5E8D9F85-774F-4E3A-B953-CF85ED2649EE}"/>
              </a:ext>
            </a:extLst>
          </p:cNvPr>
          <p:cNvSpPr>
            <a:spLocks noGrp="1"/>
          </p:cNvSpPr>
          <p:nvPr>
            <p:ph type="sldNum" sz="quarter" idx="12"/>
          </p:nvPr>
        </p:nvSpPr>
        <p:spPr/>
        <p:txBody>
          <a:bodyPr/>
          <a:lstStyle/>
          <a:p>
            <a:fld id="{797C032F-CD6F-4040-A6F8-55EF6F4FAEDE}" type="slidenum">
              <a:rPr lang="en-US" smtClean="0"/>
              <a:pPr/>
              <a:t>47</a:t>
            </a:fld>
            <a:endParaRPr lang="en-US"/>
          </a:p>
        </p:txBody>
      </p:sp>
      <p:pic>
        <p:nvPicPr>
          <p:cNvPr id="5" name="Picture 4">
            <a:extLst>
              <a:ext uri="{FF2B5EF4-FFF2-40B4-BE49-F238E27FC236}">
                <a16:creationId xmlns:a16="http://schemas.microsoft.com/office/drawing/2014/main" id="{843DDE29-91FE-4FCE-A903-EE9B33A738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11610" y="953327"/>
            <a:ext cx="2468880" cy="2933175"/>
          </a:xfrm>
          <a:prstGeom prst="rect">
            <a:avLst/>
          </a:prstGeom>
          <a:ln w="38100">
            <a:solidFill>
              <a:srgbClr val="000000"/>
            </a:solidFill>
          </a:ln>
        </p:spPr>
      </p:pic>
      <p:pic>
        <p:nvPicPr>
          <p:cNvPr id="6" name="Picture 5">
            <a:extLst>
              <a:ext uri="{FF2B5EF4-FFF2-40B4-BE49-F238E27FC236}">
                <a16:creationId xmlns:a16="http://schemas.microsoft.com/office/drawing/2014/main" id="{14B440FA-4671-4CEB-A3FA-3110CC3AB9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32601" y="2971498"/>
            <a:ext cx="2468880" cy="2933175"/>
          </a:xfrm>
          <a:prstGeom prst="rect">
            <a:avLst/>
          </a:prstGeom>
          <a:ln w="38100">
            <a:solidFill>
              <a:srgbClr val="000000"/>
            </a:solidFill>
          </a:ln>
        </p:spPr>
      </p:pic>
    </p:spTree>
    <p:extLst>
      <p:ext uri="{BB962C8B-B14F-4D97-AF65-F5344CB8AC3E}">
        <p14:creationId xmlns:p14="http://schemas.microsoft.com/office/powerpoint/2010/main" val="2810275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0459B3-AF20-4599-870B-5C029FACBCCE}"/>
              </a:ext>
            </a:extLst>
          </p:cNvPr>
          <p:cNvSpPr txBox="1"/>
          <p:nvPr/>
        </p:nvSpPr>
        <p:spPr>
          <a:xfrm>
            <a:off x="3298093" y="2875002"/>
            <a:ext cx="5595815" cy="1107996"/>
          </a:xfrm>
          <a:prstGeom prst="rect">
            <a:avLst/>
          </a:prstGeom>
          <a:noFill/>
        </p:spPr>
        <p:txBody>
          <a:bodyPr wrap="square" rtlCol="0">
            <a:spAutoFit/>
          </a:bodyPr>
          <a:lstStyle/>
          <a:p>
            <a:r>
              <a:rPr lang="en-US" sz="6600" dirty="0">
                <a:solidFill>
                  <a:schemeClr val="bg1"/>
                </a:solidFill>
                <a:latin typeface="+mj-lt"/>
              </a:rPr>
              <a:t>Questions?</a:t>
            </a:r>
            <a:endParaRPr lang="en-US" dirty="0">
              <a:solidFill>
                <a:schemeClr val="bg1"/>
              </a:solidFill>
              <a:latin typeface="+mj-lt"/>
            </a:endParaRPr>
          </a:p>
        </p:txBody>
      </p:sp>
    </p:spTree>
    <p:extLst>
      <p:ext uri="{BB962C8B-B14F-4D97-AF65-F5344CB8AC3E}">
        <p14:creationId xmlns:p14="http://schemas.microsoft.com/office/powerpoint/2010/main" val="2409123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CE30-7DE0-4D90-A5DF-0C7FA2402247}"/>
              </a:ext>
            </a:extLst>
          </p:cNvPr>
          <p:cNvSpPr>
            <a:spLocks noGrp="1"/>
          </p:cNvSpPr>
          <p:nvPr>
            <p:ph type="title"/>
          </p:nvPr>
        </p:nvSpPr>
        <p:spPr>
          <a:xfrm>
            <a:off x="838200" y="0"/>
            <a:ext cx="10515600" cy="1325563"/>
          </a:xfrm>
        </p:spPr>
        <p:txBody>
          <a:bodyPr/>
          <a:lstStyle/>
          <a:p>
            <a:r>
              <a:rPr lang="en-US" dirty="0"/>
              <a:t>NPP Site Evaluation Process</a:t>
            </a:r>
          </a:p>
        </p:txBody>
      </p:sp>
      <p:sp>
        <p:nvSpPr>
          <p:cNvPr id="3" name="Content Placeholder 2">
            <a:extLst>
              <a:ext uri="{FF2B5EF4-FFF2-40B4-BE49-F238E27FC236}">
                <a16:creationId xmlns:a16="http://schemas.microsoft.com/office/drawing/2014/main" id="{1F03A74A-C5A3-4499-A499-79CCE66393C7}"/>
              </a:ext>
            </a:extLst>
          </p:cNvPr>
          <p:cNvSpPr>
            <a:spLocks noGrp="1"/>
          </p:cNvSpPr>
          <p:nvPr>
            <p:ph idx="1"/>
          </p:nvPr>
        </p:nvSpPr>
        <p:spPr>
          <a:xfrm>
            <a:off x="838200" y="1188720"/>
            <a:ext cx="10515600" cy="4795621"/>
          </a:xfrm>
        </p:spPr>
        <p:txBody>
          <a:bodyPr>
            <a:normAutofit fontScale="77500" lnSpcReduction="20000"/>
          </a:bodyPr>
          <a:lstStyle/>
          <a:p>
            <a:r>
              <a:rPr lang="en-US" dirty="0"/>
              <a:t>Extensive NPP site research</a:t>
            </a:r>
          </a:p>
          <a:p>
            <a:r>
              <a:rPr lang="en-US" dirty="0"/>
              <a:t>Planning with NPP Site</a:t>
            </a:r>
          </a:p>
          <a:p>
            <a:pPr lvl="1"/>
            <a:r>
              <a:rPr lang="en-US" dirty="0"/>
              <a:t>List of questions submitted to NPP site about two months before site evaluation</a:t>
            </a:r>
          </a:p>
          <a:p>
            <a:pPr lvl="1"/>
            <a:r>
              <a:rPr lang="en-US" dirty="0"/>
              <a:t>Coordinate regarding security access requirements and logistics</a:t>
            </a:r>
          </a:p>
          <a:p>
            <a:r>
              <a:rPr lang="en-US" dirty="0"/>
              <a:t>Planning with nearby railroads</a:t>
            </a:r>
          </a:p>
          <a:p>
            <a:pPr lvl="1"/>
            <a:r>
              <a:rPr lang="en-US" dirty="0"/>
              <a:t>Federal Railroad Administration (FRA) leads this activity</a:t>
            </a:r>
          </a:p>
          <a:p>
            <a:pPr lvl="1"/>
            <a:r>
              <a:rPr lang="en-US" dirty="0"/>
              <a:t>Identify potential transload locations</a:t>
            </a:r>
          </a:p>
          <a:p>
            <a:r>
              <a:rPr lang="en-US" dirty="0"/>
              <a:t>Planning with Federal, Tribal, State, and State Regional Group partners</a:t>
            </a:r>
          </a:p>
          <a:p>
            <a:pPr lvl="1"/>
            <a:r>
              <a:rPr lang="en-US" dirty="0"/>
              <a:t>US Army Corps of Engineers and US Coast Guard if barging transport mode possible</a:t>
            </a:r>
          </a:p>
          <a:p>
            <a:pPr lvl="1"/>
            <a:r>
              <a:rPr lang="en-US" dirty="0"/>
              <a:t>State Regional Groups will often assist in external engagement meetings</a:t>
            </a:r>
          </a:p>
          <a:p>
            <a:pPr lvl="1"/>
            <a:r>
              <a:rPr lang="en-US" dirty="0"/>
              <a:t>Variety of State agencies will typically participate in a site evaluation</a:t>
            </a:r>
          </a:p>
          <a:p>
            <a:r>
              <a:rPr lang="en-US" dirty="0"/>
              <a:t>Planning with community engagement or advisory panels and local representatives</a:t>
            </a:r>
          </a:p>
          <a:p>
            <a:r>
              <a:rPr lang="en-US" dirty="0"/>
              <a:t>Logistics planning</a:t>
            </a:r>
          </a:p>
          <a:p>
            <a:r>
              <a:rPr lang="en-US" dirty="0"/>
              <a:t>These activities will typically take 6 months</a:t>
            </a:r>
          </a:p>
          <a:p>
            <a:endParaRPr lang="en-US" dirty="0"/>
          </a:p>
        </p:txBody>
      </p:sp>
      <p:sp>
        <p:nvSpPr>
          <p:cNvPr id="4" name="Slide Number Placeholder 3">
            <a:extLst>
              <a:ext uri="{FF2B5EF4-FFF2-40B4-BE49-F238E27FC236}">
                <a16:creationId xmlns:a16="http://schemas.microsoft.com/office/drawing/2014/main" id="{37B46683-C137-439F-84E2-36A7DEF9F07B}"/>
              </a:ext>
            </a:extLst>
          </p:cNvPr>
          <p:cNvSpPr>
            <a:spLocks noGrp="1"/>
          </p:cNvSpPr>
          <p:nvPr>
            <p:ph type="sldNum" sz="quarter" idx="12"/>
          </p:nvPr>
        </p:nvSpPr>
        <p:spPr/>
        <p:txBody>
          <a:bodyPr/>
          <a:lstStyle/>
          <a:p>
            <a:fld id="{797C032F-CD6F-4040-A6F8-55EF6F4FAEDE}" type="slidenum">
              <a:rPr lang="en-US" smtClean="0"/>
              <a:pPr/>
              <a:t>5</a:t>
            </a:fld>
            <a:endParaRPr lang="en-US"/>
          </a:p>
        </p:txBody>
      </p:sp>
    </p:spTree>
    <p:extLst>
      <p:ext uri="{BB962C8B-B14F-4D97-AF65-F5344CB8AC3E}">
        <p14:creationId xmlns:p14="http://schemas.microsoft.com/office/powerpoint/2010/main" val="3886318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50B96-1AB7-4201-AA6E-8B6350FCBF8B}"/>
              </a:ext>
            </a:extLst>
          </p:cNvPr>
          <p:cNvSpPr>
            <a:spLocks noGrp="1"/>
          </p:cNvSpPr>
          <p:nvPr>
            <p:ph type="title"/>
          </p:nvPr>
        </p:nvSpPr>
        <p:spPr>
          <a:xfrm>
            <a:off x="838200" y="0"/>
            <a:ext cx="10515600" cy="1325563"/>
          </a:xfrm>
        </p:spPr>
        <p:txBody>
          <a:bodyPr>
            <a:normAutofit/>
          </a:bodyPr>
          <a:lstStyle/>
          <a:p>
            <a:r>
              <a:rPr lang="en-US" sz="3200" dirty="0"/>
              <a:t>Sources of Information</a:t>
            </a:r>
          </a:p>
        </p:txBody>
      </p:sp>
      <p:sp>
        <p:nvSpPr>
          <p:cNvPr id="3" name="Content Placeholder 2">
            <a:extLst>
              <a:ext uri="{FF2B5EF4-FFF2-40B4-BE49-F238E27FC236}">
                <a16:creationId xmlns:a16="http://schemas.microsoft.com/office/drawing/2014/main" id="{920946AE-1F38-4AE8-8679-9556A3B279D6}"/>
              </a:ext>
            </a:extLst>
          </p:cNvPr>
          <p:cNvSpPr>
            <a:spLocks noGrp="1"/>
          </p:cNvSpPr>
          <p:nvPr>
            <p:ph idx="1"/>
          </p:nvPr>
        </p:nvSpPr>
        <p:spPr>
          <a:xfrm>
            <a:off x="838200" y="1143000"/>
            <a:ext cx="6866084" cy="4824248"/>
          </a:xfrm>
        </p:spPr>
        <p:txBody>
          <a:bodyPr>
            <a:normAutofit fontScale="92500" lnSpcReduction="20000"/>
          </a:bodyPr>
          <a:lstStyle/>
          <a:p>
            <a:r>
              <a:rPr lang="en-US" sz="2000" dirty="0"/>
              <a:t>Documents and Databases</a:t>
            </a:r>
          </a:p>
          <a:p>
            <a:pPr lvl="1"/>
            <a:r>
              <a:rPr lang="en-US" sz="1600" dirty="0"/>
              <a:t>Technical reports, nuclear industry trade publications, newspapers, web</a:t>
            </a:r>
          </a:p>
          <a:p>
            <a:pPr lvl="1"/>
            <a:r>
              <a:rPr lang="en-US" sz="1600" dirty="0"/>
              <a:t>Energy Information Administration (EIA) GC-859 Nuclear Fuel Data Survey Database</a:t>
            </a:r>
          </a:p>
          <a:p>
            <a:pPr lvl="1"/>
            <a:r>
              <a:rPr lang="en-US" sz="1600" dirty="0"/>
              <a:t>Geographic Information System (GIS) databases</a:t>
            </a:r>
          </a:p>
          <a:p>
            <a:pPr lvl="1"/>
            <a:r>
              <a:rPr lang="en-US" sz="1600" dirty="0"/>
              <a:t>Facility Interface Data Sheets (FIDS), Services Planning Documents (SPDs), Facility Interface Capability Assessment reports (FICAs), and Near-Site Transportation Infrastructure reports (NSTIs)</a:t>
            </a:r>
          </a:p>
          <a:p>
            <a:r>
              <a:rPr lang="en-US" sz="2000" dirty="0"/>
              <a:t>Independent Spent Fuel Storage Installation (ISFSI) Site Managers</a:t>
            </a:r>
          </a:p>
          <a:p>
            <a:pPr lvl="1"/>
            <a:r>
              <a:rPr lang="en-US" sz="1600" dirty="0"/>
              <a:t>Confirmed information obtained from other sources</a:t>
            </a:r>
          </a:p>
          <a:p>
            <a:pPr lvl="1"/>
            <a:r>
              <a:rPr lang="en-US" sz="1600" dirty="0"/>
              <a:t>Clarified current conditions at the sites</a:t>
            </a:r>
          </a:p>
          <a:p>
            <a:pPr lvl="1"/>
            <a:r>
              <a:rPr lang="en-US" sz="1600" dirty="0"/>
              <a:t>Provided photos and other detailed information</a:t>
            </a:r>
          </a:p>
          <a:p>
            <a:r>
              <a:rPr lang="en-US" sz="2000" dirty="0"/>
              <a:t>Heavy Equipment Lifting, Rigging, and Transporting Companies</a:t>
            </a:r>
          </a:p>
          <a:p>
            <a:r>
              <a:rPr lang="en-US" sz="2000" dirty="0"/>
              <a:t>Google Earth</a:t>
            </a:r>
          </a:p>
          <a:p>
            <a:pPr lvl="1"/>
            <a:r>
              <a:rPr lang="en-US" sz="1600" dirty="0"/>
              <a:t>Understand layout of sites</a:t>
            </a:r>
          </a:p>
          <a:p>
            <a:pPr lvl="1"/>
            <a:r>
              <a:rPr lang="en-US" sz="1600" dirty="0"/>
              <a:t>Used to provide detailed maps of sites and ISFSIs</a:t>
            </a:r>
          </a:p>
          <a:p>
            <a:pPr lvl="1"/>
            <a:r>
              <a:rPr lang="en-US" sz="1600" dirty="0"/>
              <a:t>Portray transload locations, and rail and heavy haul routes</a:t>
            </a:r>
            <a:endParaRPr lang="en-US" sz="3200" dirty="0"/>
          </a:p>
        </p:txBody>
      </p:sp>
      <p:sp>
        <p:nvSpPr>
          <p:cNvPr id="4" name="Slide Number Placeholder 3">
            <a:extLst>
              <a:ext uri="{FF2B5EF4-FFF2-40B4-BE49-F238E27FC236}">
                <a16:creationId xmlns:a16="http://schemas.microsoft.com/office/drawing/2014/main" id="{4E9EA04E-25B3-4251-91D3-FD81E0BA657C}"/>
              </a:ext>
            </a:extLst>
          </p:cNvPr>
          <p:cNvSpPr>
            <a:spLocks noGrp="1"/>
          </p:cNvSpPr>
          <p:nvPr>
            <p:ph type="sldNum" sz="quarter" idx="12"/>
          </p:nvPr>
        </p:nvSpPr>
        <p:spPr/>
        <p:txBody>
          <a:bodyPr/>
          <a:lstStyle/>
          <a:p>
            <a:fld id="{797C032F-CD6F-4040-A6F8-55EF6F4FAEDE}" type="slidenum">
              <a:rPr lang="en-US" smtClean="0"/>
              <a:pPr/>
              <a:t>6</a:t>
            </a:fld>
            <a:endParaRPr lang="en-US"/>
          </a:p>
        </p:txBody>
      </p:sp>
      <p:pic>
        <p:nvPicPr>
          <p:cNvPr id="5" name="Picture 28">
            <a:extLst>
              <a:ext uri="{FF2B5EF4-FFF2-40B4-BE49-F238E27FC236}">
                <a16:creationId xmlns:a16="http://schemas.microsoft.com/office/drawing/2014/main" id="{10DDA709-1178-438C-B0E4-2437A2D1260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25320" y="451945"/>
            <a:ext cx="3200400" cy="2089443"/>
          </a:xfrm>
          <a:prstGeom prst="rect">
            <a:avLst/>
          </a:prstGeom>
          <a:noFill/>
          <a:ln w="9525">
            <a:noFill/>
            <a:miter lim="800000"/>
            <a:headEnd/>
            <a:tailEnd/>
          </a:ln>
        </p:spPr>
      </p:pic>
      <p:sp>
        <p:nvSpPr>
          <p:cNvPr id="6" name="TextBox 5">
            <a:extLst>
              <a:ext uri="{FF2B5EF4-FFF2-40B4-BE49-F238E27FC236}">
                <a16:creationId xmlns:a16="http://schemas.microsoft.com/office/drawing/2014/main" id="{F40C0CE3-F779-4D29-80BB-BE6A1D458C63}"/>
              </a:ext>
            </a:extLst>
          </p:cNvPr>
          <p:cNvSpPr txBox="1"/>
          <p:nvPr/>
        </p:nvSpPr>
        <p:spPr>
          <a:xfrm>
            <a:off x="8468681" y="2608761"/>
            <a:ext cx="2857039" cy="215444"/>
          </a:xfrm>
          <a:prstGeom prst="rect">
            <a:avLst/>
          </a:prstGeom>
          <a:noFill/>
        </p:spPr>
        <p:txBody>
          <a:bodyPr wrap="square" rtlCol="0">
            <a:spAutoFit/>
          </a:bodyPr>
          <a:lstStyle/>
          <a:p>
            <a:r>
              <a:rPr lang="en-US" sz="800" b="1" dirty="0">
                <a:solidFill>
                  <a:srgbClr val="000000"/>
                </a:solidFill>
              </a:rPr>
              <a:t>Big Rock Point Reactor Pressure Vessel Heavy Haul </a:t>
            </a:r>
          </a:p>
        </p:txBody>
      </p:sp>
      <p:sp>
        <p:nvSpPr>
          <p:cNvPr id="7" name="TextBox 6">
            <a:extLst>
              <a:ext uri="{FF2B5EF4-FFF2-40B4-BE49-F238E27FC236}">
                <a16:creationId xmlns:a16="http://schemas.microsoft.com/office/drawing/2014/main" id="{ED7B4578-CBD4-41D4-A104-E694A929C4E2}"/>
              </a:ext>
            </a:extLst>
          </p:cNvPr>
          <p:cNvSpPr txBox="1"/>
          <p:nvPr/>
        </p:nvSpPr>
        <p:spPr>
          <a:xfrm>
            <a:off x="8680284" y="2777796"/>
            <a:ext cx="2348720" cy="215444"/>
          </a:xfrm>
          <a:prstGeom prst="rect">
            <a:avLst/>
          </a:prstGeom>
          <a:noFill/>
        </p:spPr>
        <p:txBody>
          <a:bodyPr wrap="none" rtlCol="0">
            <a:spAutoFit/>
          </a:bodyPr>
          <a:lstStyle/>
          <a:p>
            <a:r>
              <a:rPr lang="en-US" sz="800" b="1" dirty="0">
                <a:solidFill>
                  <a:srgbClr val="000000"/>
                </a:solidFill>
              </a:rPr>
              <a:t>Photo courtesy of Barnhart Crane &amp; Rigging</a:t>
            </a:r>
          </a:p>
        </p:txBody>
      </p:sp>
      <p:pic>
        <p:nvPicPr>
          <p:cNvPr id="8" name="Picture 2">
            <a:extLst>
              <a:ext uri="{FF2B5EF4-FFF2-40B4-BE49-F238E27FC236}">
                <a16:creationId xmlns:a16="http://schemas.microsoft.com/office/drawing/2014/main" id="{BF63BB5A-D1A4-451E-B8B5-1B9C61007629}"/>
              </a:ext>
            </a:extLst>
          </p:cNvPr>
          <p:cNvPicPr>
            <a:picLocks noChangeAspect="1" noChangeArrowheads="1"/>
          </p:cNvPicPr>
          <p:nvPr/>
        </p:nvPicPr>
        <p:blipFill>
          <a:blip r:embed="rId3" cstate="print"/>
          <a:srcRect/>
          <a:stretch>
            <a:fillRect/>
          </a:stretch>
        </p:blipFill>
        <p:spPr bwMode="auto">
          <a:xfrm>
            <a:off x="8001000" y="3340896"/>
            <a:ext cx="3474720" cy="2335632"/>
          </a:xfrm>
          <a:prstGeom prst="rect">
            <a:avLst/>
          </a:prstGeom>
          <a:noFill/>
          <a:ln w="9525">
            <a:noFill/>
            <a:miter lim="800000"/>
            <a:headEnd/>
            <a:tailEnd/>
          </a:ln>
        </p:spPr>
      </p:pic>
      <p:sp>
        <p:nvSpPr>
          <p:cNvPr id="9" name="TextBox 8">
            <a:extLst>
              <a:ext uri="{FF2B5EF4-FFF2-40B4-BE49-F238E27FC236}">
                <a16:creationId xmlns:a16="http://schemas.microsoft.com/office/drawing/2014/main" id="{353E74D9-F4C6-42F3-929C-376F05BDB53F}"/>
              </a:ext>
            </a:extLst>
          </p:cNvPr>
          <p:cNvSpPr txBox="1"/>
          <p:nvPr/>
        </p:nvSpPr>
        <p:spPr>
          <a:xfrm>
            <a:off x="9267053" y="5676528"/>
            <a:ext cx="1085554" cy="215444"/>
          </a:xfrm>
          <a:prstGeom prst="rect">
            <a:avLst/>
          </a:prstGeom>
          <a:noFill/>
        </p:spPr>
        <p:txBody>
          <a:bodyPr wrap="none" rtlCol="0">
            <a:spAutoFit/>
          </a:bodyPr>
          <a:lstStyle/>
          <a:p>
            <a:r>
              <a:rPr lang="en-US" sz="800" b="1" dirty="0">
                <a:solidFill>
                  <a:srgbClr val="000000"/>
                </a:solidFill>
              </a:rPr>
              <a:t>Maine Yankee Site</a:t>
            </a:r>
          </a:p>
        </p:txBody>
      </p:sp>
    </p:spTree>
    <p:extLst>
      <p:ext uri="{BB962C8B-B14F-4D97-AF65-F5344CB8AC3E}">
        <p14:creationId xmlns:p14="http://schemas.microsoft.com/office/powerpoint/2010/main" val="141480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low confidence">
            <a:extLst>
              <a:ext uri="{FF2B5EF4-FFF2-40B4-BE49-F238E27FC236}">
                <a16:creationId xmlns:a16="http://schemas.microsoft.com/office/drawing/2014/main" id="{38BD95D1-162A-4E0B-A252-1C77001C8B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9432" y="335895"/>
            <a:ext cx="2926080" cy="1992397"/>
          </a:xfrm>
          <a:prstGeom prst="rect">
            <a:avLst/>
          </a:prstGeom>
        </p:spPr>
      </p:pic>
      <p:sp>
        <p:nvSpPr>
          <p:cNvPr id="2" name="Title 1">
            <a:extLst>
              <a:ext uri="{FF2B5EF4-FFF2-40B4-BE49-F238E27FC236}">
                <a16:creationId xmlns:a16="http://schemas.microsoft.com/office/drawing/2014/main" id="{B23B4A34-8A2D-43A1-A1C5-274E50F23BDC}"/>
              </a:ext>
            </a:extLst>
          </p:cNvPr>
          <p:cNvSpPr>
            <a:spLocks noGrp="1"/>
          </p:cNvSpPr>
          <p:nvPr>
            <p:ph type="title"/>
          </p:nvPr>
        </p:nvSpPr>
        <p:spPr>
          <a:xfrm>
            <a:off x="838200" y="0"/>
            <a:ext cx="10515600" cy="994121"/>
          </a:xfrm>
        </p:spPr>
        <p:txBody>
          <a:bodyPr>
            <a:normAutofit/>
          </a:bodyPr>
          <a:lstStyle/>
          <a:p>
            <a:r>
              <a:rPr lang="en-US" sz="3200" dirty="0"/>
              <a:t>NPP Site Inventories</a:t>
            </a:r>
          </a:p>
        </p:txBody>
      </p:sp>
      <p:sp>
        <p:nvSpPr>
          <p:cNvPr id="3" name="Content Placeholder 2">
            <a:extLst>
              <a:ext uri="{FF2B5EF4-FFF2-40B4-BE49-F238E27FC236}">
                <a16:creationId xmlns:a16="http://schemas.microsoft.com/office/drawing/2014/main" id="{D65C03B2-D4C1-482A-B2DA-78AFEED1EFBC}"/>
              </a:ext>
            </a:extLst>
          </p:cNvPr>
          <p:cNvSpPr>
            <a:spLocks noGrp="1"/>
          </p:cNvSpPr>
          <p:nvPr>
            <p:ph idx="1"/>
          </p:nvPr>
        </p:nvSpPr>
        <p:spPr>
          <a:xfrm>
            <a:off x="838200" y="860110"/>
            <a:ext cx="3981326" cy="5633996"/>
          </a:xfrm>
        </p:spPr>
        <p:txBody>
          <a:bodyPr>
            <a:normAutofit fontScale="85000" lnSpcReduction="20000"/>
          </a:bodyPr>
          <a:lstStyle/>
          <a:p>
            <a:r>
              <a:rPr lang="en-US" sz="2000" dirty="0"/>
              <a:t>NPP SNF site inventories based on the GC‑859 Nuclear Fuel Data Survey</a:t>
            </a:r>
          </a:p>
          <a:p>
            <a:pPr lvl="1"/>
            <a:r>
              <a:rPr lang="en-US" sz="1800" dirty="0"/>
              <a:t>Database contains the characteristics of the fuel assemblies discharged from each reactor</a:t>
            </a:r>
          </a:p>
          <a:p>
            <a:pPr lvl="1"/>
            <a:r>
              <a:rPr lang="en-US" sz="1800" dirty="0"/>
              <a:t>Most recent data through December 31, 2017</a:t>
            </a:r>
          </a:p>
          <a:p>
            <a:pPr lvl="1"/>
            <a:r>
              <a:rPr lang="en-US" sz="1800" dirty="0"/>
              <a:t>Number of SNF assemblies, assembly ID and type, metric tons heavy metal (MTHM), discharge date, burnup, enrichment of SNF assemblies</a:t>
            </a:r>
          </a:p>
          <a:p>
            <a:r>
              <a:rPr lang="en-US" sz="2000" dirty="0"/>
              <a:t>Type and number of SNF storage systems (vendor and model) used at each site’s ISFSI</a:t>
            </a:r>
          </a:p>
          <a:p>
            <a:pPr lvl="1"/>
            <a:r>
              <a:rPr lang="en-US" sz="1800" dirty="0"/>
              <a:t>Canisters containing SNF</a:t>
            </a:r>
          </a:p>
          <a:p>
            <a:pPr lvl="1"/>
            <a:r>
              <a:rPr lang="en-US" sz="1800" dirty="0"/>
              <a:t>Canisters containing GTCC waste</a:t>
            </a:r>
          </a:p>
          <a:p>
            <a:pPr lvl="1"/>
            <a:r>
              <a:rPr lang="en-US" sz="1800" dirty="0"/>
              <a:t>Loading maps, logs, etc.</a:t>
            </a:r>
          </a:p>
          <a:p>
            <a:r>
              <a:rPr lang="en-US" sz="2000" dirty="0"/>
              <a:t>Storage features/conditions</a:t>
            </a:r>
          </a:p>
          <a:p>
            <a:pPr lvl="1"/>
            <a:r>
              <a:rPr lang="en-US" sz="1800" dirty="0"/>
              <a:t>Number of damaged fuel assemblies</a:t>
            </a:r>
          </a:p>
          <a:p>
            <a:pPr lvl="1"/>
            <a:r>
              <a:rPr lang="en-US" sz="1800" dirty="0"/>
              <a:t>Number of high burnup fuel assemblies</a:t>
            </a:r>
          </a:p>
          <a:p>
            <a:pPr lvl="1"/>
            <a:r>
              <a:rPr lang="en-US" sz="1800" dirty="0"/>
              <a:t>Canned/Not canned</a:t>
            </a:r>
            <a:endParaRPr lang="en-US" sz="3200" dirty="0"/>
          </a:p>
        </p:txBody>
      </p:sp>
      <p:sp>
        <p:nvSpPr>
          <p:cNvPr id="4" name="Slide Number Placeholder 3">
            <a:extLst>
              <a:ext uri="{FF2B5EF4-FFF2-40B4-BE49-F238E27FC236}">
                <a16:creationId xmlns:a16="http://schemas.microsoft.com/office/drawing/2014/main" id="{AC05159F-B937-4ED5-840B-4D2772F5E0A3}"/>
              </a:ext>
            </a:extLst>
          </p:cNvPr>
          <p:cNvSpPr>
            <a:spLocks noGrp="1"/>
          </p:cNvSpPr>
          <p:nvPr>
            <p:ph type="sldNum" sz="quarter" idx="12"/>
          </p:nvPr>
        </p:nvSpPr>
        <p:spPr/>
        <p:txBody>
          <a:bodyPr/>
          <a:lstStyle/>
          <a:p>
            <a:fld id="{797C032F-CD6F-4040-A6F8-55EF6F4FAEDE}" type="slidenum">
              <a:rPr lang="en-US" smtClean="0"/>
              <a:pPr/>
              <a:t>7</a:t>
            </a:fld>
            <a:endParaRPr lang="en-US"/>
          </a:p>
        </p:txBody>
      </p:sp>
      <p:pic>
        <p:nvPicPr>
          <p:cNvPr id="7" name="Picture 6" descr="Diagram, engineering drawing&#10;&#10;Description automatically generated">
            <a:extLst>
              <a:ext uri="{FF2B5EF4-FFF2-40B4-BE49-F238E27FC236}">
                <a16:creationId xmlns:a16="http://schemas.microsoft.com/office/drawing/2014/main" id="{4AA7A263-C69F-4769-9703-B614FFBF8A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5606" y="991560"/>
            <a:ext cx="3566160" cy="2630243"/>
          </a:xfrm>
          <a:prstGeom prst="rect">
            <a:avLst/>
          </a:prstGeom>
        </p:spPr>
      </p:pic>
      <p:pic>
        <p:nvPicPr>
          <p:cNvPr id="6" name="Picture 5" descr="Diagram&#10;&#10;Description automatically generated">
            <a:extLst>
              <a:ext uri="{FF2B5EF4-FFF2-40B4-BE49-F238E27FC236}">
                <a16:creationId xmlns:a16="http://schemas.microsoft.com/office/drawing/2014/main" id="{1E088DBB-D034-49C8-8370-8644F4341D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7912" y="4471246"/>
            <a:ext cx="3657600" cy="2172724"/>
          </a:xfrm>
          <a:prstGeom prst="rect">
            <a:avLst/>
          </a:prstGeom>
        </p:spPr>
      </p:pic>
      <p:pic>
        <p:nvPicPr>
          <p:cNvPr id="12" name="Picture 11" descr="Diagram&#10;&#10;Description automatically generated">
            <a:extLst>
              <a:ext uri="{FF2B5EF4-FFF2-40B4-BE49-F238E27FC236}">
                <a16:creationId xmlns:a16="http://schemas.microsoft.com/office/drawing/2014/main" id="{2C1E684A-5B1A-43E9-9A25-AE8B36D1F0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9526" y="2328292"/>
            <a:ext cx="3657600" cy="2150137"/>
          </a:xfrm>
          <a:prstGeom prst="rect">
            <a:avLst/>
          </a:prstGeom>
        </p:spPr>
      </p:pic>
      <p:pic>
        <p:nvPicPr>
          <p:cNvPr id="9" name="Picture 8" descr="Diagram&#10;&#10;Description automatically generated">
            <a:extLst>
              <a:ext uri="{FF2B5EF4-FFF2-40B4-BE49-F238E27FC236}">
                <a16:creationId xmlns:a16="http://schemas.microsoft.com/office/drawing/2014/main" id="{15360AB1-885D-43FB-81DD-E24E13B5A4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60080" y="4476816"/>
            <a:ext cx="3931920" cy="2211704"/>
          </a:xfrm>
          <a:prstGeom prst="rect">
            <a:avLst/>
          </a:prstGeom>
        </p:spPr>
      </p:pic>
    </p:spTree>
    <p:extLst>
      <p:ext uri="{BB962C8B-B14F-4D97-AF65-F5344CB8AC3E}">
        <p14:creationId xmlns:p14="http://schemas.microsoft.com/office/powerpoint/2010/main" val="602542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6234B-61A6-47A5-8F75-A1B8A4E8E09A}"/>
              </a:ext>
            </a:extLst>
          </p:cNvPr>
          <p:cNvSpPr>
            <a:spLocks noGrp="1"/>
          </p:cNvSpPr>
          <p:nvPr>
            <p:ph type="title"/>
          </p:nvPr>
        </p:nvSpPr>
        <p:spPr>
          <a:xfrm>
            <a:off x="838200" y="0"/>
            <a:ext cx="10515600" cy="1325563"/>
          </a:xfrm>
        </p:spPr>
        <p:txBody>
          <a:bodyPr/>
          <a:lstStyle/>
          <a:p>
            <a:r>
              <a:rPr lang="en-US" dirty="0"/>
              <a:t>Site Conditions</a:t>
            </a:r>
          </a:p>
        </p:txBody>
      </p:sp>
      <p:sp>
        <p:nvSpPr>
          <p:cNvPr id="3" name="Content Placeholder 2">
            <a:extLst>
              <a:ext uri="{FF2B5EF4-FFF2-40B4-BE49-F238E27FC236}">
                <a16:creationId xmlns:a16="http://schemas.microsoft.com/office/drawing/2014/main" id="{F864BB74-AC79-4EBE-B9B8-1373BF6D63DD}"/>
              </a:ext>
            </a:extLst>
          </p:cNvPr>
          <p:cNvSpPr>
            <a:spLocks noGrp="1"/>
          </p:cNvSpPr>
          <p:nvPr>
            <p:ph idx="1"/>
          </p:nvPr>
        </p:nvSpPr>
        <p:spPr>
          <a:xfrm>
            <a:off x="838200" y="1188720"/>
            <a:ext cx="4709120" cy="4747188"/>
          </a:xfrm>
        </p:spPr>
        <p:txBody>
          <a:bodyPr>
            <a:normAutofit fontScale="92500" lnSpcReduction="20000"/>
          </a:bodyPr>
          <a:lstStyle/>
          <a:p>
            <a:r>
              <a:rPr lang="en-US" dirty="0"/>
              <a:t>On-Site Transportation Features</a:t>
            </a:r>
          </a:p>
          <a:p>
            <a:pPr lvl="1"/>
            <a:r>
              <a:rPr lang="en-US" dirty="0"/>
              <a:t>On-Site Rail</a:t>
            </a:r>
          </a:p>
          <a:p>
            <a:pPr lvl="1"/>
            <a:r>
              <a:rPr lang="en-US" dirty="0"/>
              <a:t>On-Site Roads for Heavy-Haul Trucks</a:t>
            </a:r>
          </a:p>
          <a:p>
            <a:pPr lvl="1"/>
            <a:r>
              <a:rPr lang="en-US" dirty="0"/>
              <a:t>Barge Access </a:t>
            </a:r>
          </a:p>
          <a:p>
            <a:r>
              <a:rPr lang="en-US" dirty="0"/>
              <a:t>On-Site Equipment to Support Transportation Operations</a:t>
            </a:r>
          </a:p>
          <a:p>
            <a:pPr lvl="1"/>
            <a:r>
              <a:rPr lang="en-US" dirty="0"/>
              <a:t>Transfer Casks</a:t>
            </a:r>
          </a:p>
          <a:p>
            <a:pPr lvl="1"/>
            <a:r>
              <a:rPr lang="en-US" dirty="0"/>
              <a:t>Cranes and Rigging</a:t>
            </a:r>
          </a:p>
          <a:p>
            <a:r>
              <a:rPr lang="en-US" dirty="0"/>
              <a:t>On-Site Staging Areas for Transport Vehicles, Equipment and Operations Support</a:t>
            </a:r>
          </a:p>
          <a:p>
            <a:endParaRPr lang="en-US" dirty="0"/>
          </a:p>
        </p:txBody>
      </p:sp>
      <p:grpSp>
        <p:nvGrpSpPr>
          <p:cNvPr id="13" name="Group 12">
            <a:extLst>
              <a:ext uri="{FF2B5EF4-FFF2-40B4-BE49-F238E27FC236}">
                <a16:creationId xmlns:a16="http://schemas.microsoft.com/office/drawing/2014/main" id="{D2965CDD-E93A-4FD7-9F4F-E66A83923A5F}"/>
              </a:ext>
            </a:extLst>
          </p:cNvPr>
          <p:cNvGrpSpPr/>
          <p:nvPr/>
        </p:nvGrpSpPr>
        <p:grpSpPr>
          <a:xfrm>
            <a:off x="5635681" y="519693"/>
            <a:ext cx="6489161" cy="5496675"/>
            <a:chOff x="5635681" y="519693"/>
            <a:chExt cx="6489161" cy="5496675"/>
          </a:xfrm>
        </p:grpSpPr>
        <p:sp>
          <p:nvSpPr>
            <p:cNvPr id="4" name="TextBox 3">
              <a:extLst>
                <a:ext uri="{FF2B5EF4-FFF2-40B4-BE49-F238E27FC236}">
                  <a16:creationId xmlns:a16="http://schemas.microsoft.com/office/drawing/2014/main" id="{A1803745-104D-4429-8819-28F503E9AEDF}"/>
                </a:ext>
              </a:extLst>
            </p:cNvPr>
            <p:cNvSpPr txBox="1"/>
            <p:nvPr/>
          </p:nvSpPr>
          <p:spPr>
            <a:xfrm>
              <a:off x="7618570" y="4778093"/>
              <a:ext cx="1261692" cy="461665"/>
            </a:xfrm>
            <a:prstGeom prst="rect">
              <a:avLst/>
            </a:prstGeom>
            <a:noFill/>
          </p:spPr>
          <p:txBody>
            <a:bodyPr wrap="none" rtlCol="0">
              <a:spAutoFit/>
            </a:bodyPr>
            <a:lstStyle/>
            <a:p>
              <a:pPr algn="r"/>
              <a:r>
                <a:rPr lang="en-US" sz="1200" b="1" i="0" dirty="0">
                  <a:solidFill>
                    <a:srgbClr val="000000"/>
                  </a:solidFill>
                </a:rPr>
                <a:t>Photo courtesy</a:t>
              </a:r>
            </a:p>
            <a:p>
              <a:pPr algn="r"/>
              <a:r>
                <a:rPr lang="en-US" sz="1200" b="1" i="0" dirty="0">
                  <a:solidFill>
                    <a:srgbClr val="000000"/>
                  </a:solidFill>
                </a:rPr>
                <a:t>of Big Rock Point</a:t>
              </a:r>
            </a:p>
          </p:txBody>
        </p:sp>
        <p:sp>
          <p:nvSpPr>
            <p:cNvPr id="5" name="TextBox 4">
              <a:extLst>
                <a:ext uri="{FF2B5EF4-FFF2-40B4-BE49-F238E27FC236}">
                  <a16:creationId xmlns:a16="http://schemas.microsoft.com/office/drawing/2014/main" id="{6BFB40F2-9962-49B0-A053-AF60C8A98F2B}"/>
                </a:ext>
              </a:extLst>
            </p:cNvPr>
            <p:cNvSpPr txBox="1"/>
            <p:nvPr/>
          </p:nvSpPr>
          <p:spPr>
            <a:xfrm>
              <a:off x="9725708" y="2909803"/>
              <a:ext cx="1992533" cy="276999"/>
            </a:xfrm>
            <a:prstGeom prst="rect">
              <a:avLst/>
            </a:prstGeom>
            <a:noFill/>
          </p:spPr>
          <p:txBody>
            <a:bodyPr wrap="none" rtlCol="0">
              <a:spAutoFit/>
            </a:bodyPr>
            <a:lstStyle/>
            <a:p>
              <a:r>
                <a:rPr lang="en-US" sz="1200" b="1" i="0" dirty="0">
                  <a:solidFill>
                    <a:srgbClr val="000000"/>
                  </a:solidFill>
                </a:rPr>
                <a:t>Onsite Rail Spur at La Crosse</a:t>
              </a:r>
            </a:p>
          </p:txBody>
        </p:sp>
        <p:sp>
          <p:nvSpPr>
            <p:cNvPr id="6" name="TextBox 5">
              <a:extLst>
                <a:ext uri="{FF2B5EF4-FFF2-40B4-BE49-F238E27FC236}">
                  <a16:creationId xmlns:a16="http://schemas.microsoft.com/office/drawing/2014/main" id="{582FAB80-A6CF-4EAB-B416-79154499F69E}"/>
                </a:ext>
              </a:extLst>
            </p:cNvPr>
            <p:cNvSpPr txBox="1"/>
            <p:nvPr/>
          </p:nvSpPr>
          <p:spPr>
            <a:xfrm>
              <a:off x="8852332" y="5739369"/>
              <a:ext cx="2832378" cy="276999"/>
            </a:xfrm>
            <a:prstGeom prst="rect">
              <a:avLst/>
            </a:prstGeom>
            <a:noFill/>
          </p:spPr>
          <p:txBody>
            <a:bodyPr wrap="none" rtlCol="0">
              <a:spAutoFit/>
            </a:bodyPr>
            <a:lstStyle/>
            <a:p>
              <a:r>
                <a:rPr lang="en-US" sz="1200" b="1" i="0" dirty="0">
                  <a:solidFill>
                    <a:srgbClr val="000000"/>
                  </a:solidFill>
                </a:rPr>
                <a:t>Big Rock Point Horizontal Transfer System</a:t>
              </a:r>
            </a:p>
          </p:txBody>
        </p:sp>
        <p:pic>
          <p:nvPicPr>
            <p:cNvPr id="7" name="Picture 2" descr="C:\Users\D106767\Documents\Transportation_Storage_Research\Orphan_Sites\La_Crosse\238\Completed RR spur.jpg">
              <a:extLst>
                <a:ext uri="{FF2B5EF4-FFF2-40B4-BE49-F238E27FC236}">
                  <a16:creationId xmlns:a16="http://schemas.microsoft.com/office/drawing/2014/main" id="{FF5D102C-3602-4987-BA88-7EB9C217F15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24442" y="519693"/>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D106767\Documents\Transportation_Storage_Research\Orphan_Sites\Big_Rock_Point\238\big rock pictures 031.jpg">
              <a:extLst>
                <a:ext uri="{FF2B5EF4-FFF2-40B4-BE49-F238E27FC236}">
                  <a16:creationId xmlns:a16="http://schemas.microsoft.com/office/drawing/2014/main" id="{C45E619E-2B08-4FC5-81F7-37143116DB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24442" y="3326171"/>
              <a:ext cx="3200400" cy="23979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B938E85-F196-4563-8CF2-5CFDBDF526AF}"/>
                </a:ext>
              </a:extLst>
            </p:cNvPr>
            <p:cNvSpPr txBox="1"/>
            <p:nvPr/>
          </p:nvSpPr>
          <p:spPr>
            <a:xfrm>
              <a:off x="7781442" y="635714"/>
              <a:ext cx="1146468" cy="461665"/>
            </a:xfrm>
            <a:prstGeom prst="rect">
              <a:avLst/>
            </a:prstGeom>
            <a:noFill/>
          </p:spPr>
          <p:txBody>
            <a:bodyPr wrap="none" rtlCol="0">
              <a:spAutoFit/>
            </a:bodyPr>
            <a:lstStyle/>
            <a:p>
              <a:pPr algn="r"/>
              <a:r>
                <a:rPr lang="en-US" sz="1200" b="1" i="0" dirty="0">
                  <a:solidFill>
                    <a:srgbClr val="000000"/>
                  </a:solidFill>
                </a:rPr>
                <a:t>Photo courtesy</a:t>
              </a:r>
            </a:p>
            <a:p>
              <a:pPr algn="r"/>
              <a:r>
                <a:rPr lang="en-US" sz="1200" b="1" i="0" dirty="0">
                  <a:solidFill>
                    <a:srgbClr val="000000"/>
                  </a:solidFill>
                </a:rPr>
                <a:t>of La Crosse</a:t>
              </a:r>
            </a:p>
          </p:txBody>
        </p:sp>
        <p:pic>
          <p:nvPicPr>
            <p:cNvPr id="10" name="Picture 2" descr="C:\Users\D106767\Documents\Transportation_Storage_Research\Orphan_Sites\Trojan\Trojan Transfer Station.jpg">
              <a:extLst>
                <a:ext uri="{FF2B5EF4-FFF2-40B4-BE49-F238E27FC236}">
                  <a16:creationId xmlns:a16="http://schemas.microsoft.com/office/drawing/2014/main" id="{8092E31B-FAF7-4CEB-989F-B8755AC574F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35681" y="1582683"/>
              <a:ext cx="3200400" cy="24010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B0A09B8-C57F-49B5-A93B-703441E2E34A}"/>
                </a:ext>
              </a:extLst>
            </p:cNvPr>
            <p:cNvSpPr txBox="1"/>
            <p:nvPr/>
          </p:nvSpPr>
          <p:spPr>
            <a:xfrm>
              <a:off x="6435362" y="1305684"/>
              <a:ext cx="1629933" cy="276999"/>
            </a:xfrm>
            <a:prstGeom prst="rect">
              <a:avLst/>
            </a:prstGeom>
            <a:noFill/>
          </p:spPr>
          <p:txBody>
            <a:bodyPr wrap="none" rtlCol="0">
              <a:spAutoFit/>
            </a:bodyPr>
            <a:lstStyle/>
            <a:p>
              <a:r>
                <a:rPr lang="en-US" sz="1200" b="1" i="0" dirty="0">
                  <a:solidFill>
                    <a:srgbClr val="000000"/>
                  </a:solidFill>
                </a:rPr>
                <a:t>Trojan Transfer Station</a:t>
              </a:r>
            </a:p>
          </p:txBody>
        </p:sp>
      </p:grpSp>
      <p:sp>
        <p:nvSpPr>
          <p:cNvPr id="12" name="TextBox 11">
            <a:extLst>
              <a:ext uri="{FF2B5EF4-FFF2-40B4-BE49-F238E27FC236}">
                <a16:creationId xmlns:a16="http://schemas.microsoft.com/office/drawing/2014/main" id="{B04F2278-2E8C-427D-B7C7-F7F782F97094}"/>
              </a:ext>
            </a:extLst>
          </p:cNvPr>
          <p:cNvSpPr txBox="1"/>
          <p:nvPr/>
        </p:nvSpPr>
        <p:spPr>
          <a:xfrm>
            <a:off x="6110014" y="3983723"/>
            <a:ext cx="1752275" cy="276999"/>
          </a:xfrm>
          <a:prstGeom prst="rect">
            <a:avLst/>
          </a:prstGeom>
          <a:noFill/>
        </p:spPr>
        <p:txBody>
          <a:bodyPr wrap="none" rtlCol="0">
            <a:spAutoFit/>
          </a:bodyPr>
          <a:lstStyle/>
          <a:p>
            <a:r>
              <a:rPr lang="en-US" sz="1200" b="1" i="0" dirty="0">
                <a:solidFill>
                  <a:srgbClr val="000000"/>
                </a:solidFill>
              </a:rPr>
              <a:t>Photo courtesy of Trojan</a:t>
            </a:r>
          </a:p>
        </p:txBody>
      </p:sp>
      <p:sp>
        <p:nvSpPr>
          <p:cNvPr id="14" name="Slide Number Placeholder 13">
            <a:extLst>
              <a:ext uri="{FF2B5EF4-FFF2-40B4-BE49-F238E27FC236}">
                <a16:creationId xmlns:a16="http://schemas.microsoft.com/office/drawing/2014/main" id="{78DD48CA-6574-4BFC-B9F2-5C72245ECCDB}"/>
              </a:ext>
            </a:extLst>
          </p:cNvPr>
          <p:cNvSpPr>
            <a:spLocks noGrp="1"/>
          </p:cNvSpPr>
          <p:nvPr>
            <p:ph type="sldNum" sz="quarter" idx="12"/>
          </p:nvPr>
        </p:nvSpPr>
        <p:spPr/>
        <p:txBody>
          <a:bodyPr/>
          <a:lstStyle/>
          <a:p>
            <a:fld id="{797C032F-CD6F-4040-A6F8-55EF6F4FAEDE}" type="slidenum">
              <a:rPr lang="en-US" smtClean="0"/>
              <a:pPr/>
              <a:t>8</a:t>
            </a:fld>
            <a:endParaRPr lang="en-US"/>
          </a:p>
        </p:txBody>
      </p:sp>
    </p:spTree>
    <p:extLst>
      <p:ext uri="{BB962C8B-B14F-4D97-AF65-F5344CB8AC3E}">
        <p14:creationId xmlns:p14="http://schemas.microsoft.com/office/powerpoint/2010/main" val="2425302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C592-CB58-4C9D-888E-155C6F33E44D}"/>
              </a:ext>
            </a:extLst>
          </p:cNvPr>
          <p:cNvSpPr>
            <a:spLocks noGrp="1"/>
          </p:cNvSpPr>
          <p:nvPr>
            <p:ph type="title"/>
          </p:nvPr>
        </p:nvSpPr>
        <p:spPr>
          <a:xfrm>
            <a:off x="838200" y="0"/>
            <a:ext cx="10515600" cy="1325563"/>
          </a:xfrm>
        </p:spPr>
        <p:txBody>
          <a:bodyPr>
            <a:normAutofit/>
          </a:bodyPr>
          <a:lstStyle/>
          <a:p>
            <a:r>
              <a:rPr lang="en-US" sz="3600" dirty="0"/>
              <a:t>Near-Site Transportation Infrastructure and Experience</a:t>
            </a:r>
          </a:p>
        </p:txBody>
      </p:sp>
      <p:sp>
        <p:nvSpPr>
          <p:cNvPr id="3" name="Content Placeholder 2">
            <a:extLst>
              <a:ext uri="{FF2B5EF4-FFF2-40B4-BE49-F238E27FC236}">
                <a16:creationId xmlns:a16="http://schemas.microsoft.com/office/drawing/2014/main" id="{223605F0-E23B-46BF-B966-32B1CF773001}"/>
              </a:ext>
            </a:extLst>
          </p:cNvPr>
          <p:cNvSpPr>
            <a:spLocks noGrp="1"/>
          </p:cNvSpPr>
          <p:nvPr>
            <p:ph idx="1"/>
          </p:nvPr>
        </p:nvSpPr>
        <p:spPr>
          <a:xfrm>
            <a:off x="838200" y="1188720"/>
            <a:ext cx="5446843" cy="4765216"/>
          </a:xfrm>
        </p:spPr>
        <p:txBody>
          <a:bodyPr>
            <a:normAutofit fontScale="70000" lnSpcReduction="20000"/>
          </a:bodyPr>
          <a:lstStyle/>
          <a:p>
            <a:r>
              <a:rPr lang="en-US" dirty="0"/>
              <a:t>Evaluate transportation mode options for the NPP sites</a:t>
            </a:r>
          </a:p>
          <a:p>
            <a:r>
              <a:rPr lang="en-US" dirty="0"/>
              <a:t>National, Regional, or Short-Line Rail Access</a:t>
            </a:r>
          </a:p>
          <a:p>
            <a:pPr lvl="1"/>
            <a:r>
              <a:rPr lang="en-US" dirty="0"/>
              <a:t>Condition and capacity of near-site commercial rail infrastructure</a:t>
            </a:r>
          </a:p>
          <a:p>
            <a:pPr lvl="1"/>
            <a:r>
              <a:rPr lang="en-US" dirty="0"/>
              <a:t>Potential transload locations</a:t>
            </a:r>
          </a:p>
          <a:p>
            <a:pPr lvl="1"/>
            <a:r>
              <a:rPr lang="en-US" dirty="0"/>
              <a:t>Site experience with rail shipments</a:t>
            </a:r>
          </a:p>
          <a:p>
            <a:r>
              <a:rPr lang="en-US" dirty="0"/>
              <a:t>Local Roads and Highways</a:t>
            </a:r>
          </a:p>
          <a:p>
            <a:pPr lvl="1"/>
            <a:r>
              <a:rPr lang="en-US" dirty="0"/>
              <a:t>Distance to potential transload locations (rail spurs or sidings)</a:t>
            </a:r>
          </a:p>
          <a:p>
            <a:pPr lvl="1"/>
            <a:r>
              <a:rPr lang="en-US" dirty="0"/>
              <a:t>Characteristics and condition of roads and associated infrastructure that would be used by heavy haul vehicles</a:t>
            </a:r>
          </a:p>
          <a:p>
            <a:pPr lvl="1"/>
            <a:r>
              <a:rPr lang="en-US" dirty="0"/>
              <a:t>Site experience with heavy haul shipments</a:t>
            </a:r>
          </a:p>
          <a:p>
            <a:r>
              <a:rPr lang="en-US" dirty="0"/>
              <a:t>Barge Access</a:t>
            </a:r>
          </a:p>
          <a:p>
            <a:pPr lvl="1"/>
            <a:r>
              <a:rPr lang="en-US" dirty="0"/>
              <a:t>Characteristics of onsite or nearby docks/slips/sidings/shorelines</a:t>
            </a:r>
          </a:p>
          <a:p>
            <a:pPr lvl="1"/>
            <a:r>
              <a:rPr lang="en-US" dirty="0"/>
              <a:t>Site experience with barge shipments</a:t>
            </a:r>
          </a:p>
          <a:p>
            <a:endParaRPr lang="en-US" dirty="0"/>
          </a:p>
        </p:txBody>
      </p:sp>
      <p:grpSp>
        <p:nvGrpSpPr>
          <p:cNvPr id="10" name="Group 9">
            <a:extLst>
              <a:ext uri="{FF2B5EF4-FFF2-40B4-BE49-F238E27FC236}">
                <a16:creationId xmlns:a16="http://schemas.microsoft.com/office/drawing/2014/main" id="{A6D267A4-4E90-46CD-BCE9-8D60CCB8FCBE}"/>
              </a:ext>
            </a:extLst>
          </p:cNvPr>
          <p:cNvGrpSpPr/>
          <p:nvPr/>
        </p:nvGrpSpPr>
        <p:grpSpPr>
          <a:xfrm>
            <a:off x="6528993" y="700144"/>
            <a:ext cx="5587511" cy="5591450"/>
            <a:chOff x="6266449" y="700144"/>
            <a:chExt cx="5587511" cy="5591450"/>
          </a:xfrm>
        </p:grpSpPr>
        <p:pic>
          <p:nvPicPr>
            <p:cNvPr id="4" name="Picture 2" descr="C:\Users\D106767\Documents\Transportation_Storage_Research\Orphan_Sites\Report\Current\Merge\Figures\Fig_3-07_CY_Barge_Slip_IMG_1971.JPG">
              <a:extLst>
                <a:ext uri="{FF2B5EF4-FFF2-40B4-BE49-F238E27FC236}">
                  <a16:creationId xmlns:a16="http://schemas.microsoft.com/office/drawing/2014/main" id="{A2A67B96-222F-456E-AE63-CE7596E0320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95352" y="3596545"/>
              <a:ext cx="3200400" cy="2400300"/>
            </a:xfrm>
            <a:prstGeom prst="rect">
              <a:avLst/>
            </a:prstGeom>
            <a:noFill/>
            <a:ln w="9525">
              <a:noFill/>
              <a:miter lim="800000"/>
              <a:headEnd/>
              <a:tailEnd/>
            </a:ln>
          </p:spPr>
        </p:pic>
        <p:sp>
          <p:nvSpPr>
            <p:cNvPr id="5" name="TextBox 4">
              <a:extLst>
                <a:ext uri="{FF2B5EF4-FFF2-40B4-BE49-F238E27FC236}">
                  <a16:creationId xmlns:a16="http://schemas.microsoft.com/office/drawing/2014/main" id="{88B40DBE-A25B-4B6F-B9E7-2E2A858493ED}"/>
                </a:ext>
              </a:extLst>
            </p:cNvPr>
            <p:cNvSpPr txBox="1"/>
            <p:nvPr/>
          </p:nvSpPr>
          <p:spPr>
            <a:xfrm>
              <a:off x="9447532" y="3093421"/>
              <a:ext cx="2406428" cy="430887"/>
            </a:xfrm>
            <a:prstGeom prst="rect">
              <a:avLst/>
            </a:prstGeom>
            <a:noFill/>
          </p:spPr>
          <p:txBody>
            <a:bodyPr wrap="none" rtlCol="0">
              <a:spAutoFit/>
            </a:bodyPr>
            <a:lstStyle/>
            <a:p>
              <a:r>
                <a:rPr lang="en-US" sz="1100" b="1" i="0" dirty="0">
                  <a:solidFill>
                    <a:srgbClr val="000000"/>
                  </a:solidFill>
                </a:rPr>
                <a:t>Junction of Onsite Rail Spur and </a:t>
              </a:r>
            </a:p>
            <a:p>
              <a:r>
                <a:rPr lang="en-US" sz="1100" b="1" i="0" dirty="0">
                  <a:solidFill>
                    <a:srgbClr val="000000"/>
                  </a:solidFill>
                </a:rPr>
                <a:t>Union Pacific Railroad at Zion</a:t>
              </a:r>
            </a:p>
          </p:txBody>
        </p:sp>
        <p:sp>
          <p:nvSpPr>
            <p:cNvPr id="6" name="TextBox 5">
              <a:extLst>
                <a:ext uri="{FF2B5EF4-FFF2-40B4-BE49-F238E27FC236}">
                  <a16:creationId xmlns:a16="http://schemas.microsoft.com/office/drawing/2014/main" id="{960CA739-8E20-4AB2-8C9F-CECFFE3D401E}"/>
                </a:ext>
              </a:extLst>
            </p:cNvPr>
            <p:cNvSpPr txBox="1"/>
            <p:nvPr/>
          </p:nvSpPr>
          <p:spPr>
            <a:xfrm>
              <a:off x="8003269" y="6014595"/>
              <a:ext cx="3452676" cy="276999"/>
            </a:xfrm>
            <a:prstGeom prst="rect">
              <a:avLst/>
            </a:prstGeom>
            <a:noFill/>
          </p:spPr>
          <p:txBody>
            <a:bodyPr wrap="none" rtlCol="0">
              <a:spAutoFit/>
            </a:bodyPr>
            <a:lstStyle/>
            <a:p>
              <a:r>
                <a:rPr lang="en-US" sz="1200" b="1" i="0" dirty="0">
                  <a:solidFill>
                    <a:srgbClr val="000000"/>
                  </a:solidFill>
                </a:rPr>
                <a:t>Current Condition of Connecticut Yankee Barge Slip</a:t>
              </a:r>
            </a:p>
          </p:txBody>
        </p:sp>
        <p:pic>
          <p:nvPicPr>
            <p:cNvPr id="7" name="Picture 2" descr="C:\Users\D106767\Documents\Transportation_Storage_Research\Orphan_Sites\Zion\238\Onsite_Rail_Spur_UP_Junction_IMG_2607.JPG">
              <a:extLst>
                <a:ext uri="{FF2B5EF4-FFF2-40B4-BE49-F238E27FC236}">
                  <a16:creationId xmlns:a16="http://schemas.microsoft.com/office/drawing/2014/main" id="{D36C79E3-07AC-48C1-BB07-722F74E63A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01810" y="700144"/>
              <a:ext cx="3200400" cy="24003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D106767\Documents\Transportation_Storage_Research\Orphan_Sites\Big_Rock_Point\238\BRP_Rail_Bridge_IMG_2703.JPG">
              <a:extLst>
                <a:ext uri="{FF2B5EF4-FFF2-40B4-BE49-F238E27FC236}">
                  <a16:creationId xmlns:a16="http://schemas.microsoft.com/office/drawing/2014/main" id="{FBFA031D-76B4-447E-A926-8402B9B279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6449" y="1840176"/>
              <a:ext cx="3200400" cy="24003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4F3F7B-6FF3-4FED-B7EF-523B1AC3F2EA}"/>
                </a:ext>
              </a:extLst>
            </p:cNvPr>
            <p:cNvSpPr txBox="1"/>
            <p:nvPr/>
          </p:nvSpPr>
          <p:spPr>
            <a:xfrm>
              <a:off x="6759491" y="4240568"/>
              <a:ext cx="1591911" cy="461665"/>
            </a:xfrm>
            <a:prstGeom prst="rect">
              <a:avLst/>
            </a:prstGeom>
            <a:noFill/>
          </p:spPr>
          <p:txBody>
            <a:bodyPr wrap="none" rtlCol="0">
              <a:spAutoFit/>
            </a:bodyPr>
            <a:lstStyle/>
            <a:p>
              <a:r>
                <a:rPr lang="en-US" sz="1200" b="1" i="0" dirty="0">
                  <a:solidFill>
                    <a:srgbClr val="000000"/>
                  </a:solidFill>
                </a:rPr>
                <a:t>Low Overhead Bridge </a:t>
              </a:r>
            </a:p>
            <a:p>
              <a:r>
                <a:rPr lang="en-US" sz="1200" b="1" i="0" dirty="0">
                  <a:solidFill>
                    <a:srgbClr val="000000"/>
                  </a:solidFill>
                </a:rPr>
                <a:t>Near Big Rock Point</a:t>
              </a:r>
            </a:p>
          </p:txBody>
        </p:sp>
      </p:grpSp>
      <p:sp>
        <p:nvSpPr>
          <p:cNvPr id="11" name="Slide Number Placeholder 10">
            <a:extLst>
              <a:ext uri="{FF2B5EF4-FFF2-40B4-BE49-F238E27FC236}">
                <a16:creationId xmlns:a16="http://schemas.microsoft.com/office/drawing/2014/main" id="{AF29CA07-20C8-4B27-BEF7-385C9B9486E3}"/>
              </a:ext>
            </a:extLst>
          </p:cNvPr>
          <p:cNvSpPr>
            <a:spLocks noGrp="1"/>
          </p:cNvSpPr>
          <p:nvPr>
            <p:ph type="sldNum" sz="quarter" idx="12"/>
          </p:nvPr>
        </p:nvSpPr>
        <p:spPr/>
        <p:txBody>
          <a:bodyPr/>
          <a:lstStyle/>
          <a:p>
            <a:fld id="{797C032F-CD6F-4040-A6F8-55EF6F4FAEDE}" type="slidenum">
              <a:rPr lang="en-US" smtClean="0"/>
              <a:pPr/>
              <a:t>9</a:t>
            </a:fld>
            <a:endParaRPr lang="en-US"/>
          </a:p>
        </p:txBody>
      </p:sp>
    </p:spTree>
    <p:extLst>
      <p:ext uri="{BB962C8B-B14F-4D97-AF65-F5344CB8AC3E}">
        <p14:creationId xmlns:p14="http://schemas.microsoft.com/office/powerpoint/2010/main" val="1133234071"/>
      </p:ext>
    </p:extLst>
  </p:cSld>
  <p:clrMapOvr>
    <a:masterClrMapping/>
  </p:clrMapOvr>
</p:sld>
</file>

<file path=ppt/theme/theme1.xml><?xml version="1.0" encoding="utf-8"?>
<a:theme xmlns:a="http://schemas.openxmlformats.org/drawingml/2006/main" name="Office Theme">
  <a:themeElements>
    <a:clrScheme name="DOE-NE">
      <a:dk1>
        <a:srgbClr val="000000"/>
      </a:dk1>
      <a:lt1>
        <a:srgbClr val="FFFFFF"/>
      </a:lt1>
      <a:dk2>
        <a:srgbClr val="44546A"/>
      </a:dk2>
      <a:lt2>
        <a:srgbClr val="E7E6E6"/>
      </a:lt2>
      <a:accent1>
        <a:srgbClr val="02617F"/>
      </a:accent1>
      <a:accent2>
        <a:srgbClr val="ED7D31"/>
      </a:accent2>
      <a:accent3>
        <a:srgbClr val="A5A5A5"/>
      </a:accent3>
      <a:accent4>
        <a:srgbClr val="FFC000"/>
      </a:accent4>
      <a:accent5>
        <a:srgbClr val="2BBCCF"/>
      </a:accent5>
      <a:accent6>
        <a:srgbClr val="B8DB2C"/>
      </a:accent6>
      <a:hlink>
        <a:srgbClr val="00BCC6"/>
      </a:hlink>
      <a:folHlink>
        <a:srgbClr val="454F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DD3E5543310C48837E32273AE6CAAC" ma:contentTypeVersion="7" ma:contentTypeDescription="Create a new document." ma:contentTypeScope="" ma:versionID="33e3f50683a9d83449ac4db2c514a392">
  <xsd:schema xmlns:xsd="http://www.w3.org/2001/XMLSchema" xmlns:xs="http://www.w3.org/2001/XMLSchema" xmlns:p="http://schemas.microsoft.com/office/2006/metadata/properties" xmlns:ns2="a124db97-5aa8-47ce-9f38-0221386d6094" targetNamespace="http://schemas.microsoft.com/office/2006/metadata/properties" ma:root="true" ma:fieldsID="dd2bb51c3bd54aee18aedba710b622ef" ns2:_="">
    <xsd:import namespace="a124db97-5aa8-47ce-9f38-0221386d6094"/>
    <xsd:element name="properties">
      <xsd:complexType>
        <xsd:sequence>
          <xsd:element name="documentManagement">
            <xsd:complexType>
              <xsd:all>
                <xsd:element ref="ns2:MediaServiceMetadata" minOccurs="0"/>
                <xsd:element ref="ns2:MediaServiceFastMetadata" minOccurs="0"/>
                <xsd:element ref="ns2:Topic"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db97-5aa8-47ce-9f38-0221386d6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opic" ma:index="10" nillable="true" ma:displayName="Topic" ma:format="Dropdown" ma:internalName="Topic">
      <xsd:simpleType>
        <xsd:restriction base="dms:Text">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opic xmlns="a124db97-5aa8-47ce-9f38-0221386d6094">NE Presentation Template</Topic>
  </documentManagement>
</p:properties>
</file>

<file path=customXml/itemProps1.xml><?xml version="1.0" encoding="utf-8"?>
<ds:datastoreItem xmlns:ds="http://schemas.openxmlformats.org/officeDocument/2006/customXml" ds:itemID="{A429E243-BBD6-4B1C-B4C2-8C437E364596}">
  <ds:schemaRefs>
    <ds:schemaRef ds:uri="http://schemas.microsoft.com/sharepoint/v3/contenttype/forms"/>
  </ds:schemaRefs>
</ds:datastoreItem>
</file>

<file path=customXml/itemProps2.xml><?xml version="1.0" encoding="utf-8"?>
<ds:datastoreItem xmlns:ds="http://schemas.openxmlformats.org/officeDocument/2006/customXml" ds:itemID="{76773513-E64F-4FF3-BAF3-C571FC716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4db97-5aa8-47ce-9f38-0221386d60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DF6F14-00D5-4EE8-B7D8-68C8A1DDE99B}">
  <ds:schemaRefs>
    <ds:schemaRef ds:uri="d06c844e-3888-4d7e-9476-f8018e5472cf"/>
    <ds:schemaRef ds:uri="http://schemas.microsoft.com/office/2006/metadata/properties"/>
    <ds:schemaRef ds:uri="http://schemas.microsoft.com/office/infopath/2007/PartnerControls"/>
    <ds:schemaRef ds:uri="a124db97-5aa8-47ce-9f38-0221386d6094"/>
  </ds:schemaRefs>
</ds:datastoreItem>
</file>

<file path=docProps/app.xml><?xml version="1.0" encoding="utf-8"?>
<Properties xmlns="http://schemas.openxmlformats.org/officeDocument/2006/extended-properties" xmlns:vt="http://schemas.openxmlformats.org/officeDocument/2006/docPropsVTypes">
  <TotalTime>2903</TotalTime>
  <Words>2227</Words>
  <Application>Microsoft Office PowerPoint</Application>
  <PresentationFormat>Widescreen</PresentationFormat>
  <Paragraphs>355</Paragraphs>
  <Slides>48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Arial Black</vt:lpstr>
      <vt:lpstr>Arial Narrow</vt:lpstr>
      <vt:lpstr>Calibri</vt:lpstr>
      <vt:lpstr>Times New Roman</vt:lpstr>
      <vt:lpstr>Office Theme</vt:lpstr>
      <vt:lpstr>Three Mile Island  Site Transportation Infrastructure Evaluation</vt:lpstr>
      <vt:lpstr>Disclaimer</vt:lpstr>
      <vt:lpstr>Locations of Commercial SNF</vt:lpstr>
      <vt:lpstr>Nuclear Power Plant Site Evaluations</vt:lpstr>
      <vt:lpstr>NPP Site Evaluation Process</vt:lpstr>
      <vt:lpstr>Sources of Information</vt:lpstr>
      <vt:lpstr>NPP Site Inventories</vt:lpstr>
      <vt:lpstr>Site Conditions</vt:lpstr>
      <vt:lpstr>Near-Site Transportation Infrastructure and Experience</vt:lpstr>
      <vt:lpstr>Transportation Mode Options</vt:lpstr>
      <vt:lpstr>Key Parts of NPP Site Evaluations Are Site Visits</vt:lpstr>
      <vt:lpstr>Three Mile Island Site Visit</vt:lpstr>
      <vt:lpstr>Aerial View of Three Mile Island (TMI) Site</vt:lpstr>
      <vt:lpstr>PowerPoint Presentation</vt:lpstr>
      <vt:lpstr>PowerPoint Presentation</vt:lpstr>
      <vt:lpstr>Three Mile Island Nuclear Station: Operations</vt:lpstr>
      <vt:lpstr>Three Mile Island Nuclear Station: Decommissioning</vt:lpstr>
      <vt:lpstr>Three Mile Island Nuclear Station: Decommissioning</vt:lpstr>
      <vt:lpstr>Three Mile Island Nuclear Station: TMI-1 ISFSI</vt:lpstr>
      <vt:lpstr>PowerPoint Presentation</vt:lpstr>
      <vt:lpstr>TMI-1 ISFSI</vt:lpstr>
      <vt:lpstr>TMI-1 ISFSI</vt:lpstr>
      <vt:lpstr>Three Mile Island Nuclear Station: TMI-2 GTCC</vt:lpstr>
      <vt:lpstr>Vertical Cask Transporter</vt:lpstr>
      <vt:lpstr>Site Rail Access</vt:lpstr>
      <vt:lpstr>PowerPoint Presentation</vt:lpstr>
      <vt:lpstr>PowerPoint Presentation</vt:lpstr>
      <vt:lpstr>Rail Line Area at North Entrance</vt:lpstr>
      <vt:lpstr>Rail Line Area at North Entrance</vt:lpstr>
      <vt:lpstr>TMI North Bridge</vt:lpstr>
      <vt:lpstr>TMI North Bridge</vt:lpstr>
      <vt:lpstr>TMI North Bridge</vt:lpstr>
      <vt:lpstr>Onsite Rail</vt:lpstr>
      <vt:lpstr>Onsite Rail</vt:lpstr>
      <vt:lpstr>PowerPoint Presentation</vt:lpstr>
      <vt:lpstr>PowerPoint Presentation</vt:lpstr>
      <vt:lpstr>TMI South Entrance</vt:lpstr>
      <vt:lpstr>Rail Near TMI South Entrance</vt:lpstr>
      <vt:lpstr>Rail Near TMI South Entrance</vt:lpstr>
      <vt:lpstr>Rail Yard Near TMI – Potential Interchange Point</vt:lpstr>
      <vt:lpstr>Rockville Bridge – Rail Near TMI</vt:lpstr>
      <vt:lpstr>Visited Several Potential Transload Locations</vt:lpstr>
      <vt:lpstr>Planned Infrastructure Upgrade</vt:lpstr>
      <vt:lpstr>External Engagement</vt:lpstr>
      <vt:lpstr>Site Summary</vt:lpstr>
      <vt:lpstr>Status – Nuclear Power Plant Site Evaluations</vt:lpstr>
      <vt:lpstr>Status – Nuclear Power Plant Site Evaluations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Cortney Kreer</dc:creator>
  <cp:lastModifiedBy>Uldis Vanags</cp:lastModifiedBy>
  <cp:revision>40</cp:revision>
  <dcterms:created xsi:type="dcterms:W3CDTF">2021-12-09T21:45:15Z</dcterms:created>
  <dcterms:modified xsi:type="dcterms:W3CDTF">2023-11-28T12:43:06Z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0x010100E7DD3E5543310C48837E32273AE6CAAC</vt:lpwstr>
  </property>
  <property fmtid="{D5CDD505-2E9C-101B-9397-08002B2CF9AE}" pid="3" name="_NewReviewCycle">
    <vt:lpwstr/>
  </property>
</Properties>
</file>