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60.jpg" ContentType="image/jpe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3684" r:id="rId5"/>
    <p:sldMasterId id="2147483672" r:id="rId6"/>
    <p:sldMasterId id="2147483696" r:id="rId7"/>
    <p:sldMasterId id="2147483708" r:id="rId8"/>
  </p:sldMasterIdLst>
  <p:notesMasterIdLst>
    <p:notesMasterId r:id="rId59"/>
  </p:notesMasterIdLst>
  <p:sldIdLst>
    <p:sldId id="896" r:id="rId9"/>
    <p:sldId id="885" r:id="rId10"/>
    <p:sldId id="406" r:id="rId11"/>
    <p:sldId id="813" r:id="rId12"/>
    <p:sldId id="800" r:id="rId13"/>
    <p:sldId id="816" r:id="rId14"/>
    <p:sldId id="874" r:id="rId15"/>
    <p:sldId id="913" r:id="rId16"/>
    <p:sldId id="838" r:id="rId17"/>
    <p:sldId id="919" r:id="rId18"/>
    <p:sldId id="920" r:id="rId19"/>
    <p:sldId id="886" r:id="rId20"/>
    <p:sldId id="433" r:id="rId21"/>
    <p:sldId id="859" r:id="rId22"/>
    <p:sldId id="861" r:id="rId23"/>
    <p:sldId id="863" r:id="rId24"/>
    <p:sldId id="897" r:id="rId25"/>
    <p:sldId id="898" r:id="rId26"/>
    <p:sldId id="640" r:id="rId27"/>
    <p:sldId id="387" r:id="rId28"/>
    <p:sldId id="901" r:id="rId29"/>
    <p:sldId id="902" r:id="rId30"/>
    <p:sldId id="899" r:id="rId31"/>
    <p:sldId id="872" r:id="rId32"/>
    <p:sldId id="906" r:id="rId33"/>
    <p:sldId id="879" r:id="rId34"/>
    <p:sldId id="907" r:id="rId35"/>
    <p:sldId id="908" r:id="rId36"/>
    <p:sldId id="880" r:id="rId37"/>
    <p:sldId id="832" r:id="rId38"/>
    <p:sldId id="909" r:id="rId39"/>
    <p:sldId id="873" r:id="rId40"/>
    <p:sldId id="910" r:id="rId41"/>
    <p:sldId id="835" r:id="rId42"/>
    <p:sldId id="911" r:id="rId43"/>
    <p:sldId id="875" r:id="rId44"/>
    <p:sldId id="912" r:id="rId45"/>
    <p:sldId id="881" r:id="rId46"/>
    <p:sldId id="914" r:id="rId47"/>
    <p:sldId id="870" r:id="rId48"/>
    <p:sldId id="915" r:id="rId49"/>
    <p:sldId id="840" r:id="rId50"/>
    <p:sldId id="916" r:id="rId51"/>
    <p:sldId id="783" r:id="rId52"/>
    <p:sldId id="917" r:id="rId53"/>
    <p:sldId id="828" r:id="rId54"/>
    <p:sldId id="918" r:id="rId55"/>
    <p:sldId id="903" r:id="rId56"/>
    <p:sldId id="904" r:id="rId57"/>
    <p:sldId id="905" r:id="rId5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F28303E-4CE4-46F4-8426-8FBA66F2065F}">
          <p14:sldIdLst>
            <p14:sldId id="896"/>
            <p14:sldId id="885"/>
            <p14:sldId id="406"/>
            <p14:sldId id="813"/>
            <p14:sldId id="800"/>
            <p14:sldId id="816"/>
            <p14:sldId id="874"/>
            <p14:sldId id="913"/>
            <p14:sldId id="838"/>
            <p14:sldId id="919"/>
            <p14:sldId id="920"/>
            <p14:sldId id="886"/>
            <p14:sldId id="433"/>
            <p14:sldId id="859"/>
            <p14:sldId id="861"/>
            <p14:sldId id="863"/>
            <p14:sldId id="897"/>
            <p14:sldId id="898"/>
            <p14:sldId id="640"/>
            <p14:sldId id="387"/>
            <p14:sldId id="901"/>
            <p14:sldId id="902"/>
            <p14:sldId id="899"/>
          </p14:sldIdLst>
        </p14:section>
        <p14:section name="Backup Slides" id="{30D4ABA2-F171-41E3-B027-B0007709DABC}">
          <p14:sldIdLst>
            <p14:sldId id="872"/>
            <p14:sldId id="906"/>
            <p14:sldId id="879"/>
            <p14:sldId id="907"/>
            <p14:sldId id="908"/>
            <p14:sldId id="880"/>
            <p14:sldId id="832"/>
            <p14:sldId id="909"/>
            <p14:sldId id="873"/>
            <p14:sldId id="910"/>
            <p14:sldId id="835"/>
            <p14:sldId id="911"/>
            <p14:sldId id="875"/>
            <p14:sldId id="912"/>
            <p14:sldId id="881"/>
            <p14:sldId id="914"/>
            <p14:sldId id="870"/>
            <p14:sldId id="915"/>
            <p14:sldId id="840"/>
            <p14:sldId id="916"/>
            <p14:sldId id="783"/>
            <p14:sldId id="917"/>
            <p14:sldId id="828"/>
            <p14:sldId id="918"/>
            <p14:sldId id="903"/>
            <p14:sldId id="904"/>
            <p14:sldId id="9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B57280-D7B6-0C7E-DC93-1D89B6CA3D63}" name="Prather, Darlene" initials="PD" userId="S::Darlene.Prather@em.doe.gov::55666c61-0d93-4104-94f0-4090813f0cdf" providerId="AD"/>
  <p188:author id="{7E7AF99E-B124-1940-8171-C5449C102743}" name="Howard, Carly (CONTR)" initials="HC(" userId="S::carly.howard@em.doe.gov::7550f71f-ed26-41f3-8f61-a45d0b6cef16" providerId="AD"/>
  <p188:author id="{B816FCBE-ACC5-4186-9120-F7CA365BD686}" name="Hendrix, Kyle" initials="HK" userId="S::kyle.hendrix@em.doe.gov::f4806aa6-d916-40a0-a3e6-8f34203bc5a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hnson, Kevin" initials="JK" lastIdx="22" clrIdx="0">
    <p:extLst>
      <p:ext uri="{19B8F6BF-5375-455C-9EA6-DF929625EA0E}">
        <p15:presenceInfo xmlns:p15="http://schemas.microsoft.com/office/powerpoint/2012/main" userId="S::Kevin.Johnson@edelman.com::272e47c8-bf72-415b-b06f-52223e695854" providerId="AD"/>
      </p:ext>
    </p:extLst>
  </p:cmAuthor>
  <p:cmAuthor id="2" name="Iacaruso, Anita" initials="IA" lastIdx="2" clrIdx="1">
    <p:extLst>
      <p:ext uri="{19B8F6BF-5375-455C-9EA6-DF929625EA0E}">
        <p15:presenceInfo xmlns:p15="http://schemas.microsoft.com/office/powerpoint/2012/main" userId="S::anita.iacaruso@em.doe.gov::d0b4871a-fb0c-4644-bcd6-19af1474ed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637"/>
    <a:srgbClr val="71AD67"/>
    <a:srgbClr val="96C38F"/>
    <a:srgbClr val="003088"/>
    <a:srgbClr val="3D404E"/>
    <a:srgbClr val="9EB0AC"/>
    <a:srgbClr val="717B85"/>
    <a:srgbClr val="499157"/>
    <a:srgbClr val="53884A"/>
    <a:srgbClr val="BBD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57" autoAdjust="0"/>
    <p:restoredTop sz="79436" autoAdjust="0"/>
  </p:normalViewPr>
  <p:slideViewPr>
    <p:cSldViewPr snapToGrid="0">
      <p:cViewPr varScale="1">
        <p:scale>
          <a:sx n="64" d="100"/>
          <a:sy n="64" d="100"/>
        </p:scale>
        <p:origin x="96" y="2388"/>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50" d="100"/>
          <a:sy n="50" d="100"/>
        </p:scale>
        <p:origin x="2708" y="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commentAuthors" Target="commentAuthor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rts/_rels/chart1.xml.rels><?xml version="1.0" encoding="UTF-8" standalone="yes"?>
<Relationships xmlns="http://schemas.openxmlformats.org/package/2006/relationships"><Relationship Id="rId1" Type="http://schemas.openxmlformats.org/officeDocument/2006/relationships/oleObject" Target="https://catawbacorps-my.sharepoint.com/personal/tim_olvey_catawbacorps_com/Documents/ATLAS%20Team/DOE/Metrics/FY24/ATLAS%20Year%20End%20Report%20FY24_DRAFT.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https://catawbacorps-my.sharepoint.com/personal/tim_olvey_catawbacorps_com/Documents/ATLAS%20Team/DOE/Metrics/FY24/ATLAS%20Year%20End%20Report%20FY24_DRAFT.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https://catawbacorps-my.sharepoint.com/personal/tim_olvey_catawbacorps_com/Documents/ATLAS%20Team/DOE/Metrics/FY24/ATLAS%20Year%20End%20Report%20FY24_DRAF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47"/>
      <c:rAngAx val="0"/>
      <c:perspective val="10"/>
    </c:view3D>
    <c:floor>
      <c:thickness val="0"/>
    </c:floor>
    <c:sideWall>
      <c:thickness val="0"/>
    </c:sideWall>
    <c:backWall>
      <c:thickness val="0"/>
    </c:backWall>
    <c:plotArea>
      <c:layout>
        <c:manualLayout>
          <c:layoutTarget val="inner"/>
          <c:xMode val="edge"/>
          <c:yMode val="edge"/>
          <c:x val="0.12453031154767895"/>
          <c:y val="0.12900859608718224"/>
          <c:w val="0.67238685306527546"/>
          <c:h val="0.74582196049312988"/>
        </c:manualLayout>
      </c:layout>
      <c:pie3DChart>
        <c:varyColors val="1"/>
        <c:ser>
          <c:idx val="0"/>
          <c:order val="0"/>
          <c:explosion val="8"/>
          <c:dPt>
            <c:idx val="0"/>
            <c:bubble3D val="0"/>
            <c:spPr>
              <a:solidFill>
                <a:srgbClr val="336699"/>
              </a:solidFill>
            </c:spPr>
            <c:extLst>
              <c:ext xmlns:c16="http://schemas.microsoft.com/office/drawing/2014/chart" uri="{C3380CC4-5D6E-409C-BE32-E72D297353CC}">
                <c16:uniqueId val="{00000001-49B3-4005-B947-B0CCD9A7ED35}"/>
              </c:ext>
            </c:extLst>
          </c:dPt>
          <c:dPt>
            <c:idx val="1"/>
            <c:bubble3D val="0"/>
            <c:spPr>
              <a:solidFill>
                <a:srgbClr val="0099CC"/>
              </a:solidFill>
            </c:spPr>
            <c:extLst>
              <c:ext xmlns:c16="http://schemas.microsoft.com/office/drawing/2014/chart" uri="{C3380CC4-5D6E-409C-BE32-E72D297353CC}">
                <c16:uniqueId val="{00000003-49B3-4005-B947-B0CCD9A7ED35}"/>
              </c:ext>
            </c:extLst>
          </c:dPt>
          <c:dPt>
            <c:idx val="2"/>
            <c:bubble3D val="0"/>
            <c:spPr>
              <a:solidFill>
                <a:srgbClr val="00CCFF"/>
              </a:solidFill>
            </c:spPr>
            <c:extLst>
              <c:ext xmlns:c16="http://schemas.microsoft.com/office/drawing/2014/chart" uri="{C3380CC4-5D6E-409C-BE32-E72D297353CC}">
                <c16:uniqueId val="{00000005-49B3-4005-B947-B0CCD9A7ED35}"/>
              </c:ext>
            </c:extLst>
          </c:dPt>
          <c:dPt>
            <c:idx val="3"/>
            <c:bubble3D val="0"/>
            <c:spPr>
              <a:solidFill>
                <a:srgbClr val="66CCFF"/>
              </a:solidFill>
            </c:spPr>
            <c:extLst>
              <c:ext xmlns:c16="http://schemas.microsoft.com/office/drawing/2014/chart" uri="{C3380CC4-5D6E-409C-BE32-E72D297353CC}">
                <c16:uniqueId val="{00000007-49B3-4005-B947-B0CCD9A7ED35}"/>
              </c:ext>
            </c:extLst>
          </c:dPt>
          <c:dLbls>
            <c:dLbl>
              <c:idx val="0"/>
              <c:layout>
                <c:manualLayout>
                  <c:x val="-0.13278451333571309"/>
                  <c:y val="-8.0349727306122498E-2"/>
                </c:manualLayout>
              </c:layout>
              <c:tx>
                <c:rich>
                  <a:bodyPr/>
                  <a:lstStyle/>
                  <a:p>
                    <a:r>
                      <a:rPr lang="en-US" dirty="0"/>
                      <a:t>Office of Environmental</a:t>
                    </a:r>
                    <a:r>
                      <a:rPr lang="en-US" baseline="0" dirty="0"/>
                      <a:t> Management</a:t>
                    </a:r>
                    <a:br>
                      <a:rPr lang="en-US" baseline="0" dirty="0"/>
                    </a:br>
                    <a:fld id="{94819ED5-EBC8-4351-B243-A172682987E3}" type="VALUE">
                      <a:rPr lang="en-US" baseline="0" smtClean="0"/>
                      <a:pPr/>
                      <a:t>[VALUE]</a:t>
                    </a:fld>
                    <a:endParaRPr lang="en-US" baseline="0" dirty="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9B3-4005-B947-B0CCD9A7ED35}"/>
                </c:ext>
              </c:extLst>
            </c:dLbl>
            <c:dLbl>
              <c:idx val="1"/>
              <c:layout>
                <c:manualLayout>
                  <c:x val="-0.24072640280220386"/>
                  <c:y val="7.0737468619958901E-2"/>
                </c:manualLayout>
              </c:layout>
              <c:tx>
                <c:rich>
                  <a:bodyPr/>
                  <a:lstStyle/>
                  <a:p>
                    <a:r>
                      <a:rPr lang="en-US" dirty="0"/>
                      <a:t>National Nuclear Security Administration</a:t>
                    </a:r>
                    <a:br>
                      <a:rPr lang="en-US" baseline="0" dirty="0"/>
                    </a:br>
                    <a:fld id="{F82726B4-EB1E-4BE9-A5AF-0D0D93E05CCD}" type="VALUE">
                      <a:rPr lang="en-US" baseline="0" smtClean="0"/>
                      <a:pPr/>
                      <a:t>[VALUE]</a:t>
                    </a:fld>
                    <a:endParaRPr lang="en-US" baseline="0" dirty="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9B3-4005-B947-B0CCD9A7ED35}"/>
                </c:ext>
              </c:extLst>
            </c:dLbl>
            <c:dLbl>
              <c:idx val="2"/>
              <c:layout>
                <c:manualLayout>
                  <c:x val="2.0626911079959893E-4"/>
                  <c:y val="-0.49805372349102933"/>
                </c:manualLayout>
              </c:layout>
              <c:tx>
                <c:rich>
                  <a:bodyPr/>
                  <a:lstStyle/>
                  <a:p>
                    <a:r>
                      <a:rPr lang="en-US" dirty="0"/>
                      <a:t>Office of Science</a:t>
                    </a:r>
                    <a:br>
                      <a:rPr lang="en-US" baseline="0" dirty="0"/>
                    </a:br>
                    <a:fld id="{D0E9EDA2-526F-4AF9-96B6-D853BD9C12F3}" type="VALUE">
                      <a:rPr lang="en-US" baseline="0" smtClean="0"/>
                      <a:pPr/>
                      <a:t>[VALUE]</a:t>
                    </a:fld>
                    <a:endParaRPr lang="en-US" baseline="0" dirty="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9B3-4005-B947-B0CCD9A7ED35}"/>
                </c:ext>
              </c:extLst>
            </c:dLbl>
            <c:dLbl>
              <c:idx val="3"/>
              <c:layout>
                <c:manualLayout>
                  <c:x val="0.13072286008615494"/>
                  <c:y val="-0.26102149980263389"/>
                </c:manualLayout>
              </c:layout>
              <c:tx>
                <c:rich>
                  <a:bodyPr/>
                  <a:lstStyle/>
                  <a:p>
                    <a:r>
                      <a:rPr lang="en-US" dirty="0"/>
                      <a:t>Office of Nuclear Energy</a:t>
                    </a:r>
                    <a:br>
                      <a:rPr lang="en-US" baseline="0" dirty="0"/>
                    </a:br>
                    <a:fld id="{BCD1296C-3759-4573-AAA7-EA0174A789AF}" type="VALUE">
                      <a:rPr lang="en-US" baseline="0" smtClean="0"/>
                      <a:pPr/>
                      <a:t>[VALUE]</a:t>
                    </a:fld>
                    <a:endParaRPr lang="en-US" baseline="0" dirty="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9B3-4005-B947-B0CCD9A7ED35}"/>
                </c:ext>
              </c:extLst>
            </c:dLbl>
            <c:dLbl>
              <c:idx val="4"/>
              <c:layout>
                <c:manualLayout>
                  <c:x val="6.7183652171373703E-2"/>
                  <c:y val="-4.2831971200584629E-2"/>
                </c:manualLayout>
              </c:layout>
              <c:tx>
                <c:rich>
                  <a:bodyPr/>
                  <a:lstStyle/>
                  <a:p>
                    <a:r>
                      <a:rPr lang="en-US" dirty="0"/>
                      <a:t>Power Marketing Administration</a:t>
                    </a:r>
                    <a:br>
                      <a:rPr lang="en-US" baseline="0" dirty="0"/>
                    </a:br>
                    <a:fld id="{6B9A90F3-A628-4A02-84DD-C1185348E9B0}" type="VALUE">
                      <a:rPr lang="en-US" baseline="0" smtClean="0"/>
                      <a:pPr/>
                      <a:t>[VALUE]</a:t>
                    </a:fld>
                    <a:endParaRPr lang="en-US" baseline="0" dirty="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49B3-4005-B947-B0CCD9A7ED35}"/>
                </c:ext>
              </c:extLst>
            </c:dLbl>
            <c:spPr>
              <a:noFill/>
              <a:ln>
                <a:noFill/>
              </a:ln>
              <a:effectLst/>
            </c:spPr>
            <c:txPr>
              <a:bodyPr wrap="square" lIns="38100" tIns="19050" rIns="38100" bIns="19050" anchor="ctr">
                <a:spAutoFit/>
              </a:bodyPr>
              <a:lstStyle/>
              <a:p>
                <a:pPr>
                  <a:defRPr sz="1800"/>
                </a:pPr>
                <a:endParaRPr lang="en-US"/>
              </a:p>
            </c:txPr>
            <c:showLegendKey val="1"/>
            <c:showVal val="1"/>
            <c:showCatName val="1"/>
            <c:showSerName val="0"/>
            <c:showPercent val="0"/>
            <c:showBubbleSize val="0"/>
            <c:showLeaderLines val="1"/>
            <c:extLst>
              <c:ext xmlns:c15="http://schemas.microsoft.com/office/drawing/2012/chart" uri="{CE6537A1-D6FC-4f65-9D91-7224C49458BB}"/>
            </c:extLst>
          </c:dLbls>
          <c:cat>
            <c:strRef>
              <c:f>'Hazmat by Program'!$D$3:$H$3</c:f>
              <c:strCache>
                <c:ptCount val="5"/>
                <c:pt idx="0">
                  <c:v>EM</c:v>
                </c:pt>
                <c:pt idx="1">
                  <c:v>NNSA</c:v>
                </c:pt>
                <c:pt idx="2">
                  <c:v>SC</c:v>
                </c:pt>
                <c:pt idx="3">
                  <c:v>NE</c:v>
                </c:pt>
                <c:pt idx="4">
                  <c:v>PMA</c:v>
                </c:pt>
              </c:strCache>
            </c:strRef>
          </c:cat>
          <c:val>
            <c:numRef>
              <c:f>'Hazmat by Program'!$D$18:$H$18</c:f>
              <c:numCache>
                <c:formatCode>0.0%</c:formatCode>
                <c:ptCount val="5"/>
                <c:pt idx="0">
                  <c:v>0.34865735767991407</c:v>
                </c:pt>
                <c:pt idx="1">
                  <c:v>0.42148227712137487</c:v>
                </c:pt>
                <c:pt idx="2">
                  <c:v>0.22448979591836735</c:v>
                </c:pt>
                <c:pt idx="3">
                  <c:v>5.3705692803437165E-3</c:v>
                </c:pt>
                <c:pt idx="4">
                  <c:v>0</c:v>
                </c:pt>
              </c:numCache>
            </c:numRef>
          </c:val>
          <c:extLst>
            <c:ext xmlns:c16="http://schemas.microsoft.com/office/drawing/2014/chart" uri="{C3380CC4-5D6E-409C-BE32-E72D297353CC}">
              <c16:uniqueId val="{0000000A-49B3-4005-B947-B0CCD9A7ED35}"/>
            </c:ext>
          </c:extLst>
        </c:ser>
        <c:dLbls>
          <c:showLegendKey val="0"/>
          <c:showVal val="0"/>
          <c:showCatName val="0"/>
          <c:showSerName val="0"/>
          <c:showPercent val="0"/>
          <c:showBubbleSize val="0"/>
          <c:showLeaderLines val="1"/>
        </c:dLbls>
      </c:pie3DChart>
    </c:plotArea>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37"/>
      <c:rAngAx val="0"/>
      <c:perspective val="10"/>
    </c:view3D>
    <c:floor>
      <c:thickness val="0"/>
    </c:floor>
    <c:sideWall>
      <c:thickness val="0"/>
    </c:sideWall>
    <c:backWall>
      <c:thickness val="0"/>
    </c:backWall>
    <c:plotArea>
      <c:layout>
        <c:manualLayout>
          <c:layoutTarget val="inner"/>
          <c:xMode val="edge"/>
          <c:yMode val="edge"/>
          <c:x val="0.10551948463803441"/>
          <c:y val="0.11410344332501487"/>
          <c:w val="0.7419011685049135"/>
          <c:h val="0.8228319164309944"/>
        </c:manualLayout>
      </c:layout>
      <c:pie3DChart>
        <c:varyColors val="1"/>
        <c:ser>
          <c:idx val="0"/>
          <c:order val="0"/>
          <c:explosion val="6"/>
          <c:dPt>
            <c:idx val="0"/>
            <c:bubble3D val="0"/>
            <c:spPr>
              <a:solidFill>
                <a:schemeClr val="accent5">
                  <a:lumMod val="75000"/>
                </a:schemeClr>
              </a:solidFill>
            </c:spPr>
            <c:extLst>
              <c:ext xmlns:c16="http://schemas.microsoft.com/office/drawing/2014/chart" uri="{C3380CC4-5D6E-409C-BE32-E72D297353CC}">
                <c16:uniqueId val="{00000001-0799-4333-9C44-DAC23FBF79CC}"/>
              </c:ext>
            </c:extLst>
          </c:dPt>
          <c:dPt>
            <c:idx val="1"/>
            <c:bubble3D val="0"/>
            <c:spPr>
              <a:solidFill>
                <a:schemeClr val="accent5">
                  <a:lumMod val="40000"/>
                  <a:lumOff val="60000"/>
                </a:schemeClr>
              </a:solidFill>
            </c:spPr>
            <c:extLst>
              <c:ext xmlns:c16="http://schemas.microsoft.com/office/drawing/2014/chart" uri="{C3380CC4-5D6E-409C-BE32-E72D297353CC}">
                <c16:uniqueId val="{00000003-0799-4333-9C44-DAC23FBF79CC}"/>
              </c:ext>
            </c:extLst>
          </c:dPt>
          <c:dLbls>
            <c:dLbl>
              <c:idx val="0"/>
              <c:layout>
                <c:manualLayout>
                  <c:x val="-0.20191923722694588"/>
                  <c:y val="-9.5696557692134754E-2"/>
                </c:manualLayout>
              </c:layout>
              <c:tx>
                <c:rich>
                  <a:bodyPr/>
                  <a:lstStyle/>
                  <a:p>
                    <a:fld id="{CC849848-FD73-4217-8B5F-5C2B01FB3925}" type="CATEGORYNAME">
                      <a:rPr lang="en-US" smtClean="0"/>
                      <a:pPr/>
                      <a:t>[CATEGORY NAME]</a:t>
                    </a:fld>
                    <a:br>
                      <a:rPr lang="en-US" baseline="0"/>
                    </a:br>
                    <a:fld id="{5042120B-7D96-4EF7-ACF3-79B6C5D357E2}" type="VALUE">
                      <a:rPr lang="en-US" baseline="0" smtClean="0"/>
                      <a:pPr/>
                      <a:t>[VALUE]</a:t>
                    </a:fld>
                    <a:endParaRPr lang="en-US" baseline="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799-4333-9C44-DAC23FBF79CC}"/>
                </c:ext>
              </c:extLst>
            </c:dLbl>
            <c:dLbl>
              <c:idx val="1"/>
              <c:layout>
                <c:manualLayout>
                  <c:x val="0.15170572084864642"/>
                  <c:y val="6.4646894583796105E-2"/>
                </c:manualLayout>
              </c:layout>
              <c:tx>
                <c:rich>
                  <a:bodyPr/>
                  <a:lstStyle/>
                  <a:p>
                    <a:fld id="{113038A9-1DFE-4DC5-9B87-142C13AF749F}" type="CATEGORYNAME">
                      <a:rPr lang="en-US" smtClean="0"/>
                      <a:pPr/>
                      <a:t>[CATEGORY NAME]</a:t>
                    </a:fld>
                    <a:br>
                      <a:rPr lang="en-US" baseline="0"/>
                    </a:br>
                    <a:fld id="{D275586D-EFC4-4E47-81B1-728F770CE874}" type="VALUE">
                      <a:rPr lang="en-US" baseline="0" smtClean="0"/>
                      <a:pPr/>
                      <a:t>[VALUE]</a:t>
                    </a:fld>
                    <a:endParaRPr lang="en-US" baseline="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799-4333-9C44-DAC23FBF79CC}"/>
                </c:ext>
              </c:extLst>
            </c:dLbl>
            <c:spPr>
              <a:noFill/>
              <a:ln>
                <a:noFill/>
              </a:ln>
              <a:effectLst/>
            </c:spPr>
            <c:txPr>
              <a:bodyPr wrap="square" lIns="38100" tIns="19050" rIns="38100" bIns="19050" anchor="ctr">
                <a:spAutoFit/>
              </a:bodyPr>
              <a:lstStyle/>
              <a:p>
                <a:pPr>
                  <a:defRPr sz="1800"/>
                </a:pPr>
                <a:endParaRPr lang="en-US"/>
              </a:p>
            </c:txPr>
            <c:showLegendKey val="1"/>
            <c:showVal val="1"/>
            <c:showCatName val="1"/>
            <c:showSerName val="0"/>
            <c:showPercent val="0"/>
            <c:showBubbleSize val="0"/>
            <c:showLeaderLines val="1"/>
            <c:extLst>
              <c:ext xmlns:c15="http://schemas.microsoft.com/office/drawing/2012/chart" uri="{CE6537A1-D6FC-4f65-9D91-7224C49458BB}"/>
            </c:extLst>
          </c:dLbls>
          <c:cat>
            <c:strRef>
              <c:f>'Hazmat by Material'!$C$100:$D$100</c:f>
              <c:strCache>
                <c:ptCount val="2"/>
                <c:pt idx="0">
                  <c:v>Waste</c:v>
                </c:pt>
                <c:pt idx="1">
                  <c:v>Non-Waste</c:v>
                </c:pt>
              </c:strCache>
            </c:strRef>
          </c:cat>
          <c:val>
            <c:numRef>
              <c:f>'Hazmat by Material'!$C$102:$D$102</c:f>
              <c:numCache>
                <c:formatCode>0.0%</c:formatCode>
                <c:ptCount val="2"/>
                <c:pt idx="0">
                  <c:v>0.29044117647058826</c:v>
                </c:pt>
                <c:pt idx="1">
                  <c:v>0.7095588235294118</c:v>
                </c:pt>
              </c:numCache>
            </c:numRef>
          </c:val>
          <c:extLst>
            <c:ext xmlns:c16="http://schemas.microsoft.com/office/drawing/2014/chart" uri="{C3380CC4-5D6E-409C-BE32-E72D297353CC}">
              <c16:uniqueId val="{00000004-0799-4333-9C44-DAC23FBF79CC}"/>
            </c:ext>
          </c:extLst>
        </c:ser>
        <c:dLbls>
          <c:showLegendKey val="0"/>
          <c:showVal val="0"/>
          <c:showCatName val="0"/>
          <c:showSerName val="0"/>
          <c:showPercent val="0"/>
          <c:showBubbleSize val="0"/>
          <c:showLeaderLines val="1"/>
        </c:dLbls>
      </c:pie3DChart>
    </c:plotArea>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37"/>
      <c:rAngAx val="0"/>
      <c:perspective val="10"/>
    </c:view3D>
    <c:floor>
      <c:thickness val="0"/>
    </c:floor>
    <c:sideWall>
      <c:thickness val="0"/>
    </c:sideWall>
    <c:backWall>
      <c:thickness val="0"/>
    </c:backWall>
    <c:plotArea>
      <c:layout>
        <c:manualLayout>
          <c:layoutTarget val="inner"/>
          <c:xMode val="edge"/>
          <c:yMode val="edge"/>
          <c:x val="0.14418380979587567"/>
          <c:y val="0.15633470948448905"/>
          <c:w val="0.70323684334707215"/>
          <c:h val="0.78060065027152037"/>
        </c:manualLayout>
      </c:layout>
      <c:pie3DChart>
        <c:varyColors val="1"/>
        <c:ser>
          <c:idx val="0"/>
          <c:order val="0"/>
          <c:spPr>
            <a:solidFill>
              <a:srgbClr val="336600"/>
            </a:solidFill>
          </c:spPr>
          <c:explosion val="7"/>
          <c:dPt>
            <c:idx val="0"/>
            <c:bubble3D val="0"/>
            <c:spPr>
              <a:solidFill>
                <a:srgbClr val="66CCFF"/>
              </a:solidFill>
            </c:spPr>
            <c:extLst>
              <c:ext xmlns:c16="http://schemas.microsoft.com/office/drawing/2014/chart" uri="{C3380CC4-5D6E-409C-BE32-E72D297353CC}">
                <c16:uniqueId val="{00000001-4D16-403B-879B-2A86E17B8907}"/>
              </c:ext>
            </c:extLst>
          </c:dPt>
          <c:dPt>
            <c:idx val="1"/>
            <c:bubble3D val="0"/>
            <c:spPr>
              <a:solidFill>
                <a:srgbClr val="336699"/>
              </a:solidFill>
            </c:spPr>
            <c:extLst>
              <c:ext xmlns:c16="http://schemas.microsoft.com/office/drawing/2014/chart" uri="{C3380CC4-5D6E-409C-BE32-E72D297353CC}">
                <c16:uniqueId val="{00000003-4D16-403B-879B-2A86E17B8907}"/>
              </c:ext>
            </c:extLst>
          </c:dPt>
          <c:dPt>
            <c:idx val="2"/>
            <c:bubble3D val="0"/>
            <c:spPr>
              <a:solidFill>
                <a:srgbClr val="0099CC"/>
              </a:solidFill>
            </c:spPr>
            <c:extLst>
              <c:ext xmlns:c16="http://schemas.microsoft.com/office/drawing/2014/chart" uri="{C3380CC4-5D6E-409C-BE32-E72D297353CC}">
                <c16:uniqueId val="{00000005-4D16-403B-879B-2A86E17B8907}"/>
              </c:ext>
            </c:extLst>
          </c:dPt>
          <c:dPt>
            <c:idx val="3"/>
            <c:bubble3D val="0"/>
            <c:spPr>
              <a:solidFill>
                <a:srgbClr val="00CCFF"/>
              </a:solidFill>
            </c:spPr>
            <c:extLst>
              <c:ext xmlns:c16="http://schemas.microsoft.com/office/drawing/2014/chart" uri="{C3380CC4-5D6E-409C-BE32-E72D297353CC}">
                <c16:uniqueId val="{00000007-4D16-403B-879B-2A86E17B8907}"/>
              </c:ext>
            </c:extLst>
          </c:dPt>
          <c:dLbls>
            <c:dLbl>
              <c:idx val="0"/>
              <c:layout>
                <c:manualLayout>
                  <c:x val="-0.15724912967212956"/>
                  <c:y val="-5.9685356528515685E-2"/>
                </c:manualLayout>
              </c:layout>
              <c:tx>
                <c:rich>
                  <a:bodyPr/>
                  <a:lstStyle/>
                  <a:p>
                    <a:r>
                      <a:rPr lang="en-US" dirty="0"/>
                      <a:t>Transuranic</a:t>
                    </a:r>
                    <a:r>
                      <a:rPr lang="en-US" baseline="0" dirty="0"/>
                      <a:t> Waste</a:t>
                    </a:r>
                    <a:br>
                      <a:rPr lang="en-US" dirty="0"/>
                    </a:br>
                    <a:fld id="{03D6B4CB-62F4-4CD4-BCCA-6A909E319BF6}" type="VALUE">
                      <a:rPr lang="en-US" smtClean="0"/>
                      <a:pPr/>
                      <a:t>[VALUE]</a:t>
                    </a:fld>
                    <a:endParaRPr lang="en-US" dirty="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D16-403B-879B-2A86E17B8907}"/>
                </c:ext>
              </c:extLst>
            </c:dLbl>
            <c:dLbl>
              <c:idx val="1"/>
              <c:layout>
                <c:manualLayout>
                  <c:x val="-6.6349022152831658E-2"/>
                  <c:y val="-0.10860633691982867"/>
                </c:manualLayout>
              </c:layout>
              <c:tx>
                <c:rich>
                  <a:bodyPr/>
                  <a:lstStyle/>
                  <a:p>
                    <a:r>
                      <a:rPr lang="en-US" b="0" dirty="0"/>
                      <a:t>Low-level Waste</a:t>
                    </a:r>
                    <a:br>
                      <a:rPr lang="en-US" dirty="0"/>
                    </a:br>
                    <a:fld id="{FAFB2132-E23C-4C64-819C-BBD2FE7CDB62}" type="VALUE">
                      <a:rPr lang="en-US" smtClean="0"/>
                      <a:pPr/>
                      <a:t>[VALUE]</a:t>
                    </a:fld>
                    <a:endParaRPr lang="en-US" dirty="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D16-403B-879B-2A86E17B8907}"/>
                </c:ext>
              </c:extLst>
            </c:dLbl>
            <c:dLbl>
              <c:idx val="2"/>
              <c:layout>
                <c:manualLayout>
                  <c:x val="-0.11702833709405636"/>
                  <c:y val="-1.4042140505124283E-2"/>
                </c:manualLayout>
              </c:layout>
              <c:tx>
                <c:rich>
                  <a:bodyPr/>
                  <a:lstStyle/>
                  <a:p>
                    <a:r>
                      <a:rPr lang="en-US" dirty="0"/>
                      <a:t>Mixed Low-level Waste</a:t>
                    </a:r>
                    <a:br>
                      <a:rPr lang="en-US" dirty="0"/>
                    </a:br>
                    <a:fld id="{1B09C8CB-A4B7-4B5A-9ABD-FBC7266C2406}" type="VALUE">
                      <a:rPr lang="en-US" smtClean="0"/>
                      <a:pPr/>
                      <a:t>[VALUE]</a:t>
                    </a:fld>
                    <a:endParaRPr lang="en-US" dirty="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D16-403B-879B-2A86E17B8907}"/>
                </c:ext>
              </c:extLst>
            </c:dLbl>
            <c:dLbl>
              <c:idx val="3"/>
              <c:layout>
                <c:manualLayout>
                  <c:x val="3.8561575474842957E-2"/>
                  <c:y val="-0.13755284776440316"/>
                </c:manualLayout>
              </c:layout>
              <c:tx>
                <c:rich>
                  <a:bodyPr/>
                  <a:lstStyle/>
                  <a:p>
                    <a:r>
                      <a:rPr lang="en-US" dirty="0"/>
                      <a:t>Other</a:t>
                    </a:r>
                    <a:br>
                      <a:rPr lang="en-US" dirty="0"/>
                    </a:br>
                    <a:fld id="{1DDCA2C8-E55E-4D57-996E-39934FAFC563}" type="VALUE">
                      <a:rPr lang="en-US" smtClean="0"/>
                      <a:pPr/>
                      <a:t>[VALUE]</a:t>
                    </a:fld>
                    <a:endParaRPr lang="en-US" dirty="0"/>
                  </a:p>
                </c:rich>
              </c:tx>
              <c:showLegendKey val="1"/>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D16-403B-879B-2A86E17B8907}"/>
                </c:ext>
              </c:extLst>
            </c:dLbl>
            <c:spPr>
              <a:noFill/>
              <a:ln>
                <a:noFill/>
              </a:ln>
              <a:effectLst/>
            </c:spPr>
            <c:txPr>
              <a:bodyPr wrap="square" lIns="38100" tIns="19050" rIns="38100" bIns="19050" anchor="ctr">
                <a:spAutoFit/>
              </a:bodyPr>
              <a:lstStyle/>
              <a:p>
                <a:pPr>
                  <a:defRPr sz="1800"/>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'Hazmat by Material'!$B$22:$E$22</c:f>
              <c:strCache>
                <c:ptCount val="4"/>
                <c:pt idx="0">
                  <c:v>TRU</c:v>
                </c:pt>
                <c:pt idx="1">
                  <c:v>LLW</c:v>
                </c:pt>
                <c:pt idx="2">
                  <c:v>MLLW</c:v>
                </c:pt>
                <c:pt idx="3">
                  <c:v>Other</c:v>
                </c:pt>
              </c:strCache>
            </c:strRef>
          </c:cat>
          <c:val>
            <c:numRef>
              <c:f>'Hazmat by Material'!$B$25:$E$25</c:f>
              <c:numCache>
                <c:formatCode>0.0%</c:formatCode>
                <c:ptCount val="4"/>
                <c:pt idx="0">
                  <c:v>0.34508348794063082</c:v>
                </c:pt>
                <c:pt idx="1">
                  <c:v>0.28756957328385901</c:v>
                </c:pt>
                <c:pt idx="2">
                  <c:v>3.3395176252319109E-2</c:v>
                </c:pt>
                <c:pt idx="3">
                  <c:v>0.33395176252319109</c:v>
                </c:pt>
              </c:numCache>
            </c:numRef>
          </c:val>
          <c:extLst>
            <c:ext xmlns:c16="http://schemas.microsoft.com/office/drawing/2014/chart" uri="{C3380CC4-5D6E-409C-BE32-E72D297353CC}">
              <c16:uniqueId val="{00000011-4D16-403B-879B-2A86E17B8907}"/>
            </c:ext>
          </c:extLst>
        </c:ser>
        <c:dLbls>
          <c:showLegendKey val="0"/>
          <c:showVal val="0"/>
          <c:showCatName val="0"/>
          <c:showSerName val="0"/>
          <c:showPercent val="0"/>
          <c:showBubbleSize val="0"/>
          <c:showLeaderLines val="1"/>
        </c:dLbls>
      </c:pie3DChart>
    </c:plotArea>
    <c:plotVisOnly val="1"/>
    <c:dispBlanksAs val="zero"/>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0.23059</cdr:x>
      <cdr:y>0.09493</cdr:y>
    </cdr:from>
    <cdr:to>
      <cdr:x>0.34658</cdr:x>
      <cdr:y>0.27379</cdr:y>
    </cdr:to>
    <cdr:sp macro="" textlink="">
      <cdr:nvSpPr>
        <cdr:cNvPr id="2" name="TextBox 1"/>
        <cdr:cNvSpPr txBox="1"/>
      </cdr:nvSpPr>
      <cdr:spPr>
        <a:xfrm xmlns:a="http://schemas.openxmlformats.org/drawingml/2006/main">
          <a:off x="1817757" y="485309"/>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4"/>
          </a:xfrm>
          <a:prstGeom prst="rect">
            <a:avLst/>
          </a:prstGeom>
        </p:spPr>
        <p:txBody>
          <a:bodyPr vert="horz" lIns="93166" tIns="46583" rIns="93166" bIns="46583" rtlCol="0"/>
          <a:lstStyle>
            <a:lvl1pPr algn="r">
              <a:defRPr sz="1200"/>
            </a:lvl1pPr>
          </a:lstStyle>
          <a:p>
            <a:fld id="{9CDF87AB-CF25-EB44-AD36-1ADFB4C5A0B6}" type="datetimeFigureOut">
              <a:rPr lang="en-US" smtClean="0"/>
              <a:t>10/21/2024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6" tIns="46583" rIns="93166" bIns="46583"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6" tIns="46583" rIns="93166" bIns="4658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6" tIns="46583" rIns="93166" bIns="46583" rtlCol="0" anchor="b"/>
          <a:lstStyle>
            <a:lvl1pPr algn="r">
              <a:defRPr sz="1200"/>
            </a:lvl1pPr>
          </a:lstStyle>
          <a:p>
            <a:fld id="{571A400B-D204-FD43-B8D0-D8C2C41B88FC}" type="slidenum">
              <a:rPr lang="en-US" smtClean="0"/>
              <a:t>‹#›</a:t>
            </a:fld>
            <a:endParaRPr lang="en-US" dirty="0"/>
          </a:p>
        </p:txBody>
      </p:sp>
    </p:spTree>
    <p:extLst>
      <p:ext uri="{BB962C8B-B14F-4D97-AF65-F5344CB8AC3E}">
        <p14:creationId xmlns:p14="http://schemas.microsoft.com/office/powerpoint/2010/main" val="3105837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baseline="0" dirty="0">
              <a:solidFill>
                <a:srgbClr val="000000"/>
              </a:solidFill>
              <a:latin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71A400B-D204-FD43-B8D0-D8C2C41B88FC}" type="slidenum">
              <a:rPr lang="en-US" smtClean="0"/>
              <a:t>1</a:t>
            </a:fld>
            <a:endParaRPr lang="en-US" dirty="0"/>
          </a:p>
        </p:txBody>
      </p:sp>
    </p:spTree>
    <p:extLst>
      <p:ext uri="{BB962C8B-B14F-4D97-AF65-F5344CB8AC3E}">
        <p14:creationId xmlns:p14="http://schemas.microsoft.com/office/powerpoint/2010/main" val="692734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dirty="0"/>
              <a:t> </a:t>
            </a:r>
            <a:endParaRPr lang="en-US" b="0" baseline="0" dirty="0"/>
          </a:p>
          <a:p>
            <a:endParaRPr lang="en-US" baseline="0" dirty="0"/>
          </a:p>
        </p:txBody>
      </p:sp>
      <p:sp>
        <p:nvSpPr>
          <p:cNvPr id="4" name="Slide Number Placeholder 3"/>
          <p:cNvSpPr>
            <a:spLocks noGrp="1"/>
          </p:cNvSpPr>
          <p:nvPr>
            <p:ph type="sldNum" sz="quarter" idx="10"/>
          </p:nvPr>
        </p:nvSpPr>
        <p:spPr/>
        <p:txBody>
          <a:bodyPr/>
          <a:lstStyle/>
          <a:p>
            <a:fld id="{8B0BD232-542E-45A1-90F5-8EE8DCE21F6C}"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047358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8B0BD232-542E-45A1-90F5-8EE8DCE21F6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215441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b="1" baseline="0" dirty="0"/>
              <a:t>Other Breakdown:</a:t>
            </a:r>
          </a:p>
          <a:p>
            <a:r>
              <a:rPr lang="en-US" baseline="0" dirty="0"/>
              <a:t>HRCQ:	  65</a:t>
            </a:r>
          </a:p>
          <a:p>
            <a:r>
              <a:rPr lang="en-US" baseline="0" dirty="0"/>
              <a:t>RCRA:	103</a:t>
            </a:r>
          </a:p>
          <a:p>
            <a:r>
              <a:rPr lang="en-US" baseline="0" dirty="0"/>
              <a:t>SNF:	    0</a:t>
            </a:r>
          </a:p>
          <a:p>
            <a:r>
              <a:rPr lang="en-US" baseline="0" dirty="0"/>
              <a:t>SNM:	    6</a:t>
            </a:r>
          </a:p>
          <a:p>
            <a:r>
              <a:rPr lang="en-US" baseline="0" dirty="0"/>
              <a:t>HLW:	    0</a:t>
            </a:r>
          </a:p>
          <a:p>
            <a:r>
              <a:rPr lang="en-US" baseline="0" dirty="0"/>
              <a:t>TSCA:	    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NonReg</a:t>
            </a:r>
            <a:r>
              <a:rPr lang="en-US" baseline="0" dirty="0"/>
              <a:t>	    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One ‘Other’ may contain multiple materials</a:t>
            </a:r>
          </a:p>
          <a:p>
            <a:endParaRPr lang="en-US" baseline="0" dirty="0"/>
          </a:p>
        </p:txBody>
      </p:sp>
      <p:sp>
        <p:nvSpPr>
          <p:cNvPr id="4" name="Slide Number Placeholder 3"/>
          <p:cNvSpPr>
            <a:spLocks noGrp="1"/>
          </p:cNvSpPr>
          <p:nvPr>
            <p:ph type="sldNum" sz="quarter" idx="10"/>
          </p:nvPr>
        </p:nvSpPr>
        <p:spPr/>
        <p:txBody>
          <a:bodyPr/>
          <a:lstStyle/>
          <a:p>
            <a:fld id="{8B0BD232-542E-45A1-90F5-8EE8DCE21F6C}"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1163836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BD232-542E-45A1-90F5-8EE8DCE21F6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058343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BD232-542E-45A1-90F5-8EE8DCE21F6C}"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78693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B0BD232-542E-45A1-90F5-8EE8DCE21F6C}" type="slidenum">
              <a:rPr lang="en-US" smtClean="0"/>
              <a:pPr/>
              <a:t>19</a:t>
            </a:fld>
            <a:endParaRPr lang="en-US" dirty="0"/>
          </a:p>
        </p:txBody>
      </p:sp>
    </p:spTree>
    <p:extLst>
      <p:ext uri="{BB962C8B-B14F-4D97-AF65-F5344CB8AC3E}">
        <p14:creationId xmlns:p14="http://schemas.microsoft.com/office/powerpoint/2010/main" val="2244856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2024 annual meeting was hosted by TRMTC in Denver, CO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2025 annual meeting will be hosted by WIEB in </a:t>
            </a:r>
          </a:p>
        </p:txBody>
      </p:sp>
      <p:sp>
        <p:nvSpPr>
          <p:cNvPr id="4" name="Slide Number Placeholder 3"/>
          <p:cNvSpPr>
            <a:spLocks noGrp="1"/>
          </p:cNvSpPr>
          <p:nvPr>
            <p:ph type="sldNum" sz="quarter" idx="10"/>
          </p:nvPr>
        </p:nvSpPr>
        <p:spPr/>
        <p:txBody>
          <a:bodyPr/>
          <a:lstStyle/>
          <a:p>
            <a:fld id="{8B0BD232-542E-45A1-90F5-8EE8DCE21F6C}" type="slidenum">
              <a:rPr lang="en-US" smtClean="0"/>
              <a:pPr/>
              <a:t>20</a:t>
            </a:fld>
            <a:endParaRPr lang="en-US" dirty="0"/>
          </a:p>
        </p:txBody>
      </p:sp>
    </p:spTree>
    <p:extLst>
      <p:ext uri="{BB962C8B-B14F-4D97-AF65-F5344CB8AC3E}">
        <p14:creationId xmlns:p14="http://schemas.microsoft.com/office/powerpoint/2010/main" val="1903333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21</a:t>
            </a:fld>
            <a:endParaRPr lang="en-US" dirty="0"/>
          </a:p>
        </p:txBody>
      </p:sp>
    </p:spTree>
    <p:extLst>
      <p:ext uri="{BB962C8B-B14F-4D97-AF65-F5344CB8AC3E}">
        <p14:creationId xmlns:p14="http://schemas.microsoft.com/office/powerpoint/2010/main" val="38874655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lnSpc>
                <a:spcPct val="100000"/>
              </a:lnSpc>
              <a:spcBef>
                <a:spcPts val="0"/>
              </a:spcBef>
              <a:buNone/>
            </a:pPr>
            <a:r>
              <a:rPr lang="en-US" sz="1400" b="1" dirty="0">
                <a:solidFill>
                  <a:srgbClr val="002499"/>
                </a:solidFill>
                <a:ea typeface="Calibri" panose="020F0502020204030204" pitchFamily="34" charset="0"/>
              </a:rPr>
              <a:t>Photo Captions:</a:t>
            </a:r>
          </a:p>
          <a:p>
            <a:pPr marL="0" indent="0">
              <a:lnSpc>
                <a:spcPct val="100000"/>
              </a:lnSpc>
              <a:spcBef>
                <a:spcPts val="0"/>
              </a:spcBef>
              <a:buNone/>
            </a:pPr>
            <a:r>
              <a:rPr lang="en-US" sz="1400" b="0" u="sng" dirty="0">
                <a:solidFill>
                  <a:srgbClr val="002499"/>
                </a:solidFill>
                <a:ea typeface="Calibri" panose="020F0502020204030204" pitchFamily="34" charset="0"/>
              </a:rPr>
              <a:t>LEFT</a:t>
            </a:r>
            <a:r>
              <a:rPr lang="en-US" sz="1400" b="0" dirty="0">
                <a:solidFill>
                  <a:srgbClr val="002499"/>
                </a:solidFill>
                <a:ea typeface="Calibri" panose="020F0502020204030204" pitchFamily="34" charset="0"/>
              </a:rPr>
              <a:t>: </a:t>
            </a:r>
            <a:r>
              <a:rPr lang="en-US" sz="1400" b="0" i="0" dirty="0">
                <a:solidFill>
                  <a:srgbClr val="292929"/>
                </a:solidFill>
                <a:effectLst/>
                <a:latin typeface="+mn-lt"/>
              </a:rPr>
              <a:t>Workers with EM contractor Central Plateau Cleanup Company recently completed construction of a protective enclosure, or cocoon, over the former K East Reactor building. The cocoon is designed to protect the reactor building while the radioactivity in the deactivated reactor core decays over the next several decades, making it safer to complete disposition of the reactor in the future</a:t>
            </a:r>
            <a:endParaRPr lang="en-US" sz="1400" b="0" dirty="0">
              <a:solidFill>
                <a:srgbClr val="002499"/>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sng" dirty="0">
                <a:solidFill>
                  <a:srgbClr val="002499"/>
                </a:solidFill>
                <a:ea typeface="Calibri" panose="020F0502020204030204" pitchFamily="34" charset="0"/>
              </a:rPr>
              <a:t>MIDDLE</a:t>
            </a:r>
            <a:r>
              <a:rPr lang="en-US" sz="1400" b="0" dirty="0">
                <a:solidFill>
                  <a:srgbClr val="002499"/>
                </a:solidFill>
                <a:ea typeface="Calibri" panose="020F050202020403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 Hanford electrician assembles temporary heaters that started up the first Melter at the Waste Treatment and Immobilization Plant.</a:t>
            </a:r>
            <a:endParaRPr lang="en-US" sz="1400" b="0" i="0" dirty="0">
              <a:solidFill>
                <a:srgbClr val="002499"/>
              </a:solidFill>
              <a:ea typeface="Calibri" panose="020F0502020204030204" pitchFamily="34" charset="0"/>
            </a:endParaRPr>
          </a:p>
          <a:p>
            <a:r>
              <a:rPr lang="en-US" sz="1400" b="0" u="sng" dirty="0">
                <a:solidFill>
                  <a:srgbClr val="002499"/>
                </a:solidFill>
                <a:ea typeface="Calibri" panose="020F0502020204030204" pitchFamily="34" charset="0"/>
              </a:rPr>
              <a:t>RIGHT</a:t>
            </a:r>
            <a:r>
              <a:rPr lang="en-US" sz="1400" b="0" i="0" dirty="0">
                <a:solidFill>
                  <a:srgbClr val="002499"/>
                </a:solidFill>
                <a:ea typeface="Calibri" panose="020F0502020204030204" pitchFamily="34" charset="0"/>
              </a:rPr>
              <a:t>: </a:t>
            </a:r>
            <a:r>
              <a:rPr lang="en-US" sz="1400" dirty="0">
                <a:latin typeface="+mn-lt"/>
              </a:rPr>
              <a:t>U.S. Representative Dan Newhouse signs his name on the base of the TSCR Ion Exchange Column Storage Pad. </a:t>
            </a:r>
            <a:endParaRPr lang="en-US" sz="1400" dirty="0">
              <a:latin typeface="+mn-lt"/>
              <a:cs typeface="Calibri"/>
            </a:endParaRPr>
          </a:p>
          <a:p>
            <a:pPr marL="0" indent="0">
              <a:lnSpc>
                <a:spcPct val="100000"/>
              </a:lnSpc>
              <a:spcBef>
                <a:spcPts val="0"/>
              </a:spcBef>
              <a:buNone/>
            </a:pPr>
            <a:endParaRPr lang="en-US" sz="1400" b="1" dirty="0">
              <a:solidFill>
                <a:srgbClr val="002499"/>
              </a:solidFill>
              <a:ea typeface="Calibri" panose="020F0502020204030204" pitchFamily="34" charset="0"/>
            </a:endParaRPr>
          </a:p>
          <a:p>
            <a:pPr marL="0" indent="0">
              <a:lnSpc>
                <a:spcPct val="100000"/>
              </a:lnSpc>
              <a:spcBef>
                <a:spcPts val="0"/>
              </a:spcBef>
              <a:buNone/>
            </a:pPr>
            <a:r>
              <a:rPr lang="en-US" sz="1400" b="1" dirty="0">
                <a:solidFill>
                  <a:srgbClr val="002499"/>
                </a:solidFill>
                <a:ea typeface="Calibri" panose="020F0502020204030204" pitchFamily="34" charset="0"/>
              </a:rPr>
              <a:t>Regulatory Structure</a:t>
            </a:r>
          </a:p>
          <a:p>
            <a:pPr marL="171450" indent="-171450">
              <a:lnSpc>
                <a:spcPct val="100000"/>
              </a:lnSpc>
              <a:spcBef>
                <a:spcPts val="0"/>
              </a:spcBef>
              <a:buFont typeface="Arial" panose="020B0604020202020204" pitchFamily="34" charset="0"/>
              <a:buChar char="•"/>
            </a:pPr>
            <a:r>
              <a:rPr lang="en-US" sz="1200" dirty="0">
                <a:solidFill>
                  <a:srgbClr val="002499"/>
                </a:solidFill>
                <a:ea typeface="Calibri" panose="020F0502020204030204" pitchFamily="34" charset="0"/>
                <a:cs typeface="Calibri" panose="020F0502020204030204" pitchFamily="34" charset="0"/>
              </a:rPr>
              <a:t>Hanford complies with all state and federal regulations. The Hanford Federal Facility Agreement and Consent Order, also known as the Tri-Party Agreement, provides the legal framework for Hanford cleanup.</a:t>
            </a:r>
            <a:endParaRPr lang="en-US" sz="1200" dirty="0">
              <a:solidFill>
                <a:srgbClr val="002499"/>
              </a:solidFill>
              <a:ea typeface="Calibri" panose="020F0502020204030204" pitchFamily="34" charset="0"/>
            </a:endParaRPr>
          </a:p>
          <a:p>
            <a:pPr marL="0" indent="0">
              <a:lnSpc>
                <a:spcPct val="100000"/>
              </a:lnSpc>
              <a:spcBef>
                <a:spcPts val="0"/>
              </a:spcBef>
              <a:buNone/>
            </a:pPr>
            <a:endParaRPr lang="en-US" sz="1400" b="1" dirty="0">
              <a:solidFill>
                <a:srgbClr val="002499"/>
              </a:solidFill>
              <a:ea typeface="Calibri" panose="020F0502020204030204" pitchFamily="34" charset="0"/>
            </a:endParaRPr>
          </a:p>
          <a:p>
            <a:pPr marL="0" indent="0">
              <a:lnSpc>
                <a:spcPct val="100000"/>
              </a:lnSpc>
              <a:spcBef>
                <a:spcPts val="0"/>
              </a:spcBef>
              <a:buNone/>
            </a:pPr>
            <a:r>
              <a:rPr lang="en-US" sz="1400" b="1" dirty="0">
                <a:solidFill>
                  <a:srgbClr val="002499"/>
                </a:solidFill>
                <a:ea typeface="Calibri" panose="020F0502020204030204" pitchFamily="34" charset="0"/>
              </a:rPr>
              <a:t>Progress</a:t>
            </a:r>
            <a:endParaRPr lang="en-US" sz="1400" dirty="0">
              <a:solidFill>
                <a:srgbClr val="002499"/>
              </a:solidFill>
              <a:ea typeface="Calibri" panose="020F0502020204030204" pitchFamily="34" charset="0"/>
            </a:endParaRPr>
          </a:p>
          <a:p>
            <a:pPr marL="171450" indent="-171450">
              <a:lnSpc>
                <a:spcPct val="100000"/>
              </a:lnSpc>
              <a:spcBef>
                <a:spcPts val="600"/>
              </a:spcBef>
              <a:buFont typeface="Arial" panose="020B0604020202020204" pitchFamily="34" charset="0"/>
              <a:buChar char="•"/>
            </a:pPr>
            <a:r>
              <a:rPr lang="en-US" sz="1200" dirty="0">
                <a:solidFill>
                  <a:srgbClr val="002499"/>
                </a:solidFill>
                <a:ea typeface="Calibri" panose="020F0502020204030204" pitchFamily="34" charset="0"/>
                <a:cs typeface="Times New Roman" panose="02020603050405020304" pitchFamily="18" charset="0"/>
              </a:rPr>
              <a:t>Began first large-scale industrial treatment of waste from large underground storage tanks with start of Tank-Side Cesium Removal (TSCR) System operations. TSCR supports the </a:t>
            </a:r>
            <a:r>
              <a:rPr lang="en-US" sz="1200" dirty="0">
                <a:solidFill>
                  <a:srgbClr val="002499"/>
                </a:solidFill>
              </a:rPr>
              <a:t>treatment and disposal of the 56 million gallons of chemical and radioactive waste stored in the Hanford Site’s 177 underground tanks. </a:t>
            </a:r>
            <a:endParaRPr lang="en-US" sz="1200" dirty="0">
              <a:solidFill>
                <a:srgbClr val="002499"/>
              </a:solidFill>
              <a:ea typeface="Calibri" panose="020F0502020204030204" pitchFamily="34" charset="0"/>
              <a:cs typeface="Times New Roman" panose="02020603050405020304" pitchFamily="18" charset="0"/>
            </a:endParaRPr>
          </a:p>
          <a:p>
            <a:pPr marL="171450" indent="-171450">
              <a:lnSpc>
                <a:spcPct val="100000"/>
              </a:lnSpc>
              <a:spcBef>
                <a:spcPts val="600"/>
              </a:spcBef>
              <a:buFont typeface="Arial" panose="020B0604020202020204" pitchFamily="34" charset="0"/>
              <a:buChar char="•"/>
            </a:pPr>
            <a:r>
              <a:rPr lang="en-US" sz="1200" dirty="0">
                <a:solidFill>
                  <a:srgbClr val="002499"/>
                </a:solidFill>
                <a:ea typeface="Calibri" panose="020F0502020204030204" pitchFamily="34" charset="0"/>
                <a:cs typeface="Times New Roman" panose="02020603050405020304" pitchFamily="18" charset="0"/>
              </a:rPr>
              <a:t>Completed construction of protective enclosure, or “cocoon,” around K East Reactor. The K West Reactor is next and final reactor at the site to be cocooned. </a:t>
            </a:r>
          </a:p>
          <a:p>
            <a:pPr marL="171450" indent="-171450">
              <a:lnSpc>
                <a:spcPct val="100000"/>
              </a:lnSpc>
              <a:buFont typeface="Arial" panose="020B0604020202020204" pitchFamily="34" charset="0"/>
              <a:buChar char="•"/>
            </a:pPr>
            <a:r>
              <a:rPr lang="en-US" sz="1200" dirty="0">
                <a:solidFill>
                  <a:srgbClr val="002499"/>
                </a:solidFill>
                <a:ea typeface="Calibri" panose="020F0502020204030204" pitchFamily="34" charset="0"/>
                <a:cs typeface="Times New Roman" panose="02020603050405020304" pitchFamily="18" charset="0"/>
              </a:rPr>
              <a:t>Began construction of new water treatment plant in overall effort to optimize infrastructure required to support site cleanup objectives in future</a:t>
            </a:r>
            <a:r>
              <a:rPr lang="en-US" sz="1100" dirty="0">
                <a:solidFill>
                  <a:srgbClr val="002499"/>
                </a:solidFill>
                <a:ea typeface="Calibri" panose="020F0502020204030204" pitchFamily="34" charset="0"/>
                <a:cs typeface="Times New Roman" panose="02020603050405020304" pitchFamily="18" charset="0"/>
              </a:rPr>
              <a:t>.</a:t>
            </a:r>
            <a:endParaRPr lang="en-US" sz="1100" b="1" dirty="0">
              <a:solidFill>
                <a:srgbClr val="002499"/>
              </a:solidFill>
              <a:ea typeface="Calibri" panose="020F0502020204030204" pitchFamily="34" charset="0"/>
            </a:endParaRPr>
          </a:p>
          <a:p>
            <a:pPr marL="0" indent="0">
              <a:lnSpc>
                <a:spcPct val="100000"/>
              </a:lnSpc>
              <a:spcBef>
                <a:spcPts val="0"/>
              </a:spcBef>
              <a:buNone/>
            </a:pPr>
            <a:endParaRPr lang="en-US" sz="1400" b="1" dirty="0">
              <a:solidFill>
                <a:srgbClr val="002499"/>
              </a:solidFill>
              <a:ea typeface="Calibri" panose="020F0502020204030204" pitchFamily="34" charset="0"/>
            </a:endParaRPr>
          </a:p>
          <a:p>
            <a:pPr marL="0" indent="0">
              <a:lnSpc>
                <a:spcPct val="100000"/>
              </a:lnSpc>
              <a:spcBef>
                <a:spcPts val="0"/>
              </a:spcBef>
              <a:buNone/>
            </a:pPr>
            <a:r>
              <a:rPr lang="en-US" sz="1400" b="1" dirty="0">
                <a:solidFill>
                  <a:srgbClr val="002499"/>
                </a:solidFill>
                <a:ea typeface="Calibri" panose="020F0502020204030204" pitchFamily="34" charset="0"/>
              </a:rPr>
              <a:t>Upcoming Work</a:t>
            </a:r>
            <a:endParaRPr lang="en-US" sz="1400" dirty="0">
              <a:solidFill>
                <a:srgbClr val="002499"/>
              </a:solidFill>
              <a:ea typeface="Calibri" panose="020F0502020204030204" pitchFamily="34" charset="0"/>
            </a:endParaRPr>
          </a:p>
          <a:p>
            <a:pPr marL="171450" indent="-171450">
              <a:lnSpc>
                <a:spcPct val="100000"/>
              </a:lnSpc>
              <a:spcBef>
                <a:spcPts val="0"/>
              </a:spcBef>
              <a:buFont typeface="Arial" panose="020B0604020202020204" pitchFamily="34" charset="0"/>
              <a:buChar char="•"/>
            </a:pPr>
            <a:r>
              <a:rPr lang="en-US" sz="1200" dirty="0">
                <a:solidFill>
                  <a:srgbClr val="002499"/>
                </a:solidFill>
                <a:ea typeface="Calibri" panose="020F0502020204030204" pitchFamily="34" charset="0"/>
                <a:cs typeface="Times New Roman" panose="02020603050405020304" pitchFamily="18" charset="0"/>
              </a:rPr>
              <a:t>Progress Direct-Feed Low-Activity Waste (DFLAW) commissioning activities for the Waste Treatment Plant (WTP) Low-Activity Waste (LAW) Facility by heating up and commissioning the facility’s two large melters. </a:t>
            </a:r>
          </a:p>
          <a:p>
            <a:pPr marL="171450" indent="-171450">
              <a:lnSpc>
                <a:spcPct val="100000"/>
              </a:lnSpc>
              <a:spcBef>
                <a:spcPts val="0"/>
              </a:spcBef>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Complete Liquid Effluent Retention Facility (LERF) and Effluent Treatment Facility (ETF) upgrades to support DFLAW hot commissioning — 2023</a:t>
            </a:r>
          </a:p>
          <a:p>
            <a:pPr marL="171450" indent="-171450">
              <a:lnSpc>
                <a:spcPct val="100000"/>
              </a:lnSpc>
              <a:spcBef>
                <a:spcPts val="0"/>
              </a:spcBef>
              <a:buFont typeface="Arial" panose="020B0604020202020204" pitchFamily="34" charset="0"/>
              <a:buChar char="•"/>
            </a:pPr>
            <a:r>
              <a:rPr lang="en-US" sz="1800" dirty="0">
                <a:solidFill>
                  <a:srgbClr val="002499"/>
                </a:solidFill>
                <a:effectLst/>
                <a:latin typeface="Calibri" panose="020F0502020204030204" pitchFamily="34" charset="0"/>
                <a:ea typeface="Calibri" panose="020F0502020204030204" pitchFamily="34" charset="0"/>
                <a:cs typeface="Times New Roman" panose="02020603050405020304" pitchFamily="18" charset="0"/>
              </a:rPr>
              <a:t>Complete the characterization, dewatering, and grouting of the K West Basin</a:t>
            </a:r>
            <a:endParaRPr lang="en-US" sz="1200" dirty="0">
              <a:solidFill>
                <a:srgbClr val="002499"/>
              </a:solidFill>
              <a:ea typeface="Calibri" panose="020F0502020204030204" pitchFamily="34" charset="0"/>
              <a:cs typeface="Times New Roman" panose="02020603050405020304" pitchFamily="18" charset="0"/>
            </a:endParaRPr>
          </a:p>
          <a:p>
            <a:endParaRPr lang="en-US" dirty="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FEBC6-53A8-448D-A756-AF219FED470B}" type="slidenum">
              <a:rPr kumimoji="0" lang="en-US" sz="1200" b="0" i="0" u="none" strike="noStrike" kern="1200" cap="none" spc="0" normalizeH="0" baseline="0" noProof="0" smtClean="0">
                <a:ln>
                  <a:noFill/>
                </a:ln>
                <a:solidFill>
                  <a:prstClr val="black"/>
                </a:solidFill>
                <a:effectLst/>
                <a:uLnTx/>
                <a:uFillTx/>
                <a:latin typeface="Helvetica Neue"/>
                <a:ea typeface="ヒラギノ角ゴ ProN W3"/>
                <a:cs typeface="ヒラギノ角ゴ ProN W3"/>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Helvetica Neue"/>
              <a:ea typeface="ヒラギノ角ゴ ProN W3"/>
              <a:cs typeface="ヒラギノ角ゴ ProN W3"/>
              <a:sym typeface="Helvetica Neue"/>
            </a:endParaRPr>
          </a:p>
        </p:txBody>
      </p:sp>
    </p:spTree>
    <p:extLst>
      <p:ext uri="{BB962C8B-B14F-4D97-AF65-F5344CB8AC3E}">
        <p14:creationId xmlns:p14="http://schemas.microsoft.com/office/powerpoint/2010/main" val="3680645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lnSpc>
                <a:spcPct val="100000"/>
              </a:lnSpc>
              <a:spcBef>
                <a:spcPts val="0"/>
              </a:spcBef>
              <a:buNone/>
            </a:pPr>
            <a:r>
              <a:rPr lang="en-US" sz="1400" b="1" dirty="0">
                <a:solidFill>
                  <a:srgbClr val="002499"/>
                </a:solidFill>
                <a:ea typeface="Calibri" panose="020F0502020204030204" pitchFamily="34" charset="0"/>
              </a:rPr>
              <a:t>Photo Captions:</a:t>
            </a:r>
          </a:p>
          <a:p>
            <a:pPr marL="0" indent="0">
              <a:lnSpc>
                <a:spcPct val="100000"/>
              </a:lnSpc>
              <a:spcBef>
                <a:spcPts val="0"/>
              </a:spcBef>
              <a:buNone/>
            </a:pPr>
            <a:r>
              <a:rPr lang="en-US" sz="1400" b="0" u="sng" dirty="0">
                <a:solidFill>
                  <a:srgbClr val="002499"/>
                </a:solidFill>
                <a:ea typeface="Calibri" panose="020F0502020204030204" pitchFamily="34" charset="0"/>
              </a:rPr>
              <a:t>LEFT</a:t>
            </a:r>
            <a:r>
              <a:rPr lang="en-US" sz="1400" b="0" dirty="0">
                <a:solidFill>
                  <a:srgbClr val="002499"/>
                </a:solidFill>
                <a:ea typeface="Calibri" panose="020F0502020204030204" pitchFamily="34" charset="0"/>
              </a:rPr>
              <a:t>: </a:t>
            </a:r>
            <a:r>
              <a:rPr lang="en-US" sz="1400" b="0" i="0" dirty="0">
                <a:solidFill>
                  <a:srgbClr val="292929"/>
                </a:solidFill>
                <a:effectLst/>
                <a:latin typeface="+mn-lt"/>
              </a:rPr>
              <a:t>Workers with EM contractor Central Plateau Cleanup Company recently completed construction of a protective enclosure, or cocoon, over the former K East Reactor building. The cocoon is designed to protect the reactor building while the radioactivity in the deactivated reactor core decays over the next several decades, making it safer to complete disposition of the reactor in the future</a:t>
            </a:r>
            <a:endParaRPr lang="en-US" sz="1400" b="0" dirty="0">
              <a:solidFill>
                <a:srgbClr val="002499"/>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u="sng" dirty="0">
                <a:solidFill>
                  <a:srgbClr val="002499"/>
                </a:solidFill>
                <a:ea typeface="Calibri" panose="020F0502020204030204" pitchFamily="34" charset="0"/>
              </a:rPr>
              <a:t>MIDDLE</a:t>
            </a:r>
            <a:r>
              <a:rPr lang="en-US" sz="1400" b="0" dirty="0">
                <a:solidFill>
                  <a:srgbClr val="002499"/>
                </a:solidFill>
                <a:ea typeface="Calibri" panose="020F0502020204030204" pitchFamily="34" charset="0"/>
              </a:rPr>
              <a:t>: </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A Hanford electrician assembles temporary heaters that started up the first Melter at the Waste Treatment and Immobilization Plant.</a:t>
            </a:r>
            <a:endParaRPr lang="en-US" sz="1400" b="0" i="0" dirty="0">
              <a:solidFill>
                <a:srgbClr val="002499"/>
              </a:solidFill>
              <a:ea typeface="Calibri" panose="020F0502020204030204" pitchFamily="34" charset="0"/>
            </a:endParaRPr>
          </a:p>
          <a:p>
            <a:r>
              <a:rPr lang="en-US" sz="1400" b="0" u="sng" dirty="0">
                <a:solidFill>
                  <a:srgbClr val="002499"/>
                </a:solidFill>
                <a:ea typeface="Calibri" panose="020F0502020204030204" pitchFamily="34" charset="0"/>
              </a:rPr>
              <a:t>RIGHT</a:t>
            </a:r>
            <a:r>
              <a:rPr lang="en-US" sz="1400" b="0" i="0" dirty="0">
                <a:solidFill>
                  <a:srgbClr val="002499"/>
                </a:solidFill>
                <a:ea typeface="Calibri" panose="020F0502020204030204" pitchFamily="34" charset="0"/>
              </a:rPr>
              <a:t>: </a:t>
            </a:r>
            <a:r>
              <a:rPr lang="en-US" sz="1400" dirty="0">
                <a:latin typeface="+mn-lt"/>
              </a:rPr>
              <a:t>U.S. Representative Dan Newhouse signs his name on the base of the TSCR Ion Exchange Column Storage Pad. </a:t>
            </a:r>
            <a:endParaRPr lang="en-US" sz="1400" dirty="0">
              <a:latin typeface="+mn-lt"/>
              <a:cs typeface="Calibri"/>
            </a:endParaRPr>
          </a:p>
          <a:p>
            <a:pPr marL="0" indent="0">
              <a:lnSpc>
                <a:spcPct val="100000"/>
              </a:lnSpc>
              <a:spcBef>
                <a:spcPts val="0"/>
              </a:spcBef>
              <a:buNone/>
            </a:pPr>
            <a:endParaRPr lang="en-US" sz="1400" b="1" dirty="0">
              <a:solidFill>
                <a:srgbClr val="002499"/>
              </a:solidFill>
              <a:ea typeface="Calibri" panose="020F0502020204030204" pitchFamily="34" charset="0"/>
            </a:endParaRPr>
          </a:p>
          <a:p>
            <a:pPr marL="0" indent="0">
              <a:lnSpc>
                <a:spcPct val="100000"/>
              </a:lnSpc>
              <a:spcBef>
                <a:spcPts val="0"/>
              </a:spcBef>
              <a:buNone/>
            </a:pPr>
            <a:r>
              <a:rPr lang="en-US" sz="1400" b="1" dirty="0">
                <a:solidFill>
                  <a:srgbClr val="002499"/>
                </a:solidFill>
                <a:ea typeface="Calibri" panose="020F0502020204030204" pitchFamily="34" charset="0"/>
              </a:rPr>
              <a:t>Regulatory Structure</a:t>
            </a:r>
          </a:p>
          <a:p>
            <a:pPr marL="171450" indent="-171450">
              <a:lnSpc>
                <a:spcPct val="100000"/>
              </a:lnSpc>
              <a:spcBef>
                <a:spcPts val="0"/>
              </a:spcBef>
              <a:buFont typeface="Arial" panose="020B0604020202020204" pitchFamily="34" charset="0"/>
              <a:buChar char="•"/>
            </a:pPr>
            <a:r>
              <a:rPr lang="en-US" sz="1200" dirty="0">
                <a:solidFill>
                  <a:srgbClr val="002499"/>
                </a:solidFill>
                <a:ea typeface="Calibri" panose="020F0502020204030204" pitchFamily="34" charset="0"/>
                <a:cs typeface="Calibri" panose="020F0502020204030204" pitchFamily="34" charset="0"/>
              </a:rPr>
              <a:t>Hanford complies with all state and federal regulations. The Hanford Federal Facility Agreement and Consent Order, also known as the Tri-Party Agreement, provides the legal framework for Hanford cleanup.</a:t>
            </a:r>
            <a:endParaRPr lang="en-US" sz="1200" dirty="0">
              <a:solidFill>
                <a:srgbClr val="002499"/>
              </a:solidFill>
              <a:ea typeface="Calibri" panose="020F0502020204030204" pitchFamily="34" charset="0"/>
            </a:endParaRPr>
          </a:p>
          <a:p>
            <a:pPr marL="0" indent="0">
              <a:lnSpc>
                <a:spcPct val="100000"/>
              </a:lnSpc>
              <a:spcBef>
                <a:spcPts val="0"/>
              </a:spcBef>
              <a:buNone/>
            </a:pPr>
            <a:endParaRPr lang="en-US" sz="1400" b="1" dirty="0">
              <a:solidFill>
                <a:srgbClr val="002499"/>
              </a:solidFill>
              <a:ea typeface="Calibri" panose="020F0502020204030204" pitchFamily="34" charset="0"/>
            </a:endParaRPr>
          </a:p>
          <a:p>
            <a:pPr marL="0" indent="0">
              <a:lnSpc>
                <a:spcPct val="100000"/>
              </a:lnSpc>
              <a:spcBef>
                <a:spcPts val="0"/>
              </a:spcBef>
              <a:buNone/>
            </a:pPr>
            <a:r>
              <a:rPr lang="en-US" sz="1400" b="1" dirty="0">
                <a:solidFill>
                  <a:srgbClr val="002499"/>
                </a:solidFill>
                <a:ea typeface="Calibri" panose="020F0502020204030204" pitchFamily="34" charset="0"/>
              </a:rPr>
              <a:t>Progress</a:t>
            </a:r>
            <a:endParaRPr lang="en-US" sz="1400" dirty="0">
              <a:solidFill>
                <a:srgbClr val="002499"/>
              </a:solidFill>
              <a:ea typeface="Calibri" panose="020F0502020204030204" pitchFamily="34" charset="0"/>
            </a:endParaRPr>
          </a:p>
          <a:p>
            <a:pPr marL="171450" indent="-171450">
              <a:lnSpc>
                <a:spcPct val="100000"/>
              </a:lnSpc>
              <a:spcBef>
                <a:spcPts val="600"/>
              </a:spcBef>
              <a:buFont typeface="Arial" panose="020B0604020202020204" pitchFamily="34" charset="0"/>
              <a:buChar char="•"/>
            </a:pPr>
            <a:r>
              <a:rPr lang="en-US" sz="1200" dirty="0">
                <a:solidFill>
                  <a:srgbClr val="002499"/>
                </a:solidFill>
                <a:ea typeface="Calibri" panose="020F0502020204030204" pitchFamily="34" charset="0"/>
                <a:cs typeface="Times New Roman" panose="02020603050405020304" pitchFamily="18" charset="0"/>
              </a:rPr>
              <a:t>Began first large-scale industrial treatment of waste from large underground storage tanks with start of Tank-Side Cesium Removal (TSCR) System operations. TSCR supports the </a:t>
            </a:r>
            <a:r>
              <a:rPr lang="en-US" sz="1200" dirty="0">
                <a:solidFill>
                  <a:srgbClr val="002499"/>
                </a:solidFill>
              </a:rPr>
              <a:t>treatment and disposal of the 56 million gallons of chemical and radioactive waste stored in the Hanford Site’s 177 underground tanks. </a:t>
            </a:r>
            <a:endParaRPr lang="en-US" sz="1200" dirty="0">
              <a:solidFill>
                <a:srgbClr val="002499"/>
              </a:solidFill>
              <a:ea typeface="Calibri" panose="020F0502020204030204" pitchFamily="34" charset="0"/>
              <a:cs typeface="Times New Roman" panose="02020603050405020304" pitchFamily="18" charset="0"/>
            </a:endParaRPr>
          </a:p>
          <a:p>
            <a:pPr marL="171450" indent="-171450">
              <a:lnSpc>
                <a:spcPct val="100000"/>
              </a:lnSpc>
              <a:spcBef>
                <a:spcPts val="600"/>
              </a:spcBef>
              <a:buFont typeface="Arial" panose="020B0604020202020204" pitchFamily="34" charset="0"/>
              <a:buChar char="•"/>
            </a:pPr>
            <a:r>
              <a:rPr lang="en-US" sz="1200" dirty="0">
                <a:solidFill>
                  <a:srgbClr val="002499"/>
                </a:solidFill>
                <a:ea typeface="Calibri" panose="020F0502020204030204" pitchFamily="34" charset="0"/>
                <a:cs typeface="Times New Roman" panose="02020603050405020304" pitchFamily="18" charset="0"/>
              </a:rPr>
              <a:t>Completed construction of protective enclosure, or “cocoon,” around K East Reactor. The K West Reactor is next and final reactor at the site to be cocooned. </a:t>
            </a:r>
          </a:p>
          <a:p>
            <a:pPr marL="171450" indent="-171450">
              <a:lnSpc>
                <a:spcPct val="100000"/>
              </a:lnSpc>
              <a:buFont typeface="Arial" panose="020B0604020202020204" pitchFamily="34" charset="0"/>
              <a:buChar char="•"/>
            </a:pPr>
            <a:r>
              <a:rPr lang="en-US" sz="1200" dirty="0">
                <a:solidFill>
                  <a:srgbClr val="002499"/>
                </a:solidFill>
                <a:ea typeface="Calibri" panose="020F0502020204030204" pitchFamily="34" charset="0"/>
                <a:cs typeface="Times New Roman" panose="02020603050405020304" pitchFamily="18" charset="0"/>
              </a:rPr>
              <a:t>Began construction of new water treatment plant in overall effort to optimize infrastructure required to support site cleanup objectives in future</a:t>
            </a:r>
            <a:r>
              <a:rPr lang="en-US" sz="1100" dirty="0">
                <a:solidFill>
                  <a:srgbClr val="002499"/>
                </a:solidFill>
                <a:ea typeface="Calibri" panose="020F0502020204030204" pitchFamily="34" charset="0"/>
                <a:cs typeface="Times New Roman" panose="02020603050405020304" pitchFamily="18" charset="0"/>
              </a:rPr>
              <a:t>.</a:t>
            </a:r>
            <a:endParaRPr lang="en-US" sz="1100" b="1" dirty="0">
              <a:solidFill>
                <a:srgbClr val="002499"/>
              </a:solidFill>
              <a:ea typeface="Calibri" panose="020F0502020204030204" pitchFamily="34" charset="0"/>
            </a:endParaRPr>
          </a:p>
          <a:p>
            <a:pPr marL="0" indent="0">
              <a:lnSpc>
                <a:spcPct val="100000"/>
              </a:lnSpc>
              <a:spcBef>
                <a:spcPts val="0"/>
              </a:spcBef>
              <a:buNone/>
            </a:pPr>
            <a:endParaRPr lang="en-US" sz="1400" b="1" dirty="0">
              <a:solidFill>
                <a:srgbClr val="002499"/>
              </a:solidFill>
              <a:ea typeface="Calibri" panose="020F0502020204030204" pitchFamily="34" charset="0"/>
            </a:endParaRPr>
          </a:p>
          <a:p>
            <a:pPr marL="0" indent="0">
              <a:lnSpc>
                <a:spcPct val="100000"/>
              </a:lnSpc>
              <a:spcBef>
                <a:spcPts val="0"/>
              </a:spcBef>
              <a:buNone/>
            </a:pPr>
            <a:r>
              <a:rPr lang="en-US" sz="1400" b="1" dirty="0">
                <a:solidFill>
                  <a:srgbClr val="002499"/>
                </a:solidFill>
                <a:ea typeface="Calibri" panose="020F0502020204030204" pitchFamily="34" charset="0"/>
              </a:rPr>
              <a:t>Upcoming Work</a:t>
            </a:r>
            <a:endParaRPr lang="en-US" sz="1400" dirty="0">
              <a:solidFill>
                <a:srgbClr val="002499"/>
              </a:solidFill>
              <a:ea typeface="Calibri" panose="020F0502020204030204" pitchFamily="34" charset="0"/>
            </a:endParaRPr>
          </a:p>
          <a:p>
            <a:pPr marL="171450" indent="-171450">
              <a:lnSpc>
                <a:spcPct val="100000"/>
              </a:lnSpc>
              <a:spcBef>
                <a:spcPts val="0"/>
              </a:spcBef>
              <a:buFont typeface="Arial" panose="020B0604020202020204" pitchFamily="34" charset="0"/>
              <a:buChar char="•"/>
            </a:pPr>
            <a:r>
              <a:rPr lang="en-US" sz="1200" dirty="0">
                <a:solidFill>
                  <a:srgbClr val="002499"/>
                </a:solidFill>
                <a:ea typeface="Calibri" panose="020F0502020204030204" pitchFamily="34" charset="0"/>
                <a:cs typeface="Times New Roman" panose="02020603050405020304" pitchFamily="18" charset="0"/>
              </a:rPr>
              <a:t>Progress Direct-Feed Low-Activity Waste (DFLAW) commissioning activities for the Waste Treatment Plant (WTP) Low-Activity Waste (LAW) Facility by heating up and commissioning the facility’s two large melters. </a:t>
            </a:r>
          </a:p>
          <a:p>
            <a:pPr marL="171450" indent="-171450">
              <a:lnSpc>
                <a:spcPct val="100000"/>
              </a:lnSpc>
              <a:spcBef>
                <a:spcPts val="0"/>
              </a:spcBef>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Complete Liquid Effluent Retention Facility (LERF) and Effluent Treatment Facility (ETF) upgrades to support DFLAW hot commissioning — 2023</a:t>
            </a:r>
          </a:p>
          <a:p>
            <a:pPr marL="171450" indent="-171450">
              <a:lnSpc>
                <a:spcPct val="100000"/>
              </a:lnSpc>
              <a:spcBef>
                <a:spcPts val="0"/>
              </a:spcBef>
              <a:buFont typeface="Arial" panose="020B0604020202020204" pitchFamily="34" charset="0"/>
              <a:buChar char="•"/>
            </a:pPr>
            <a:r>
              <a:rPr lang="en-US" sz="1800" dirty="0">
                <a:solidFill>
                  <a:srgbClr val="002499"/>
                </a:solidFill>
                <a:effectLst/>
                <a:latin typeface="Calibri" panose="020F0502020204030204" pitchFamily="34" charset="0"/>
                <a:ea typeface="Calibri" panose="020F0502020204030204" pitchFamily="34" charset="0"/>
                <a:cs typeface="Times New Roman" panose="02020603050405020304" pitchFamily="18" charset="0"/>
              </a:rPr>
              <a:t>Complete the characterization, dewatering, and grouting of the K West Basin</a:t>
            </a:r>
            <a:endParaRPr lang="en-US" sz="1200" dirty="0">
              <a:solidFill>
                <a:srgbClr val="002499"/>
              </a:solidFill>
              <a:ea typeface="Calibri" panose="020F0502020204030204" pitchFamily="34" charset="0"/>
              <a:cs typeface="Times New Roman" panose="02020603050405020304" pitchFamily="18" charset="0"/>
            </a:endParaRPr>
          </a:p>
          <a:p>
            <a:endParaRPr lang="en-US" dirty="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FEBC6-53A8-448D-A756-AF219FED470B}" type="slidenum">
              <a:rPr kumimoji="0" lang="en-US" sz="1200" b="0" i="0" u="none" strike="noStrike" kern="1200" cap="none" spc="0" normalizeH="0" baseline="0" noProof="0" smtClean="0">
                <a:ln>
                  <a:noFill/>
                </a:ln>
                <a:solidFill>
                  <a:prstClr val="black"/>
                </a:solidFill>
                <a:effectLst/>
                <a:uLnTx/>
                <a:uFillTx/>
                <a:latin typeface="Helvetica Neue"/>
                <a:ea typeface="ヒラギノ角ゴ ProN W3"/>
                <a:cs typeface="ヒラギノ角ゴ ProN W3"/>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Helvetica Neue"/>
              <a:ea typeface="ヒラギノ角ゴ ProN W3"/>
              <a:cs typeface="ヒラギノ角ゴ ProN W3"/>
              <a:sym typeface="Helvetica Neue"/>
            </a:endParaRPr>
          </a:p>
        </p:txBody>
      </p:sp>
    </p:spTree>
    <p:extLst>
      <p:ext uri="{BB962C8B-B14F-4D97-AF65-F5344CB8AC3E}">
        <p14:creationId xmlns:p14="http://schemas.microsoft.com/office/powerpoint/2010/main" val="1790810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027794A6-9B85-4C0F-8994-B1AEEF085573}" type="slidenum">
              <a:rPr lang="en-US"/>
              <a:pPr/>
              <a:t>3</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lvl="0"/>
            <a:r>
              <a:rPr lang="en-US" b="1" dirty="0"/>
              <a:t>Photo Captions:</a:t>
            </a:r>
          </a:p>
          <a:p>
            <a:pPr marL="171450" lvl="0" indent="-171450">
              <a:buFont typeface="Arial" panose="020B0604020202020204" pitchFamily="34" charset="0"/>
              <a:buChar char="•"/>
            </a:pPr>
            <a:r>
              <a:rPr lang="en-US" dirty="0"/>
              <a:t>Moving waste that has been retried from burial grounds and placed in new drums for transport to above ground storage until it is disposed of at a compliant landfill or WIPP.</a:t>
            </a:r>
          </a:p>
          <a:p>
            <a:pPr marL="171450" lvl="0" indent="-171450">
              <a:buFont typeface="Arial" panose="020B0604020202020204" pitchFamily="34" charset="0"/>
              <a:buChar char="•"/>
            </a:pPr>
            <a:r>
              <a:rPr lang="en-US" dirty="0"/>
              <a:t>Tank waste at ORP</a:t>
            </a:r>
          </a:p>
          <a:p>
            <a:pPr marL="171450" lvl="0" indent="-171450">
              <a:buFont typeface="Arial" panose="020B0604020202020204" pitchFamily="34" charset="0"/>
              <a:buChar char="•"/>
            </a:pPr>
            <a:r>
              <a:rPr lang="en-US" dirty="0"/>
              <a:t>Hanford Plutonium Finishing Plant – a worker holds a plutonium button, which the size of a hockey puck during Cold War operations</a:t>
            </a:r>
          </a:p>
          <a:p>
            <a:pPr marL="171450" lvl="0" indent="-171450">
              <a:buFont typeface="Arial" panose="020B0604020202020204" pitchFamily="34" charset="0"/>
              <a:buChar char="•"/>
            </a:pPr>
            <a:r>
              <a:rPr lang="en-US" dirty="0"/>
              <a:t>K- area at the Savannah River Site where plutonium is now stored</a:t>
            </a:r>
          </a:p>
          <a:p>
            <a:pPr marL="171450" lvl="0" indent="-171450">
              <a:buFont typeface="Arial" panose="020B0604020202020204" pitchFamily="34" charset="0"/>
              <a:buChar char="•"/>
            </a:pPr>
            <a:r>
              <a:rPr lang="en-US" dirty="0"/>
              <a:t>A chemical separation facility at Hanford</a:t>
            </a:r>
          </a:p>
          <a:p>
            <a:pPr marL="171450" lvl="0" indent="-171450">
              <a:buFont typeface="Arial" panose="020B0604020202020204" pitchFamily="34" charset="0"/>
              <a:buChar char="•"/>
            </a:pPr>
            <a:r>
              <a:rPr lang="en-US" dirty="0"/>
              <a:t>Hanford U plant – historical photo</a:t>
            </a:r>
          </a:p>
          <a:p>
            <a:pPr marL="247650" indent="-247650" eaLnBrk="1" hangingPunct="1"/>
            <a:endParaRPr lang="en-US" dirty="0"/>
          </a:p>
        </p:txBody>
      </p:sp>
    </p:spTree>
    <p:extLst>
      <p:ext uri="{BB962C8B-B14F-4D97-AF65-F5344CB8AC3E}">
        <p14:creationId xmlns:p14="http://schemas.microsoft.com/office/powerpoint/2010/main" val="835730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US" sz="1200" b="1" dirty="0">
                <a:solidFill>
                  <a:srgbClr val="002499"/>
                </a:solidFill>
                <a:ea typeface="Calibri" panose="020F0502020204030204" pitchFamily="34" charset="0"/>
              </a:rPr>
              <a:t>Photo Captions:</a:t>
            </a:r>
          </a:p>
          <a:p>
            <a:pPr marL="0" indent="0">
              <a:lnSpc>
                <a:spcPct val="100000"/>
              </a:lnSpc>
              <a:spcBef>
                <a:spcPts val="0"/>
              </a:spcBef>
              <a:buNone/>
            </a:pPr>
            <a:r>
              <a:rPr lang="en-US" sz="1200" b="0" u="sng" dirty="0">
                <a:solidFill>
                  <a:srgbClr val="002499"/>
                </a:solidFill>
                <a:ea typeface="Calibri" panose="020F0502020204030204" pitchFamily="34" charset="0"/>
              </a:rPr>
              <a:t>LEFT</a:t>
            </a:r>
            <a:r>
              <a:rPr lang="en-US" sz="1200" b="0" dirty="0">
                <a:solidFill>
                  <a:srgbClr val="002499"/>
                </a:solidFill>
                <a:ea typeface="Calibri" panose="020F0502020204030204" pitchFamily="34" charset="0"/>
              </a:rPr>
              <a:t>: Salt Waste Processing Facility (SWPF)</a:t>
            </a:r>
          </a:p>
          <a:p>
            <a:pPr marL="0" indent="0">
              <a:lnSpc>
                <a:spcPct val="100000"/>
              </a:lnSpc>
              <a:spcBef>
                <a:spcPts val="0"/>
              </a:spcBef>
              <a:buNone/>
            </a:pPr>
            <a:r>
              <a:rPr lang="en-US" sz="1200" b="0" u="sng" dirty="0">
                <a:solidFill>
                  <a:srgbClr val="002499"/>
                </a:solidFill>
                <a:ea typeface="Calibri" panose="020F0502020204030204" pitchFamily="34" charset="0"/>
              </a:rPr>
              <a:t>MIDDLE</a:t>
            </a:r>
            <a:r>
              <a:rPr lang="en-US" sz="1200" b="0" dirty="0">
                <a:solidFill>
                  <a:srgbClr val="002499"/>
                </a:solidFill>
                <a:ea typeface="Calibri" panose="020F0502020204030204" pitchFamily="34" charset="0"/>
              </a:rPr>
              <a:t>: </a:t>
            </a:r>
            <a:r>
              <a:rPr lang="en-US" sz="1200" b="0" dirty="0" err="1">
                <a:solidFill>
                  <a:srgbClr val="002499"/>
                </a:solidFill>
                <a:ea typeface="Calibri" panose="020F0502020204030204" pitchFamily="34" charset="0"/>
              </a:rPr>
              <a:t>Saltstone</a:t>
            </a:r>
            <a:r>
              <a:rPr lang="en-US" sz="1200" b="0" dirty="0">
                <a:solidFill>
                  <a:srgbClr val="002499"/>
                </a:solidFill>
                <a:ea typeface="Calibri" panose="020F0502020204030204" pitchFamily="34" charset="0"/>
              </a:rPr>
              <a:t> Disposal Units (SDU)</a:t>
            </a:r>
          </a:p>
          <a:p>
            <a:pPr marL="0" indent="0">
              <a:lnSpc>
                <a:spcPct val="100000"/>
              </a:lnSpc>
              <a:spcBef>
                <a:spcPts val="0"/>
              </a:spcBef>
              <a:buNone/>
            </a:pPr>
            <a:r>
              <a:rPr lang="en-US" sz="1200" b="0" u="sng" dirty="0">
                <a:solidFill>
                  <a:srgbClr val="002499"/>
                </a:solidFill>
                <a:ea typeface="Calibri" panose="020F0502020204030204" pitchFamily="34" charset="0"/>
              </a:rPr>
              <a:t>RIGHT</a:t>
            </a:r>
            <a:r>
              <a:rPr lang="en-US" sz="1200" b="0" dirty="0">
                <a:solidFill>
                  <a:srgbClr val="002499"/>
                </a:solidFill>
                <a:ea typeface="Calibri" panose="020F0502020204030204" pitchFamily="34" charset="0"/>
              </a:rPr>
              <a:t>: H Canyon</a:t>
            </a:r>
          </a:p>
          <a:p>
            <a:pPr marL="0" indent="0">
              <a:lnSpc>
                <a:spcPct val="100000"/>
              </a:lnSpc>
              <a:spcBef>
                <a:spcPts val="0"/>
              </a:spcBef>
              <a:buNone/>
            </a:pPr>
            <a:endParaRPr lang="en-US" sz="1200" b="1" dirty="0">
              <a:solidFill>
                <a:srgbClr val="002499"/>
              </a:solidFill>
              <a:ea typeface="Calibri" panose="020F0502020204030204" pitchFamily="34" charset="0"/>
            </a:endParaRPr>
          </a:p>
          <a:p>
            <a:pPr marL="0" indent="0">
              <a:lnSpc>
                <a:spcPct val="100000"/>
              </a:lnSpc>
              <a:spcBef>
                <a:spcPts val="0"/>
              </a:spcBef>
              <a:buNone/>
            </a:pPr>
            <a:r>
              <a:rPr lang="en-US" sz="1200" b="1" dirty="0">
                <a:solidFill>
                  <a:srgbClr val="002499"/>
                </a:solidFill>
                <a:ea typeface="Calibri" panose="020F0502020204030204" pitchFamily="34" charset="0"/>
              </a:rPr>
              <a:t>Regulatory Structure</a:t>
            </a:r>
            <a:endParaRPr lang="en-US" sz="1200" dirty="0">
              <a:solidFill>
                <a:srgbClr val="002499"/>
              </a:solidFill>
              <a:ea typeface="Calibri" panose="020F0502020204030204" pitchFamily="34" charset="0"/>
            </a:endParaRPr>
          </a:p>
          <a:p>
            <a:pPr marL="171450" indent="-171450">
              <a:lnSpc>
                <a:spcPct val="100000"/>
              </a:lnSpc>
              <a:spcBef>
                <a:spcPts val="0"/>
              </a:spcBef>
              <a:buSzPct val="100000"/>
              <a:buFont typeface="Arial" panose="020B0604020202020204" pitchFamily="34" charset="0"/>
              <a:buChar char="•"/>
              <a:tabLst>
                <a:tab pos="457200" algn="l"/>
              </a:tabLst>
            </a:pPr>
            <a:r>
              <a:rPr lang="en-US" sz="1200" dirty="0">
                <a:solidFill>
                  <a:srgbClr val="002499"/>
                </a:solidFill>
                <a:ea typeface="Times New Roman" panose="02020603050405020304" pitchFamily="18" charset="0"/>
              </a:rPr>
              <a:t>SRS complies with all federal and state regulations, including those of the U.S. Environmental Protection Agency, the South Carolina Division Health and Environmental Control, the Nuclear Regulatory Commission, and the U.S. Department of Transportation.</a:t>
            </a:r>
            <a:r>
              <a:rPr lang="en-US" sz="1200" dirty="0">
                <a:solidFill>
                  <a:srgbClr val="002499"/>
                </a:solidFill>
                <a:ea typeface="Calibri" panose="020F0502020204030204" pitchFamily="34" charset="0"/>
              </a:rPr>
              <a:t> </a:t>
            </a:r>
            <a:endParaRPr lang="en-US" sz="1200" dirty="0">
              <a:solidFill>
                <a:srgbClr val="002499"/>
              </a:solidFill>
              <a:ea typeface="Calibri" panose="020F0502020204030204" pitchFamily="34" charset="0"/>
              <a:cs typeface="Arial" panose="020B0604020202020204"/>
            </a:endParaRPr>
          </a:p>
          <a:p>
            <a:pPr marL="0" indent="0">
              <a:lnSpc>
                <a:spcPct val="100000"/>
              </a:lnSpc>
              <a:spcBef>
                <a:spcPts val="0"/>
              </a:spcBef>
              <a:buSzPts val="1000"/>
              <a:buNone/>
              <a:tabLst>
                <a:tab pos="457200" algn="l"/>
              </a:tabLst>
            </a:pPr>
            <a:endParaRPr lang="en-US" sz="1200" dirty="0">
              <a:solidFill>
                <a:srgbClr val="002499"/>
              </a:solidFill>
              <a:ea typeface="Calibri" panose="020F0502020204030204" pitchFamily="34" charset="0"/>
            </a:endParaRPr>
          </a:p>
          <a:p>
            <a:pPr marL="0" indent="0">
              <a:lnSpc>
                <a:spcPct val="100000"/>
              </a:lnSpc>
              <a:spcBef>
                <a:spcPts val="0"/>
              </a:spcBef>
              <a:buNone/>
            </a:pPr>
            <a:r>
              <a:rPr lang="en-US" sz="1200" b="1" dirty="0">
                <a:solidFill>
                  <a:srgbClr val="002499"/>
                </a:solidFill>
                <a:ea typeface="Calibri" panose="020F0502020204030204" pitchFamily="34" charset="0"/>
              </a:rPr>
              <a:t>Progress</a:t>
            </a:r>
            <a:endParaRPr lang="en-US" sz="1200" dirty="0">
              <a:solidFill>
                <a:srgbClr val="002499"/>
              </a:solidFill>
              <a:ea typeface="Calibri" panose="020F0502020204030204" pitchFamily="34" charset="0"/>
            </a:endParaRPr>
          </a:p>
          <a:p>
            <a:pPr marL="171450" indent="-171450">
              <a:lnSpc>
                <a:spcPct val="100000"/>
              </a:lnSpc>
              <a:spcBef>
                <a:spcPts val="0"/>
              </a:spcBef>
              <a:buSzPct val="100000"/>
              <a:buFont typeface="Arial" panose="020B0604020202020204" pitchFamily="34" charset="0"/>
              <a:buChar char="•"/>
              <a:tabLst>
                <a:tab pos="457200" algn="l"/>
              </a:tabLst>
            </a:pPr>
            <a:r>
              <a:rPr lang="en-US" sz="1200" dirty="0">
                <a:solidFill>
                  <a:srgbClr val="003088"/>
                </a:solidFill>
                <a:ea typeface="Times New Roman" panose="02020603050405020304" pitchFamily="18" charset="0"/>
              </a:rPr>
              <a:t>Processed approximately 7 million gallons of waste at the Salt Waste Processing Facility (SWPF) in just over 3 years of operation. </a:t>
            </a:r>
          </a:p>
          <a:p>
            <a:pPr marL="171450" indent="-171450">
              <a:lnSpc>
                <a:spcPct val="100000"/>
              </a:lnSpc>
              <a:spcBef>
                <a:spcPts val="0"/>
              </a:spcBef>
              <a:buSzPct val="100000"/>
              <a:buFont typeface="Arial" panose="020B0604020202020204" pitchFamily="34" charset="0"/>
              <a:buChar char="•"/>
              <a:tabLst>
                <a:tab pos="457200" algn="l"/>
              </a:tabLst>
            </a:pPr>
            <a:r>
              <a:rPr lang="en-US" sz="1200" dirty="0">
                <a:solidFill>
                  <a:srgbClr val="003088"/>
                </a:solidFill>
                <a:ea typeface="Times New Roman" panose="02020603050405020304" pitchFamily="18" charset="0"/>
              </a:rPr>
              <a:t>Completed construction of </a:t>
            </a:r>
            <a:r>
              <a:rPr lang="en-US" sz="1200" dirty="0" err="1">
                <a:solidFill>
                  <a:srgbClr val="003088"/>
                </a:solidFill>
                <a:ea typeface="Times New Roman" panose="02020603050405020304" pitchFamily="18" charset="0"/>
              </a:rPr>
              <a:t>Saltstone</a:t>
            </a:r>
            <a:r>
              <a:rPr lang="en-US" sz="1200" dirty="0">
                <a:solidFill>
                  <a:srgbClr val="003088"/>
                </a:solidFill>
                <a:ea typeface="Times New Roman" panose="02020603050405020304" pitchFamily="18" charset="0"/>
              </a:rPr>
              <a:t> Disposal Unit (SDU) 8.</a:t>
            </a:r>
          </a:p>
          <a:p>
            <a:pPr marL="171450" indent="-171450">
              <a:lnSpc>
                <a:spcPct val="100000"/>
              </a:lnSpc>
              <a:spcBef>
                <a:spcPts val="0"/>
              </a:spcBef>
              <a:buSzPct val="100000"/>
              <a:buFont typeface="Arial" panose="020B0604020202020204" pitchFamily="34" charset="0"/>
              <a:buChar char="•"/>
              <a:tabLst>
                <a:tab pos="457200" algn="l"/>
              </a:tabLst>
            </a:pPr>
            <a:r>
              <a:rPr lang="en-US" sz="1200" dirty="0">
                <a:solidFill>
                  <a:srgbClr val="003088"/>
                </a:solidFill>
                <a:ea typeface="Times New Roman" panose="02020603050405020304" pitchFamily="18" charset="0"/>
              </a:rPr>
              <a:t>Began acceptance of highly enriched uranium-235 from L-Basin as part of the Accelerated Basin De-Inventory campaign. </a:t>
            </a:r>
          </a:p>
          <a:p>
            <a:pPr marL="171450" indent="-171450">
              <a:lnSpc>
                <a:spcPct val="100000"/>
              </a:lnSpc>
              <a:spcBef>
                <a:spcPts val="0"/>
              </a:spcBef>
              <a:buSzPct val="100000"/>
              <a:buFont typeface="Arial" panose="020B0604020202020204" pitchFamily="34" charset="0"/>
              <a:buChar char="•"/>
              <a:tabLst>
                <a:tab pos="457200" algn="l"/>
              </a:tabLst>
            </a:pPr>
            <a:r>
              <a:rPr lang="en-US" sz="1200" dirty="0">
                <a:solidFill>
                  <a:srgbClr val="003088"/>
                </a:solidFill>
                <a:ea typeface="Calibri" panose="020F0502020204030204" pitchFamily="34" charset="0"/>
              </a:rPr>
              <a:t>T</a:t>
            </a:r>
            <a:r>
              <a:rPr lang="en-US" sz="1200" dirty="0">
                <a:solidFill>
                  <a:srgbClr val="003088"/>
                </a:solidFill>
                <a:effectLst/>
                <a:ea typeface="Calibri" panose="020F0502020204030204" pitchFamily="34" charset="0"/>
              </a:rPr>
              <a:t>ransition primary authority for the Savannah River Site from EM to NNSA.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0BD232-542E-45A1-90F5-8EE8DCE21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717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US" sz="1200" b="1" dirty="0">
                <a:solidFill>
                  <a:srgbClr val="002499"/>
                </a:solidFill>
                <a:ea typeface="Calibri" panose="020F0502020204030204" pitchFamily="34" charset="0"/>
              </a:rPr>
              <a:t>Photo Captions:</a:t>
            </a:r>
          </a:p>
          <a:p>
            <a:pPr marL="0" indent="0">
              <a:lnSpc>
                <a:spcPct val="100000"/>
              </a:lnSpc>
              <a:spcBef>
                <a:spcPts val="0"/>
              </a:spcBef>
              <a:buNone/>
            </a:pPr>
            <a:r>
              <a:rPr lang="en-US" sz="1200" b="0" u="sng" dirty="0">
                <a:solidFill>
                  <a:srgbClr val="002499"/>
                </a:solidFill>
                <a:ea typeface="Calibri" panose="020F0502020204030204" pitchFamily="34" charset="0"/>
              </a:rPr>
              <a:t>LEFT</a:t>
            </a:r>
            <a:r>
              <a:rPr lang="en-US" sz="1200" b="0" dirty="0">
                <a:solidFill>
                  <a:srgbClr val="002499"/>
                </a:solidFill>
                <a:ea typeface="Calibri" panose="020F0502020204030204" pitchFamily="34" charset="0"/>
              </a:rPr>
              <a:t>: Salt Waste Processing Facility (SWPF)</a:t>
            </a:r>
          </a:p>
          <a:p>
            <a:pPr marL="0" indent="0">
              <a:lnSpc>
                <a:spcPct val="100000"/>
              </a:lnSpc>
              <a:spcBef>
                <a:spcPts val="0"/>
              </a:spcBef>
              <a:buNone/>
            </a:pPr>
            <a:r>
              <a:rPr lang="en-US" sz="1200" b="0" u="sng" dirty="0">
                <a:solidFill>
                  <a:srgbClr val="002499"/>
                </a:solidFill>
                <a:ea typeface="Calibri" panose="020F0502020204030204" pitchFamily="34" charset="0"/>
              </a:rPr>
              <a:t>MIDDLE</a:t>
            </a:r>
            <a:r>
              <a:rPr lang="en-US" sz="1200" b="0" dirty="0">
                <a:solidFill>
                  <a:srgbClr val="002499"/>
                </a:solidFill>
                <a:ea typeface="Calibri" panose="020F0502020204030204" pitchFamily="34" charset="0"/>
              </a:rPr>
              <a:t>: </a:t>
            </a:r>
            <a:r>
              <a:rPr lang="en-US" sz="1200" b="0" dirty="0" err="1">
                <a:solidFill>
                  <a:srgbClr val="002499"/>
                </a:solidFill>
                <a:ea typeface="Calibri" panose="020F0502020204030204" pitchFamily="34" charset="0"/>
              </a:rPr>
              <a:t>Saltstone</a:t>
            </a:r>
            <a:r>
              <a:rPr lang="en-US" sz="1200" b="0" dirty="0">
                <a:solidFill>
                  <a:srgbClr val="002499"/>
                </a:solidFill>
                <a:ea typeface="Calibri" panose="020F0502020204030204" pitchFamily="34" charset="0"/>
              </a:rPr>
              <a:t> Disposal Units (SDU)</a:t>
            </a:r>
          </a:p>
          <a:p>
            <a:pPr marL="0" indent="0">
              <a:lnSpc>
                <a:spcPct val="100000"/>
              </a:lnSpc>
              <a:spcBef>
                <a:spcPts val="0"/>
              </a:spcBef>
              <a:buNone/>
            </a:pPr>
            <a:r>
              <a:rPr lang="en-US" sz="1200" b="0" u="sng" dirty="0">
                <a:solidFill>
                  <a:srgbClr val="002499"/>
                </a:solidFill>
                <a:ea typeface="Calibri" panose="020F0502020204030204" pitchFamily="34" charset="0"/>
              </a:rPr>
              <a:t>RIGHT</a:t>
            </a:r>
            <a:r>
              <a:rPr lang="en-US" sz="1200" b="0" dirty="0">
                <a:solidFill>
                  <a:srgbClr val="002499"/>
                </a:solidFill>
                <a:ea typeface="Calibri" panose="020F0502020204030204" pitchFamily="34" charset="0"/>
              </a:rPr>
              <a:t>: H Canyon</a:t>
            </a:r>
          </a:p>
          <a:p>
            <a:pPr marL="0" indent="0">
              <a:lnSpc>
                <a:spcPct val="100000"/>
              </a:lnSpc>
              <a:spcBef>
                <a:spcPts val="0"/>
              </a:spcBef>
              <a:buNone/>
            </a:pPr>
            <a:endParaRPr lang="en-US" sz="1200" b="1" dirty="0">
              <a:solidFill>
                <a:srgbClr val="002499"/>
              </a:solidFill>
              <a:ea typeface="Calibri" panose="020F0502020204030204" pitchFamily="34" charset="0"/>
            </a:endParaRPr>
          </a:p>
          <a:p>
            <a:pPr marL="0" indent="0">
              <a:lnSpc>
                <a:spcPct val="100000"/>
              </a:lnSpc>
              <a:spcBef>
                <a:spcPts val="0"/>
              </a:spcBef>
              <a:buNone/>
            </a:pPr>
            <a:r>
              <a:rPr lang="en-US" sz="1200" b="1" dirty="0">
                <a:solidFill>
                  <a:srgbClr val="002499"/>
                </a:solidFill>
                <a:ea typeface="Calibri" panose="020F0502020204030204" pitchFamily="34" charset="0"/>
              </a:rPr>
              <a:t>Regulatory Structure</a:t>
            </a:r>
            <a:endParaRPr lang="en-US" sz="1200" dirty="0">
              <a:solidFill>
                <a:srgbClr val="002499"/>
              </a:solidFill>
              <a:ea typeface="Calibri" panose="020F0502020204030204" pitchFamily="34" charset="0"/>
            </a:endParaRPr>
          </a:p>
          <a:p>
            <a:pPr marL="171450" indent="-171450">
              <a:lnSpc>
                <a:spcPct val="100000"/>
              </a:lnSpc>
              <a:spcBef>
                <a:spcPts val="0"/>
              </a:spcBef>
              <a:buSzPct val="100000"/>
              <a:buFont typeface="Arial" panose="020B0604020202020204" pitchFamily="34" charset="0"/>
              <a:buChar char="•"/>
              <a:tabLst>
                <a:tab pos="457200" algn="l"/>
              </a:tabLst>
            </a:pPr>
            <a:r>
              <a:rPr lang="en-US" sz="1200" dirty="0">
                <a:solidFill>
                  <a:srgbClr val="002499"/>
                </a:solidFill>
                <a:ea typeface="Times New Roman" panose="02020603050405020304" pitchFamily="18" charset="0"/>
              </a:rPr>
              <a:t>SRS complies with all federal and state regulations, including those of the U.S. Environmental Protection Agency, the South Carolina Division Health and Environmental Control, the Nuclear Regulatory Commission, and the U.S. Department of Transportation.</a:t>
            </a:r>
            <a:r>
              <a:rPr lang="en-US" sz="1200" dirty="0">
                <a:solidFill>
                  <a:srgbClr val="002499"/>
                </a:solidFill>
                <a:ea typeface="Calibri" panose="020F0502020204030204" pitchFamily="34" charset="0"/>
              </a:rPr>
              <a:t> </a:t>
            </a:r>
            <a:endParaRPr lang="en-US" sz="1200" dirty="0">
              <a:solidFill>
                <a:srgbClr val="002499"/>
              </a:solidFill>
              <a:ea typeface="Calibri" panose="020F0502020204030204" pitchFamily="34" charset="0"/>
              <a:cs typeface="Arial" panose="020B0604020202020204"/>
            </a:endParaRPr>
          </a:p>
          <a:p>
            <a:pPr marL="0" indent="0">
              <a:lnSpc>
                <a:spcPct val="100000"/>
              </a:lnSpc>
              <a:spcBef>
                <a:spcPts val="0"/>
              </a:spcBef>
              <a:buSzPts val="1000"/>
              <a:buNone/>
              <a:tabLst>
                <a:tab pos="457200" algn="l"/>
              </a:tabLst>
            </a:pPr>
            <a:endParaRPr lang="en-US" sz="1200" dirty="0">
              <a:solidFill>
                <a:srgbClr val="002499"/>
              </a:solidFill>
              <a:ea typeface="Calibri" panose="020F0502020204030204" pitchFamily="34" charset="0"/>
            </a:endParaRPr>
          </a:p>
          <a:p>
            <a:pPr marL="0" indent="0">
              <a:lnSpc>
                <a:spcPct val="100000"/>
              </a:lnSpc>
              <a:spcBef>
                <a:spcPts val="0"/>
              </a:spcBef>
              <a:buNone/>
            </a:pPr>
            <a:r>
              <a:rPr lang="en-US" sz="1200" b="1" dirty="0">
                <a:solidFill>
                  <a:srgbClr val="002499"/>
                </a:solidFill>
                <a:ea typeface="Calibri" panose="020F0502020204030204" pitchFamily="34" charset="0"/>
              </a:rPr>
              <a:t>Progress</a:t>
            </a:r>
            <a:endParaRPr lang="en-US" sz="1200" dirty="0">
              <a:solidFill>
                <a:srgbClr val="002499"/>
              </a:solidFill>
              <a:ea typeface="Calibri" panose="020F0502020204030204" pitchFamily="34" charset="0"/>
            </a:endParaRPr>
          </a:p>
          <a:p>
            <a:pPr marL="171450" indent="-171450">
              <a:lnSpc>
                <a:spcPct val="100000"/>
              </a:lnSpc>
              <a:spcBef>
                <a:spcPts val="0"/>
              </a:spcBef>
              <a:buSzPct val="100000"/>
              <a:buFont typeface="Arial" panose="020B0604020202020204" pitchFamily="34" charset="0"/>
              <a:buChar char="•"/>
              <a:tabLst>
                <a:tab pos="457200" algn="l"/>
              </a:tabLst>
            </a:pPr>
            <a:r>
              <a:rPr lang="en-US" sz="1200" dirty="0">
                <a:solidFill>
                  <a:srgbClr val="003088"/>
                </a:solidFill>
                <a:ea typeface="Times New Roman" panose="02020603050405020304" pitchFamily="18" charset="0"/>
              </a:rPr>
              <a:t>Processed approximately 7 million gallons of waste at the Salt Waste Processing Facility (SWPF) in just over 3 years of operation. </a:t>
            </a:r>
          </a:p>
          <a:p>
            <a:pPr marL="171450" indent="-171450">
              <a:lnSpc>
                <a:spcPct val="100000"/>
              </a:lnSpc>
              <a:spcBef>
                <a:spcPts val="0"/>
              </a:spcBef>
              <a:buSzPct val="100000"/>
              <a:buFont typeface="Arial" panose="020B0604020202020204" pitchFamily="34" charset="0"/>
              <a:buChar char="•"/>
              <a:tabLst>
                <a:tab pos="457200" algn="l"/>
              </a:tabLst>
            </a:pPr>
            <a:r>
              <a:rPr lang="en-US" sz="1200" dirty="0">
                <a:solidFill>
                  <a:srgbClr val="003088"/>
                </a:solidFill>
                <a:ea typeface="Times New Roman" panose="02020603050405020304" pitchFamily="18" charset="0"/>
              </a:rPr>
              <a:t>Completed construction of </a:t>
            </a:r>
            <a:r>
              <a:rPr lang="en-US" sz="1200" dirty="0" err="1">
                <a:solidFill>
                  <a:srgbClr val="003088"/>
                </a:solidFill>
                <a:ea typeface="Times New Roman" panose="02020603050405020304" pitchFamily="18" charset="0"/>
              </a:rPr>
              <a:t>Saltstone</a:t>
            </a:r>
            <a:r>
              <a:rPr lang="en-US" sz="1200" dirty="0">
                <a:solidFill>
                  <a:srgbClr val="003088"/>
                </a:solidFill>
                <a:ea typeface="Times New Roman" panose="02020603050405020304" pitchFamily="18" charset="0"/>
              </a:rPr>
              <a:t> Disposal Unit (SDU) 8.</a:t>
            </a:r>
          </a:p>
          <a:p>
            <a:pPr marL="171450" indent="-171450">
              <a:lnSpc>
                <a:spcPct val="100000"/>
              </a:lnSpc>
              <a:spcBef>
                <a:spcPts val="0"/>
              </a:spcBef>
              <a:buSzPct val="100000"/>
              <a:buFont typeface="Arial" panose="020B0604020202020204" pitchFamily="34" charset="0"/>
              <a:buChar char="•"/>
              <a:tabLst>
                <a:tab pos="457200" algn="l"/>
              </a:tabLst>
            </a:pPr>
            <a:r>
              <a:rPr lang="en-US" sz="1200" dirty="0">
                <a:solidFill>
                  <a:srgbClr val="003088"/>
                </a:solidFill>
                <a:ea typeface="Times New Roman" panose="02020603050405020304" pitchFamily="18" charset="0"/>
              </a:rPr>
              <a:t>Began acceptance of highly enriched uranium-235 from L-Basin as part of the Accelerated Basin De-Inventory campaign. </a:t>
            </a:r>
          </a:p>
          <a:p>
            <a:pPr marL="171450" indent="-171450">
              <a:lnSpc>
                <a:spcPct val="100000"/>
              </a:lnSpc>
              <a:spcBef>
                <a:spcPts val="0"/>
              </a:spcBef>
              <a:buSzPct val="100000"/>
              <a:buFont typeface="Arial" panose="020B0604020202020204" pitchFamily="34" charset="0"/>
              <a:buChar char="•"/>
              <a:tabLst>
                <a:tab pos="457200" algn="l"/>
              </a:tabLst>
            </a:pPr>
            <a:r>
              <a:rPr lang="en-US" sz="1200" dirty="0">
                <a:solidFill>
                  <a:srgbClr val="003088"/>
                </a:solidFill>
                <a:ea typeface="Calibri" panose="020F0502020204030204" pitchFamily="34" charset="0"/>
              </a:rPr>
              <a:t>T</a:t>
            </a:r>
            <a:r>
              <a:rPr lang="en-US" sz="1200" dirty="0">
                <a:solidFill>
                  <a:srgbClr val="003088"/>
                </a:solidFill>
                <a:effectLst/>
                <a:ea typeface="Calibri" panose="020F0502020204030204" pitchFamily="34" charset="0"/>
              </a:rPr>
              <a:t>ransition primary authority for the Savannah River Site from EM to NNSA.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0BD232-542E-45A1-90F5-8EE8DCE21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98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US" sz="1600" b="1" dirty="0">
                <a:solidFill>
                  <a:srgbClr val="002499"/>
                </a:solidFill>
                <a:ea typeface="Times New Roman" panose="02020603050405020304" pitchFamily="18" charset="0"/>
              </a:rPr>
              <a:t>Photo Captions: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sng" dirty="0">
                <a:solidFill>
                  <a:srgbClr val="002499"/>
                </a:solidFill>
                <a:highlight>
                  <a:srgbClr val="FFFF00"/>
                </a:highlight>
                <a:ea typeface="Times New Roman" panose="02020603050405020304" pitchFamily="18" charset="0"/>
              </a:rPr>
              <a:t>LEFT</a:t>
            </a:r>
            <a:r>
              <a:rPr lang="en-US" sz="1600" b="0" dirty="0">
                <a:solidFill>
                  <a:srgbClr val="002499"/>
                </a:solidFill>
                <a:highlight>
                  <a:srgbClr val="FFFF00"/>
                </a:highlight>
                <a:ea typeface="Times New Roman" panose="02020603050405020304" pitchFamily="18" charset="0"/>
              </a:rPr>
              <a:t>: </a:t>
            </a:r>
            <a:r>
              <a:rPr lang="en-US" sz="2400" b="0" i="0" dirty="0">
                <a:solidFill>
                  <a:srgbClr val="262626"/>
                </a:solidFill>
                <a:effectLst/>
                <a:latin typeface="-apple-system"/>
              </a:rPr>
              <a:t>SRNL researchers led extensive materials compatibility testing coupled and innovative equipment design to establish SRS’s Defense Waste Processing Facility, the only radioactive waste vitrification facility in the 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sng" dirty="0">
                <a:solidFill>
                  <a:srgbClr val="262626"/>
                </a:solidFill>
                <a:effectLst/>
                <a:latin typeface="-apple-system"/>
                <a:ea typeface="Times New Roman" panose="02020603050405020304" pitchFamily="18" charset="0"/>
              </a:rPr>
              <a:t>MIDDLE</a:t>
            </a:r>
            <a:r>
              <a:rPr lang="en-US" sz="2400" b="0" i="0" dirty="0">
                <a:solidFill>
                  <a:srgbClr val="262626"/>
                </a:solidFill>
                <a:effectLst/>
                <a:latin typeface="-apple-system"/>
                <a:ea typeface="Times New Roman" panose="02020603050405020304" pitchFamily="18" charset="0"/>
              </a:rPr>
              <a:t>: </a:t>
            </a:r>
            <a:r>
              <a:rPr lang="en-US" sz="2400" b="0" i="0" dirty="0">
                <a:solidFill>
                  <a:srgbClr val="050505"/>
                </a:solidFill>
                <a:effectLst/>
                <a:latin typeface="Segoe UI Historic" panose="020B0502040204020203" pitchFamily="34" charset="0"/>
              </a:rPr>
              <a:t>SRNL Researcher Christine Langton</a:t>
            </a:r>
            <a:endParaRPr lang="en-US" sz="1600" b="1" dirty="0">
              <a:solidFill>
                <a:srgbClr val="002499"/>
              </a:solidFill>
              <a:ea typeface="Times New Roman" panose="02020603050405020304" pitchFamily="18" charset="0"/>
            </a:endParaRPr>
          </a:p>
          <a:p>
            <a:pPr marL="0" indent="0">
              <a:lnSpc>
                <a:spcPct val="100000"/>
              </a:lnSpc>
              <a:spcBef>
                <a:spcPts val="0"/>
              </a:spcBef>
              <a:buNone/>
            </a:pPr>
            <a:r>
              <a:rPr lang="en-US" sz="1600" b="0" u="sng" dirty="0">
                <a:solidFill>
                  <a:srgbClr val="002499"/>
                </a:solidFill>
                <a:ea typeface="Times New Roman" panose="02020603050405020304" pitchFamily="18" charset="0"/>
              </a:rPr>
              <a:t>RIGHT</a:t>
            </a:r>
            <a:r>
              <a:rPr lang="en-US" sz="1600" b="0" dirty="0">
                <a:solidFill>
                  <a:srgbClr val="002499"/>
                </a:solidFill>
                <a:ea typeface="Times New Roman" panose="02020603050405020304" pitchFamily="18" charset="0"/>
              </a:rPr>
              <a:t>: SRNL Drone Lab</a:t>
            </a:r>
          </a:p>
          <a:p>
            <a:pPr marL="0" indent="0">
              <a:lnSpc>
                <a:spcPct val="100000"/>
              </a:lnSpc>
              <a:spcBef>
                <a:spcPts val="0"/>
              </a:spcBef>
              <a:buNone/>
            </a:pPr>
            <a:endParaRPr lang="en-US" sz="1600" b="1" dirty="0">
              <a:solidFill>
                <a:srgbClr val="002499"/>
              </a:solidFill>
              <a:ea typeface="Times New Roman" panose="02020603050405020304" pitchFamily="18" charset="0"/>
            </a:endParaRPr>
          </a:p>
          <a:p>
            <a:pPr marL="0" indent="0">
              <a:lnSpc>
                <a:spcPct val="100000"/>
              </a:lnSpc>
              <a:spcBef>
                <a:spcPts val="0"/>
              </a:spcBef>
              <a:buNone/>
            </a:pPr>
            <a:r>
              <a:rPr lang="en-US" sz="1600" b="1" dirty="0">
                <a:solidFill>
                  <a:srgbClr val="002499"/>
                </a:solidFill>
                <a:ea typeface="Times New Roman" panose="02020603050405020304" pitchFamily="18" charset="0"/>
              </a:rPr>
              <a:t>Regulatory Structure</a:t>
            </a:r>
          </a:p>
          <a:p>
            <a:pPr marL="171450" indent="-171450">
              <a:lnSpc>
                <a:spcPct val="100000"/>
              </a:lnSpc>
              <a:spcBef>
                <a:spcPts val="0"/>
              </a:spcBef>
              <a:buFont typeface="Arial" panose="020B0604020202020204" pitchFamily="34" charset="0"/>
              <a:buChar char="•"/>
            </a:pPr>
            <a:r>
              <a:rPr lang="en-US" sz="1200" dirty="0">
                <a:solidFill>
                  <a:srgbClr val="002499"/>
                </a:solidFill>
                <a:ea typeface="Times New Roman" panose="02020603050405020304" pitchFamily="18" charset="0"/>
              </a:rPr>
              <a:t>The Savannah River National Laboratory (SRNL) is the applied research and development laboratory at the SRS Site.</a:t>
            </a:r>
          </a:p>
          <a:p>
            <a:pPr marL="0" indent="0">
              <a:lnSpc>
                <a:spcPct val="100000"/>
              </a:lnSpc>
              <a:spcBef>
                <a:spcPts val="0"/>
              </a:spcBef>
              <a:buNone/>
            </a:pPr>
            <a:endParaRPr lang="en-US" sz="1200" b="1" dirty="0">
              <a:solidFill>
                <a:srgbClr val="002499"/>
              </a:solidFill>
              <a:ea typeface="Calibri" panose="020F0502020204030204" pitchFamily="34" charset="0"/>
            </a:endParaRPr>
          </a:p>
          <a:p>
            <a:pPr marL="0" indent="0">
              <a:lnSpc>
                <a:spcPct val="100000"/>
              </a:lnSpc>
              <a:spcBef>
                <a:spcPts val="0"/>
              </a:spcBef>
              <a:buNone/>
            </a:pPr>
            <a:r>
              <a:rPr lang="en-US" sz="1600" b="1" dirty="0">
                <a:solidFill>
                  <a:srgbClr val="002499"/>
                </a:solidFill>
                <a:ea typeface="Calibri" panose="020F0502020204030204" pitchFamily="34" charset="0"/>
              </a:rPr>
              <a:t>Progress</a:t>
            </a:r>
          </a:p>
          <a:p>
            <a:pPr marL="171450" indent="-171450">
              <a:lnSpc>
                <a:spcPct val="100000"/>
              </a:lnSpc>
              <a:spcBef>
                <a:spcPts val="0"/>
              </a:spcBef>
              <a:buFont typeface="Arial" panose="020B0604020202020204" pitchFamily="34" charset="0"/>
              <a:buChar char="•"/>
            </a:pPr>
            <a:r>
              <a:rPr lang="en-US" sz="1200" dirty="0">
                <a:solidFill>
                  <a:srgbClr val="002499"/>
                </a:solidFill>
                <a:latin typeface="Arial "/>
                <a:ea typeface="Calibri" panose="020F0502020204030204" pitchFamily="34" charset="0"/>
              </a:rPr>
              <a:t>Crews placed the last piece of structural steel on the 60,000-square feet Advanced Manufacturing Collaborative being constructed on the University of South Carolina-Aiken campus. The 60,000-square-foot facility will provide a new laboratory, office, and conference space suitable for advanced manufacturing research and development.</a:t>
            </a:r>
          </a:p>
          <a:p>
            <a:pPr marL="171450" indent="-171450">
              <a:lnSpc>
                <a:spcPct val="100000"/>
              </a:lnSpc>
              <a:spcBef>
                <a:spcPts val="0"/>
              </a:spcBef>
              <a:buFont typeface="Arial" panose="020B0604020202020204" pitchFamily="34" charset="0"/>
              <a:buChar char="•"/>
            </a:pPr>
            <a:r>
              <a:rPr lang="en-US" sz="1200" dirty="0">
                <a:solidFill>
                  <a:srgbClr val="002499"/>
                </a:solidFill>
                <a:latin typeface="Arial "/>
                <a:ea typeface="Calibri" panose="020F0502020204030204" pitchFamily="34" charset="0"/>
              </a:rPr>
              <a:t>SRNL completed the installation of the Advanced Long Tern Environmental Monitoring System (ALTEMIS) sensor network in the F-Area Seepage Basin for long-term monitoring and data collection, a system designed to move from reactive to proactive monitoring at SRS.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0BD232-542E-45A1-90F5-8EE8DCE21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912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spcBef>
                <a:spcPts val="0"/>
              </a:spcBef>
              <a:buNone/>
            </a:pPr>
            <a:r>
              <a:rPr lang="en-US" sz="1600" b="1" dirty="0">
                <a:solidFill>
                  <a:srgbClr val="002499"/>
                </a:solidFill>
                <a:ea typeface="Times New Roman" panose="02020603050405020304" pitchFamily="18" charset="0"/>
              </a:rPr>
              <a:t>Photo Captions: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u="sng" dirty="0">
                <a:solidFill>
                  <a:srgbClr val="002499"/>
                </a:solidFill>
                <a:highlight>
                  <a:srgbClr val="FFFF00"/>
                </a:highlight>
                <a:ea typeface="Times New Roman" panose="02020603050405020304" pitchFamily="18" charset="0"/>
              </a:rPr>
              <a:t>LEFT</a:t>
            </a:r>
            <a:r>
              <a:rPr lang="en-US" sz="1600" b="0" dirty="0">
                <a:solidFill>
                  <a:srgbClr val="002499"/>
                </a:solidFill>
                <a:highlight>
                  <a:srgbClr val="FFFF00"/>
                </a:highlight>
                <a:ea typeface="Times New Roman" panose="02020603050405020304" pitchFamily="18" charset="0"/>
              </a:rPr>
              <a:t>: </a:t>
            </a:r>
            <a:r>
              <a:rPr lang="en-US" sz="2400" b="0" i="0" dirty="0">
                <a:solidFill>
                  <a:srgbClr val="262626"/>
                </a:solidFill>
                <a:effectLst/>
                <a:latin typeface="-apple-system"/>
              </a:rPr>
              <a:t>SRNL researchers led extensive materials compatibility testing coupled and innovative equipment design to establish SRS’s Defense Waste Processing Facility, the only radioactive waste vitrification facility in the 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0" i="0" u="sng" dirty="0">
                <a:solidFill>
                  <a:srgbClr val="262626"/>
                </a:solidFill>
                <a:effectLst/>
                <a:latin typeface="-apple-system"/>
                <a:ea typeface="Times New Roman" panose="02020603050405020304" pitchFamily="18" charset="0"/>
              </a:rPr>
              <a:t>MIDDLE</a:t>
            </a:r>
            <a:r>
              <a:rPr lang="en-US" sz="2400" b="0" i="0" dirty="0">
                <a:solidFill>
                  <a:srgbClr val="262626"/>
                </a:solidFill>
                <a:effectLst/>
                <a:latin typeface="-apple-system"/>
                <a:ea typeface="Times New Roman" panose="02020603050405020304" pitchFamily="18" charset="0"/>
              </a:rPr>
              <a:t>: </a:t>
            </a:r>
            <a:r>
              <a:rPr lang="en-US" sz="2400" b="0" i="0" dirty="0">
                <a:solidFill>
                  <a:srgbClr val="050505"/>
                </a:solidFill>
                <a:effectLst/>
                <a:latin typeface="Segoe UI Historic" panose="020B0502040204020203" pitchFamily="34" charset="0"/>
              </a:rPr>
              <a:t>SRNL Researcher Christine Langton</a:t>
            </a:r>
            <a:endParaRPr lang="en-US" sz="1600" b="1" dirty="0">
              <a:solidFill>
                <a:srgbClr val="002499"/>
              </a:solidFill>
              <a:ea typeface="Times New Roman" panose="02020603050405020304" pitchFamily="18" charset="0"/>
            </a:endParaRPr>
          </a:p>
          <a:p>
            <a:pPr marL="0" indent="0">
              <a:lnSpc>
                <a:spcPct val="100000"/>
              </a:lnSpc>
              <a:spcBef>
                <a:spcPts val="0"/>
              </a:spcBef>
              <a:buNone/>
            </a:pPr>
            <a:r>
              <a:rPr lang="en-US" sz="1600" b="0" u="sng" dirty="0">
                <a:solidFill>
                  <a:srgbClr val="002499"/>
                </a:solidFill>
                <a:ea typeface="Times New Roman" panose="02020603050405020304" pitchFamily="18" charset="0"/>
              </a:rPr>
              <a:t>RIGHT</a:t>
            </a:r>
            <a:r>
              <a:rPr lang="en-US" sz="1600" b="0" dirty="0">
                <a:solidFill>
                  <a:srgbClr val="002499"/>
                </a:solidFill>
                <a:ea typeface="Times New Roman" panose="02020603050405020304" pitchFamily="18" charset="0"/>
              </a:rPr>
              <a:t>: SRNL Drone Lab</a:t>
            </a:r>
          </a:p>
          <a:p>
            <a:pPr marL="0" indent="0">
              <a:lnSpc>
                <a:spcPct val="100000"/>
              </a:lnSpc>
              <a:spcBef>
                <a:spcPts val="0"/>
              </a:spcBef>
              <a:buNone/>
            </a:pPr>
            <a:endParaRPr lang="en-US" sz="1600" b="1" dirty="0">
              <a:solidFill>
                <a:srgbClr val="002499"/>
              </a:solidFill>
              <a:ea typeface="Times New Roman" panose="02020603050405020304" pitchFamily="18" charset="0"/>
            </a:endParaRPr>
          </a:p>
          <a:p>
            <a:pPr marL="0" indent="0">
              <a:lnSpc>
                <a:spcPct val="100000"/>
              </a:lnSpc>
              <a:spcBef>
                <a:spcPts val="0"/>
              </a:spcBef>
              <a:buNone/>
            </a:pPr>
            <a:r>
              <a:rPr lang="en-US" sz="1600" b="1" dirty="0">
                <a:solidFill>
                  <a:srgbClr val="002499"/>
                </a:solidFill>
                <a:ea typeface="Times New Roman" panose="02020603050405020304" pitchFamily="18" charset="0"/>
              </a:rPr>
              <a:t>Regulatory Structure</a:t>
            </a:r>
          </a:p>
          <a:p>
            <a:pPr marL="171450" indent="-171450">
              <a:lnSpc>
                <a:spcPct val="100000"/>
              </a:lnSpc>
              <a:spcBef>
                <a:spcPts val="0"/>
              </a:spcBef>
              <a:buFont typeface="Arial" panose="020B0604020202020204" pitchFamily="34" charset="0"/>
              <a:buChar char="•"/>
            </a:pPr>
            <a:r>
              <a:rPr lang="en-US" sz="1200" dirty="0">
                <a:solidFill>
                  <a:srgbClr val="002499"/>
                </a:solidFill>
                <a:ea typeface="Times New Roman" panose="02020603050405020304" pitchFamily="18" charset="0"/>
              </a:rPr>
              <a:t>The Savannah River National Laboratory (SRNL) is the applied research and development laboratory at the SRS Site.</a:t>
            </a:r>
          </a:p>
          <a:p>
            <a:pPr marL="0" indent="0">
              <a:lnSpc>
                <a:spcPct val="100000"/>
              </a:lnSpc>
              <a:spcBef>
                <a:spcPts val="0"/>
              </a:spcBef>
              <a:buNone/>
            </a:pPr>
            <a:endParaRPr lang="en-US" sz="1200" b="1" dirty="0">
              <a:solidFill>
                <a:srgbClr val="002499"/>
              </a:solidFill>
              <a:ea typeface="Calibri" panose="020F0502020204030204" pitchFamily="34" charset="0"/>
            </a:endParaRPr>
          </a:p>
          <a:p>
            <a:pPr marL="0" indent="0">
              <a:lnSpc>
                <a:spcPct val="100000"/>
              </a:lnSpc>
              <a:spcBef>
                <a:spcPts val="0"/>
              </a:spcBef>
              <a:buNone/>
            </a:pPr>
            <a:r>
              <a:rPr lang="en-US" sz="1600" b="1" dirty="0">
                <a:solidFill>
                  <a:srgbClr val="002499"/>
                </a:solidFill>
                <a:ea typeface="Calibri" panose="020F0502020204030204" pitchFamily="34" charset="0"/>
              </a:rPr>
              <a:t>Progress</a:t>
            </a:r>
          </a:p>
          <a:p>
            <a:pPr marL="171450" indent="-171450">
              <a:lnSpc>
                <a:spcPct val="100000"/>
              </a:lnSpc>
              <a:spcBef>
                <a:spcPts val="0"/>
              </a:spcBef>
              <a:buFont typeface="Arial" panose="020B0604020202020204" pitchFamily="34" charset="0"/>
              <a:buChar char="•"/>
            </a:pPr>
            <a:r>
              <a:rPr lang="en-US" sz="1200" dirty="0">
                <a:solidFill>
                  <a:srgbClr val="002499"/>
                </a:solidFill>
                <a:latin typeface="Arial "/>
                <a:ea typeface="Calibri" panose="020F0502020204030204" pitchFamily="34" charset="0"/>
              </a:rPr>
              <a:t>Crews placed the last piece of structural steel on the 60,000-square feet Advanced Manufacturing Collaborative being constructed on the University of South Carolina-Aiken campus. The 60,000-square-foot facility will provide a new laboratory, office, and conference space suitable for advanced manufacturing research and development.</a:t>
            </a:r>
          </a:p>
          <a:p>
            <a:pPr marL="171450" indent="-171450">
              <a:lnSpc>
                <a:spcPct val="100000"/>
              </a:lnSpc>
              <a:spcBef>
                <a:spcPts val="0"/>
              </a:spcBef>
              <a:buFont typeface="Arial" panose="020B0604020202020204" pitchFamily="34" charset="0"/>
              <a:buChar char="•"/>
            </a:pPr>
            <a:r>
              <a:rPr lang="en-US" sz="1200" dirty="0">
                <a:solidFill>
                  <a:srgbClr val="002499"/>
                </a:solidFill>
                <a:latin typeface="Arial "/>
                <a:ea typeface="Calibri" panose="020F0502020204030204" pitchFamily="34" charset="0"/>
              </a:rPr>
              <a:t>SRNL completed the installation of the Advanced Long Tern Environmental Monitoring System (ALTEMIS) sensor network in the F-Area Seepage Basin for long-term monitoring and data collection, a system designed to move from reactive to proactive monitoring at SRS.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0BD232-542E-45A1-90F5-8EE8DCE21F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52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normAutofit fontScale="47500" lnSpcReduction="20000"/>
          </a:bodyPr>
          <a:lstStyle/>
          <a:p>
            <a:pPr marL="0" indent="0">
              <a:lnSpc>
                <a:spcPct val="100000"/>
              </a:lnSpc>
              <a:spcBef>
                <a:spcPts val="0"/>
              </a:spcBef>
              <a:buSzPts val="1000"/>
              <a:buNone/>
              <a:tabLst>
                <a:tab pos="457200" algn="l"/>
              </a:tabLst>
            </a:pPr>
            <a:r>
              <a:rPr lang="en-US" sz="2400" b="1" dirty="0">
                <a:solidFill>
                  <a:srgbClr val="002499"/>
                </a:solidFill>
                <a:ea typeface="Times New Roman" panose="02020603050405020304" pitchFamily="18" charset="0"/>
                <a:cs typeface="Calibri" panose="020F0502020204030204" pitchFamily="34" charset="0"/>
              </a:rPr>
              <a:t>Photo Captions:</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lang="en-US" sz="2400" b="0" u="sng" dirty="0">
                <a:solidFill>
                  <a:srgbClr val="002499"/>
                </a:solidFill>
                <a:ea typeface="Times New Roman" panose="02020603050405020304" pitchFamily="18" charset="0"/>
                <a:cs typeface="Calibri" panose="020F0502020204030204" pitchFamily="34" charset="0"/>
              </a:rPr>
              <a:t>LEFT</a:t>
            </a:r>
            <a:r>
              <a:rPr lang="en-US" sz="2400" b="0" dirty="0">
                <a:solidFill>
                  <a:srgbClr val="002499"/>
                </a:solidFill>
                <a:ea typeface="Times New Roman" panose="02020603050405020304" pitchFamily="18" charset="0"/>
                <a:cs typeface="Calibri" panose="020F0502020204030204" pitchFamily="34" charset="0"/>
              </a:rPr>
              <a:t>: </a:t>
            </a:r>
            <a:r>
              <a:rPr lang="en-US" sz="1800" dirty="0">
                <a:solidFill>
                  <a:srgbClr val="1F497D"/>
                </a:solidFill>
                <a:effectLst/>
                <a:latin typeface="Calibri" panose="020F0502020204030204" pitchFamily="34" charset="0"/>
                <a:ea typeface="Calibri" panose="020F0502020204030204" pitchFamily="34" charset="0"/>
              </a:rPr>
              <a:t>In Portsmouth, final waste placement of X-326 process building debris in the Onsite Waste Disposal Facility was completed in 2023. </a:t>
            </a:r>
            <a:endParaRPr lang="en-US" sz="2400" b="0" i="0" dirty="0">
              <a:solidFill>
                <a:srgbClr val="002499"/>
              </a:solidFill>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lang="en-US" sz="2400" b="0" u="sng" dirty="0">
                <a:solidFill>
                  <a:srgbClr val="002499"/>
                </a:solidFill>
                <a:ea typeface="Times New Roman" panose="02020603050405020304" pitchFamily="18" charset="0"/>
                <a:cs typeface="Calibri" panose="020F0502020204030204" pitchFamily="34" charset="0"/>
              </a:rPr>
              <a:t>MIDDLE</a:t>
            </a:r>
            <a:r>
              <a:rPr lang="en-US" sz="2400" b="0" dirty="0">
                <a:solidFill>
                  <a:srgbClr val="002499"/>
                </a:solidFill>
                <a:ea typeface="Times New Roman" panose="02020603050405020304" pitchFamily="18" charset="0"/>
                <a:cs typeface="Calibri" panose="020F0502020204030204" pitchFamily="34" charset="0"/>
              </a:rPr>
              <a:t>: </a:t>
            </a:r>
            <a:r>
              <a:rPr lang="en-US" sz="1800" dirty="0">
                <a:solidFill>
                  <a:srgbClr val="1F497D"/>
                </a:solidFill>
                <a:effectLst/>
                <a:latin typeface="Calibri" panose="020F0502020204030204" pitchFamily="34" charset="0"/>
                <a:ea typeface="Calibri" panose="020F0502020204030204" pitchFamily="34" charset="0"/>
              </a:rPr>
              <a:t>The Paducah site has begun bundle crushing activities to support the C-333 process building deactivation.</a:t>
            </a:r>
            <a:endParaRPr lang="en-US" sz="2400" b="0" dirty="0">
              <a:solidFill>
                <a:srgbClr val="002499"/>
              </a:solidFill>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lang="en-US" sz="2400" b="0" u="sng" dirty="0">
                <a:solidFill>
                  <a:srgbClr val="002499"/>
                </a:solidFill>
                <a:ea typeface="Times New Roman" panose="02020603050405020304" pitchFamily="18" charset="0"/>
                <a:cs typeface="Calibri" panose="020F0502020204030204" pitchFamily="34" charset="0"/>
              </a:rPr>
              <a:t>RIGHT</a:t>
            </a:r>
            <a:r>
              <a:rPr lang="en-US" sz="2400" b="0" dirty="0">
                <a:solidFill>
                  <a:srgbClr val="002499"/>
                </a:solidFill>
                <a:ea typeface="Times New Roman" panose="02020603050405020304" pitchFamily="18" charset="0"/>
                <a:cs typeface="Calibri" panose="020F0502020204030204" pitchFamily="34" charset="0"/>
              </a:rPr>
              <a:t>: </a:t>
            </a:r>
            <a:r>
              <a:rPr lang="en-US" sz="3600" b="0" i="0" dirty="0">
                <a:solidFill>
                  <a:srgbClr val="292929"/>
                </a:solidFill>
                <a:effectLst/>
                <a:latin typeface="Karla" pitchFamily="2" charset="0"/>
              </a:rPr>
              <a:t>The first major shipment of depleted uranium oxide for disposal departed EM’s Paducah Site in Kentucky recently and arrived safely a few days later at its destination in Texas.</a:t>
            </a:r>
            <a:endParaRPr lang="en-US" sz="2400" b="0" dirty="0">
              <a:solidFill>
                <a:srgbClr val="002499"/>
              </a:solidFill>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lang="en-US" sz="2400" b="1" dirty="0">
              <a:solidFill>
                <a:srgbClr val="002499"/>
              </a:solidFill>
              <a:ea typeface="Times New Roman" panose="02020603050405020304" pitchFamily="18" charset="0"/>
              <a:cs typeface="Calibri" panose="020F0502020204030204" pitchFamily="34" charset="0"/>
            </a:endParaRPr>
          </a:p>
          <a:p>
            <a:pPr marL="0" indent="0">
              <a:lnSpc>
                <a:spcPct val="100000"/>
              </a:lnSpc>
              <a:spcBef>
                <a:spcPts val="0"/>
              </a:spcBef>
              <a:buSzPts val="1000"/>
              <a:buNone/>
              <a:tabLst>
                <a:tab pos="457200" algn="l"/>
              </a:tabLst>
            </a:pPr>
            <a:r>
              <a:rPr lang="en-US" sz="2400" b="1" dirty="0">
                <a:solidFill>
                  <a:srgbClr val="002499"/>
                </a:solidFill>
                <a:ea typeface="Times New Roman" panose="02020603050405020304" pitchFamily="18" charset="0"/>
                <a:cs typeface="Calibri" panose="020F0502020204030204" pitchFamily="34" charset="0"/>
              </a:rPr>
              <a:t>Regulatory Structure</a:t>
            </a:r>
          </a:p>
          <a:p>
            <a:pPr marL="285750" indent="-285750">
              <a:lnSpc>
                <a:spcPct val="100000"/>
              </a:lnSpc>
              <a:spcBef>
                <a:spcPts val="0"/>
              </a:spcBef>
              <a:buSzPct val="100000"/>
              <a:buFont typeface="Arial" panose="020B0604020202020204" pitchFamily="34" charset="0"/>
              <a:buChar char="•"/>
              <a:tabLst>
                <a:tab pos="457200" algn="l"/>
              </a:tabLst>
            </a:pPr>
            <a:r>
              <a:rPr lang="en-US" sz="1800" dirty="0">
                <a:solidFill>
                  <a:srgbClr val="002499"/>
                </a:solidFill>
                <a:ea typeface="Times New Roman" panose="02020603050405020304" pitchFamily="18" charset="0"/>
                <a:cs typeface="Calibri" panose="020F0502020204030204" pitchFamily="34" charset="0"/>
              </a:rPr>
              <a:t>Portsmouth is governed </a:t>
            </a:r>
            <a:r>
              <a:rPr lang="en-US" sz="1800" dirty="0">
                <a:solidFill>
                  <a:srgbClr val="003088"/>
                </a:solidFill>
                <a:ea typeface="Times New Roman" panose="02020603050405020304" pitchFamily="18" charset="0"/>
                <a:cs typeface="Calibri" panose="020F0502020204030204" pitchFamily="34" charset="0"/>
              </a:rPr>
              <a:t>by</a:t>
            </a:r>
            <a:r>
              <a:rPr lang="en-US" sz="1800" dirty="0">
                <a:solidFill>
                  <a:srgbClr val="002499"/>
                </a:solidFill>
                <a:ea typeface="Times New Roman" panose="02020603050405020304" pitchFamily="18" charset="0"/>
                <a:cs typeface="Calibri" panose="020F0502020204030204" pitchFamily="34" charset="0"/>
              </a:rPr>
              <a:t> RCRA and Paducah by RCRA, Comprehensive Environmental Response, Compensation, and Liability Act (CERCLA), and a Federal Facility Agreement.</a:t>
            </a:r>
            <a:endParaRPr lang="en-US" sz="1800" dirty="0">
              <a:solidFill>
                <a:srgbClr val="002499"/>
              </a:solidFill>
              <a:ea typeface="Calibri" panose="020F0502020204030204" pitchFamily="34" charset="0"/>
              <a:cs typeface="Times New Roman" panose="02020603050405020304" pitchFamily="18" charset="0"/>
            </a:endParaRPr>
          </a:p>
          <a:p>
            <a:pPr marL="0" indent="0">
              <a:lnSpc>
                <a:spcPct val="100000"/>
              </a:lnSpc>
              <a:spcBef>
                <a:spcPts val="0"/>
              </a:spcBef>
              <a:buSzPts val="1000"/>
              <a:buNone/>
              <a:tabLst>
                <a:tab pos="457200" algn="l"/>
              </a:tabLst>
            </a:pPr>
            <a:endParaRPr lang="en-US" sz="2400" b="1" dirty="0">
              <a:solidFill>
                <a:srgbClr val="002499"/>
              </a:solidFill>
              <a:ea typeface="Times New Roman" panose="02020603050405020304" pitchFamily="18" charset="0"/>
              <a:cs typeface="Calibri" panose="020F0502020204030204" pitchFamily="34" charset="0"/>
            </a:endParaRPr>
          </a:p>
          <a:p>
            <a:pPr marL="0" indent="0">
              <a:lnSpc>
                <a:spcPct val="100000"/>
              </a:lnSpc>
              <a:spcBef>
                <a:spcPts val="0"/>
              </a:spcBef>
              <a:buSzPts val="1000"/>
              <a:buNone/>
              <a:tabLst>
                <a:tab pos="457200" algn="l"/>
              </a:tabLst>
            </a:pPr>
            <a:r>
              <a:rPr lang="en-US" sz="2400" b="1" dirty="0">
                <a:solidFill>
                  <a:srgbClr val="002499"/>
                </a:solidFill>
                <a:ea typeface="Times New Roman" panose="02020603050405020304" pitchFamily="18" charset="0"/>
                <a:cs typeface="Calibri" panose="020F0502020204030204" pitchFamily="34" charset="0"/>
              </a:rPr>
              <a:t>Progress</a:t>
            </a:r>
          </a:p>
          <a:p>
            <a:pPr marL="285750" indent="-285750">
              <a:lnSpc>
                <a:spcPct val="100000"/>
              </a:lnSpc>
              <a:spcBef>
                <a:spcPts val="0"/>
              </a:spcBef>
              <a:buSzPts val="1000"/>
              <a:buFont typeface="Arial" panose="020B0604020202020204" pitchFamily="34" charset="0"/>
              <a:buChar char="•"/>
              <a:tabLst>
                <a:tab pos="457200" algn="l"/>
              </a:tabLst>
            </a:pPr>
            <a:r>
              <a:rPr lang="en-US" sz="1800" dirty="0">
                <a:solidFill>
                  <a:srgbClr val="002499"/>
                </a:solidFill>
                <a:ea typeface="Times New Roman" panose="02020603050405020304" pitchFamily="18" charset="0"/>
                <a:cs typeface="Calibri" panose="020F0502020204030204" pitchFamily="34" charset="0"/>
              </a:rPr>
              <a:t>Portsmouth - completed waste placement of 163K cubic yards from the demolition of X-326 Process Building in the On-site Waste Disposal Facility  (22 months ahead of schedule and $30M under budget)</a:t>
            </a:r>
          </a:p>
          <a:p>
            <a:pPr marL="285750" indent="-285750">
              <a:lnSpc>
                <a:spcPct val="100000"/>
              </a:lnSpc>
              <a:spcBef>
                <a:spcPts val="0"/>
              </a:spcBef>
              <a:buSzPts val="1000"/>
              <a:buFont typeface="Arial" panose="020B0604020202020204" pitchFamily="34" charset="0"/>
              <a:buChar char="•"/>
              <a:tabLst>
                <a:tab pos="457200" algn="l"/>
              </a:tabLst>
            </a:pPr>
            <a:r>
              <a:rPr lang="en-US" sz="1800" dirty="0">
                <a:solidFill>
                  <a:srgbClr val="002499"/>
                </a:solidFill>
                <a:ea typeface="Times New Roman" panose="02020603050405020304" pitchFamily="18" charset="0"/>
                <a:cs typeface="Calibri" panose="020F0502020204030204" pitchFamily="34" charset="0"/>
              </a:rPr>
              <a:t>Paducah - removed an additional 1M pounds of hazardous R-114 Refrigerant from the site; began converter segmentation and bundle crushing for the </a:t>
            </a:r>
            <a:br>
              <a:rPr lang="en-US" sz="1800" dirty="0">
                <a:solidFill>
                  <a:srgbClr val="002499"/>
                </a:solidFill>
                <a:ea typeface="Times New Roman" panose="02020603050405020304" pitchFamily="18" charset="0"/>
                <a:cs typeface="Calibri" panose="020F0502020204030204" pitchFamily="34" charset="0"/>
              </a:rPr>
            </a:br>
            <a:r>
              <a:rPr lang="en-US" sz="1800" dirty="0">
                <a:solidFill>
                  <a:srgbClr val="002499"/>
                </a:solidFill>
                <a:ea typeface="Times New Roman" panose="02020603050405020304" pitchFamily="18" charset="0"/>
                <a:cs typeface="Calibri" panose="020F0502020204030204" pitchFamily="34" charset="0"/>
              </a:rPr>
              <a:t>C-333 process building deactivation</a:t>
            </a:r>
            <a:endParaRPr lang="en-US" sz="1800" dirty="0">
              <a:solidFill>
                <a:srgbClr val="002499"/>
              </a:solidFill>
              <a:ea typeface="Times New Roman" panose="02020603050405020304" pitchFamily="18" charset="0"/>
              <a:cs typeface="Times New Roman" panose="02020603050405020304" pitchFamily="18" charset="0"/>
            </a:endParaRPr>
          </a:p>
          <a:p>
            <a:pPr marL="285750" indent="-285750">
              <a:lnSpc>
                <a:spcPct val="100000"/>
              </a:lnSpc>
              <a:spcBef>
                <a:spcPts val="0"/>
              </a:spcBef>
              <a:buSzPts val="1000"/>
              <a:buFont typeface="Arial" panose="020B0604020202020204" pitchFamily="34" charset="0"/>
              <a:buChar char="•"/>
              <a:tabLst>
                <a:tab pos="457200" algn="l"/>
              </a:tabLst>
            </a:pPr>
            <a:r>
              <a:rPr lang="en-US" sz="1800" dirty="0">
                <a:solidFill>
                  <a:srgbClr val="002499"/>
                </a:solidFill>
                <a:ea typeface="Times New Roman" panose="02020603050405020304" pitchFamily="18" charset="0"/>
                <a:cs typeface="Calibri" panose="020F0502020204030204" pitchFamily="34" charset="0"/>
              </a:rPr>
              <a:t>Paducah and Portsmouth - began the first offsite shipment of depleted uranium hexafluoride (DUF6) from both sites’ DUF6 conversion plants via multi-car rail shipments for disposal at a licensed facility</a:t>
            </a:r>
          </a:p>
          <a:p>
            <a:pPr marL="0" indent="0">
              <a:lnSpc>
                <a:spcPct val="100000"/>
              </a:lnSpc>
              <a:buNone/>
            </a:pPr>
            <a:endParaRPr lang="en-US" sz="2400" b="1" dirty="0">
              <a:solidFill>
                <a:srgbClr val="002499"/>
              </a:solidFill>
            </a:endParaRPr>
          </a:p>
          <a:p>
            <a:pPr marL="0" indent="0">
              <a:lnSpc>
                <a:spcPct val="100000"/>
              </a:lnSpc>
              <a:buNone/>
            </a:pPr>
            <a:r>
              <a:rPr lang="en-US" sz="2400" b="1" dirty="0">
                <a:solidFill>
                  <a:srgbClr val="002499"/>
                </a:solidFill>
              </a:rPr>
              <a:t>Upcoming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2499"/>
                </a:solidFill>
              </a:rPr>
              <a:t>Portsmouth and Paducah - work toward advancing deactivation and demolition projects at both sites to transfer land back to the community for future reuse</a:t>
            </a:r>
            <a:endParaRPr lang="en-US" sz="2000" dirty="0"/>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FEBC6-53A8-448D-A756-AF219FED470B}" type="slidenum">
              <a:rPr kumimoji="0" lang="en-US" sz="1200" b="0" i="0" u="none" strike="noStrike" kern="1200" cap="none" spc="0" normalizeH="0" baseline="0" noProof="0" smtClean="0">
                <a:ln>
                  <a:noFill/>
                </a:ln>
                <a:solidFill>
                  <a:prstClr val="black"/>
                </a:solidFill>
                <a:effectLst/>
                <a:uLnTx/>
                <a:uFillTx/>
                <a:latin typeface="Helvetica Neue"/>
                <a:ea typeface="ヒラギノ角ゴ ProN W3"/>
                <a:cs typeface="ヒラギノ角ゴ ProN W3"/>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Helvetica Neue"/>
              <a:ea typeface="ヒラギノ角ゴ ProN W3"/>
              <a:cs typeface="ヒラギノ角ゴ ProN W3"/>
              <a:sym typeface="Helvetica Neue"/>
            </a:endParaRPr>
          </a:p>
        </p:txBody>
      </p:sp>
    </p:spTree>
    <p:extLst>
      <p:ext uri="{BB962C8B-B14F-4D97-AF65-F5344CB8AC3E}">
        <p14:creationId xmlns:p14="http://schemas.microsoft.com/office/powerpoint/2010/main" val="758980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normAutofit fontScale="47500" lnSpcReduction="20000"/>
          </a:bodyPr>
          <a:lstStyle/>
          <a:p>
            <a:pPr marL="0" indent="0">
              <a:lnSpc>
                <a:spcPct val="100000"/>
              </a:lnSpc>
              <a:spcBef>
                <a:spcPts val="0"/>
              </a:spcBef>
              <a:buSzPts val="1000"/>
              <a:buNone/>
              <a:tabLst>
                <a:tab pos="457200" algn="l"/>
              </a:tabLst>
            </a:pPr>
            <a:r>
              <a:rPr lang="en-US" sz="2400" b="1" dirty="0">
                <a:solidFill>
                  <a:srgbClr val="002499"/>
                </a:solidFill>
                <a:ea typeface="Times New Roman" panose="02020603050405020304" pitchFamily="18" charset="0"/>
                <a:cs typeface="Calibri" panose="020F0502020204030204" pitchFamily="34" charset="0"/>
              </a:rPr>
              <a:t>Photo Captions:</a:t>
            </a: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lang="en-US" sz="2400" b="0" u="sng" dirty="0">
                <a:solidFill>
                  <a:srgbClr val="002499"/>
                </a:solidFill>
                <a:ea typeface="Times New Roman" panose="02020603050405020304" pitchFamily="18" charset="0"/>
                <a:cs typeface="Calibri" panose="020F0502020204030204" pitchFamily="34" charset="0"/>
              </a:rPr>
              <a:t>LEFT</a:t>
            </a:r>
            <a:r>
              <a:rPr lang="en-US" sz="2400" b="0" dirty="0">
                <a:solidFill>
                  <a:srgbClr val="002499"/>
                </a:solidFill>
                <a:ea typeface="Times New Roman" panose="02020603050405020304" pitchFamily="18" charset="0"/>
                <a:cs typeface="Calibri" panose="020F0502020204030204" pitchFamily="34" charset="0"/>
              </a:rPr>
              <a:t>: </a:t>
            </a:r>
            <a:r>
              <a:rPr lang="en-US" sz="1800" dirty="0">
                <a:solidFill>
                  <a:srgbClr val="1F497D"/>
                </a:solidFill>
                <a:effectLst/>
                <a:latin typeface="Calibri" panose="020F0502020204030204" pitchFamily="34" charset="0"/>
                <a:ea typeface="Calibri" panose="020F0502020204030204" pitchFamily="34" charset="0"/>
              </a:rPr>
              <a:t>In Portsmouth, final waste placement of X-326 process building debris in the Onsite Waste Disposal Facility was completed in 2023. </a:t>
            </a:r>
            <a:endParaRPr lang="en-US" sz="2400" b="0" i="0" dirty="0">
              <a:solidFill>
                <a:srgbClr val="002499"/>
              </a:solidFill>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lang="en-US" sz="2400" b="0" u="sng" dirty="0">
                <a:solidFill>
                  <a:srgbClr val="002499"/>
                </a:solidFill>
                <a:ea typeface="Times New Roman" panose="02020603050405020304" pitchFamily="18" charset="0"/>
                <a:cs typeface="Calibri" panose="020F0502020204030204" pitchFamily="34" charset="0"/>
              </a:rPr>
              <a:t>MIDDLE</a:t>
            </a:r>
            <a:r>
              <a:rPr lang="en-US" sz="2400" b="0" dirty="0">
                <a:solidFill>
                  <a:srgbClr val="002499"/>
                </a:solidFill>
                <a:ea typeface="Times New Roman" panose="02020603050405020304" pitchFamily="18" charset="0"/>
                <a:cs typeface="Calibri" panose="020F0502020204030204" pitchFamily="34" charset="0"/>
              </a:rPr>
              <a:t>: </a:t>
            </a:r>
            <a:r>
              <a:rPr lang="en-US" sz="1800" dirty="0">
                <a:solidFill>
                  <a:srgbClr val="1F497D"/>
                </a:solidFill>
                <a:effectLst/>
                <a:latin typeface="Calibri" panose="020F0502020204030204" pitchFamily="34" charset="0"/>
                <a:ea typeface="Calibri" panose="020F0502020204030204" pitchFamily="34" charset="0"/>
              </a:rPr>
              <a:t>The Paducah site has begun bundle crushing activities to support the C-333 process building deactivation.</a:t>
            </a:r>
            <a:endParaRPr lang="en-US" sz="2400" b="0" dirty="0">
              <a:solidFill>
                <a:srgbClr val="002499"/>
              </a:solidFill>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r>
              <a:rPr lang="en-US" sz="2400" b="0" u="sng" dirty="0">
                <a:solidFill>
                  <a:srgbClr val="002499"/>
                </a:solidFill>
                <a:ea typeface="Times New Roman" panose="02020603050405020304" pitchFamily="18" charset="0"/>
                <a:cs typeface="Calibri" panose="020F0502020204030204" pitchFamily="34" charset="0"/>
              </a:rPr>
              <a:t>RIGHT</a:t>
            </a:r>
            <a:r>
              <a:rPr lang="en-US" sz="2400" b="0" dirty="0">
                <a:solidFill>
                  <a:srgbClr val="002499"/>
                </a:solidFill>
                <a:ea typeface="Times New Roman" panose="02020603050405020304" pitchFamily="18" charset="0"/>
                <a:cs typeface="Calibri" panose="020F0502020204030204" pitchFamily="34" charset="0"/>
              </a:rPr>
              <a:t>: </a:t>
            </a:r>
            <a:r>
              <a:rPr lang="en-US" sz="3600" b="0" i="0" dirty="0">
                <a:solidFill>
                  <a:srgbClr val="292929"/>
                </a:solidFill>
                <a:effectLst/>
                <a:latin typeface="Karla" pitchFamily="2" charset="0"/>
              </a:rPr>
              <a:t>The first major shipment of depleted uranium oxide for disposal departed EM’s Paducah Site in Kentucky recently and arrived safely a few days later at its destination in Texas.</a:t>
            </a:r>
            <a:endParaRPr lang="en-US" sz="2400" b="0" dirty="0">
              <a:solidFill>
                <a:srgbClr val="002499"/>
              </a:solidFill>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lang="en-US" sz="2400" b="1" dirty="0">
              <a:solidFill>
                <a:srgbClr val="002499"/>
              </a:solidFill>
              <a:ea typeface="Times New Roman" panose="02020603050405020304" pitchFamily="18" charset="0"/>
              <a:cs typeface="Calibri" panose="020F0502020204030204" pitchFamily="34" charset="0"/>
            </a:endParaRPr>
          </a:p>
          <a:p>
            <a:pPr marL="0" indent="0">
              <a:lnSpc>
                <a:spcPct val="100000"/>
              </a:lnSpc>
              <a:spcBef>
                <a:spcPts val="0"/>
              </a:spcBef>
              <a:buSzPts val="1000"/>
              <a:buNone/>
              <a:tabLst>
                <a:tab pos="457200" algn="l"/>
              </a:tabLst>
            </a:pPr>
            <a:r>
              <a:rPr lang="en-US" sz="2400" b="1" dirty="0">
                <a:solidFill>
                  <a:srgbClr val="002499"/>
                </a:solidFill>
                <a:ea typeface="Times New Roman" panose="02020603050405020304" pitchFamily="18" charset="0"/>
                <a:cs typeface="Calibri" panose="020F0502020204030204" pitchFamily="34" charset="0"/>
              </a:rPr>
              <a:t>Regulatory Structure</a:t>
            </a:r>
          </a:p>
          <a:p>
            <a:pPr marL="285750" indent="-285750">
              <a:lnSpc>
                <a:spcPct val="100000"/>
              </a:lnSpc>
              <a:spcBef>
                <a:spcPts val="0"/>
              </a:spcBef>
              <a:buSzPct val="100000"/>
              <a:buFont typeface="Arial" panose="020B0604020202020204" pitchFamily="34" charset="0"/>
              <a:buChar char="•"/>
              <a:tabLst>
                <a:tab pos="457200" algn="l"/>
              </a:tabLst>
            </a:pPr>
            <a:r>
              <a:rPr lang="en-US" sz="1800" dirty="0">
                <a:solidFill>
                  <a:srgbClr val="002499"/>
                </a:solidFill>
                <a:ea typeface="Times New Roman" panose="02020603050405020304" pitchFamily="18" charset="0"/>
                <a:cs typeface="Calibri" panose="020F0502020204030204" pitchFamily="34" charset="0"/>
              </a:rPr>
              <a:t>Portsmouth is governed </a:t>
            </a:r>
            <a:r>
              <a:rPr lang="en-US" sz="1800" dirty="0">
                <a:solidFill>
                  <a:srgbClr val="003088"/>
                </a:solidFill>
                <a:ea typeface="Times New Roman" panose="02020603050405020304" pitchFamily="18" charset="0"/>
                <a:cs typeface="Calibri" panose="020F0502020204030204" pitchFamily="34" charset="0"/>
              </a:rPr>
              <a:t>by</a:t>
            </a:r>
            <a:r>
              <a:rPr lang="en-US" sz="1800" dirty="0">
                <a:solidFill>
                  <a:srgbClr val="002499"/>
                </a:solidFill>
                <a:ea typeface="Times New Roman" panose="02020603050405020304" pitchFamily="18" charset="0"/>
                <a:cs typeface="Calibri" panose="020F0502020204030204" pitchFamily="34" charset="0"/>
              </a:rPr>
              <a:t> RCRA and Paducah by RCRA, Comprehensive Environmental Response, Compensation, and Liability Act (CERCLA), and a Federal Facility Agreement.</a:t>
            </a:r>
            <a:endParaRPr lang="en-US" sz="1800" dirty="0">
              <a:solidFill>
                <a:srgbClr val="002499"/>
              </a:solidFill>
              <a:ea typeface="Calibri" panose="020F0502020204030204" pitchFamily="34" charset="0"/>
              <a:cs typeface="Times New Roman" panose="02020603050405020304" pitchFamily="18" charset="0"/>
            </a:endParaRPr>
          </a:p>
          <a:p>
            <a:pPr marL="0" indent="0">
              <a:lnSpc>
                <a:spcPct val="100000"/>
              </a:lnSpc>
              <a:spcBef>
                <a:spcPts val="0"/>
              </a:spcBef>
              <a:buSzPts val="1000"/>
              <a:buNone/>
              <a:tabLst>
                <a:tab pos="457200" algn="l"/>
              </a:tabLst>
            </a:pPr>
            <a:endParaRPr lang="en-US" sz="2400" b="1" dirty="0">
              <a:solidFill>
                <a:srgbClr val="002499"/>
              </a:solidFill>
              <a:ea typeface="Times New Roman" panose="02020603050405020304" pitchFamily="18" charset="0"/>
              <a:cs typeface="Calibri" panose="020F0502020204030204" pitchFamily="34" charset="0"/>
            </a:endParaRPr>
          </a:p>
          <a:p>
            <a:pPr marL="0" indent="0">
              <a:lnSpc>
                <a:spcPct val="100000"/>
              </a:lnSpc>
              <a:spcBef>
                <a:spcPts val="0"/>
              </a:spcBef>
              <a:buSzPts val="1000"/>
              <a:buNone/>
              <a:tabLst>
                <a:tab pos="457200" algn="l"/>
              </a:tabLst>
            </a:pPr>
            <a:r>
              <a:rPr lang="en-US" sz="2400" b="1" dirty="0">
                <a:solidFill>
                  <a:srgbClr val="002499"/>
                </a:solidFill>
                <a:ea typeface="Times New Roman" panose="02020603050405020304" pitchFamily="18" charset="0"/>
                <a:cs typeface="Calibri" panose="020F0502020204030204" pitchFamily="34" charset="0"/>
              </a:rPr>
              <a:t>Progress</a:t>
            </a:r>
          </a:p>
          <a:p>
            <a:pPr marL="285750" indent="-285750">
              <a:lnSpc>
                <a:spcPct val="100000"/>
              </a:lnSpc>
              <a:spcBef>
                <a:spcPts val="0"/>
              </a:spcBef>
              <a:buSzPts val="1000"/>
              <a:buFont typeface="Arial" panose="020B0604020202020204" pitchFamily="34" charset="0"/>
              <a:buChar char="•"/>
              <a:tabLst>
                <a:tab pos="457200" algn="l"/>
              </a:tabLst>
            </a:pPr>
            <a:r>
              <a:rPr lang="en-US" sz="1800" dirty="0">
                <a:solidFill>
                  <a:srgbClr val="002499"/>
                </a:solidFill>
                <a:ea typeface="Times New Roman" panose="02020603050405020304" pitchFamily="18" charset="0"/>
                <a:cs typeface="Calibri" panose="020F0502020204030204" pitchFamily="34" charset="0"/>
              </a:rPr>
              <a:t>Portsmouth - completed waste placement of 163K cubic yards from the demolition of X-326 Process Building in the On-site Waste Disposal Facility  (22 months ahead of schedule and $30M under budget)</a:t>
            </a:r>
          </a:p>
          <a:p>
            <a:pPr marL="285750" indent="-285750">
              <a:lnSpc>
                <a:spcPct val="100000"/>
              </a:lnSpc>
              <a:spcBef>
                <a:spcPts val="0"/>
              </a:spcBef>
              <a:buSzPts val="1000"/>
              <a:buFont typeface="Arial" panose="020B0604020202020204" pitchFamily="34" charset="0"/>
              <a:buChar char="•"/>
              <a:tabLst>
                <a:tab pos="457200" algn="l"/>
              </a:tabLst>
            </a:pPr>
            <a:r>
              <a:rPr lang="en-US" sz="1800" dirty="0">
                <a:solidFill>
                  <a:srgbClr val="002499"/>
                </a:solidFill>
                <a:ea typeface="Times New Roman" panose="02020603050405020304" pitchFamily="18" charset="0"/>
                <a:cs typeface="Calibri" panose="020F0502020204030204" pitchFamily="34" charset="0"/>
              </a:rPr>
              <a:t>Paducah - removed an additional 1M pounds of hazardous R-114 Refrigerant from the site; began converter segmentation and bundle crushing for the </a:t>
            </a:r>
            <a:br>
              <a:rPr lang="en-US" sz="1800" dirty="0">
                <a:solidFill>
                  <a:srgbClr val="002499"/>
                </a:solidFill>
                <a:ea typeface="Times New Roman" panose="02020603050405020304" pitchFamily="18" charset="0"/>
                <a:cs typeface="Calibri" panose="020F0502020204030204" pitchFamily="34" charset="0"/>
              </a:rPr>
            </a:br>
            <a:r>
              <a:rPr lang="en-US" sz="1800" dirty="0">
                <a:solidFill>
                  <a:srgbClr val="002499"/>
                </a:solidFill>
                <a:ea typeface="Times New Roman" panose="02020603050405020304" pitchFamily="18" charset="0"/>
                <a:cs typeface="Calibri" panose="020F0502020204030204" pitchFamily="34" charset="0"/>
              </a:rPr>
              <a:t>C-333 process building deactivation</a:t>
            </a:r>
            <a:endParaRPr lang="en-US" sz="1800" dirty="0">
              <a:solidFill>
                <a:srgbClr val="002499"/>
              </a:solidFill>
              <a:ea typeface="Times New Roman" panose="02020603050405020304" pitchFamily="18" charset="0"/>
              <a:cs typeface="Times New Roman" panose="02020603050405020304" pitchFamily="18" charset="0"/>
            </a:endParaRPr>
          </a:p>
          <a:p>
            <a:pPr marL="285750" indent="-285750">
              <a:lnSpc>
                <a:spcPct val="100000"/>
              </a:lnSpc>
              <a:spcBef>
                <a:spcPts val="0"/>
              </a:spcBef>
              <a:buSzPts val="1000"/>
              <a:buFont typeface="Arial" panose="020B0604020202020204" pitchFamily="34" charset="0"/>
              <a:buChar char="•"/>
              <a:tabLst>
                <a:tab pos="457200" algn="l"/>
              </a:tabLst>
            </a:pPr>
            <a:r>
              <a:rPr lang="en-US" sz="1800" dirty="0">
                <a:solidFill>
                  <a:srgbClr val="002499"/>
                </a:solidFill>
                <a:ea typeface="Times New Roman" panose="02020603050405020304" pitchFamily="18" charset="0"/>
                <a:cs typeface="Calibri" panose="020F0502020204030204" pitchFamily="34" charset="0"/>
              </a:rPr>
              <a:t>Paducah and Portsmouth - began the first offsite shipment of depleted uranium hexafluoride (DUF6) from both sites’ DUF6 conversion plants via multi-car rail shipments for disposal at a licensed facility</a:t>
            </a:r>
          </a:p>
          <a:p>
            <a:pPr marL="0" indent="0">
              <a:lnSpc>
                <a:spcPct val="100000"/>
              </a:lnSpc>
              <a:buNone/>
            </a:pPr>
            <a:endParaRPr lang="en-US" sz="2400" b="1" dirty="0">
              <a:solidFill>
                <a:srgbClr val="002499"/>
              </a:solidFill>
            </a:endParaRPr>
          </a:p>
          <a:p>
            <a:pPr marL="0" indent="0">
              <a:lnSpc>
                <a:spcPct val="100000"/>
              </a:lnSpc>
              <a:buNone/>
            </a:pPr>
            <a:r>
              <a:rPr lang="en-US" sz="2400" b="1" dirty="0">
                <a:solidFill>
                  <a:srgbClr val="002499"/>
                </a:solidFill>
              </a:rPr>
              <a:t>Upcoming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rgbClr val="002499"/>
                </a:solidFill>
              </a:rPr>
              <a:t>Portsmouth and Paducah - work toward advancing deactivation and demolition projects at both sites to transfer land back to the community for future reuse</a:t>
            </a:r>
            <a:endParaRPr lang="en-US" sz="2000" dirty="0"/>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FEBC6-53A8-448D-A756-AF219FED470B}" type="slidenum">
              <a:rPr kumimoji="0" lang="en-US" sz="1200" b="0" i="0" u="none" strike="noStrike" kern="1200" cap="none" spc="0" normalizeH="0" baseline="0" noProof="0" smtClean="0">
                <a:ln>
                  <a:noFill/>
                </a:ln>
                <a:solidFill>
                  <a:prstClr val="black"/>
                </a:solidFill>
                <a:effectLst/>
                <a:uLnTx/>
                <a:uFillTx/>
                <a:latin typeface="Helvetica Neue"/>
                <a:ea typeface="ヒラギノ角ゴ ProN W3"/>
                <a:cs typeface="ヒラギノ角ゴ ProN W3"/>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Helvetica Neue"/>
              <a:ea typeface="ヒラギノ角ゴ ProN W3"/>
              <a:cs typeface="ヒラギノ角ゴ ProN W3"/>
              <a:sym typeface="Helvetica Neue"/>
            </a:endParaRPr>
          </a:p>
        </p:txBody>
      </p:sp>
    </p:spTree>
    <p:extLst>
      <p:ext uri="{BB962C8B-B14F-4D97-AF65-F5344CB8AC3E}">
        <p14:creationId xmlns:p14="http://schemas.microsoft.com/office/powerpoint/2010/main" val="719690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lnSpc>
                <a:spcPct val="120000"/>
              </a:lnSpc>
              <a:spcBef>
                <a:spcPts val="0"/>
              </a:spcBef>
              <a:buNone/>
            </a:pPr>
            <a:r>
              <a:rPr lang="en-US" b="1" dirty="0">
                <a:solidFill>
                  <a:srgbClr val="002499"/>
                </a:solidFill>
              </a:rPr>
              <a:t>Photo Captions</a:t>
            </a:r>
          </a:p>
          <a:p>
            <a:pPr marL="0" marR="0" lvl="0" indent="0" algn="l" defTabSz="914400" rtl="0" eaLnBrk="1" fontAlgn="auto" latinLnBrk="0" hangingPunct="1">
              <a:lnSpc>
                <a:spcPct val="120000"/>
              </a:lnSpc>
              <a:spcBef>
                <a:spcPts val="0"/>
              </a:spcBef>
              <a:spcAft>
                <a:spcPts val="0"/>
              </a:spcAft>
              <a:buClrTx/>
              <a:buSzTx/>
              <a:buFontTx/>
              <a:buNone/>
              <a:tabLst/>
              <a:defRPr/>
            </a:pPr>
            <a:r>
              <a:rPr lang="en-US" b="0" dirty="0">
                <a:solidFill>
                  <a:srgbClr val="002499"/>
                </a:solidFill>
              </a:rPr>
              <a:t>LEFT: </a:t>
            </a:r>
            <a:r>
              <a:rPr lang="en-US" b="0" i="0" dirty="0">
                <a:solidFill>
                  <a:srgbClr val="212124"/>
                </a:solidFill>
                <a:effectLst/>
                <a:latin typeface="Proxima Nova"/>
              </a:rPr>
              <a:t>Low Intensity Test Reactor demolition</a:t>
            </a:r>
            <a:r>
              <a:rPr kumimoji="0" lang="en-US" sz="1200" b="0" i="1" u="none" strike="noStrike" kern="1200" cap="none" spc="0" normalizeH="0" baseline="0" noProof="0" dirty="0">
                <a:ln>
                  <a:noFill/>
                </a:ln>
                <a:solidFill>
                  <a:prstClr val="black"/>
                </a:solidFill>
                <a:effectLst/>
                <a:uLnTx/>
                <a:uFillTx/>
                <a:latin typeface="Calibri"/>
                <a:ea typeface="+mn-ea"/>
                <a:cs typeface="+mn-cs"/>
              </a:rPr>
              <a:t>. </a:t>
            </a:r>
            <a:endParaRPr lang="en-US" b="0" dirty="0">
              <a:solidFill>
                <a:srgbClr val="002499"/>
              </a:solidFill>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b="0" dirty="0">
                <a:solidFill>
                  <a:srgbClr val="002499"/>
                </a:solidFill>
              </a:rPr>
              <a:t>MIDDLE: </a:t>
            </a:r>
            <a:r>
              <a:rPr lang="en-US" b="0" i="0" dirty="0">
                <a:solidFill>
                  <a:srgbClr val="292929"/>
                </a:solidFill>
                <a:effectLst/>
                <a:latin typeface="Karla" pitchFamily="2" charset="0"/>
              </a:rPr>
              <a:t>Leaders shovel the first scoops of dirt for the new EMDF project.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RIGHT: OREM has c</a:t>
            </a:r>
            <a:r>
              <a:rPr lang="en-US" b="0" i="0" u="none" dirty="0" err="1">
                <a:solidFill>
                  <a:srgbClr val="292929"/>
                </a:solidFill>
                <a:effectLst/>
                <a:latin typeface="Karla" pitchFamily="2" charset="0"/>
              </a:rPr>
              <a:t>ompleted</a:t>
            </a:r>
            <a:r>
              <a:rPr lang="en-US" b="0" i="0" u="none" dirty="0">
                <a:solidFill>
                  <a:srgbClr val="292929"/>
                </a:solidFill>
                <a:effectLst/>
                <a:latin typeface="Karla" pitchFamily="2" charset="0"/>
              </a:rPr>
              <a:t> 40% of all federal facility remedial actions in the U.S. EPA’s Region 4 since 2018. These tasks are eliminating risks to the environment. Workers are pictured conducting soil remediation projects at the East Tennessee Technology Park. That work is scheduled for completion in 2024.</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US" b="1" dirty="0">
              <a:solidFill>
                <a:srgbClr val="002499"/>
              </a:solidFill>
            </a:endParaRPr>
          </a:p>
          <a:p>
            <a:pPr marL="0" indent="0">
              <a:lnSpc>
                <a:spcPct val="120000"/>
              </a:lnSpc>
              <a:spcBef>
                <a:spcPts val="0"/>
              </a:spcBef>
              <a:buNone/>
            </a:pPr>
            <a:r>
              <a:rPr lang="en-US" b="1" dirty="0">
                <a:solidFill>
                  <a:srgbClr val="002499"/>
                </a:solidFill>
              </a:rPr>
              <a:t>Regulatory Structure</a:t>
            </a:r>
          </a:p>
          <a:p>
            <a:pPr marL="171450" indent="-171450">
              <a:lnSpc>
                <a:spcPct val="120000"/>
              </a:lnSpc>
              <a:spcBef>
                <a:spcPts val="0"/>
              </a:spcBef>
              <a:buFont typeface="Arial" panose="020B0604020202020204" pitchFamily="34" charset="0"/>
              <a:buChar char="•"/>
            </a:pPr>
            <a:r>
              <a:rPr lang="en-US" sz="1200" dirty="0">
                <a:solidFill>
                  <a:srgbClr val="002499"/>
                </a:solidFill>
              </a:rPr>
              <a:t>Cleanup under CERCLA and a Federal Facility Agreement</a:t>
            </a:r>
          </a:p>
          <a:p>
            <a:pPr marL="0" indent="0">
              <a:lnSpc>
                <a:spcPct val="120000"/>
              </a:lnSpc>
              <a:spcBef>
                <a:spcPts val="0"/>
              </a:spcBef>
              <a:buNone/>
            </a:pPr>
            <a:endParaRPr lang="en-US" sz="1200" dirty="0">
              <a:solidFill>
                <a:srgbClr val="002499"/>
              </a:solidFill>
            </a:endParaRPr>
          </a:p>
          <a:p>
            <a:pPr marL="0" indent="0">
              <a:lnSpc>
                <a:spcPct val="120000"/>
              </a:lnSpc>
              <a:spcBef>
                <a:spcPts val="0"/>
              </a:spcBef>
              <a:buNone/>
            </a:pPr>
            <a:r>
              <a:rPr lang="en-US" b="1" dirty="0">
                <a:solidFill>
                  <a:srgbClr val="002499"/>
                </a:solidFill>
              </a:rPr>
              <a:t>Progress</a:t>
            </a:r>
          </a:p>
          <a:p>
            <a:pPr marL="171450" indent="-171450">
              <a:lnSpc>
                <a:spcPct val="120000"/>
              </a:lnSpc>
              <a:spcBef>
                <a:spcPts val="0"/>
              </a:spcBef>
              <a:buFont typeface="Arial" panose="020B0604020202020204" pitchFamily="34" charset="0"/>
              <a:buChar char="•"/>
            </a:pPr>
            <a:r>
              <a:rPr lang="en-US" sz="1200" dirty="0">
                <a:solidFill>
                  <a:srgbClr val="002499"/>
                </a:solidFill>
              </a:rPr>
              <a:t>Finished demolition on two former reactor facilities in the heart of ORNL.</a:t>
            </a:r>
          </a:p>
          <a:p>
            <a:pPr marL="171450" indent="-171450">
              <a:lnSpc>
                <a:spcPct val="120000"/>
              </a:lnSpc>
              <a:spcBef>
                <a:spcPts val="0"/>
              </a:spcBef>
              <a:buFont typeface="Arial" panose="020B0604020202020204" pitchFamily="34" charset="0"/>
              <a:buChar char="•"/>
            </a:pPr>
            <a:r>
              <a:rPr lang="en-US" sz="1200" dirty="0">
                <a:solidFill>
                  <a:srgbClr val="002499"/>
                </a:solidFill>
              </a:rPr>
              <a:t>Processing and disposing of the high dose inventory of U-233 stored at ORNL.</a:t>
            </a:r>
          </a:p>
          <a:p>
            <a:pPr marL="171450" indent="-171450">
              <a:lnSpc>
                <a:spcPct val="120000"/>
              </a:lnSpc>
              <a:spcBef>
                <a:spcPts val="0"/>
              </a:spcBef>
              <a:buFont typeface="Arial" panose="020B0604020202020204" pitchFamily="34" charset="0"/>
              <a:buChar char="•"/>
            </a:pPr>
            <a:r>
              <a:rPr lang="en-US" sz="1200" dirty="0">
                <a:solidFill>
                  <a:srgbClr val="002499"/>
                </a:solidFill>
              </a:rPr>
              <a:t>Initiated early site preparations for the Environmental Management Disposal Facility</a:t>
            </a:r>
          </a:p>
          <a:p>
            <a:pPr marL="0" indent="0">
              <a:lnSpc>
                <a:spcPct val="120000"/>
              </a:lnSpc>
              <a:spcBef>
                <a:spcPts val="0"/>
              </a:spcBef>
              <a:buFont typeface="Arial" panose="020B0604020202020204" pitchFamily="34" charset="0"/>
              <a:buNone/>
            </a:pPr>
            <a:endParaRPr lang="en-US" sz="1200" dirty="0">
              <a:solidFill>
                <a:srgbClr val="002499"/>
              </a:solidFill>
            </a:endParaRPr>
          </a:p>
          <a:p>
            <a:pPr marL="0" indent="0">
              <a:lnSpc>
                <a:spcPct val="120000"/>
              </a:lnSpc>
              <a:spcBef>
                <a:spcPts val="0"/>
              </a:spcBef>
              <a:buNone/>
            </a:pPr>
            <a:r>
              <a:rPr lang="en-US" b="1" dirty="0">
                <a:solidFill>
                  <a:srgbClr val="002499"/>
                </a:solidFill>
              </a:rPr>
              <a:t>Upcoming Work</a:t>
            </a:r>
          </a:p>
          <a:p>
            <a:pPr marL="171450" indent="-171450">
              <a:lnSpc>
                <a:spcPct val="120000"/>
              </a:lnSpc>
              <a:spcBef>
                <a:spcPts val="0"/>
              </a:spcBef>
              <a:buFont typeface="Arial" panose="020B0604020202020204" pitchFamily="34" charset="0"/>
              <a:buChar char="•"/>
            </a:pPr>
            <a:r>
              <a:rPr lang="en-US" sz="1200" dirty="0">
                <a:solidFill>
                  <a:srgbClr val="002499"/>
                </a:solidFill>
              </a:rPr>
              <a:t>Begin demolition on Alpha-2, a former Manhattan Project enrichment facility, at Y-12.</a:t>
            </a:r>
          </a:p>
          <a:p>
            <a:pPr marL="171450" indent="-171450">
              <a:lnSpc>
                <a:spcPct val="120000"/>
              </a:lnSpc>
              <a:spcBef>
                <a:spcPts val="0"/>
              </a:spcBef>
              <a:buFont typeface="Arial" panose="020B0604020202020204" pitchFamily="34" charset="0"/>
              <a:buChar char="•"/>
            </a:pPr>
            <a:r>
              <a:rPr lang="en-US" sz="1200" dirty="0">
                <a:solidFill>
                  <a:srgbClr val="002499"/>
                </a:solidFill>
              </a:rPr>
              <a:t>Finish soil remediation at the East Tennessee Technology Park.</a:t>
            </a:r>
          </a:p>
          <a:p>
            <a:endParaRPr lang="en-US" dirty="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FEBC6-53A8-448D-A756-AF219FED470B}" type="slidenum">
              <a:rPr kumimoji="0" lang="en-US" sz="1200" b="0" i="0" u="none" strike="noStrike" kern="1200" cap="none" spc="0" normalizeH="0" baseline="0" noProof="0" smtClean="0">
                <a:ln>
                  <a:noFill/>
                </a:ln>
                <a:solidFill>
                  <a:prstClr val="black"/>
                </a:solidFill>
                <a:effectLst/>
                <a:uLnTx/>
                <a:uFillTx/>
                <a:latin typeface="Helvetica Neue"/>
                <a:ea typeface="ヒラギノ角ゴ ProN W3"/>
                <a:cs typeface="ヒラギノ角ゴ ProN W3"/>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Helvetica Neue"/>
              <a:ea typeface="ヒラギノ角ゴ ProN W3"/>
              <a:cs typeface="ヒラギノ角ゴ ProN W3"/>
              <a:sym typeface="Helvetica Neue"/>
            </a:endParaRPr>
          </a:p>
        </p:txBody>
      </p:sp>
    </p:spTree>
    <p:extLst>
      <p:ext uri="{BB962C8B-B14F-4D97-AF65-F5344CB8AC3E}">
        <p14:creationId xmlns:p14="http://schemas.microsoft.com/office/powerpoint/2010/main" val="25806279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lnSpc>
                <a:spcPct val="120000"/>
              </a:lnSpc>
              <a:spcBef>
                <a:spcPts val="0"/>
              </a:spcBef>
              <a:buNone/>
            </a:pPr>
            <a:r>
              <a:rPr lang="en-US" b="1" dirty="0">
                <a:solidFill>
                  <a:srgbClr val="002499"/>
                </a:solidFill>
              </a:rPr>
              <a:t>Photo Captions</a:t>
            </a:r>
          </a:p>
          <a:p>
            <a:pPr marL="0" marR="0" lvl="0" indent="0" algn="l" defTabSz="914400" rtl="0" eaLnBrk="1" fontAlgn="auto" latinLnBrk="0" hangingPunct="1">
              <a:lnSpc>
                <a:spcPct val="120000"/>
              </a:lnSpc>
              <a:spcBef>
                <a:spcPts val="0"/>
              </a:spcBef>
              <a:spcAft>
                <a:spcPts val="0"/>
              </a:spcAft>
              <a:buClrTx/>
              <a:buSzTx/>
              <a:buFontTx/>
              <a:buNone/>
              <a:tabLst/>
              <a:defRPr/>
            </a:pPr>
            <a:r>
              <a:rPr lang="en-US" b="0" dirty="0">
                <a:solidFill>
                  <a:srgbClr val="002499"/>
                </a:solidFill>
              </a:rPr>
              <a:t>LEFT: </a:t>
            </a:r>
            <a:r>
              <a:rPr lang="en-US" b="0" i="0" dirty="0">
                <a:solidFill>
                  <a:srgbClr val="212124"/>
                </a:solidFill>
                <a:effectLst/>
                <a:latin typeface="Proxima Nova"/>
              </a:rPr>
              <a:t>Low Intensity Test Reactor demolition</a:t>
            </a:r>
            <a:r>
              <a:rPr kumimoji="0" lang="en-US" sz="1200" b="0" i="1" u="none" strike="noStrike" kern="1200" cap="none" spc="0" normalizeH="0" baseline="0" noProof="0" dirty="0">
                <a:ln>
                  <a:noFill/>
                </a:ln>
                <a:solidFill>
                  <a:prstClr val="black"/>
                </a:solidFill>
                <a:effectLst/>
                <a:uLnTx/>
                <a:uFillTx/>
                <a:latin typeface="Calibri"/>
                <a:ea typeface="+mn-ea"/>
                <a:cs typeface="+mn-cs"/>
              </a:rPr>
              <a:t>. </a:t>
            </a:r>
            <a:endParaRPr lang="en-US" b="0" dirty="0">
              <a:solidFill>
                <a:srgbClr val="002499"/>
              </a:solidFill>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en-US" b="0" dirty="0">
                <a:solidFill>
                  <a:srgbClr val="002499"/>
                </a:solidFill>
              </a:rPr>
              <a:t>MIDDLE: </a:t>
            </a:r>
            <a:r>
              <a:rPr lang="en-US" b="0" i="0" dirty="0">
                <a:solidFill>
                  <a:srgbClr val="292929"/>
                </a:solidFill>
                <a:effectLst/>
                <a:latin typeface="Karla" pitchFamily="2" charset="0"/>
              </a:rPr>
              <a:t>Leaders shovel the first scoops of dirt for the new EMDF project.</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RIGHT: OREM has c</a:t>
            </a:r>
            <a:r>
              <a:rPr lang="en-US" b="0" i="0" u="none" dirty="0" err="1">
                <a:solidFill>
                  <a:srgbClr val="292929"/>
                </a:solidFill>
                <a:effectLst/>
                <a:latin typeface="Karla" pitchFamily="2" charset="0"/>
              </a:rPr>
              <a:t>ompleted</a:t>
            </a:r>
            <a:r>
              <a:rPr lang="en-US" b="0" i="0" u="none" dirty="0">
                <a:solidFill>
                  <a:srgbClr val="292929"/>
                </a:solidFill>
                <a:effectLst/>
                <a:latin typeface="Karla" pitchFamily="2" charset="0"/>
              </a:rPr>
              <a:t> 40% of all federal facility remedial actions in the U.S. EPA’s Region 4 since 2018. These tasks are eliminating risks to the environment. Workers are pictured conducting soil remediation projects at the East Tennessee Technology Park. That work is scheduled for completion in 2024.</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US" b="1" dirty="0">
              <a:solidFill>
                <a:srgbClr val="002499"/>
              </a:solidFill>
            </a:endParaRPr>
          </a:p>
          <a:p>
            <a:pPr marL="0" indent="0">
              <a:lnSpc>
                <a:spcPct val="120000"/>
              </a:lnSpc>
              <a:spcBef>
                <a:spcPts val="0"/>
              </a:spcBef>
              <a:buNone/>
            </a:pPr>
            <a:r>
              <a:rPr lang="en-US" b="1" dirty="0">
                <a:solidFill>
                  <a:srgbClr val="002499"/>
                </a:solidFill>
              </a:rPr>
              <a:t>Regulatory Structure</a:t>
            </a:r>
          </a:p>
          <a:p>
            <a:pPr marL="171450" indent="-171450">
              <a:lnSpc>
                <a:spcPct val="120000"/>
              </a:lnSpc>
              <a:spcBef>
                <a:spcPts val="0"/>
              </a:spcBef>
              <a:buFont typeface="Arial" panose="020B0604020202020204" pitchFamily="34" charset="0"/>
              <a:buChar char="•"/>
            </a:pPr>
            <a:r>
              <a:rPr lang="en-US" sz="1200" dirty="0">
                <a:solidFill>
                  <a:srgbClr val="002499"/>
                </a:solidFill>
              </a:rPr>
              <a:t>Cleanup under CERCLA and a Federal Facility Agreement</a:t>
            </a:r>
          </a:p>
          <a:p>
            <a:pPr marL="0" indent="0">
              <a:lnSpc>
                <a:spcPct val="120000"/>
              </a:lnSpc>
              <a:spcBef>
                <a:spcPts val="0"/>
              </a:spcBef>
              <a:buNone/>
            </a:pPr>
            <a:endParaRPr lang="en-US" sz="1200" dirty="0">
              <a:solidFill>
                <a:srgbClr val="002499"/>
              </a:solidFill>
            </a:endParaRPr>
          </a:p>
          <a:p>
            <a:pPr marL="0" indent="0">
              <a:lnSpc>
                <a:spcPct val="120000"/>
              </a:lnSpc>
              <a:spcBef>
                <a:spcPts val="0"/>
              </a:spcBef>
              <a:buNone/>
            </a:pPr>
            <a:r>
              <a:rPr lang="en-US" b="1" dirty="0">
                <a:solidFill>
                  <a:srgbClr val="002499"/>
                </a:solidFill>
              </a:rPr>
              <a:t>Progress</a:t>
            </a:r>
          </a:p>
          <a:p>
            <a:pPr marL="171450" indent="-171450">
              <a:lnSpc>
                <a:spcPct val="120000"/>
              </a:lnSpc>
              <a:spcBef>
                <a:spcPts val="0"/>
              </a:spcBef>
              <a:buFont typeface="Arial" panose="020B0604020202020204" pitchFamily="34" charset="0"/>
              <a:buChar char="•"/>
            </a:pPr>
            <a:r>
              <a:rPr lang="en-US" sz="1200" dirty="0">
                <a:solidFill>
                  <a:srgbClr val="002499"/>
                </a:solidFill>
              </a:rPr>
              <a:t>Finished demolition on two former reactor facilities in the heart of ORNL.</a:t>
            </a:r>
          </a:p>
          <a:p>
            <a:pPr marL="171450" indent="-171450">
              <a:lnSpc>
                <a:spcPct val="120000"/>
              </a:lnSpc>
              <a:spcBef>
                <a:spcPts val="0"/>
              </a:spcBef>
              <a:buFont typeface="Arial" panose="020B0604020202020204" pitchFamily="34" charset="0"/>
              <a:buChar char="•"/>
            </a:pPr>
            <a:r>
              <a:rPr lang="en-US" sz="1200" dirty="0">
                <a:solidFill>
                  <a:srgbClr val="002499"/>
                </a:solidFill>
              </a:rPr>
              <a:t>Processing and disposing of the high dose inventory of U-233 stored at ORNL.</a:t>
            </a:r>
          </a:p>
          <a:p>
            <a:pPr marL="171450" indent="-171450">
              <a:lnSpc>
                <a:spcPct val="120000"/>
              </a:lnSpc>
              <a:spcBef>
                <a:spcPts val="0"/>
              </a:spcBef>
              <a:buFont typeface="Arial" panose="020B0604020202020204" pitchFamily="34" charset="0"/>
              <a:buChar char="•"/>
            </a:pPr>
            <a:r>
              <a:rPr lang="en-US" sz="1200" dirty="0">
                <a:solidFill>
                  <a:srgbClr val="002499"/>
                </a:solidFill>
              </a:rPr>
              <a:t>Initiated early site preparations for the Environmental Management Disposal Facility</a:t>
            </a:r>
          </a:p>
          <a:p>
            <a:pPr marL="0" indent="0">
              <a:lnSpc>
                <a:spcPct val="120000"/>
              </a:lnSpc>
              <a:spcBef>
                <a:spcPts val="0"/>
              </a:spcBef>
              <a:buFont typeface="Arial" panose="020B0604020202020204" pitchFamily="34" charset="0"/>
              <a:buNone/>
            </a:pPr>
            <a:endParaRPr lang="en-US" sz="1200" dirty="0">
              <a:solidFill>
                <a:srgbClr val="002499"/>
              </a:solidFill>
            </a:endParaRPr>
          </a:p>
          <a:p>
            <a:pPr marL="0" indent="0">
              <a:lnSpc>
                <a:spcPct val="120000"/>
              </a:lnSpc>
              <a:spcBef>
                <a:spcPts val="0"/>
              </a:spcBef>
              <a:buNone/>
            </a:pPr>
            <a:r>
              <a:rPr lang="en-US" b="1" dirty="0">
                <a:solidFill>
                  <a:srgbClr val="002499"/>
                </a:solidFill>
              </a:rPr>
              <a:t>Upcoming Work</a:t>
            </a:r>
          </a:p>
          <a:p>
            <a:pPr marL="171450" indent="-171450">
              <a:lnSpc>
                <a:spcPct val="120000"/>
              </a:lnSpc>
              <a:spcBef>
                <a:spcPts val="0"/>
              </a:spcBef>
              <a:buFont typeface="Arial" panose="020B0604020202020204" pitchFamily="34" charset="0"/>
              <a:buChar char="•"/>
            </a:pPr>
            <a:r>
              <a:rPr lang="en-US" sz="1200" dirty="0">
                <a:solidFill>
                  <a:srgbClr val="002499"/>
                </a:solidFill>
              </a:rPr>
              <a:t>Begin demolition on Alpha-2, a former Manhattan Project enrichment facility, at Y-12.</a:t>
            </a:r>
          </a:p>
          <a:p>
            <a:pPr marL="171450" indent="-171450">
              <a:lnSpc>
                <a:spcPct val="120000"/>
              </a:lnSpc>
              <a:spcBef>
                <a:spcPts val="0"/>
              </a:spcBef>
              <a:buFont typeface="Arial" panose="020B0604020202020204" pitchFamily="34" charset="0"/>
              <a:buChar char="•"/>
            </a:pPr>
            <a:r>
              <a:rPr lang="en-US" sz="1200" dirty="0">
                <a:solidFill>
                  <a:srgbClr val="002499"/>
                </a:solidFill>
              </a:rPr>
              <a:t>Finish soil remediation at the East Tennessee Technology Park.</a:t>
            </a:r>
          </a:p>
          <a:p>
            <a:endParaRPr lang="en-US" dirty="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FEBC6-53A8-448D-A756-AF219FED470B}" type="slidenum">
              <a:rPr kumimoji="0" lang="en-US" sz="1200" b="0" i="0" u="none" strike="noStrike" kern="1200" cap="none" spc="0" normalizeH="0" baseline="0" noProof="0" smtClean="0">
                <a:ln>
                  <a:noFill/>
                </a:ln>
                <a:solidFill>
                  <a:prstClr val="black"/>
                </a:solidFill>
                <a:effectLst/>
                <a:uLnTx/>
                <a:uFillTx/>
                <a:latin typeface="Helvetica Neue"/>
                <a:ea typeface="ヒラギノ角ゴ ProN W3"/>
                <a:cs typeface="ヒラギノ角ゴ ProN W3"/>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Helvetica Neue"/>
              <a:ea typeface="ヒラギノ角ゴ ProN W3"/>
              <a:cs typeface="ヒラギノ角ゴ ProN W3"/>
              <a:sym typeface="Helvetica Neue"/>
            </a:endParaRPr>
          </a:p>
        </p:txBody>
      </p:sp>
    </p:spTree>
    <p:extLst>
      <p:ext uri="{BB962C8B-B14F-4D97-AF65-F5344CB8AC3E}">
        <p14:creationId xmlns:p14="http://schemas.microsoft.com/office/powerpoint/2010/main" val="2455934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lnSpc>
                <a:spcPct val="100000"/>
              </a:lnSpc>
              <a:buNone/>
            </a:pPr>
            <a:r>
              <a:rPr lang="en-US" sz="1600" b="1" dirty="0">
                <a:solidFill>
                  <a:srgbClr val="002499"/>
                </a:solidFill>
              </a:rPr>
              <a:t>Photo Captions: new photos?!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sng" dirty="0">
                <a:solidFill>
                  <a:srgbClr val="002499"/>
                </a:solidFill>
              </a:rPr>
              <a:t>RIGHT</a:t>
            </a:r>
            <a:r>
              <a:rPr lang="en-US" sz="1600" b="0" dirty="0">
                <a:solidFill>
                  <a:srgbClr val="002499"/>
                </a:solidFill>
              </a:rPr>
              <a:t>: </a:t>
            </a:r>
            <a:r>
              <a:rPr lang="en-US" sz="1800" dirty="0">
                <a:effectLst/>
                <a:latin typeface="Calibri" panose="020F0502020204030204" pitchFamily="34" charset="0"/>
                <a:ea typeface="Calibri" panose="020F0502020204030204" pitchFamily="34" charset="0"/>
              </a:rPr>
              <a:t>The Integrated Waste Treatment Unit begins processing radioactive, liquid waste on April 11, 2023.</a:t>
            </a:r>
            <a:endParaRPr lang="en-US" sz="1600" b="0" dirty="0">
              <a:solidFill>
                <a:srgbClr val="00249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sng" dirty="0">
                <a:solidFill>
                  <a:srgbClr val="002499"/>
                </a:solidFill>
              </a:rPr>
              <a:t>MIDDLE</a:t>
            </a:r>
            <a:r>
              <a:rPr lang="en-US" sz="1600" b="0" dirty="0">
                <a:solidFill>
                  <a:srgbClr val="002499"/>
                </a:solidFill>
              </a:rPr>
              <a:t>: </a:t>
            </a:r>
            <a:r>
              <a:rPr lang="en-US" sz="1800" dirty="0">
                <a:effectLst/>
                <a:latin typeface="Calibri" panose="020F0502020204030204" pitchFamily="34" charset="0"/>
                <a:ea typeface="Calibri" panose="020F0502020204030204" pitchFamily="34" charset="0"/>
              </a:rPr>
              <a:t>Final demolition of the Accelerated Retrieval Project II facility at the Subsurface Disposal Area</a:t>
            </a:r>
            <a:r>
              <a:rPr lang="en-US" sz="1600" b="0" dirty="0">
                <a:solidFill>
                  <a:srgbClr val="002499"/>
                </a:solidFill>
                <a:effectLst/>
                <a:latin typeface="Calibri" panose="020F0502020204030204" pitchFamily="34" charset="0"/>
                <a:ea typeface="Calibri" panose="020F0502020204030204" pitchFamily="34" charset="0"/>
              </a:rPr>
              <a:t>.</a:t>
            </a:r>
            <a:endParaRPr lang="en-US" sz="1600" b="0" dirty="0">
              <a:solidFill>
                <a:srgbClr val="00249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sng" dirty="0">
                <a:solidFill>
                  <a:srgbClr val="002499"/>
                </a:solidFill>
              </a:rPr>
              <a:t>LEFT</a:t>
            </a:r>
            <a:r>
              <a:rPr lang="en-US" sz="1600" b="0" dirty="0">
                <a:solidFill>
                  <a:srgbClr val="002499"/>
                </a:solidFill>
              </a:rPr>
              <a:t>: </a:t>
            </a:r>
            <a:r>
              <a:rPr lang="en-US" sz="1800" dirty="0">
                <a:effectLst/>
                <a:latin typeface="Calibri" panose="020F0502020204030204" pitchFamily="34" charset="0"/>
                <a:ea typeface="Calibri" panose="020F0502020204030204" pitchFamily="34" charset="0"/>
              </a:rPr>
              <a:t>Decontamination and demolition of the S1W Naval Reactor prototype facility showing the removal of the upper engine room hull and equipment dismantlement.</a:t>
            </a:r>
            <a:endParaRPr lang="en-US" sz="1600" b="0" dirty="0">
              <a:solidFill>
                <a:srgbClr val="00249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002499"/>
              </a:solidFill>
            </a:endParaRPr>
          </a:p>
          <a:p>
            <a:pPr marL="0" indent="0">
              <a:lnSpc>
                <a:spcPct val="100000"/>
              </a:lnSpc>
              <a:buNone/>
            </a:pPr>
            <a:r>
              <a:rPr lang="en-US" sz="1600" b="1" dirty="0">
                <a:solidFill>
                  <a:srgbClr val="002499"/>
                </a:solidFill>
              </a:rPr>
              <a:t>Regulatory Structure</a:t>
            </a:r>
          </a:p>
          <a:p>
            <a:pPr marL="171450" indent="-171450">
              <a:lnSpc>
                <a:spcPct val="100000"/>
              </a:lnSpc>
              <a:buFont typeface="Arial" panose="020B0604020202020204" pitchFamily="34" charset="0"/>
              <a:buChar char="•"/>
            </a:pPr>
            <a:r>
              <a:rPr lang="en-US" sz="1200" dirty="0">
                <a:solidFill>
                  <a:srgbClr val="002499"/>
                </a:solidFill>
              </a:rPr>
              <a:t>Cleanup governed by RCRA, CERCLA, and a 1995 Idaho Settlement Agreement/2019 Supplemental Agreement. ICP complies with all federal and state regulations, including those of the Idaho Department of Environmental Quality, the Nuclear Regulatory Commission, and the Environmental Protection Agency. </a:t>
            </a:r>
            <a:r>
              <a:rPr lang="en-US" sz="1200" b="1" dirty="0">
                <a:solidFill>
                  <a:srgbClr val="002499"/>
                </a:solidFill>
              </a:rPr>
              <a:t> </a:t>
            </a:r>
          </a:p>
          <a:p>
            <a:pPr marL="0" indent="0">
              <a:lnSpc>
                <a:spcPct val="100000"/>
              </a:lnSpc>
              <a:buNone/>
            </a:pPr>
            <a:endParaRPr lang="en-US" sz="1600" b="1" dirty="0">
              <a:solidFill>
                <a:srgbClr val="002499"/>
              </a:solidFill>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rPr>
              <a:t>Progress</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RWMC</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Completed D&amp;D on 4 ARP structures in the past 2 years, 2 other structures underwent D&amp;D in previous years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Completed a 17-year effort that retrieved more than 10,300 cubic meters of targeted buried waste from 5.69 acres within the Subsurface Disposal Area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Completed a 15-year effort to retrieve and package 65,000 cubic meters of legacy TRU waste at the Advanced Mixed Waste Treatment Project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Continuing shipment of packaged TRU waste to WIPP to meet settlement agreement requirements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INTEC</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Processed over 68K of 300K gallons of Sodium Bearing Waste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Completed transfer all SNF from wet to dry storage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Navy</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Completed 48% of D%D of the S1W facility; Commenced D&amp;D activities at A1W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Contract Management</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Awarded 7 Task Orders under the End State Contract Model</a:t>
            </a:r>
          </a:p>
          <a:p>
            <a:pPr marL="0" marR="0" lvl="0" indent="0">
              <a:spcBef>
                <a:spcPts val="0"/>
              </a:spcBef>
              <a:spcAft>
                <a:spcPts val="0"/>
              </a:spcAft>
              <a:buFont typeface="Arial" panose="020B0604020202020204" pitchFamily="34" charset="0"/>
              <a:buNone/>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rPr>
              <a:t>Upcoming Work: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RWMC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Decontamination and Demolition of buried waste exhumation facilities at the Radioactive Waste Management Complex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Construction of evapotranspiration cap over the SDA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Finish shipping waste to WIPP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INTEC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Complete ICDF expansion construction to support planned D&amp;D efforts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Finish processing sodium bearing waste and close the tank farm (4 remaining tanks)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Begin packaging SNF into road ready containers – planning underway for packaging demonstration and use of Navy facilities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Progress critical decisions for Calcine Disposition Project and Spent Fuel Staging Facility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Navy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Finish D&amp;D efforts at prototype facilities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FEBC6-53A8-448D-A756-AF219FED470B}" type="slidenum">
              <a:rPr kumimoji="0" lang="en-US" sz="1200" b="0" i="0" u="none" strike="noStrike" kern="1200" cap="none" spc="0" normalizeH="0" baseline="0" noProof="0" smtClean="0">
                <a:ln>
                  <a:noFill/>
                </a:ln>
                <a:solidFill>
                  <a:prstClr val="black"/>
                </a:solidFill>
                <a:effectLst/>
                <a:uLnTx/>
                <a:uFillTx/>
                <a:latin typeface="Helvetica Neue"/>
                <a:ea typeface="ヒラギノ角ゴ ProN W3"/>
                <a:cs typeface="ヒラギノ角ゴ ProN W3"/>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Helvetica Neue"/>
              <a:ea typeface="ヒラギノ角ゴ ProN W3"/>
              <a:cs typeface="ヒラギノ角ゴ ProN W3"/>
              <a:sym typeface="Helvetica Neue"/>
            </a:endParaRPr>
          </a:p>
        </p:txBody>
      </p:sp>
    </p:spTree>
    <p:extLst>
      <p:ext uri="{BB962C8B-B14F-4D97-AF65-F5344CB8AC3E}">
        <p14:creationId xmlns:p14="http://schemas.microsoft.com/office/powerpoint/2010/main" val="472326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lnSpc>
                <a:spcPct val="100000"/>
              </a:lnSpc>
              <a:buNone/>
            </a:pPr>
            <a:r>
              <a:rPr lang="en-US" sz="1600" b="1" dirty="0">
                <a:solidFill>
                  <a:srgbClr val="002499"/>
                </a:solidFill>
              </a:rPr>
              <a:t>Photo Captions: new photos?!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sng" dirty="0">
                <a:solidFill>
                  <a:srgbClr val="002499"/>
                </a:solidFill>
              </a:rPr>
              <a:t>RIGHT</a:t>
            </a:r>
            <a:r>
              <a:rPr lang="en-US" sz="1600" b="0" dirty="0">
                <a:solidFill>
                  <a:srgbClr val="002499"/>
                </a:solidFill>
              </a:rPr>
              <a:t>: </a:t>
            </a:r>
            <a:r>
              <a:rPr lang="en-US" sz="1800" dirty="0">
                <a:effectLst/>
                <a:latin typeface="Calibri" panose="020F0502020204030204" pitchFamily="34" charset="0"/>
                <a:ea typeface="Calibri" panose="020F0502020204030204" pitchFamily="34" charset="0"/>
              </a:rPr>
              <a:t>The Integrated Waste Treatment Unit begins processing radioactive, liquid waste on April 11, 2023.</a:t>
            </a:r>
            <a:endParaRPr lang="en-US" sz="1600" b="0" dirty="0">
              <a:solidFill>
                <a:srgbClr val="00249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sng" dirty="0">
                <a:solidFill>
                  <a:srgbClr val="002499"/>
                </a:solidFill>
              </a:rPr>
              <a:t>MIDDLE</a:t>
            </a:r>
            <a:r>
              <a:rPr lang="en-US" sz="1600" b="0" dirty="0">
                <a:solidFill>
                  <a:srgbClr val="002499"/>
                </a:solidFill>
              </a:rPr>
              <a:t>: </a:t>
            </a:r>
            <a:r>
              <a:rPr lang="en-US" sz="1800" dirty="0">
                <a:effectLst/>
                <a:latin typeface="Calibri" panose="020F0502020204030204" pitchFamily="34" charset="0"/>
                <a:ea typeface="Calibri" panose="020F0502020204030204" pitchFamily="34" charset="0"/>
              </a:rPr>
              <a:t>Final demolition of the Accelerated Retrieval Project II facility at the Subsurface Disposal Area</a:t>
            </a:r>
            <a:r>
              <a:rPr lang="en-US" sz="1600" b="0" dirty="0">
                <a:solidFill>
                  <a:srgbClr val="002499"/>
                </a:solidFill>
                <a:effectLst/>
                <a:latin typeface="Calibri" panose="020F0502020204030204" pitchFamily="34" charset="0"/>
                <a:ea typeface="Calibri" panose="020F0502020204030204" pitchFamily="34" charset="0"/>
              </a:rPr>
              <a:t>.</a:t>
            </a:r>
            <a:endParaRPr lang="en-US" sz="1600" b="0" dirty="0">
              <a:solidFill>
                <a:srgbClr val="00249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u="sng" dirty="0">
                <a:solidFill>
                  <a:srgbClr val="002499"/>
                </a:solidFill>
              </a:rPr>
              <a:t>LEFT</a:t>
            </a:r>
            <a:r>
              <a:rPr lang="en-US" sz="1600" b="0" dirty="0">
                <a:solidFill>
                  <a:srgbClr val="002499"/>
                </a:solidFill>
              </a:rPr>
              <a:t>: </a:t>
            </a:r>
            <a:r>
              <a:rPr lang="en-US" sz="1800" dirty="0">
                <a:effectLst/>
                <a:latin typeface="Calibri" panose="020F0502020204030204" pitchFamily="34" charset="0"/>
                <a:ea typeface="Calibri" panose="020F0502020204030204" pitchFamily="34" charset="0"/>
              </a:rPr>
              <a:t>Decontamination and demolition of the S1W Naval Reactor prototype facility showing the removal of the upper engine room hull and equipment dismantlement.</a:t>
            </a:r>
            <a:endParaRPr lang="en-US" sz="1600" b="0" dirty="0">
              <a:solidFill>
                <a:srgbClr val="002499"/>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dirty="0">
              <a:solidFill>
                <a:srgbClr val="002499"/>
              </a:solidFill>
            </a:endParaRPr>
          </a:p>
          <a:p>
            <a:pPr marL="0" indent="0">
              <a:lnSpc>
                <a:spcPct val="100000"/>
              </a:lnSpc>
              <a:buNone/>
            </a:pPr>
            <a:r>
              <a:rPr lang="en-US" sz="1600" b="1" dirty="0">
                <a:solidFill>
                  <a:srgbClr val="002499"/>
                </a:solidFill>
              </a:rPr>
              <a:t>Regulatory Structure</a:t>
            </a:r>
          </a:p>
          <a:p>
            <a:pPr marL="171450" indent="-171450">
              <a:lnSpc>
                <a:spcPct val="100000"/>
              </a:lnSpc>
              <a:buFont typeface="Arial" panose="020B0604020202020204" pitchFamily="34" charset="0"/>
              <a:buChar char="•"/>
            </a:pPr>
            <a:r>
              <a:rPr lang="en-US" sz="1200" dirty="0">
                <a:solidFill>
                  <a:srgbClr val="002499"/>
                </a:solidFill>
              </a:rPr>
              <a:t>Cleanup governed by RCRA, CERCLA, and a 1995 Idaho Settlement Agreement/2019 Supplemental Agreement. ICP complies with all federal and state regulations, including those of the Idaho Department of Environmental Quality, the Nuclear Regulatory Commission, and the Environmental Protection Agency. </a:t>
            </a:r>
            <a:r>
              <a:rPr lang="en-US" sz="1200" b="1" dirty="0">
                <a:solidFill>
                  <a:srgbClr val="002499"/>
                </a:solidFill>
              </a:rPr>
              <a:t> </a:t>
            </a:r>
          </a:p>
          <a:p>
            <a:pPr marL="0" indent="0">
              <a:lnSpc>
                <a:spcPct val="100000"/>
              </a:lnSpc>
              <a:buNone/>
            </a:pPr>
            <a:endParaRPr lang="en-US" sz="1600" b="1" dirty="0">
              <a:solidFill>
                <a:srgbClr val="002499"/>
              </a:solidFill>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rPr>
              <a:t>Progress</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RWMC</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Completed D&amp;D on 4 ARP structures in the past 2 years, 2 other structures underwent D&amp;D in previous years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Completed a 17-year effort that retrieved more than 10,300 cubic meters of targeted buried waste from 5.69 acres within the Subsurface Disposal Area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Completed a 15-year effort to retrieve and package 65,000 cubic meters of legacy TRU waste at the Advanced Mixed Waste Treatment Project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Continuing shipment of packaged TRU waste to WIPP to meet settlement agreement requirements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INTEC</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Processed over 68K of 300K gallons of Sodium Bearing Waste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Completed transfer all SNF from wet to dry storage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Navy</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Completed 48% of D%D of the S1W facility; Commenced D&amp;D activities at A1W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Contract Management</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 Awarded 7 Task Orders under the End State Contract Model</a:t>
            </a:r>
          </a:p>
          <a:p>
            <a:pPr marL="0" marR="0" lvl="0" indent="0">
              <a:spcBef>
                <a:spcPts val="0"/>
              </a:spcBef>
              <a:spcAft>
                <a:spcPts val="0"/>
              </a:spcAft>
              <a:buFont typeface="Arial" panose="020B0604020202020204" pitchFamily="34" charset="0"/>
              <a:buNone/>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b="1" dirty="0">
                <a:effectLst/>
                <a:latin typeface="Calibri" panose="020F0502020204030204" pitchFamily="34" charset="0"/>
                <a:ea typeface="Calibri" panose="020F0502020204030204" pitchFamily="34" charset="0"/>
              </a:rPr>
              <a:t>Upcoming Work: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RWMC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Decontamination and Demolition of buried waste exhumation facilities at the Radioactive Waste Management Complex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Construction of evapotranspiration cap over the SDA</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Finish shipping waste to WIPP</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INTEC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Complete ICDF expansion construction to support planned D&amp;D efforts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Finish processing sodium bearing waste and close the tank farm (4 remaining tanks)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Begin packaging SNF into road ready containers – planning underway for packaging demonstration and use of Navy facilities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Progress critical decisions for Calcine Disposition Project and Spent Fuel Staging Facility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Navy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spcBef>
                <a:spcPts val="0"/>
              </a:spcBef>
              <a:spcAft>
                <a:spcPts val="0"/>
              </a:spcAft>
              <a:buFont typeface="Arial" panose="020B0604020202020204" pitchFamily="34" charset="0"/>
              <a:buChar char="•"/>
              <a:tabLst>
                <a:tab pos="914400" algn="l"/>
              </a:tabLst>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Finish D&amp;D efforts at prototype facilities</a:t>
            </a:r>
          </a:p>
          <a:p>
            <a:pPr marL="742950" marR="0" lvl="1" indent="-285750">
              <a:spcBef>
                <a:spcPts val="0"/>
              </a:spcBef>
              <a:spcAft>
                <a:spcPts val="0"/>
              </a:spcAft>
              <a:buFont typeface="Arial" panose="020B0604020202020204" pitchFamily="34" charset="0"/>
              <a:buChar char="•"/>
              <a:tabLst>
                <a:tab pos="914400" algn="l"/>
              </a:tabLs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Font typeface="Arial" panose="020B0604020202020204" pitchFamily="34" charset="0"/>
              <a:buChar char="•"/>
              <a:tabLst>
                <a:tab pos="914400" algn="l"/>
              </a:tabLst>
            </a:pPr>
            <a:r>
              <a:rPr lang="en-US" sz="1600" b="0" i="0" dirty="0">
                <a:solidFill>
                  <a:srgbClr val="040C28"/>
                </a:solidFill>
                <a:effectLst/>
                <a:latin typeface="Google Sans"/>
              </a:rPr>
              <a:t>CERCLA:  Comprehensive Environmental Response, Compensation, and Liability Act of 1980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FEBC6-53A8-448D-A756-AF219FED470B}" type="slidenum">
              <a:rPr kumimoji="0" lang="en-US" sz="1200" b="0" i="0" u="none" strike="noStrike" kern="1200" cap="none" spc="0" normalizeH="0" baseline="0" noProof="0" smtClean="0">
                <a:ln>
                  <a:noFill/>
                </a:ln>
                <a:solidFill>
                  <a:prstClr val="black"/>
                </a:solidFill>
                <a:effectLst/>
                <a:uLnTx/>
                <a:uFillTx/>
                <a:latin typeface="Helvetica Neue"/>
                <a:ea typeface="ヒラギノ角ゴ ProN W3"/>
                <a:cs typeface="ヒラギノ角ゴ ProN W3"/>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Helvetica Neue"/>
              <a:ea typeface="ヒラギノ角ゴ ProN W3"/>
              <a:cs typeface="ヒラギノ角ゴ ProN W3"/>
              <a:sym typeface="Helvetica Neue"/>
            </a:endParaRPr>
          </a:p>
        </p:txBody>
      </p:sp>
    </p:spTree>
    <p:extLst>
      <p:ext uri="{BB962C8B-B14F-4D97-AF65-F5344CB8AC3E}">
        <p14:creationId xmlns:p14="http://schemas.microsoft.com/office/powerpoint/2010/main" val="101766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what are site map looked like when EM was established in 1989.</a:t>
            </a:r>
          </a:p>
        </p:txBody>
      </p:sp>
      <p:sp>
        <p:nvSpPr>
          <p:cNvPr id="4" name="Slide Number Placeholder 3"/>
          <p:cNvSpPr>
            <a:spLocks noGrp="1"/>
          </p:cNvSpPr>
          <p:nvPr>
            <p:ph type="sldNum" sz="quarter" idx="5"/>
          </p:nvPr>
        </p:nvSpPr>
        <p:spPr/>
        <p:txBody>
          <a:bodyPr/>
          <a:lstStyle/>
          <a:p>
            <a:fld id="{571A400B-D204-FD43-B8D0-D8C2C41B88FC}" type="slidenum">
              <a:rPr lang="en-US" smtClean="0"/>
              <a:t>4</a:t>
            </a:fld>
            <a:endParaRPr lang="en-US"/>
          </a:p>
        </p:txBody>
      </p:sp>
    </p:spTree>
    <p:extLst>
      <p:ext uri="{BB962C8B-B14F-4D97-AF65-F5344CB8AC3E}">
        <p14:creationId xmlns:p14="http://schemas.microsoft.com/office/powerpoint/2010/main" val="32938044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499"/>
                </a:solidFill>
                <a:ea typeface="Calibri" panose="020F0502020204030204" pitchFamily="34" charset="0"/>
              </a:rPr>
              <a:t>Photo Caption:</a:t>
            </a:r>
          </a:p>
          <a:p>
            <a:pPr algn="l"/>
            <a:r>
              <a:rPr lang="en-US" u="sng" dirty="0"/>
              <a:t>LEFT:</a:t>
            </a:r>
            <a:r>
              <a:rPr lang="en-US" u="none" dirty="0"/>
              <a:t> </a:t>
            </a:r>
            <a:r>
              <a:rPr lang="en-US" b="0" i="0" dirty="0">
                <a:solidFill>
                  <a:srgbClr val="292929"/>
                </a:solidFill>
                <a:effectLst/>
                <a:latin typeface="Karla" pitchFamily="2" charset="0"/>
              </a:rPr>
              <a:t>Environmental crew members conduct excavation to clean up contamination in Lower Water Canyon near one of Los Alamos National Laboratory’s Cold War-era underground explosives firing chambers.</a:t>
            </a:r>
            <a:endParaRPr lang="en-US" b="0" u="sng" dirty="0"/>
          </a:p>
          <a:p>
            <a:r>
              <a:rPr lang="en-US" u="sng" dirty="0"/>
              <a:t>MIDDLE:</a:t>
            </a:r>
            <a:r>
              <a:rPr lang="en-US" u="none" dirty="0"/>
              <a:t> </a:t>
            </a:r>
            <a:r>
              <a:rPr lang="en-US" b="0" i="0" dirty="0">
                <a:solidFill>
                  <a:srgbClr val="292929"/>
                </a:solidFill>
                <a:effectLst/>
                <a:latin typeface="Karla" pitchFamily="2" charset="0"/>
              </a:rPr>
              <a:t>Transuranic waste shipments at Los Alamos National Laboratory are staged for transportation to the Waste Isolation Pilot Plant (WIPP) for permanent disposal. EM and National Nuclear Security Administration contractor Triad commingle shipments to maximize efficiency and reduce the number of trucks on the roads to WIPP. </a:t>
            </a:r>
          </a:p>
          <a:p>
            <a:r>
              <a:rPr lang="en-US" u="sng" dirty="0"/>
              <a:t>RIGHT:</a:t>
            </a:r>
            <a:r>
              <a:rPr lang="en-US" u="none" dirty="0"/>
              <a:t> </a:t>
            </a:r>
            <a:r>
              <a:rPr lang="en-US" b="0" i="0" dirty="0">
                <a:solidFill>
                  <a:srgbClr val="292929"/>
                </a:solidFill>
                <a:effectLst/>
                <a:latin typeface="Karla" pitchFamily="2" charset="0"/>
              </a:rPr>
              <a:t>Cleanup of the Middle DP Road Site in Los Alamos included removal of more than 5,917 cubic yards of waste and debris for disposal.</a:t>
            </a:r>
            <a:endParaRPr lang="en-US" b="0" u="sng" dirty="0"/>
          </a:p>
          <a:p>
            <a:endParaRPr lang="en-US" u="sng" dirty="0"/>
          </a:p>
          <a:p>
            <a:pPr marL="0" indent="0">
              <a:spcBef>
                <a:spcPts val="0"/>
              </a:spcBef>
              <a:buNone/>
            </a:pPr>
            <a:r>
              <a:rPr lang="en-US" sz="1600" b="1" dirty="0">
                <a:solidFill>
                  <a:srgbClr val="002499"/>
                </a:solidFill>
                <a:ea typeface="Calibri" panose="020F0502020204030204" pitchFamily="34" charset="0"/>
              </a:rPr>
              <a:t>Regulatory Structure</a:t>
            </a:r>
          </a:p>
          <a:p>
            <a:pPr marL="171450" indent="-171450">
              <a:spcBef>
                <a:spcPts val="0"/>
              </a:spcBef>
              <a:buFont typeface="Arial" panose="020B0604020202020204" pitchFamily="34" charset="0"/>
              <a:buChar char="•"/>
            </a:pPr>
            <a:r>
              <a:rPr lang="en-US" sz="1200" dirty="0">
                <a:solidFill>
                  <a:srgbClr val="002499"/>
                </a:solidFill>
                <a:ea typeface="Times New Roman" panose="02020603050405020304" pitchFamily="18" charset="0"/>
              </a:rPr>
              <a:t>Cleanup is governed by Resource Conservation and Recovery Act and a 2016 Compliance Order on Consent with New Mexico Environment Department</a:t>
            </a:r>
          </a:p>
          <a:p>
            <a:pPr marL="171450" indent="-171450">
              <a:spcBef>
                <a:spcPts val="0"/>
              </a:spcBef>
              <a:buFont typeface="Arial" panose="020B0604020202020204" pitchFamily="34" charset="0"/>
              <a:buChar char="•"/>
            </a:pPr>
            <a:endParaRPr lang="en-US" sz="1200" dirty="0">
              <a:solidFill>
                <a:srgbClr val="002499"/>
              </a:solidFill>
              <a:ea typeface="Times New Roman" panose="02020603050405020304" pitchFamily="18" charset="0"/>
            </a:endParaRPr>
          </a:p>
          <a:p>
            <a:pPr marL="0" indent="0">
              <a:spcBef>
                <a:spcPts val="0"/>
              </a:spcBef>
              <a:buFont typeface="Arial" panose="020B0604020202020204" pitchFamily="34" charset="0"/>
              <a:buNone/>
            </a:pPr>
            <a:r>
              <a:rPr lang="en-US" sz="1200" b="1" dirty="0">
                <a:solidFill>
                  <a:srgbClr val="002499"/>
                </a:solidFill>
                <a:ea typeface="Calibri" panose="020F0502020204030204" pitchFamily="34" charset="0"/>
              </a:rPr>
              <a:t>Progress</a:t>
            </a:r>
          </a:p>
          <a:p>
            <a:pPr marL="171450" indent="-171450">
              <a:lnSpc>
                <a:spcPct val="100000"/>
              </a:lnSpc>
              <a:spcBef>
                <a:spcPts val="0"/>
              </a:spcBef>
              <a:buFont typeface="Arial" panose="020B0604020202020204" pitchFamily="34" charset="0"/>
              <a:buChar char="•"/>
            </a:pPr>
            <a:r>
              <a:rPr lang="en-US" sz="1200" dirty="0">
                <a:solidFill>
                  <a:srgbClr val="002499"/>
                </a:solidFill>
                <a:ea typeface="Times New Roman" panose="02020603050405020304" pitchFamily="18" charset="0"/>
              </a:rPr>
              <a:t>Exceeded EM goal for transuranic waste shipments to WIPP for the last 3 years</a:t>
            </a:r>
            <a:endParaRPr lang="en-US" sz="1200" dirty="0">
              <a:solidFill>
                <a:srgbClr val="002499"/>
              </a:solidFill>
              <a:ea typeface="Calibri" panose="020F0502020204030204" pitchFamily="34" charset="0"/>
            </a:endParaRPr>
          </a:p>
          <a:p>
            <a:pPr marL="171450" indent="-171450">
              <a:lnSpc>
                <a:spcPct val="100000"/>
              </a:lnSpc>
              <a:spcBef>
                <a:spcPts val="0"/>
              </a:spcBef>
              <a:buFont typeface="Arial" panose="020B0604020202020204" pitchFamily="34" charset="0"/>
              <a:buChar char="•"/>
            </a:pPr>
            <a:r>
              <a:rPr lang="en-US" sz="1200" dirty="0">
                <a:solidFill>
                  <a:srgbClr val="002499"/>
                </a:solidFill>
                <a:ea typeface="Times New Roman" panose="02020603050405020304" pitchFamily="18" charset="0"/>
              </a:rPr>
              <a:t>Finished investigation and soil remediation for 2 legacy cleanup campaigns </a:t>
            </a:r>
            <a:endParaRPr lang="en-US" sz="1200" dirty="0">
              <a:solidFill>
                <a:srgbClr val="002499"/>
              </a:solidFill>
              <a:ea typeface="Calibri" panose="020F0502020204030204" pitchFamily="34" charset="0"/>
            </a:endParaRPr>
          </a:p>
          <a:p>
            <a:pPr marL="171450" indent="-171450">
              <a:lnSpc>
                <a:spcPct val="100000"/>
              </a:lnSpc>
              <a:spcBef>
                <a:spcPts val="0"/>
              </a:spcBef>
              <a:buFont typeface="Arial" panose="020B0604020202020204" pitchFamily="34" charset="0"/>
              <a:buChar char="•"/>
            </a:pPr>
            <a:r>
              <a:rPr lang="en-US" sz="1200" dirty="0">
                <a:solidFill>
                  <a:srgbClr val="002499"/>
                </a:solidFill>
                <a:ea typeface="Calibri" panose="020F0502020204030204" pitchFamily="34" charset="0"/>
              </a:rPr>
              <a:t>Completed field work for Middle DP Road Site – a key cleanup project for Los Alamos County economic development</a:t>
            </a:r>
          </a:p>
          <a:p>
            <a:pPr marL="171450" indent="-171450">
              <a:lnSpc>
                <a:spcPct val="100000"/>
              </a:lnSpc>
              <a:spcBef>
                <a:spcPts val="0"/>
              </a:spcBef>
              <a:buFont typeface="Arial" panose="020B0604020202020204" pitchFamily="34" charset="0"/>
              <a:buChar char="•"/>
            </a:pPr>
            <a:r>
              <a:rPr lang="en-US" sz="1200" dirty="0">
                <a:solidFill>
                  <a:srgbClr val="002499"/>
                </a:solidFill>
                <a:ea typeface="Calibri" panose="020F0502020204030204" pitchFamily="34" charset="0"/>
              </a:rPr>
              <a:t>Implemented EM-LA Strategic Vision initiative to obtain input from pueblos, stakeholders and the public for remaining legacy cleanup projects</a:t>
            </a:r>
          </a:p>
          <a:p>
            <a:pPr marL="0" indent="0">
              <a:spcBef>
                <a:spcPts val="0"/>
              </a:spcBef>
              <a:buFont typeface="Arial" panose="020B0604020202020204" pitchFamily="34" charset="0"/>
              <a:buNone/>
            </a:pPr>
            <a:endParaRPr lang="en-US" sz="1200" b="1" dirty="0">
              <a:solidFill>
                <a:srgbClr val="002499"/>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rgbClr val="002499"/>
                </a:solidFill>
                <a:ea typeface="Calibri" panose="020F0502020204030204" pitchFamily="34" charset="0"/>
              </a:rPr>
              <a:t>Upcoming Work</a:t>
            </a:r>
          </a:p>
          <a:p>
            <a:pPr marL="171450" indent="-171450">
              <a:lnSpc>
                <a:spcPct val="100000"/>
              </a:lnSpc>
              <a:spcBef>
                <a:spcPts val="0"/>
              </a:spcBef>
              <a:buFont typeface="Arial" panose="020B0604020202020204" pitchFamily="34" charset="0"/>
              <a:buChar char="•"/>
            </a:pPr>
            <a:r>
              <a:rPr lang="en-US" sz="1200" dirty="0">
                <a:solidFill>
                  <a:srgbClr val="002499"/>
                </a:solidFill>
                <a:ea typeface="Times New Roman" panose="02020603050405020304" pitchFamily="18" charset="0"/>
              </a:rPr>
              <a:t>Complete below-ground retrieval and size-reduction of 158 corrugated metal pipes of cemented TRU waste </a:t>
            </a:r>
          </a:p>
          <a:p>
            <a:pPr marL="171450" indent="-171450">
              <a:lnSpc>
                <a:spcPct val="100000"/>
              </a:lnSpc>
              <a:spcBef>
                <a:spcPts val="0"/>
              </a:spcBef>
              <a:buFont typeface="Arial" panose="020B0604020202020204" pitchFamily="34" charset="0"/>
              <a:buChar char="•"/>
            </a:pPr>
            <a:r>
              <a:rPr lang="en-US" sz="1200" dirty="0">
                <a:solidFill>
                  <a:srgbClr val="002499"/>
                </a:solidFill>
                <a:ea typeface="Times New Roman" panose="02020603050405020304" pitchFamily="18" charset="0"/>
              </a:rPr>
              <a:t>Perform site characterization and soil remediation at 5 Aggregate Areas within watersheds or canyons at LANL</a:t>
            </a:r>
            <a:endParaRPr lang="en-US" sz="1200" dirty="0">
              <a:solidFill>
                <a:srgbClr val="002499"/>
              </a:solidFill>
              <a:ea typeface="Calibri" panose="020F0502020204030204" pitchFamily="34" charset="0"/>
            </a:endParaRPr>
          </a:p>
          <a:p>
            <a:pPr marL="171450" indent="-171450">
              <a:spcBef>
                <a:spcPts val="0"/>
              </a:spcBef>
              <a:buFont typeface="Arial" panose="020B0604020202020204" pitchFamily="34" charset="0"/>
              <a:buChar char="•"/>
            </a:pPr>
            <a:endParaRPr lang="en-US" sz="1200" dirty="0">
              <a:solidFill>
                <a:srgbClr val="002499"/>
              </a:solidFill>
              <a:ea typeface="Times New Roman" panose="02020603050405020304" pitchFamily="18" charset="0"/>
            </a:endParaRPr>
          </a:p>
          <a:p>
            <a:endParaRPr lang="en-US" u="sng" dirty="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FEBC6-53A8-448D-A756-AF219FED470B}" type="slidenum">
              <a:rPr kumimoji="0" lang="en-US" sz="1200" b="0" i="0" u="none" strike="noStrike" kern="1200" cap="none" spc="0" normalizeH="0" baseline="0" noProof="0" smtClean="0">
                <a:ln>
                  <a:noFill/>
                </a:ln>
                <a:solidFill>
                  <a:prstClr val="black"/>
                </a:solidFill>
                <a:effectLst/>
                <a:uLnTx/>
                <a:uFillTx/>
                <a:latin typeface="Helvetica Neue"/>
                <a:ea typeface="ヒラギノ角ゴ ProN W3"/>
                <a:cs typeface="ヒラギノ角ゴ ProN W3"/>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Helvetica Neue"/>
              <a:ea typeface="ヒラギノ角ゴ ProN W3"/>
              <a:cs typeface="ヒラギノ角ゴ ProN W3"/>
              <a:sym typeface="Helvetica Neue"/>
            </a:endParaRPr>
          </a:p>
        </p:txBody>
      </p:sp>
    </p:spTree>
    <p:extLst>
      <p:ext uri="{BB962C8B-B14F-4D97-AF65-F5344CB8AC3E}">
        <p14:creationId xmlns:p14="http://schemas.microsoft.com/office/powerpoint/2010/main" val="15045836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2499"/>
                </a:solidFill>
                <a:ea typeface="Calibri" panose="020F0502020204030204" pitchFamily="34" charset="0"/>
              </a:rPr>
              <a:t>Photo Caption:</a:t>
            </a:r>
          </a:p>
          <a:p>
            <a:pPr algn="l"/>
            <a:r>
              <a:rPr lang="en-US" u="sng" dirty="0"/>
              <a:t>LEFT:</a:t>
            </a:r>
            <a:r>
              <a:rPr lang="en-US" u="none" dirty="0"/>
              <a:t> </a:t>
            </a:r>
            <a:r>
              <a:rPr lang="en-US" b="0" i="0" dirty="0">
                <a:solidFill>
                  <a:srgbClr val="292929"/>
                </a:solidFill>
                <a:effectLst/>
                <a:latin typeface="Karla" pitchFamily="2" charset="0"/>
              </a:rPr>
              <a:t>Environmental crew members conduct excavation to clean up contamination in Lower Water Canyon near one of Los Alamos National Laboratory’s Cold War-era underground explosives firing chambers.</a:t>
            </a:r>
            <a:endParaRPr lang="en-US" b="0" u="sng" dirty="0"/>
          </a:p>
          <a:p>
            <a:r>
              <a:rPr lang="en-US" u="sng" dirty="0"/>
              <a:t>MIDDLE:</a:t>
            </a:r>
            <a:r>
              <a:rPr lang="en-US" u="none" dirty="0"/>
              <a:t> </a:t>
            </a:r>
            <a:r>
              <a:rPr lang="en-US" b="0" i="0" dirty="0">
                <a:solidFill>
                  <a:srgbClr val="292929"/>
                </a:solidFill>
                <a:effectLst/>
                <a:latin typeface="Karla" pitchFamily="2" charset="0"/>
              </a:rPr>
              <a:t>Transuranic waste shipments at Los Alamos National Laboratory are staged for transportation to the Waste Isolation Pilot Plant (WIPP) for permanent disposal. EM and National Nuclear Security Administration contractor Triad commingle shipments to maximize efficiency and reduce the number of trucks on the roads to WIPP. </a:t>
            </a:r>
          </a:p>
          <a:p>
            <a:r>
              <a:rPr lang="en-US" u="sng" dirty="0"/>
              <a:t>RIGHT:</a:t>
            </a:r>
            <a:r>
              <a:rPr lang="en-US" u="none" dirty="0"/>
              <a:t> </a:t>
            </a:r>
            <a:r>
              <a:rPr lang="en-US" b="0" i="0" dirty="0">
                <a:solidFill>
                  <a:srgbClr val="292929"/>
                </a:solidFill>
                <a:effectLst/>
                <a:latin typeface="Karla" pitchFamily="2" charset="0"/>
              </a:rPr>
              <a:t>Cleanup of the Middle DP Road Site in Los Alamos included removal of more than 5,917 cubic yards of waste and debris for disposal.</a:t>
            </a:r>
            <a:endParaRPr lang="en-US" b="0" u="sng" dirty="0"/>
          </a:p>
          <a:p>
            <a:endParaRPr lang="en-US" u="sng" dirty="0"/>
          </a:p>
          <a:p>
            <a:pPr marL="0" indent="0">
              <a:spcBef>
                <a:spcPts val="0"/>
              </a:spcBef>
              <a:buNone/>
            </a:pPr>
            <a:r>
              <a:rPr lang="en-US" sz="1600" b="1" dirty="0">
                <a:solidFill>
                  <a:srgbClr val="002499"/>
                </a:solidFill>
                <a:ea typeface="Calibri" panose="020F0502020204030204" pitchFamily="34" charset="0"/>
              </a:rPr>
              <a:t>Regulatory Structure</a:t>
            </a:r>
          </a:p>
          <a:p>
            <a:pPr marL="171450" indent="-171450">
              <a:spcBef>
                <a:spcPts val="0"/>
              </a:spcBef>
              <a:buFont typeface="Arial" panose="020B0604020202020204" pitchFamily="34" charset="0"/>
              <a:buChar char="•"/>
            </a:pPr>
            <a:r>
              <a:rPr lang="en-US" sz="1200" dirty="0">
                <a:solidFill>
                  <a:srgbClr val="002499"/>
                </a:solidFill>
                <a:ea typeface="Times New Roman" panose="02020603050405020304" pitchFamily="18" charset="0"/>
              </a:rPr>
              <a:t>Cleanup is governed by Resource Conservation and Recovery Act and a 2016 Compliance Order on Consent with New Mexico Environment Department</a:t>
            </a:r>
          </a:p>
          <a:p>
            <a:pPr marL="171450" indent="-171450">
              <a:spcBef>
                <a:spcPts val="0"/>
              </a:spcBef>
              <a:buFont typeface="Arial" panose="020B0604020202020204" pitchFamily="34" charset="0"/>
              <a:buChar char="•"/>
            </a:pPr>
            <a:endParaRPr lang="en-US" sz="1200" dirty="0">
              <a:solidFill>
                <a:srgbClr val="002499"/>
              </a:solidFill>
              <a:ea typeface="Times New Roman" panose="02020603050405020304" pitchFamily="18" charset="0"/>
            </a:endParaRPr>
          </a:p>
          <a:p>
            <a:pPr marL="0" indent="0">
              <a:spcBef>
                <a:spcPts val="0"/>
              </a:spcBef>
              <a:buFont typeface="Arial" panose="020B0604020202020204" pitchFamily="34" charset="0"/>
              <a:buNone/>
            </a:pPr>
            <a:r>
              <a:rPr lang="en-US" sz="1200" b="1" dirty="0">
                <a:solidFill>
                  <a:srgbClr val="002499"/>
                </a:solidFill>
                <a:ea typeface="Calibri" panose="020F0502020204030204" pitchFamily="34" charset="0"/>
              </a:rPr>
              <a:t>Progress</a:t>
            </a:r>
          </a:p>
          <a:p>
            <a:pPr marL="171450" indent="-171450">
              <a:lnSpc>
                <a:spcPct val="100000"/>
              </a:lnSpc>
              <a:spcBef>
                <a:spcPts val="0"/>
              </a:spcBef>
              <a:buFont typeface="Arial" panose="020B0604020202020204" pitchFamily="34" charset="0"/>
              <a:buChar char="•"/>
            </a:pPr>
            <a:r>
              <a:rPr lang="en-US" sz="1200" dirty="0">
                <a:solidFill>
                  <a:srgbClr val="002499"/>
                </a:solidFill>
                <a:ea typeface="Times New Roman" panose="02020603050405020304" pitchFamily="18" charset="0"/>
              </a:rPr>
              <a:t>Exceeded EM goal for transuranic waste shipments to WIPP for the last 3 years</a:t>
            </a:r>
            <a:endParaRPr lang="en-US" sz="1200" dirty="0">
              <a:solidFill>
                <a:srgbClr val="002499"/>
              </a:solidFill>
              <a:ea typeface="Calibri" panose="020F0502020204030204" pitchFamily="34" charset="0"/>
            </a:endParaRPr>
          </a:p>
          <a:p>
            <a:pPr marL="171450" indent="-171450">
              <a:lnSpc>
                <a:spcPct val="100000"/>
              </a:lnSpc>
              <a:spcBef>
                <a:spcPts val="0"/>
              </a:spcBef>
              <a:buFont typeface="Arial" panose="020B0604020202020204" pitchFamily="34" charset="0"/>
              <a:buChar char="•"/>
            </a:pPr>
            <a:r>
              <a:rPr lang="en-US" sz="1200" dirty="0">
                <a:solidFill>
                  <a:srgbClr val="002499"/>
                </a:solidFill>
                <a:ea typeface="Times New Roman" panose="02020603050405020304" pitchFamily="18" charset="0"/>
              </a:rPr>
              <a:t>Finished investigation and soil remediation for 2 legacy cleanup campaigns </a:t>
            </a:r>
            <a:endParaRPr lang="en-US" sz="1200" dirty="0">
              <a:solidFill>
                <a:srgbClr val="002499"/>
              </a:solidFill>
              <a:ea typeface="Calibri" panose="020F0502020204030204" pitchFamily="34" charset="0"/>
            </a:endParaRPr>
          </a:p>
          <a:p>
            <a:pPr marL="171450" indent="-171450">
              <a:lnSpc>
                <a:spcPct val="100000"/>
              </a:lnSpc>
              <a:spcBef>
                <a:spcPts val="0"/>
              </a:spcBef>
              <a:buFont typeface="Arial" panose="020B0604020202020204" pitchFamily="34" charset="0"/>
              <a:buChar char="•"/>
            </a:pPr>
            <a:r>
              <a:rPr lang="en-US" sz="1200" dirty="0">
                <a:solidFill>
                  <a:srgbClr val="002499"/>
                </a:solidFill>
                <a:ea typeface="Calibri" panose="020F0502020204030204" pitchFamily="34" charset="0"/>
              </a:rPr>
              <a:t>Completed field work for Middle DP Road Site – a key cleanup project for Los Alamos County economic development</a:t>
            </a:r>
          </a:p>
          <a:p>
            <a:pPr marL="171450" indent="-171450">
              <a:lnSpc>
                <a:spcPct val="100000"/>
              </a:lnSpc>
              <a:spcBef>
                <a:spcPts val="0"/>
              </a:spcBef>
              <a:buFont typeface="Arial" panose="020B0604020202020204" pitchFamily="34" charset="0"/>
              <a:buChar char="•"/>
            </a:pPr>
            <a:r>
              <a:rPr lang="en-US" sz="1200" dirty="0">
                <a:solidFill>
                  <a:srgbClr val="002499"/>
                </a:solidFill>
                <a:ea typeface="Calibri" panose="020F0502020204030204" pitchFamily="34" charset="0"/>
              </a:rPr>
              <a:t>Implemented EM-LA Strategic Vision initiative to obtain input from pueblos, stakeholders and the public for remaining legacy cleanup projects</a:t>
            </a:r>
          </a:p>
          <a:p>
            <a:pPr marL="0" indent="0">
              <a:spcBef>
                <a:spcPts val="0"/>
              </a:spcBef>
              <a:buFont typeface="Arial" panose="020B0604020202020204" pitchFamily="34" charset="0"/>
              <a:buNone/>
            </a:pPr>
            <a:endParaRPr lang="en-US" sz="1200" b="1" dirty="0">
              <a:solidFill>
                <a:srgbClr val="002499"/>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rgbClr val="002499"/>
                </a:solidFill>
                <a:ea typeface="Calibri" panose="020F0502020204030204" pitchFamily="34" charset="0"/>
              </a:rPr>
              <a:t>Upcoming Work</a:t>
            </a:r>
          </a:p>
          <a:p>
            <a:pPr marL="171450" indent="-171450">
              <a:lnSpc>
                <a:spcPct val="100000"/>
              </a:lnSpc>
              <a:spcBef>
                <a:spcPts val="0"/>
              </a:spcBef>
              <a:buFont typeface="Arial" panose="020B0604020202020204" pitchFamily="34" charset="0"/>
              <a:buChar char="•"/>
            </a:pPr>
            <a:r>
              <a:rPr lang="en-US" sz="1200" dirty="0">
                <a:solidFill>
                  <a:srgbClr val="002499"/>
                </a:solidFill>
                <a:ea typeface="Times New Roman" panose="02020603050405020304" pitchFamily="18" charset="0"/>
              </a:rPr>
              <a:t>Complete below-ground retrieval and size-reduction of 158 corrugated metal pipes of cemented TRU waste </a:t>
            </a:r>
          </a:p>
          <a:p>
            <a:pPr marL="171450" indent="-171450">
              <a:lnSpc>
                <a:spcPct val="100000"/>
              </a:lnSpc>
              <a:spcBef>
                <a:spcPts val="0"/>
              </a:spcBef>
              <a:buFont typeface="Arial" panose="020B0604020202020204" pitchFamily="34" charset="0"/>
              <a:buChar char="•"/>
            </a:pPr>
            <a:r>
              <a:rPr lang="en-US" sz="1200" dirty="0">
                <a:solidFill>
                  <a:srgbClr val="002499"/>
                </a:solidFill>
                <a:ea typeface="Times New Roman" panose="02020603050405020304" pitchFamily="18" charset="0"/>
              </a:rPr>
              <a:t>Perform site characterization and soil remediation at 5 Aggregate Areas within watersheds or canyons at LANL</a:t>
            </a:r>
            <a:endParaRPr lang="en-US" sz="1200" dirty="0">
              <a:solidFill>
                <a:srgbClr val="002499"/>
              </a:solidFill>
              <a:ea typeface="Calibri" panose="020F0502020204030204" pitchFamily="34" charset="0"/>
            </a:endParaRPr>
          </a:p>
          <a:p>
            <a:pPr marL="171450" indent="-171450">
              <a:spcBef>
                <a:spcPts val="0"/>
              </a:spcBef>
              <a:buFont typeface="Arial" panose="020B0604020202020204" pitchFamily="34" charset="0"/>
              <a:buChar char="•"/>
            </a:pPr>
            <a:endParaRPr lang="en-US" sz="1200" dirty="0">
              <a:solidFill>
                <a:srgbClr val="002499"/>
              </a:solidFill>
              <a:ea typeface="Times New Roman" panose="02020603050405020304" pitchFamily="18" charset="0"/>
            </a:endParaRPr>
          </a:p>
          <a:p>
            <a:endParaRPr lang="en-US" u="sng" dirty="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FEBC6-53A8-448D-A756-AF219FED470B}" type="slidenum">
              <a:rPr kumimoji="0" lang="en-US" sz="1200" b="0" i="0" u="none" strike="noStrike" kern="1200" cap="none" spc="0" normalizeH="0" baseline="0" noProof="0" smtClean="0">
                <a:ln>
                  <a:noFill/>
                </a:ln>
                <a:solidFill>
                  <a:prstClr val="black"/>
                </a:solidFill>
                <a:effectLst/>
                <a:uLnTx/>
                <a:uFillTx/>
                <a:latin typeface="Helvetica Neue"/>
                <a:ea typeface="ヒラギノ角ゴ ProN W3"/>
                <a:cs typeface="ヒラギノ角ゴ ProN W3"/>
                <a:sym typeface="Helvetica Neue"/>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Helvetica Neue"/>
              <a:ea typeface="ヒラギノ角ゴ ProN W3"/>
              <a:cs typeface="ヒラギノ角ゴ ProN W3"/>
              <a:sym typeface="Helvetica Neue"/>
            </a:endParaRPr>
          </a:p>
        </p:txBody>
      </p:sp>
    </p:spTree>
    <p:extLst>
      <p:ext uri="{BB962C8B-B14F-4D97-AF65-F5344CB8AC3E}">
        <p14:creationId xmlns:p14="http://schemas.microsoft.com/office/powerpoint/2010/main" val="24742679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tabLst>
                <a:tab pos="457200" algn="l"/>
              </a:tabLst>
            </a:pPr>
            <a:r>
              <a:rPr lang="en-US" b="1" dirty="0">
                <a:solidFill>
                  <a:srgbClr val="002499"/>
                </a:solidFill>
                <a:ea typeface="Times New Roman" panose="02020603050405020304" pitchFamily="18" charset="0"/>
                <a:cs typeface="Arial"/>
              </a:rPr>
              <a:t>Photo Caption:</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1200" b="0" i="0" u="sng" strike="noStrike" baseline="0" dirty="0">
                <a:solidFill>
                  <a:srgbClr val="211D1E"/>
                </a:solidFill>
                <a:latin typeface="Allotrope Light"/>
              </a:rPr>
              <a:t>LEFT</a:t>
            </a:r>
            <a:r>
              <a:rPr lang="en-US" sz="1200" b="0" i="0" u="none" strike="noStrike" baseline="0" dirty="0">
                <a:solidFill>
                  <a:srgbClr val="211D1E"/>
                </a:solidFill>
                <a:latin typeface="Allotrope Light"/>
              </a:rPr>
              <a:t>: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1200" b="0" i="0" u="sng" strike="noStrike" baseline="0" dirty="0">
                <a:solidFill>
                  <a:srgbClr val="211D1E"/>
                </a:solidFill>
                <a:latin typeface="Allotrope Light"/>
                <a:ea typeface="Times New Roman" panose="02020603050405020304" pitchFamily="18" charset="0"/>
                <a:cs typeface="Arial"/>
              </a:rPr>
              <a:t>MIDDLE</a:t>
            </a:r>
            <a:r>
              <a:rPr lang="en-US" sz="1200" b="0" i="0" u="none" strike="noStrike" baseline="0" dirty="0">
                <a:solidFill>
                  <a:srgbClr val="211D1E"/>
                </a:solidFill>
                <a:latin typeface="Allotrope Light"/>
                <a:ea typeface="Times New Roman" panose="02020603050405020304" pitchFamily="18" charset="0"/>
                <a:cs typeface="Arial"/>
              </a:rPr>
              <a:t>: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1200" b="0" i="0" u="sng" strike="noStrike" baseline="0" dirty="0">
                <a:solidFill>
                  <a:srgbClr val="211D1E"/>
                </a:solidFill>
                <a:latin typeface="Allotrope Light"/>
                <a:ea typeface="Times New Roman" panose="02020603050405020304" pitchFamily="18" charset="0"/>
                <a:cs typeface="Arial"/>
              </a:rPr>
              <a:t>RIGHT</a:t>
            </a:r>
            <a:r>
              <a:rPr lang="en-US" sz="1200" b="0" i="0" u="none" strike="noStrike" baseline="0" dirty="0">
                <a:solidFill>
                  <a:srgbClr val="211D1E"/>
                </a:solidFill>
                <a:latin typeface="Allotrope Light"/>
                <a:ea typeface="Times New Roman" panose="02020603050405020304" pitchFamily="18" charset="0"/>
                <a:cs typeface="Arial"/>
              </a:rPr>
              <a:t>: </a:t>
            </a:r>
            <a:endParaRPr lang="en-US" b="0" i="0" u="none" dirty="0">
              <a:solidFill>
                <a:srgbClr val="002499"/>
              </a:solidFill>
              <a:ea typeface="Times New Roman" panose="02020603050405020304" pitchFamily="18" charset="0"/>
              <a:cs typeface="Arial"/>
            </a:endParaRPr>
          </a:p>
          <a:p>
            <a:pPr marL="0" indent="0">
              <a:spcBef>
                <a:spcPts val="0"/>
              </a:spcBef>
              <a:buNone/>
              <a:tabLst>
                <a:tab pos="457200" algn="l"/>
              </a:tabLst>
            </a:pPr>
            <a:endParaRPr lang="en-US" b="1" dirty="0">
              <a:solidFill>
                <a:srgbClr val="002499"/>
              </a:solidFill>
              <a:ea typeface="Times New Roman" panose="02020603050405020304" pitchFamily="18" charset="0"/>
              <a:cs typeface="Arial"/>
            </a:endParaRPr>
          </a:p>
          <a:p>
            <a:pPr marL="0" indent="0">
              <a:spcBef>
                <a:spcPts val="0"/>
              </a:spcBef>
              <a:buNone/>
              <a:tabLst>
                <a:tab pos="457200" algn="l"/>
              </a:tabLst>
            </a:pPr>
            <a:r>
              <a:rPr lang="en-US" b="1" dirty="0">
                <a:solidFill>
                  <a:srgbClr val="002499"/>
                </a:solidFill>
                <a:ea typeface="Times New Roman" panose="02020603050405020304" pitchFamily="18" charset="0"/>
                <a:cs typeface="Arial"/>
              </a:rPr>
              <a:t>Regulatory Structure</a:t>
            </a:r>
            <a:r>
              <a:rPr lang="en-US" dirty="0">
                <a:solidFill>
                  <a:srgbClr val="002499"/>
                </a:solidFill>
                <a:ea typeface="Times New Roman" panose="02020603050405020304" pitchFamily="18" charset="0"/>
                <a:cs typeface="Arial"/>
              </a:rPr>
              <a:t> </a:t>
            </a:r>
            <a:endParaRPr lang="en-US" dirty="0">
              <a:solidFill>
                <a:srgbClr val="002499"/>
              </a:solidFill>
              <a:ea typeface="Times New Roman" panose="02020603050405020304" pitchFamily="18" charset="0"/>
              <a:cs typeface="Arial" panose="020B0604020202020204" pitchFamily="34" charset="0"/>
            </a:endParaRPr>
          </a:p>
          <a:p>
            <a:pPr marL="342900" indent="-342900">
              <a:spcBef>
                <a:spcPts val="0"/>
              </a:spcBef>
              <a:tabLst>
                <a:tab pos="457200" algn="l"/>
              </a:tabLst>
            </a:pPr>
            <a:r>
              <a:rPr lang="en-US" sz="1200" dirty="0">
                <a:solidFill>
                  <a:srgbClr val="002499"/>
                </a:solidFill>
                <a:ea typeface="Times New Roman" panose="02020603050405020304" pitchFamily="18" charset="0"/>
                <a:cs typeface="Arial"/>
              </a:rPr>
              <a:t>Cleanup includes mill tailings, groundwater, buildings, and debris, and is governed by Uranium Mill Tailings Radiation Control Act (UMTRCA)</a:t>
            </a:r>
          </a:p>
          <a:p>
            <a:pPr marL="0" indent="0">
              <a:spcBef>
                <a:spcPts val="0"/>
              </a:spcBef>
              <a:buNone/>
              <a:tabLst>
                <a:tab pos="457200" algn="l"/>
              </a:tabLst>
            </a:pPr>
            <a:endParaRPr lang="en-US" sz="1800" dirty="0">
              <a:solidFill>
                <a:srgbClr val="002499"/>
              </a:solidFill>
              <a:ea typeface="Times New Roman" panose="02020603050405020304" pitchFamily="18" charset="0"/>
              <a:cs typeface="Arial" panose="020B0604020202020204" pitchFamily="34" charset="0"/>
            </a:endParaRPr>
          </a:p>
          <a:p>
            <a:pPr marL="0" indent="0">
              <a:spcBef>
                <a:spcPts val="0"/>
              </a:spcBef>
              <a:buNone/>
              <a:tabLst>
                <a:tab pos="457200" algn="l"/>
              </a:tabLst>
            </a:pPr>
            <a:r>
              <a:rPr lang="en-US" b="1" dirty="0">
                <a:solidFill>
                  <a:srgbClr val="002499"/>
                </a:solidFill>
                <a:ea typeface="Times New Roman" panose="02020603050405020304" pitchFamily="18" charset="0"/>
                <a:cs typeface="Arial"/>
              </a:rPr>
              <a:t>Progress</a:t>
            </a:r>
          </a:p>
          <a:p>
            <a:pPr marL="171450" indent="-171450">
              <a:lnSpc>
                <a:spcPct val="100000"/>
              </a:lnSpc>
              <a:spcBef>
                <a:spcPts val="0"/>
              </a:spcBef>
              <a:buFont typeface="Arial" panose="020B0604020202020204" pitchFamily="34" charset="0"/>
              <a:buChar char="•"/>
              <a:tabLst>
                <a:tab pos="457200" algn="l"/>
              </a:tabLst>
            </a:pPr>
            <a:r>
              <a:rPr lang="en-US" sz="1200" dirty="0">
                <a:solidFill>
                  <a:srgbClr val="002499"/>
                </a:solidFill>
                <a:ea typeface="Times New Roman" panose="02020603050405020304" pitchFamily="18" charset="0"/>
                <a:cs typeface="Arial"/>
              </a:rPr>
              <a:t>Disposed of over 14 million tons of contaminated soil and debris out of the approximated 16-million-ton tailings pile</a:t>
            </a:r>
          </a:p>
          <a:p>
            <a:pPr marL="171450" indent="-171450">
              <a:lnSpc>
                <a:spcPct val="100000"/>
              </a:lnSpc>
              <a:spcBef>
                <a:spcPts val="0"/>
              </a:spcBef>
              <a:buFont typeface="Arial" panose="020B0604020202020204" pitchFamily="34" charset="0"/>
              <a:buChar char="•"/>
              <a:tabLst>
                <a:tab pos="457200" algn="l"/>
              </a:tabLst>
            </a:pPr>
            <a:r>
              <a:rPr lang="en-US" sz="1200" dirty="0">
                <a:solidFill>
                  <a:srgbClr val="002499"/>
                </a:solidFill>
                <a:ea typeface="Times New Roman" panose="02020603050405020304" pitchFamily="18" charset="0"/>
                <a:cs typeface="Arial"/>
              </a:rPr>
              <a:t>Removed a cumulative total of more than 980,000 pounds of ammonia and 5,600 pounds of uranium from groundwater</a:t>
            </a:r>
          </a:p>
          <a:p>
            <a:pPr marL="171450" indent="-171450">
              <a:lnSpc>
                <a:spcPct val="100000"/>
              </a:lnSpc>
              <a:spcBef>
                <a:spcPts val="0"/>
              </a:spcBef>
              <a:buFont typeface="Arial" panose="020B0604020202020204" pitchFamily="34" charset="0"/>
              <a:buChar char="•"/>
              <a:tabLst>
                <a:tab pos="457200" algn="l"/>
              </a:tabLst>
            </a:pPr>
            <a:r>
              <a:rPr lang="en-US" sz="1200" dirty="0">
                <a:solidFill>
                  <a:srgbClr val="002499"/>
                </a:solidFill>
                <a:ea typeface="Times New Roman" panose="02020603050405020304" pitchFamily="18" charset="0"/>
                <a:cs typeface="Arial"/>
              </a:rPr>
              <a:t>Final expansion phase of the Crescent Junction disposal cell was completed</a:t>
            </a:r>
          </a:p>
          <a:p>
            <a:pPr marL="171450" indent="-171450">
              <a:lnSpc>
                <a:spcPct val="100000"/>
              </a:lnSpc>
              <a:spcBef>
                <a:spcPts val="0"/>
              </a:spcBef>
              <a:buFont typeface="Arial" panose="020B0604020202020204" pitchFamily="34" charset="0"/>
              <a:buChar char="•"/>
              <a:tabLst>
                <a:tab pos="457200" algn="l"/>
              </a:tabLst>
            </a:pPr>
            <a:r>
              <a:rPr lang="en-US" sz="1200" dirty="0">
                <a:solidFill>
                  <a:srgbClr val="002499"/>
                </a:solidFill>
                <a:ea typeface="Times New Roman" panose="02020603050405020304" pitchFamily="18" charset="0"/>
                <a:cs typeface="Arial"/>
              </a:rPr>
              <a:t>Completed demo and removal of the Atlas Building</a:t>
            </a:r>
          </a:p>
          <a:p>
            <a:pPr marL="171450" indent="-171450">
              <a:lnSpc>
                <a:spcPct val="100000"/>
              </a:lnSpc>
              <a:spcBef>
                <a:spcPts val="0"/>
              </a:spcBef>
              <a:buFont typeface="Arial" panose="020B0604020202020204" pitchFamily="34" charset="0"/>
              <a:buChar char="•"/>
              <a:tabLst>
                <a:tab pos="457200" algn="l"/>
              </a:tabLst>
            </a:pPr>
            <a:r>
              <a:rPr lang="en-US" sz="1200" dirty="0">
                <a:solidFill>
                  <a:srgbClr val="002499"/>
                </a:solidFill>
                <a:ea typeface="Times New Roman" panose="02020603050405020304" pitchFamily="18" charset="0"/>
                <a:cs typeface="Arial"/>
              </a:rPr>
              <a:t>Remediated and removed 14 autoclaves</a:t>
            </a:r>
          </a:p>
          <a:p>
            <a:pPr marL="0" indent="0">
              <a:spcBef>
                <a:spcPts val="0"/>
              </a:spcBef>
              <a:buNone/>
              <a:tabLst>
                <a:tab pos="457200" algn="l"/>
              </a:tabLst>
            </a:pPr>
            <a:endParaRPr lang="en-US" sz="1800" dirty="0">
              <a:solidFill>
                <a:srgbClr val="002499"/>
              </a:solidFill>
              <a:ea typeface="Times New Roman" panose="02020603050405020304" pitchFamily="18" charset="0"/>
              <a:cs typeface="Arial" panose="020B0604020202020204" pitchFamily="34" charset="0"/>
            </a:endParaRPr>
          </a:p>
          <a:p>
            <a:pPr marL="0" indent="0">
              <a:spcBef>
                <a:spcPts val="0"/>
              </a:spcBef>
              <a:buNone/>
              <a:tabLst>
                <a:tab pos="457200" algn="l"/>
              </a:tabLst>
            </a:pPr>
            <a:r>
              <a:rPr lang="en-US" b="1" dirty="0">
                <a:solidFill>
                  <a:srgbClr val="002499"/>
                </a:solidFill>
                <a:ea typeface="Times New Roman" panose="02020603050405020304" pitchFamily="18" charset="0"/>
                <a:cs typeface="Arial"/>
              </a:rPr>
              <a:t>Upcoming Work</a:t>
            </a:r>
            <a:endParaRPr lang="en-US" dirty="0">
              <a:ea typeface="Calibri" panose="020F0502020204030204" pitchFamily="34" charset="0"/>
              <a:cs typeface="Arial"/>
            </a:endParaRPr>
          </a:p>
          <a:p>
            <a:pPr marL="171450" indent="-171450">
              <a:lnSpc>
                <a:spcPct val="100000"/>
              </a:lnSpc>
              <a:spcBef>
                <a:spcPts val="0"/>
              </a:spcBef>
              <a:buFont typeface="Arial" panose="020B0604020202020204" pitchFamily="34" charset="0"/>
              <a:buChar char="•"/>
            </a:pPr>
            <a:r>
              <a:rPr lang="en-US" sz="1200" dirty="0">
                <a:solidFill>
                  <a:srgbClr val="002499"/>
                </a:solidFill>
                <a:ea typeface="Calibri" panose="020F0502020204030204" pitchFamily="34" charset="0"/>
                <a:cs typeface="Arial" panose="020B0604020202020204"/>
              </a:rPr>
              <a:t>GCAP Field Study Investigations with National Labs </a:t>
            </a:r>
          </a:p>
          <a:p>
            <a:pPr marL="171450" indent="-171450">
              <a:lnSpc>
                <a:spcPct val="100000"/>
              </a:lnSpc>
              <a:spcBef>
                <a:spcPts val="0"/>
              </a:spcBef>
              <a:buFont typeface="Arial" panose="020B0604020202020204" pitchFamily="34" charset="0"/>
              <a:buChar char="•"/>
            </a:pPr>
            <a:r>
              <a:rPr lang="en-US" sz="1200" dirty="0">
                <a:solidFill>
                  <a:srgbClr val="002499"/>
                </a:solidFill>
                <a:ea typeface="Calibri" panose="020F0502020204030204" pitchFamily="34" charset="0"/>
                <a:cs typeface="Arial" panose="020B0604020202020204"/>
              </a:rPr>
              <a:t>Approval of ET Cover Design</a:t>
            </a:r>
          </a:p>
          <a:p>
            <a:pPr marL="171450" indent="-171450">
              <a:lnSpc>
                <a:spcPct val="100000"/>
              </a:lnSpc>
              <a:spcBef>
                <a:spcPts val="0"/>
              </a:spcBef>
              <a:buFont typeface="Arial" panose="020B0604020202020204" pitchFamily="34" charset="0"/>
              <a:buChar char="•"/>
            </a:pPr>
            <a:r>
              <a:rPr lang="en-US" sz="1200" dirty="0">
                <a:solidFill>
                  <a:srgbClr val="002499"/>
                </a:solidFill>
                <a:ea typeface="Times New Roman" panose="02020603050405020304" pitchFamily="18" charset="0"/>
              </a:rPr>
              <a:t>Move an additional 1 million tons of tailings</a:t>
            </a:r>
            <a:endParaRPr lang="en-US" sz="1200" dirty="0">
              <a:solidFill>
                <a:srgbClr val="002499"/>
              </a:solidFill>
              <a:ea typeface="Calibri" panose="020F0502020204030204" pitchFamily="34" charset="0"/>
              <a:cs typeface="Arial" panose="020B0604020202020204"/>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400B-D204-FD43-B8D0-D8C2C41B88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223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buNone/>
              <a:tabLst>
                <a:tab pos="457200" algn="l"/>
              </a:tabLst>
            </a:pPr>
            <a:r>
              <a:rPr lang="en-US" b="1" dirty="0">
                <a:solidFill>
                  <a:srgbClr val="002499"/>
                </a:solidFill>
                <a:ea typeface="Times New Roman" panose="02020603050405020304" pitchFamily="18" charset="0"/>
                <a:cs typeface="Arial"/>
              </a:rPr>
              <a:t>Photo Caption:</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1200" b="0" i="0" u="sng" strike="noStrike" baseline="0" dirty="0">
                <a:solidFill>
                  <a:srgbClr val="211D1E"/>
                </a:solidFill>
                <a:latin typeface="Allotrope Light"/>
              </a:rPr>
              <a:t>LEFT</a:t>
            </a:r>
            <a:r>
              <a:rPr lang="en-US" sz="1200" b="0" i="0" u="none" strike="noStrike" baseline="0" dirty="0">
                <a:solidFill>
                  <a:srgbClr val="211D1E"/>
                </a:solidFill>
                <a:latin typeface="Allotrope Light"/>
              </a:rPr>
              <a:t>: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1200" b="0" i="0" u="sng" strike="noStrike" baseline="0" dirty="0">
                <a:solidFill>
                  <a:srgbClr val="211D1E"/>
                </a:solidFill>
                <a:latin typeface="Allotrope Light"/>
                <a:ea typeface="Times New Roman" panose="02020603050405020304" pitchFamily="18" charset="0"/>
                <a:cs typeface="Arial"/>
              </a:rPr>
              <a:t>MIDDLE</a:t>
            </a:r>
            <a:r>
              <a:rPr lang="en-US" sz="1200" b="0" i="0" u="none" strike="noStrike" baseline="0" dirty="0">
                <a:solidFill>
                  <a:srgbClr val="211D1E"/>
                </a:solidFill>
                <a:latin typeface="Allotrope Light"/>
                <a:ea typeface="Times New Roman" panose="02020603050405020304" pitchFamily="18" charset="0"/>
                <a:cs typeface="Arial"/>
              </a:rPr>
              <a:t>: </a:t>
            </a:r>
          </a:p>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lang="en-US" sz="1200" b="0" i="0" u="sng" strike="noStrike" baseline="0" dirty="0">
                <a:solidFill>
                  <a:srgbClr val="211D1E"/>
                </a:solidFill>
                <a:latin typeface="Allotrope Light"/>
                <a:ea typeface="Times New Roman" panose="02020603050405020304" pitchFamily="18" charset="0"/>
                <a:cs typeface="Arial"/>
              </a:rPr>
              <a:t>RIGHT</a:t>
            </a:r>
            <a:r>
              <a:rPr lang="en-US" sz="1200" b="0" i="0" u="none" strike="noStrike" baseline="0" dirty="0">
                <a:solidFill>
                  <a:srgbClr val="211D1E"/>
                </a:solidFill>
                <a:latin typeface="Allotrope Light"/>
                <a:ea typeface="Times New Roman" panose="02020603050405020304" pitchFamily="18" charset="0"/>
                <a:cs typeface="Arial"/>
              </a:rPr>
              <a:t>: </a:t>
            </a:r>
            <a:endParaRPr lang="en-US" b="0" i="0" u="none" dirty="0">
              <a:solidFill>
                <a:srgbClr val="002499"/>
              </a:solidFill>
              <a:ea typeface="Times New Roman" panose="02020603050405020304" pitchFamily="18" charset="0"/>
              <a:cs typeface="Arial"/>
            </a:endParaRPr>
          </a:p>
          <a:p>
            <a:pPr marL="0" indent="0">
              <a:spcBef>
                <a:spcPts val="0"/>
              </a:spcBef>
              <a:buNone/>
              <a:tabLst>
                <a:tab pos="457200" algn="l"/>
              </a:tabLst>
            </a:pPr>
            <a:endParaRPr lang="en-US" b="1" dirty="0">
              <a:solidFill>
                <a:srgbClr val="002499"/>
              </a:solidFill>
              <a:ea typeface="Times New Roman" panose="02020603050405020304" pitchFamily="18" charset="0"/>
              <a:cs typeface="Arial"/>
            </a:endParaRPr>
          </a:p>
          <a:p>
            <a:pPr marL="0" indent="0">
              <a:spcBef>
                <a:spcPts val="0"/>
              </a:spcBef>
              <a:buNone/>
              <a:tabLst>
                <a:tab pos="457200" algn="l"/>
              </a:tabLst>
            </a:pPr>
            <a:r>
              <a:rPr lang="en-US" b="1" dirty="0">
                <a:solidFill>
                  <a:srgbClr val="002499"/>
                </a:solidFill>
                <a:ea typeface="Times New Roman" panose="02020603050405020304" pitchFamily="18" charset="0"/>
                <a:cs typeface="Arial"/>
              </a:rPr>
              <a:t>Regulatory Structure</a:t>
            </a:r>
            <a:r>
              <a:rPr lang="en-US" dirty="0">
                <a:solidFill>
                  <a:srgbClr val="002499"/>
                </a:solidFill>
                <a:ea typeface="Times New Roman" panose="02020603050405020304" pitchFamily="18" charset="0"/>
                <a:cs typeface="Arial"/>
              </a:rPr>
              <a:t> </a:t>
            </a:r>
            <a:endParaRPr lang="en-US" dirty="0">
              <a:solidFill>
                <a:srgbClr val="002499"/>
              </a:solidFill>
              <a:ea typeface="Times New Roman" panose="02020603050405020304" pitchFamily="18" charset="0"/>
              <a:cs typeface="Arial" panose="020B0604020202020204" pitchFamily="34" charset="0"/>
            </a:endParaRPr>
          </a:p>
          <a:p>
            <a:pPr marL="342900" indent="-342900">
              <a:spcBef>
                <a:spcPts val="0"/>
              </a:spcBef>
              <a:tabLst>
                <a:tab pos="457200" algn="l"/>
              </a:tabLst>
            </a:pPr>
            <a:r>
              <a:rPr lang="en-US" sz="1200" dirty="0">
                <a:solidFill>
                  <a:srgbClr val="002499"/>
                </a:solidFill>
                <a:ea typeface="Times New Roman" panose="02020603050405020304" pitchFamily="18" charset="0"/>
                <a:cs typeface="Arial"/>
              </a:rPr>
              <a:t>Cleanup includes mill tailings, groundwater, buildings, and debris, and is governed by Uranium Mill Tailings Radiation Control Act (UMTRCA)</a:t>
            </a:r>
          </a:p>
          <a:p>
            <a:pPr marL="0" indent="0">
              <a:spcBef>
                <a:spcPts val="0"/>
              </a:spcBef>
              <a:buNone/>
              <a:tabLst>
                <a:tab pos="457200" algn="l"/>
              </a:tabLst>
            </a:pPr>
            <a:endParaRPr lang="en-US" sz="1800" dirty="0">
              <a:solidFill>
                <a:srgbClr val="002499"/>
              </a:solidFill>
              <a:ea typeface="Times New Roman" panose="02020603050405020304" pitchFamily="18" charset="0"/>
              <a:cs typeface="Arial" panose="020B0604020202020204" pitchFamily="34" charset="0"/>
            </a:endParaRPr>
          </a:p>
          <a:p>
            <a:pPr marL="0" indent="0">
              <a:spcBef>
                <a:spcPts val="0"/>
              </a:spcBef>
              <a:buNone/>
              <a:tabLst>
                <a:tab pos="457200" algn="l"/>
              </a:tabLst>
            </a:pPr>
            <a:r>
              <a:rPr lang="en-US" b="1" dirty="0">
                <a:solidFill>
                  <a:srgbClr val="002499"/>
                </a:solidFill>
                <a:ea typeface="Times New Roman" panose="02020603050405020304" pitchFamily="18" charset="0"/>
                <a:cs typeface="Arial"/>
              </a:rPr>
              <a:t>Progress</a:t>
            </a:r>
          </a:p>
          <a:p>
            <a:pPr marL="171450" indent="-171450">
              <a:lnSpc>
                <a:spcPct val="100000"/>
              </a:lnSpc>
              <a:spcBef>
                <a:spcPts val="0"/>
              </a:spcBef>
              <a:buFont typeface="Arial" panose="020B0604020202020204" pitchFamily="34" charset="0"/>
              <a:buChar char="•"/>
              <a:tabLst>
                <a:tab pos="457200" algn="l"/>
              </a:tabLst>
            </a:pPr>
            <a:r>
              <a:rPr lang="en-US" sz="1200" dirty="0">
                <a:solidFill>
                  <a:srgbClr val="002499"/>
                </a:solidFill>
                <a:ea typeface="Times New Roman" panose="02020603050405020304" pitchFamily="18" charset="0"/>
                <a:cs typeface="Arial"/>
              </a:rPr>
              <a:t>Disposed of over 14 million tons of contaminated soil and debris out of the approximated 16-million-ton tailings pile</a:t>
            </a:r>
          </a:p>
          <a:p>
            <a:pPr marL="171450" indent="-171450">
              <a:lnSpc>
                <a:spcPct val="100000"/>
              </a:lnSpc>
              <a:spcBef>
                <a:spcPts val="0"/>
              </a:spcBef>
              <a:buFont typeface="Arial" panose="020B0604020202020204" pitchFamily="34" charset="0"/>
              <a:buChar char="•"/>
              <a:tabLst>
                <a:tab pos="457200" algn="l"/>
              </a:tabLst>
            </a:pPr>
            <a:r>
              <a:rPr lang="en-US" sz="1200" dirty="0">
                <a:solidFill>
                  <a:srgbClr val="002499"/>
                </a:solidFill>
                <a:ea typeface="Times New Roman" panose="02020603050405020304" pitchFamily="18" charset="0"/>
                <a:cs typeface="Arial"/>
              </a:rPr>
              <a:t>Removed a cumulative total of more than 980,000 pounds of ammonia and 5,600 pounds of uranium from groundwater</a:t>
            </a:r>
          </a:p>
          <a:p>
            <a:pPr marL="171450" indent="-171450">
              <a:lnSpc>
                <a:spcPct val="100000"/>
              </a:lnSpc>
              <a:spcBef>
                <a:spcPts val="0"/>
              </a:spcBef>
              <a:buFont typeface="Arial" panose="020B0604020202020204" pitchFamily="34" charset="0"/>
              <a:buChar char="•"/>
              <a:tabLst>
                <a:tab pos="457200" algn="l"/>
              </a:tabLst>
            </a:pPr>
            <a:r>
              <a:rPr lang="en-US" sz="1200" dirty="0">
                <a:solidFill>
                  <a:srgbClr val="002499"/>
                </a:solidFill>
                <a:ea typeface="Times New Roman" panose="02020603050405020304" pitchFamily="18" charset="0"/>
                <a:cs typeface="Arial"/>
              </a:rPr>
              <a:t>Final expansion phase of the Crescent Junction disposal cell was completed</a:t>
            </a:r>
          </a:p>
          <a:p>
            <a:pPr marL="171450" indent="-171450">
              <a:lnSpc>
                <a:spcPct val="100000"/>
              </a:lnSpc>
              <a:spcBef>
                <a:spcPts val="0"/>
              </a:spcBef>
              <a:buFont typeface="Arial" panose="020B0604020202020204" pitchFamily="34" charset="0"/>
              <a:buChar char="•"/>
              <a:tabLst>
                <a:tab pos="457200" algn="l"/>
              </a:tabLst>
            </a:pPr>
            <a:r>
              <a:rPr lang="en-US" sz="1200" dirty="0">
                <a:solidFill>
                  <a:srgbClr val="002499"/>
                </a:solidFill>
                <a:ea typeface="Times New Roman" panose="02020603050405020304" pitchFamily="18" charset="0"/>
                <a:cs typeface="Arial"/>
              </a:rPr>
              <a:t>Completed demo and removal of the Atlas Building</a:t>
            </a:r>
          </a:p>
          <a:p>
            <a:pPr marL="171450" indent="-171450">
              <a:lnSpc>
                <a:spcPct val="100000"/>
              </a:lnSpc>
              <a:spcBef>
                <a:spcPts val="0"/>
              </a:spcBef>
              <a:buFont typeface="Arial" panose="020B0604020202020204" pitchFamily="34" charset="0"/>
              <a:buChar char="•"/>
              <a:tabLst>
                <a:tab pos="457200" algn="l"/>
              </a:tabLst>
            </a:pPr>
            <a:r>
              <a:rPr lang="en-US" sz="1200" dirty="0">
                <a:solidFill>
                  <a:srgbClr val="002499"/>
                </a:solidFill>
                <a:ea typeface="Times New Roman" panose="02020603050405020304" pitchFamily="18" charset="0"/>
                <a:cs typeface="Arial"/>
              </a:rPr>
              <a:t>Remediated and removed 14 autoclaves</a:t>
            </a:r>
          </a:p>
          <a:p>
            <a:pPr marL="0" indent="0">
              <a:spcBef>
                <a:spcPts val="0"/>
              </a:spcBef>
              <a:buNone/>
              <a:tabLst>
                <a:tab pos="457200" algn="l"/>
              </a:tabLst>
            </a:pPr>
            <a:endParaRPr lang="en-US" sz="1800" dirty="0">
              <a:solidFill>
                <a:srgbClr val="002499"/>
              </a:solidFill>
              <a:ea typeface="Times New Roman" panose="02020603050405020304" pitchFamily="18" charset="0"/>
              <a:cs typeface="Arial" panose="020B0604020202020204" pitchFamily="34" charset="0"/>
            </a:endParaRPr>
          </a:p>
          <a:p>
            <a:pPr marL="0" indent="0">
              <a:spcBef>
                <a:spcPts val="0"/>
              </a:spcBef>
              <a:buNone/>
              <a:tabLst>
                <a:tab pos="457200" algn="l"/>
              </a:tabLst>
            </a:pPr>
            <a:r>
              <a:rPr lang="en-US" b="1" dirty="0">
                <a:solidFill>
                  <a:srgbClr val="002499"/>
                </a:solidFill>
                <a:ea typeface="Times New Roman" panose="02020603050405020304" pitchFamily="18" charset="0"/>
                <a:cs typeface="Arial"/>
              </a:rPr>
              <a:t>Upcoming Work</a:t>
            </a:r>
            <a:endParaRPr lang="en-US" dirty="0">
              <a:ea typeface="Calibri" panose="020F0502020204030204" pitchFamily="34" charset="0"/>
              <a:cs typeface="Arial"/>
            </a:endParaRPr>
          </a:p>
          <a:p>
            <a:pPr marL="171450" indent="-171450">
              <a:lnSpc>
                <a:spcPct val="100000"/>
              </a:lnSpc>
              <a:spcBef>
                <a:spcPts val="0"/>
              </a:spcBef>
              <a:buFont typeface="Arial" panose="020B0604020202020204" pitchFamily="34" charset="0"/>
              <a:buChar char="•"/>
            </a:pPr>
            <a:r>
              <a:rPr lang="en-US" sz="1200" dirty="0">
                <a:solidFill>
                  <a:srgbClr val="002499"/>
                </a:solidFill>
                <a:ea typeface="Calibri" panose="020F0502020204030204" pitchFamily="34" charset="0"/>
                <a:cs typeface="Arial" panose="020B0604020202020204"/>
              </a:rPr>
              <a:t>GCAP Field Study Investigations with National Labs </a:t>
            </a:r>
          </a:p>
          <a:p>
            <a:pPr marL="171450" indent="-171450">
              <a:lnSpc>
                <a:spcPct val="100000"/>
              </a:lnSpc>
              <a:spcBef>
                <a:spcPts val="0"/>
              </a:spcBef>
              <a:buFont typeface="Arial" panose="020B0604020202020204" pitchFamily="34" charset="0"/>
              <a:buChar char="•"/>
            </a:pPr>
            <a:r>
              <a:rPr lang="en-US" sz="1200" dirty="0">
                <a:solidFill>
                  <a:srgbClr val="002499"/>
                </a:solidFill>
                <a:ea typeface="Calibri" panose="020F0502020204030204" pitchFamily="34" charset="0"/>
                <a:cs typeface="Arial" panose="020B0604020202020204"/>
              </a:rPr>
              <a:t>Approval of ET Cover Design</a:t>
            </a:r>
          </a:p>
          <a:p>
            <a:pPr marL="171450" indent="-171450">
              <a:lnSpc>
                <a:spcPct val="100000"/>
              </a:lnSpc>
              <a:spcBef>
                <a:spcPts val="0"/>
              </a:spcBef>
              <a:buFont typeface="Arial" panose="020B0604020202020204" pitchFamily="34" charset="0"/>
              <a:buChar char="•"/>
            </a:pPr>
            <a:r>
              <a:rPr lang="en-US" sz="1200" dirty="0">
                <a:solidFill>
                  <a:srgbClr val="002499"/>
                </a:solidFill>
                <a:ea typeface="Times New Roman" panose="02020603050405020304" pitchFamily="18" charset="0"/>
              </a:rPr>
              <a:t>Move an additional 1 million tons of tailings</a:t>
            </a:r>
            <a:endParaRPr lang="en-US" sz="1200" dirty="0">
              <a:solidFill>
                <a:srgbClr val="002499"/>
              </a:solidFill>
              <a:ea typeface="Calibri" panose="020F0502020204030204" pitchFamily="34" charset="0"/>
              <a:cs typeface="Arial" panose="020B0604020202020204"/>
            </a:endParaRPr>
          </a:p>
          <a:p>
            <a:endParaRPr lang="en-US" dirty="0"/>
          </a:p>
          <a:p>
            <a:r>
              <a:rPr lang="en-US" dirty="0"/>
              <a:t>An ET cover is a type of “store-</a:t>
            </a:r>
            <a:r>
              <a:rPr lang="en-US" dirty="0" err="1"/>
              <a:t>andrelease</a:t>
            </a:r>
            <a:r>
              <a:rPr lang="en-US" dirty="0"/>
              <a:t>” cover that controls percolation by allowing natural vegetation to grow on the cover surface to remove excess moisture from the cover layers via transpiration: 1) Takes advantage of sustainable natural ecological systems and processes and 2) Utilizes the uptake capacity of native vegetation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400B-D204-FD43-B8D0-D8C2C41B88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188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600" b="1" dirty="0">
                <a:solidFill>
                  <a:srgbClr val="002499"/>
                </a:solidFill>
                <a:latin typeface="Arial" panose="020B0604020202020204" pitchFamily="34" charset="0"/>
                <a:ea typeface="Calibri" panose="020F0502020204030204" pitchFamily="34" charset="0"/>
                <a:cs typeface="Arial" panose="020B0604020202020204" pitchFamily="34" charset="0"/>
              </a:rPr>
              <a:t>Photo Caption:</a:t>
            </a:r>
          </a:p>
          <a:p>
            <a:pPr defTabSz="931679">
              <a:defRPr/>
            </a:pPr>
            <a:r>
              <a:rPr lang="en-US" sz="1600" u="sng" dirty="0">
                <a:solidFill>
                  <a:srgbClr val="000000"/>
                </a:solidFill>
                <a:latin typeface="Arial" panose="020B0604020202020204"/>
              </a:rPr>
              <a:t>LEFT</a:t>
            </a:r>
            <a:r>
              <a:rPr lang="en-US" sz="1600" dirty="0">
                <a:solidFill>
                  <a:srgbClr val="000000"/>
                </a:solidFill>
                <a:latin typeface="Arial" panose="020B0604020202020204"/>
              </a:rPr>
              <a:t>: </a:t>
            </a:r>
          </a:p>
          <a:p>
            <a:pPr defTabSz="931679">
              <a:defRPr/>
            </a:pPr>
            <a:r>
              <a:rPr lang="en-US" sz="1600" u="sng" dirty="0">
                <a:solidFill>
                  <a:srgbClr val="000000"/>
                </a:solidFill>
                <a:latin typeface="Arial" panose="020B0604020202020204"/>
              </a:rPr>
              <a:t>MIDDLE</a:t>
            </a:r>
            <a:r>
              <a:rPr lang="en-US" sz="1600" dirty="0">
                <a:solidFill>
                  <a:srgbClr val="000000"/>
                </a:solidFill>
                <a:latin typeface="Arial" panose="020B0604020202020204"/>
              </a:rPr>
              <a:t>:</a:t>
            </a:r>
          </a:p>
          <a:p>
            <a:pPr defTabSz="931679">
              <a:defRPr/>
            </a:pPr>
            <a:r>
              <a:rPr lang="en-US" sz="1600" u="sng" dirty="0">
                <a:solidFill>
                  <a:srgbClr val="000000"/>
                </a:solidFill>
                <a:latin typeface="Arial" panose="020B0604020202020204"/>
              </a:rPr>
              <a:t>RIGHT:</a:t>
            </a:r>
          </a:p>
          <a:p>
            <a:pPr defTabSz="931679">
              <a:defRPr/>
            </a:pPr>
            <a:endParaRPr lang="en-US" sz="1600" b="1" dirty="0">
              <a:solidFill>
                <a:srgbClr val="002499"/>
              </a:solidFill>
              <a:latin typeface="Arial" panose="020B0604020202020204" pitchFamily="34" charset="0"/>
              <a:ea typeface="Calibri" panose="020F0502020204030204" pitchFamily="34" charset="0"/>
              <a:cs typeface="Arial" panose="020B0604020202020204" pitchFamily="34" charset="0"/>
            </a:endParaRPr>
          </a:p>
          <a:p>
            <a:r>
              <a:rPr lang="en-US" sz="1600" b="1" dirty="0">
                <a:solidFill>
                  <a:srgbClr val="002499"/>
                </a:solidFill>
                <a:latin typeface="Arial" panose="020B0604020202020204" pitchFamily="34" charset="0"/>
                <a:ea typeface="Calibri" panose="020F0502020204030204" pitchFamily="34" charset="0"/>
                <a:cs typeface="Arial" panose="020B0604020202020204" pitchFamily="34" charset="0"/>
              </a:rPr>
              <a:t>Regulatory Structure:</a:t>
            </a:r>
          </a:p>
          <a:p>
            <a:pPr marL="174690" indent="-174690">
              <a:buFont typeface="Arial" panose="020B0604020202020204" pitchFamily="34" charset="0"/>
              <a:buChar char="•"/>
              <a:tabLst>
                <a:tab pos="465839" algn="l"/>
              </a:tabLst>
            </a:pPr>
            <a:r>
              <a:rPr lang="en-US" dirty="0">
                <a:solidFill>
                  <a:srgbClr val="002499"/>
                </a:solidFill>
                <a:latin typeface="Arial" panose="020B0604020202020204" pitchFamily="34" charset="0"/>
                <a:ea typeface="Calibri" panose="020F0502020204030204" pitchFamily="34" charset="0"/>
                <a:cs typeface="Arial" panose="020B0604020202020204" pitchFamily="34" charset="0"/>
              </a:rPr>
              <a:t>EM Nevada Program is responsible for completing cleanup actions at historic nuclear testing locations. Activities are primarily regulated by the Federal Facility Agreement and Consent Order (FFACO), an agreement between the State of Nevada and the Department of Energy governing environmental corrective actions at sites. </a:t>
            </a:r>
          </a:p>
          <a:p>
            <a:endParaRPr lang="en-US" sz="1600" b="1" dirty="0">
              <a:solidFill>
                <a:srgbClr val="002499"/>
              </a:solidFill>
              <a:latin typeface="Arial" panose="020B0604020202020204" pitchFamily="34" charset="0"/>
              <a:ea typeface="Calibri" panose="020F0502020204030204" pitchFamily="34" charset="0"/>
              <a:cs typeface="Arial" panose="020B0604020202020204" pitchFamily="34" charset="0"/>
            </a:endParaRPr>
          </a:p>
          <a:p>
            <a:r>
              <a:rPr lang="en-US" sz="1600" b="1" dirty="0">
                <a:solidFill>
                  <a:srgbClr val="002499"/>
                </a:solidFill>
                <a:latin typeface="Arial" panose="020B0604020202020204" pitchFamily="34" charset="0"/>
                <a:ea typeface="Calibri" panose="020F0502020204030204" pitchFamily="34" charset="0"/>
                <a:cs typeface="Arial" panose="020B0604020202020204" pitchFamily="34" charset="0"/>
              </a:rPr>
              <a:t>Progress:</a:t>
            </a:r>
            <a:endParaRPr lang="en-US" dirty="0">
              <a:solidFill>
                <a:srgbClr val="002499"/>
              </a:solidFill>
              <a:latin typeface="Arial" panose="020B0604020202020204" pitchFamily="34" charset="0"/>
              <a:ea typeface="Calibri" panose="020F0502020204030204" pitchFamily="34" charset="0"/>
              <a:cs typeface="Arial" panose="020B0604020202020204" pitchFamily="34" charset="0"/>
            </a:endParaRPr>
          </a:p>
          <a:p>
            <a:pPr marL="174690" indent="-174690">
              <a:buFont typeface="Arial" panose="020B0604020202020204" pitchFamily="34" charset="0"/>
              <a:buChar char="•"/>
              <a:tabLst>
                <a:tab pos="465839" algn="l"/>
              </a:tabLst>
            </a:pPr>
            <a:r>
              <a:rPr lang="en-US" dirty="0">
                <a:solidFill>
                  <a:srgbClr val="002499"/>
                </a:solidFill>
                <a:latin typeface="Arial" panose="020B0604020202020204" pitchFamily="34" charset="0"/>
                <a:ea typeface="Times New Roman" panose="02020603050405020304" pitchFamily="18" charset="0"/>
                <a:cs typeface="Arial" panose="020B0604020202020204" pitchFamily="34" charset="0"/>
              </a:rPr>
              <a:t>Environmental restoration at approximately 900 former underground test locations, approximately 100 surface or near-surface soil contamination locations, and more than 1,000 industrial type sites.</a:t>
            </a:r>
            <a:endParaRPr lang="en-US" dirty="0">
              <a:solidFill>
                <a:srgbClr val="002499"/>
              </a:solidFill>
              <a:latin typeface="Arial" panose="020B0604020202020204" pitchFamily="34" charset="0"/>
              <a:ea typeface="Calibri" panose="020F0502020204030204" pitchFamily="34" charset="0"/>
              <a:cs typeface="Arial" panose="020B0604020202020204" pitchFamily="34" charset="0"/>
            </a:endParaRPr>
          </a:p>
          <a:p>
            <a:pPr marL="174690" indent="-174690">
              <a:lnSpc>
                <a:spcPct val="107000"/>
              </a:lnSpc>
              <a:buFont typeface="Arial" panose="020B0604020202020204" pitchFamily="34" charset="0"/>
              <a:buChar char="•"/>
            </a:pPr>
            <a:r>
              <a:rPr lang="en-US" dirty="0">
                <a:solidFill>
                  <a:srgbClr val="002499"/>
                </a:solidFill>
                <a:latin typeface="Arial" panose="020B0604020202020204" pitchFamily="34" charset="0"/>
                <a:ea typeface="Calibri" panose="020F0502020204030204" pitchFamily="34" charset="0"/>
                <a:cs typeface="Arial" panose="020B0604020202020204" pitchFamily="34" charset="0"/>
              </a:rPr>
              <a:t>Obtained regulatory approval on the data for the </a:t>
            </a:r>
            <a:r>
              <a:rPr lang="en-US" dirty="0" err="1">
                <a:solidFill>
                  <a:srgbClr val="002499"/>
                </a:solidFill>
                <a:latin typeface="Arial" panose="020B0604020202020204" pitchFamily="34" charset="0"/>
                <a:ea typeface="Calibri" panose="020F0502020204030204" pitchFamily="34" charset="0"/>
                <a:cs typeface="Arial" panose="020B0604020202020204" pitchFamily="34" charset="0"/>
              </a:rPr>
              <a:t>Pahute</a:t>
            </a:r>
            <a:r>
              <a:rPr lang="en-US" dirty="0">
                <a:solidFill>
                  <a:srgbClr val="002499"/>
                </a:solidFill>
                <a:latin typeface="Arial" panose="020B0604020202020204" pitchFamily="34" charset="0"/>
                <a:ea typeface="Calibri" panose="020F0502020204030204" pitchFamily="34" charset="0"/>
                <a:cs typeface="Arial" panose="020B0604020202020204" pitchFamily="34" charset="0"/>
              </a:rPr>
              <a:t> Mesa groundwater region – the last active groundwater corrective action area at the NNSS. </a:t>
            </a:r>
          </a:p>
          <a:p>
            <a:pPr marL="174690" indent="-174690">
              <a:buFont typeface="Arial" panose="020B0604020202020204" pitchFamily="34" charset="0"/>
              <a:buChar char="•"/>
              <a:tabLst>
                <a:tab pos="465839" algn="l"/>
              </a:tabLst>
            </a:pPr>
            <a:r>
              <a:rPr lang="en-US" dirty="0">
                <a:solidFill>
                  <a:srgbClr val="002499"/>
                </a:solidFill>
                <a:latin typeface="Arial" panose="020B0604020202020204" pitchFamily="34" charset="0"/>
                <a:ea typeface="Calibri" panose="020F0502020204030204" pitchFamily="34" charset="0"/>
                <a:cs typeface="Arial" panose="020B0604020202020204" pitchFamily="34" charset="0"/>
              </a:rPr>
              <a:t>Safely disposed more than 635,000 cubic feet of LLW, MLLW, and classified waste transported to the NNSS. This disposal capability supports DOE cleanup and other activities at federal sites across the U.S. </a:t>
            </a:r>
            <a:endParaRPr lang="en-US" b="1" dirty="0">
              <a:solidFill>
                <a:srgbClr val="002499"/>
              </a:solidFill>
              <a:latin typeface="Arial" panose="020B0604020202020204" pitchFamily="34" charset="0"/>
              <a:ea typeface="Calibri" panose="020F0502020204030204" pitchFamily="34" charset="0"/>
              <a:cs typeface="Arial" panose="020B0604020202020204" pitchFamily="34" charset="0"/>
            </a:endParaRPr>
          </a:p>
          <a:p>
            <a:pPr>
              <a:tabLst>
                <a:tab pos="465839" algn="l"/>
              </a:tabLst>
            </a:pPr>
            <a:endParaRPr lang="en-US" sz="1600" b="1" dirty="0">
              <a:solidFill>
                <a:srgbClr val="002499"/>
              </a:solidFill>
              <a:latin typeface="Arial" panose="020B0604020202020204" pitchFamily="34" charset="0"/>
              <a:ea typeface="Calibri" panose="020F0502020204030204" pitchFamily="34" charset="0"/>
              <a:cs typeface="Arial" panose="020B0604020202020204" pitchFamily="34" charset="0"/>
            </a:endParaRPr>
          </a:p>
          <a:p>
            <a:pPr>
              <a:tabLst>
                <a:tab pos="465839" algn="l"/>
              </a:tabLst>
            </a:pPr>
            <a:r>
              <a:rPr lang="en-US" sz="1600" b="1" dirty="0">
                <a:solidFill>
                  <a:srgbClr val="002499"/>
                </a:solidFill>
                <a:latin typeface="Arial" panose="020B0604020202020204" pitchFamily="34" charset="0"/>
                <a:ea typeface="Calibri" panose="020F0502020204030204" pitchFamily="34" charset="0"/>
                <a:cs typeface="Arial" panose="020B0604020202020204" pitchFamily="34" charset="0"/>
              </a:rPr>
              <a:t>Upcoming Work:</a:t>
            </a:r>
            <a:endParaRPr lang="en-US" sz="1600" dirty="0">
              <a:solidFill>
                <a:srgbClr val="002499"/>
              </a:solidFill>
              <a:latin typeface="Arial" panose="020B0604020202020204" pitchFamily="34" charset="0"/>
              <a:ea typeface="Calibri" panose="020F0502020204030204" pitchFamily="34" charset="0"/>
              <a:cs typeface="Arial" panose="020B0604020202020204" pitchFamily="34" charset="0"/>
            </a:endParaRPr>
          </a:p>
          <a:p>
            <a:pPr marL="174690" indent="-174690">
              <a:buFont typeface="Arial" panose="020B0604020202020204" pitchFamily="34" charset="0"/>
              <a:buChar char="•"/>
            </a:pPr>
            <a:r>
              <a:rPr lang="en-US" dirty="0">
                <a:solidFill>
                  <a:srgbClr val="002499"/>
                </a:solidFill>
                <a:latin typeface="Arial" panose="020B0604020202020204" pitchFamily="34" charset="0"/>
                <a:ea typeface="Calibri" panose="020F0502020204030204" pitchFamily="34" charset="0"/>
                <a:cs typeface="Arial" panose="020B0604020202020204" pitchFamily="34" charset="0"/>
              </a:rPr>
              <a:t>Completing the model evaluation phase for </a:t>
            </a:r>
            <a:r>
              <a:rPr lang="en-US" dirty="0" err="1">
                <a:solidFill>
                  <a:srgbClr val="002499"/>
                </a:solidFill>
                <a:latin typeface="Arial" panose="020B0604020202020204" pitchFamily="34" charset="0"/>
                <a:ea typeface="Calibri" panose="020F0502020204030204" pitchFamily="34" charset="0"/>
                <a:cs typeface="Arial" panose="020B0604020202020204" pitchFamily="34" charset="0"/>
              </a:rPr>
              <a:t>Pahute</a:t>
            </a:r>
            <a:r>
              <a:rPr lang="en-US" dirty="0">
                <a:solidFill>
                  <a:srgbClr val="002499"/>
                </a:solidFill>
                <a:latin typeface="Arial" panose="020B0604020202020204" pitchFamily="34" charset="0"/>
                <a:ea typeface="Calibri" panose="020F0502020204030204" pitchFamily="34" charset="0"/>
                <a:cs typeface="Arial" panose="020B0604020202020204" pitchFamily="34" charset="0"/>
              </a:rPr>
              <a:t> Mesa groundwater region, including the drilling of groundwater wells.</a:t>
            </a:r>
          </a:p>
          <a:p>
            <a:pPr marL="174690" indent="-174690">
              <a:buFont typeface="Arial" panose="020B0604020202020204" pitchFamily="34" charset="0"/>
              <a:buChar char="•"/>
            </a:pPr>
            <a:r>
              <a:rPr lang="en-US" dirty="0">
                <a:solidFill>
                  <a:srgbClr val="002499"/>
                </a:solidFill>
                <a:latin typeface="Arial" panose="020B0604020202020204" pitchFamily="34" charset="0"/>
                <a:ea typeface="Calibri" panose="020F0502020204030204" pitchFamily="34" charset="0"/>
                <a:cs typeface="Arial" panose="020B0604020202020204" pitchFamily="34" charset="0"/>
              </a:rPr>
              <a:t>Conduct demolition and closure of the Engine Maintenance, Assembly, and Disassembly (EMAD) and the Test Cell C (TCC) complexes</a:t>
            </a:r>
          </a:p>
          <a:p>
            <a:endParaRPr lang="en-US" dirty="0">
              <a:solidFill>
                <a:srgbClr val="002499"/>
              </a:solidFill>
              <a:latin typeface="Arial" panose="020B0604020202020204" pitchFamily="34" charset="0"/>
              <a:ea typeface="Calibri" panose="020F0502020204030204" pitchFamily="34" charset="0"/>
              <a:cs typeface="Arial" panose="020B0604020202020204" pitchFamily="34" charset="0"/>
            </a:endParaRPr>
          </a:p>
          <a:p>
            <a:r>
              <a:rPr lang="en-US" b="1" dirty="0">
                <a:solidFill>
                  <a:srgbClr val="002499"/>
                </a:solidFill>
                <a:latin typeface="Arial" panose="020B0604020202020204" pitchFamily="34" charset="0"/>
                <a:ea typeface="Calibri" panose="020F0502020204030204" pitchFamily="34" charset="0"/>
                <a:cs typeface="Arial" panose="020B0604020202020204" pitchFamily="34" charset="0"/>
              </a:rPr>
              <a:t>The EM Nevada program expects to complete its current scope of cleanup activities safely, securely, and successfully at the NNSS by 2035. </a:t>
            </a:r>
          </a:p>
          <a:p>
            <a:endParaRPr lang="en-US" dirty="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31679">
              <a:defRPr/>
            </a:pPr>
            <a:fld id="{124FEBC6-53A8-448D-A756-AF219FED470B}" type="slidenum">
              <a:rPr lang="en-US">
                <a:solidFill>
                  <a:prstClr val="black"/>
                </a:solidFill>
                <a:latin typeface="Helvetica Neue"/>
                <a:ea typeface="ヒラギノ角ゴ ProN W3"/>
                <a:cs typeface="ヒラギノ角ゴ ProN W3"/>
                <a:sym typeface="Helvetica Neue"/>
              </a:rPr>
              <a:pPr defTabSz="931679">
                <a:defRPr/>
              </a:pPr>
              <a:t>40</a:t>
            </a:fld>
            <a:endParaRPr lang="en-US">
              <a:solidFill>
                <a:prstClr val="black"/>
              </a:solidFill>
              <a:latin typeface="Helvetica Neue"/>
              <a:ea typeface="ヒラギノ角ゴ ProN W3"/>
              <a:cs typeface="ヒラギノ角ゴ ProN W3"/>
              <a:sym typeface="Helvetica Neue"/>
            </a:endParaRPr>
          </a:p>
        </p:txBody>
      </p:sp>
    </p:spTree>
    <p:extLst>
      <p:ext uri="{BB962C8B-B14F-4D97-AF65-F5344CB8AC3E}">
        <p14:creationId xmlns:p14="http://schemas.microsoft.com/office/powerpoint/2010/main" val="3574228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600" b="1" dirty="0">
                <a:solidFill>
                  <a:srgbClr val="002499"/>
                </a:solidFill>
                <a:latin typeface="Arial" panose="020B0604020202020204" pitchFamily="34" charset="0"/>
                <a:ea typeface="Calibri" panose="020F0502020204030204" pitchFamily="34" charset="0"/>
                <a:cs typeface="Arial" panose="020B0604020202020204" pitchFamily="34" charset="0"/>
              </a:rPr>
              <a:t>Photo Caption:</a:t>
            </a:r>
          </a:p>
          <a:p>
            <a:pPr defTabSz="931679">
              <a:defRPr/>
            </a:pPr>
            <a:r>
              <a:rPr lang="en-US" sz="1600" u="sng" dirty="0">
                <a:solidFill>
                  <a:srgbClr val="000000"/>
                </a:solidFill>
                <a:latin typeface="Arial" panose="020B0604020202020204"/>
              </a:rPr>
              <a:t>LEFT</a:t>
            </a:r>
            <a:r>
              <a:rPr lang="en-US" sz="1600" dirty="0">
                <a:solidFill>
                  <a:srgbClr val="000000"/>
                </a:solidFill>
                <a:latin typeface="Arial" panose="020B0604020202020204"/>
              </a:rPr>
              <a:t>: </a:t>
            </a:r>
          </a:p>
          <a:p>
            <a:pPr defTabSz="931679">
              <a:defRPr/>
            </a:pPr>
            <a:r>
              <a:rPr lang="en-US" sz="1600" u="sng" dirty="0">
                <a:solidFill>
                  <a:srgbClr val="000000"/>
                </a:solidFill>
                <a:latin typeface="Arial" panose="020B0604020202020204"/>
              </a:rPr>
              <a:t>MIDDLE</a:t>
            </a:r>
            <a:r>
              <a:rPr lang="en-US" sz="1600" dirty="0">
                <a:solidFill>
                  <a:srgbClr val="000000"/>
                </a:solidFill>
                <a:latin typeface="Arial" panose="020B0604020202020204"/>
              </a:rPr>
              <a:t>:</a:t>
            </a:r>
          </a:p>
          <a:p>
            <a:pPr defTabSz="931679">
              <a:defRPr/>
            </a:pPr>
            <a:r>
              <a:rPr lang="en-US" sz="1600" u="sng" dirty="0">
                <a:solidFill>
                  <a:srgbClr val="000000"/>
                </a:solidFill>
                <a:latin typeface="Arial" panose="020B0604020202020204"/>
              </a:rPr>
              <a:t>RIGHT:</a:t>
            </a:r>
          </a:p>
          <a:p>
            <a:pPr defTabSz="931679">
              <a:defRPr/>
            </a:pPr>
            <a:endParaRPr lang="en-US" sz="1600" b="1" dirty="0">
              <a:solidFill>
                <a:srgbClr val="002499"/>
              </a:solidFill>
              <a:latin typeface="Arial" panose="020B0604020202020204" pitchFamily="34" charset="0"/>
              <a:ea typeface="Calibri" panose="020F0502020204030204" pitchFamily="34" charset="0"/>
              <a:cs typeface="Arial" panose="020B0604020202020204" pitchFamily="34" charset="0"/>
            </a:endParaRPr>
          </a:p>
          <a:p>
            <a:r>
              <a:rPr lang="en-US" sz="1600" b="1" dirty="0">
                <a:solidFill>
                  <a:srgbClr val="002499"/>
                </a:solidFill>
                <a:latin typeface="Arial" panose="020B0604020202020204" pitchFamily="34" charset="0"/>
                <a:ea typeface="Calibri" panose="020F0502020204030204" pitchFamily="34" charset="0"/>
                <a:cs typeface="Arial" panose="020B0604020202020204" pitchFamily="34" charset="0"/>
              </a:rPr>
              <a:t>Regulatory Structure:</a:t>
            </a:r>
          </a:p>
          <a:p>
            <a:pPr marL="174690" indent="-174690">
              <a:buFont typeface="Arial" panose="020B0604020202020204" pitchFamily="34" charset="0"/>
              <a:buChar char="•"/>
              <a:tabLst>
                <a:tab pos="465839" algn="l"/>
              </a:tabLst>
            </a:pPr>
            <a:r>
              <a:rPr lang="en-US" dirty="0">
                <a:solidFill>
                  <a:srgbClr val="002499"/>
                </a:solidFill>
                <a:latin typeface="Arial" panose="020B0604020202020204" pitchFamily="34" charset="0"/>
                <a:ea typeface="Calibri" panose="020F0502020204030204" pitchFamily="34" charset="0"/>
                <a:cs typeface="Arial" panose="020B0604020202020204" pitchFamily="34" charset="0"/>
              </a:rPr>
              <a:t>EM Nevada Program is responsible for completing cleanup actions at historic nuclear testing locations. Activities are primarily regulated by the Federal Facility Agreement and Consent Order (FFACO), an agreement between the State of Nevada and the Department of Energy governing environmental corrective actions at sites. </a:t>
            </a:r>
          </a:p>
          <a:p>
            <a:endParaRPr lang="en-US" sz="1600" b="1" dirty="0">
              <a:solidFill>
                <a:srgbClr val="002499"/>
              </a:solidFill>
              <a:latin typeface="Arial" panose="020B0604020202020204" pitchFamily="34" charset="0"/>
              <a:ea typeface="Calibri" panose="020F0502020204030204" pitchFamily="34" charset="0"/>
              <a:cs typeface="Arial" panose="020B0604020202020204" pitchFamily="34" charset="0"/>
            </a:endParaRPr>
          </a:p>
          <a:p>
            <a:r>
              <a:rPr lang="en-US" sz="1600" b="1" dirty="0">
                <a:solidFill>
                  <a:srgbClr val="002499"/>
                </a:solidFill>
                <a:latin typeface="Arial" panose="020B0604020202020204" pitchFamily="34" charset="0"/>
                <a:ea typeface="Calibri" panose="020F0502020204030204" pitchFamily="34" charset="0"/>
                <a:cs typeface="Arial" panose="020B0604020202020204" pitchFamily="34" charset="0"/>
              </a:rPr>
              <a:t>Progress:</a:t>
            </a:r>
            <a:endParaRPr lang="en-US" dirty="0">
              <a:solidFill>
                <a:srgbClr val="002499"/>
              </a:solidFill>
              <a:latin typeface="Arial" panose="020B0604020202020204" pitchFamily="34" charset="0"/>
              <a:ea typeface="Calibri" panose="020F0502020204030204" pitchFamily="34" charset="0"/>
              <a:cs typeface="Arial" panose="020B0604020202020204" pitchFamily="34" charset="0"/>
            </a:endParaRPr>
          </a:p>
          <a:p>
            <a:pPr marL="174690" indent="-174690">
              <a:buFont typeface="Arial" panose="020B0604020202020204" pitchFamily="34" charset="0"/>
              <a:buChar char="•"/>
              <a:tabLst>
                <a:tab pos="465839" algn="l"/>
              </a:tabLst>
            </a:pPr>
            <a:r>
              <a:rPr lang="en-US" dirty="0">
                <a:solidFill>
                  <a:srgbClr val="002499"/>
                </a:solidFill>
                <a:latin typeface="Arial" panose="020B0604020202020204" pitchFamily="34" charset="0"/>
                <a:ea typeface="Times New Roman" panose="02020603050405020304" pitchFamily="18" charset="0"/>
                <a:cs typeface="Arial" panose="020B0604020202020204" pitchFamily="34" charset="0"/>
              </a:rPr>
              <a:t>Environmental restoration at approximately 900 former underground test locations, approximately 100 surface or near-surface soil contamination locations, and more than 1,000 industrial type sites.</a:t>
            </a:r>
            <a:endParaRPr lang="en-US" dirty="0">
              <a:solidFill>
                <a:srgbClr val="002499"/>
              </a:solidFill>
              <a:latin typeface="Arial" panose="020B0604020202020204" pitchFamily="34" charset="0"/>
              <a:ea typeface="Calibri" panose="020F0502020204030204" pitchFamily="34" charset="0"/>
              <a:cs typeface="Arial" panose="020B0604020202020204" pitchFamily="34" charset="0"/>
            </a:endParaRPr>
          </a:p>
          <a:p>
            <a:pPr marL="174690" indent="-174690">
              <a:lnSpc>
                <a:spcPct val="107000"/>
              </a:lnSpc>
              <a:buFont typeface="Arial" panose="020B0604020202020204" pitchFamily="34" charset="0"/>
              <a:buChar char="•"/>
            </a:pPr>
            <a:r>
              <a:rPr lang="en-US" dirty="0">
                <a:solidFill>
                  <a:srgbClr val="002499"/>
                </a:solidFill>
                <a:latin typeface="Arial" panose="020B0604020202020204" pitchFamily="34" charset="0"/>
                <a:ea typeface="Calibri" panose="020F0502020204030204" pitchFamily="34" charset="0"/>
                <a:cs typeface="Arial" panose="020B0604020202020204" pitchFamily="34" charset="0"/>
              </a:rPr>
              <a:t>Obtained regulatory approval on the data for the </a:t>
            </a:r>
            <a:r>
              <a:rPr lang="en-US" dirty="0" err="1">
                <a:solidFill>
                  <a:srgbClr val="002499"/>
                </a:solidFill>
                <a:latin typeface="Arial" panose="020B0604020202020204" pitchFamily="34" charset="0"/>
                <a:ea typeface="Calibri" panose="020F0502020204030204" pitchFamily="34" charset="0"/>
                <a:cs typeface="Arial" panose="020B0604020202020204" pitchFamily="34" charset="0"/>
              </a:rPr>
              <a:t>Pahute</a:t>
            </a:r>
            <a:r>
              <a:rPr lang="en-US" dirty="0">
                <a:solidFill>
                  <a:srgbClr val="002499"/>
                </a:solidFill>
                <a:latin typeface="Arial" panose="020B0604020202020204" pitchFamily="34" charset="0"/>
                <a:ea typeface="Calibri" panose="020F0502020204030204" pitchFamily="34" charset="0"/>
                <a:cs typeface="Arial" panose="020B0604020202020204" pitchFamily="34" charset="0"/>
              </a:rPr>
              <a:t> Mesa groundwater region – the last active groundwater corrective action area at the NNSS. </a:t>
            </a:r>
          </a:p>
          <a:p>
            <a:pPr marL="174690" indent="-174690">
              <a:buFont typeface="Arial" panose="020B0604020202020204" pitchFamily="34" charset="0"/>
              <a:buChar char="•"/>
              <a:tabLst>
                <a:tab pos="465839" algn="l"/>
              </a:tabLst>
            </a:pPr>
            <a:r>
              <a:rPr lang="en-US" dirty="0">
                <a:solidFill>
                  <a:srgbClr val="002499"/>
                </a:solidFill>
                <a:latin typeface="Arial" panose="020B0604020202020204" pitchFamily="34" charset="0"/>
                <a:ea typeface="Calibri" panose="020F0502020204030204" pitchFamily="34" charset="0"/>
                <a:cs typeface="Arial" panose="020B0604020202020204" pitchFamily="34" charset="0"/>
              </a:rPr>
              <a:t>Safely disposed more than 635,000 cubic feet of LLW, MLLW, and classified waste transported to the NNSS. This disposal capability supports DOE cleanup and other activities at federal sites across the U.S. </a:t>
            </a:r>
            <a:endParaRPr lang="en-US" b="1" dirty="0">
              <a:solidFill>
                <a:srgbClr val="002499"/>
              </a:solidFill>
              <a:latin typeface="Arial" panose="020B0604020202020204" pitchFamily="34" charset="0"/>
              <a:ea typeface="Calibri" panose="020F0502020204030204" pitchFamily="34" charset="0"/>
              <a:cs typeface="Arial" panose="020B0604020202020204" pitchFamily="34" charset="0"/>
            </a:endParaRPr>
          </a:p>
          <a:p>
            <a:pPr>
              <a:tabLst>
                <a:tab pos="465839" algn="l"/>
              </a:tabLst>
            </a:pPr>
            <a:endParaRPr lang="en-US" sz="1600" b="1" dirty="0">
              <a:solidFill>
                <a:srgbClr val="002499"/>
              </a:solidFill>
              <a:latin typeface="Arial" panose="020B0604020202020204" pitchFamily="34" charset="0"/>
              <a:ea typeface="Calibri" panose="020F0502020204030204" pitchFamily="34" charset="0"/>
              <a:cs typeface="Arial" panose="020B0604020202020204" pitchFamily="34" charset="0"/>
            </a:endParaRPr>
          </a:p>
          <a:p>
            <a:pPr>
              <a:tabLst>
                <a:tab pos="465839" algn="l"/>
              </a:tabLst>
            </a:pPr>
            <a:r>
              <a:rPr lang="en-US" sz="1600" b="1" dirty="0">
                <a:solidFill>
                  <a:srgbClr val="002499"/>
                </a:solidFill>
                <a:latin typeface="Arial" panose="020B0604020202020204" pitchFamily="34" charset="0"/>
                <a:ea typeface="Calibri" panose="020F0502020204030204" pitchFamily="34" charset="0"/>
                <a:cs typeface="Arial" panose="020B0604020202020204" pitchFamily="34" charset="0"/>
              </a:rPr>
              <a:t>Upcoming Work:</a:t>
            </a:r>
            <a:endParaRPr lang="en-US" sz="1600" dirty="0">
              <a:solidFill>
                <a:srgbClr val="002499"/>
              </a:solidFill>
              <a:latin typeface="Arial" panose="020B0604020202020204" pitchFamily="34" charset="0"/>
              <a:ea typeface="Calibri" panose="020F0502020204030204" pitchFamily="34" charset="0"/>
              <a:cs typeface="Arial" panose="020B0604020202020204" pitchFamily="34" charset="0"/>
            </a:endParaRPr>
          </a:p>
          <a:p>
            <a:pPr marL="174690" indent="-174690">
              <a:buFont typeface="Arial" panose="020B0604020202020204" pitchFamily="34" charset="0"/>
              <a:buChar char="•"/>
            </a:pPr>
            <a:r>
              <a:rPr lang="en-US" dirty="0">
                <a:solidFill>
                  <a:srgbClr val="002499"/>
                </a:solidFill>
                <a:latin typeface="Arial" panose="020B0604020202020204" pitchFamily="34" charset="0"/>
                <a:ea typeface="Calibri" panose="020F0502020204030204" pitchFamily="34" charset="0"/>
                <a:cs typeface="Arial" panose="020B0604020202020204" pitchFamily="34" charset="0"/>
              </a:rPr>
              <a:t>Completing the model evaluation phase for </a:t>
            </a:r>
            <a:r>
              <a:rPr lang="en-US" dirty="0" err="1">
                <a:solidFill>
                  <a:srgbClr val="002499"/>
                </a:solidFill>
                <a:latin typeface="Arial" panose="020B0604020202020204" pitchFamily="34" charset="0"/>
                <a:ea typeface="Calibri" panose="020F0502020204030204" pitchFamily="34" charset="0"/>
                <a:cs typeface="Arial" panose="020B0604020202020204" pitchFamily="34" charset="0"/>
              </a:rPr>
              <a:t>Pahute</a:t>
            </a:r>
            <a:r>
              <a:rPr lang="en-US" dirty="0">
                <a:solidFill>
                  <a:srgbClr val="002499"/>
                </a:solidFill>
                <a:latin typeface="Arial" panose="020B0604020202020204" pitchFamily="34" charset="0"/>
                <a:ea typeface="Calibri" panose="020F0502020204030204" pitchFamily="34" charset="0"/>
                <a:cs typeface="Arial" panose="020B0604020202020204" pitchFamily="34" charset="0"/>
              </a:rPr>
              <a:t> Mesa groundwater region, including the drilling of groundwater wells.</a:t>
            </a:r>
          </a:p>
          <a:p>
            <a:pPr marL="174690" indent="-174690">
              <a:buFont typeface="Arial" panose="020B0604020202020204" pitchFamily="34" charset="0"/>
              <a:buChar char="•"/>
            </a:pPr>
            <a:r>
              <a:rPr lang="en-US" dirty="0">
                <a:solidFill>
                  <a:srgbClr val="002499"/>
                </a:solidFill>
                <a:latin typeface="Arial" panose="020B0604020202020204" pitchFamily="34" charset="0"/>
                <a:ea typeface="Calibri" panose="020F0502020204030204" pitchFamily="34" charset="0"/>
                <a:cs typeface="Arial" panose="020B0604020202020204" pitchFamily="34" charset="0"/>
              </a:rPr>
              <a:t>Conduct demolition and closure of the Engine Maintenance, Assembly, and Disassembly (EMAD) and the Test Cell C (TCC) complexes</a:t>
            </a:r>
          </a:p>
          <a:p>
            <a:endParaRPr lang="en-US" dirty="0">
              <a:solidFill>
                <a:srgbClr val="002499"/>
              </a:solidFill>
              <a:latin typeface="Arial" panose="020B0604020202020204" pitchFamily="34" charset="0"/>
              <a:ea typeface="Calibri" panose="020F0502020204030204" pitchFamily="34" charset="0"/>
              <a:cs typeface="Arial" panose="020B0604020202020204" pitchFamily="34" charset="0"/>
            </a:endParaRPr>
          </a:p>
          <a:p>
            <a:r>
              <a:rPr lang="en-US" b="1" dirty="0">
                <a:solidFill>
                  <a:srgbClr val="002499"/>
                </a:solidFill>
                <a:latin typeface="Arial" panose="020B0604020202020204" pitchFamily="34" charset="0"/>
                <a:ea typeface="Calibri" panose="020F0502020204030204" pitchFamily="34" charset="0"/>
                <a:cs typeface="Arial" panose="020B0604020202020204" pitchFamily="34" charset="0"/>
              </a:rPr>
              <a:t>The EM Nevada program expects to complete its current scope of cleanup activities safely, securely, and successfully at the NNSS by 2035. </a:t>
            </a:r>
          </a:p>
          <a:p>
            <a:endParaRPr lang="en-US" dirty="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31679">
              <a:defRPr/>
            </a:pPr>
            <a:fld id="{124FEBC6-53A8-448D-A756-AF219FED470B}" type="slidenum">
              <a:rPr lang="en-US">
                <a:solidFill>
                  <a:prstClr val="black"/>
                </a:solidFill>
                <a:latin typeface="Helvetica Neue"/>
                <a:ea typeface="ヒラギノ角ゴ ProN W3"/>
                <a:cs typeface="ヒラギノ角ゴ ProN W3"/>
                <a:sym typeface="Helvetica Neue"/>
              </a:rPr>
              <a:pPr defTabSz="931679">
                <a:defRPr/>
              </a:pPr>
              <a:t>41</a:t>
            </a:fld>
            <a:endParaRPr lang="en-US">
              <a:solidFill>
                <a:prstClr val="black"/>
              </a:solidFill>
              <a:latin typeface="Helvetica Neue"/>
              <a:ea typeface="ヒラギノ角ゴ ProN W3"/>
              <a:cs typeface="ヒラギノ角ゴ ProN W3"/>
              <a:sym typeface="Helvetica Neue"/>
            </a:endParaRPr>
          </a:p>
        </p:txBody>
      </p:sp>
    </p:spTree>
    <p:extLst>
      <p:ext uri="{BB962C8B-B14F-4D97-AF65-F5344CB8AC3E}">
        <p14:creationId xmlns:p14="http://schemas.microsoft.com/office/powerpoint/2010/main" val="32053019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400" b="1" dirty="0">
                <a:solidFill>
                  <a:srgbClr val="003088"/>
                </a:solidFill>
                <a:effectLst/>
                <a:ea typeface="Calibri" panose="020F0502020204030204" pitchFamily="34" charset="0"/>
              </a:rPr>
              <a:t>Photo Caption: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sng" strike="noStrike" baseline="0" dirty="0">
                <a:solidFill>
                  <a:srgbClr val="211D1E"/>
                </a:solidFill>
                <a:latin typeface="Allotrope Light"/>
              </a:rPr>
              <a:t>LEFT: </a:t>
            </a:r>
            <a:r>
              <a:rPr lang="en-US" sz="2000" b="0" i="0" dirty="0" err="1">
                <a:solidFill>
                  <a:srgbClr val="292929"/>
                </a:solidFill>
                <a:effectLst/>
                <a:latin typeface="Karla" pitchFamily="2" charset="0"/>
              </a:rPr>
              <a:t>Braunton’s</a:t>
            </a:r>
            <a:r>
              <a:rPr lang="en-US" sz="2000" b="0" i="0" dirty="0">
                <a:solidFill>
                  <a:srgbClr val="292929"/>
                </a:solidFill>
                <a:effectLst/>
                <a:latin typeface="Karla" pitchFamily="2" charset="0"/>
              </a:rPr>
              <a:t> milk-vetch, an endangered short-lived perennial plant in the pea family, a plant with a natural habitat on DOE’s ETEC site. </a:t>
            </a:r>
            <a:endParaRPr lang="en-US" sz="1400" b="0" i="0" u="sng" strike="noStrike" baseline="0" dirty="0">
              <a:solidFill>
                <a:srgbClr val="211D1E"/>
              </a:solidFill>
              <a:latin typeface="Allotrope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sng" strike="noStrike" baseline="0" dirty="0">
                <a:solidFill>
                  <a:srgbClr val="211D1E"/>
                </a:solidFill>
                <a:effectLst/>
                <a:latin typeface="Allotrope Light"/>
                <a:ea typeface="Calibri" panose="020F0502020204030204" pitchFamily="34" charset="0"/>
              </a:rPr>
              <a:t>MIDDLE</a:t>
            </a:r>
            <a:r>
              <a:rPr lang="en-US" sz="1400" b="0" i="0" u="none" strike="noStrike" baseline="0" dirty="0">
                <a:solidFill>
                  <a:srgbClr val="211D1E"/>
                </a:solidFill>
                <a:effectLst/>
                <a:latin typeface="Allotrope Light"/>
                <a:ea typeface="Calibri" panose="020F0502020204030204" pitchFamily="34" charset="0"/>
              </a:rPr>
              <a:t>: Jeff Avery tours the ETEC site with the EM team. EM has been performing continuous environmental monitoring using air monitoring stations around the perimeter of the ETEC site. The cleanup program has also been conducting ongoing groundwater monitoring.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sng" strike="noStrike" baseline="0" dirty="0">
                <a:solidFill>
                  <a:srgbClr val="211D1E"/>
                </a:solidFill>
                <a:effectLst/>
                <a:latin typeface="Allotrope Light"/>
                <a:ea typeface="Calibri" panose="020F0502020204030204" pitchFamily="34" charset="0"/>
              </a:rPr>
              <a:t>RIGHT</a:t>
            </a:r>
            <a:r>
              <a:rPr lang="en-US" sz="1400" b="0" i="0" u="none" strike="noStrike" baseline="0" dirty="0">
                <a:solidFill>
                  <a:srgbClr val="211D1E"/>
                </a:solidFill>
                <a:effectLst/>
                <a:latin typeface="Allotrope Light"/>
                <a:ea typeface="Calibri" panose="020F0502020204030204" pitchFamily="34" charset="0"/>
              </a:rPr>
              <a:t>: </a:t>
            </a:r>
            <a:r>
              <a:rPr lang="en-US" sz="2000" b="0" i="0" dirty="0">
                <a:solidFill>
                  <a:srgbClr val="292929"/>
                </a:solidFill>
                <a:effectLst/>
                <a:latin typeface="Karla" pitchFamily="2" charset="0"/>
              </a:rPr>
              <a:t>Water is applied for dust suppression following the demolition of the Sodium Pump Test Facility at ETEC.</a:t>
            </a:r>
            <a:endParaRPr lang="en-US" sz="1400" b="0" i="0" dirty="0">
              <a:solidFill>
                <a:srgbClr val="003088"/>
              </a:solidFill>
              <a:effectLst/>
              <a:ea typeface="Calibri" panose="020F0502020204030204" pitchFamily="34" charset="0"/>
            </a:endParaRPr>
          </a:p>
          <a:p>
            <a:pPr marL="0" marR="0" indent="0">
              <a:spcBef>
                <a:spcPts val="0"/>
              </a:spcBef>
              <a:spcAft>
                <a:spcPts val="0"/>
              </a:spcAft>
              <a:buNone/>
            </a:pPr>
            <a:endParaRPr lang="en-US" sz="1400" b="1" dirty="0">
              <a:solidFill>
                <a:srgbClr val="003088"/>
              </a:solidFill>
              <a:effectLst/>
              <a:ea typeface="Calibri" panose="020F0502020204030204" pitchFamily="34" charset="0"/>
            </a:endParaRPr>
          </a:p>
          <a:p>
            <a:pPr marL="0" marR="0" indent="0">
              <a:spcBef>
                <a:spcPts val="0"/>
              </a:spcBef>
              <a:spcAft>
                <a:spcPts val="0"/>
              </a:spcAft>
              <a:buNone/>
            </a:pPr>
            <a:r>
              <a:rPr lang="en-US" sz="1400" b="1" dirty="0">
                <a:solidFill>
                  <a:srgbClr val="003088"/>
                </a:solidFill>
                <a:effectLst/>
                <a:ea typeface="Calibri" panose="020F0502020204030204" pitchFamily="34" charset="0"/>
              </a:rPr>
              <a:t>Regulatory Structure</a:t>
            </a:r>
            <a:endParaRPr lang="en-US" sz="1400" dirty="0">
              <a:solidFill>
                <a:srgbClr val="003088"/>
              </a:solidFill>
              <a:effectLst/>
              <a:ea typeface="Calibri" panose="020F0502020204030204" pitchFamily="34" charset="0"/>
            </a:endParaRPr>
          </a:p>
          <a:p>
            <a:pPr marL="171450" indent="-171450">
              <a:lnSpc>
                <a:spcPct val="120000"/>
              </a:lnSpc>
              <a:spcBef>
                <a:spcPts val="0"/>
              </a:spcBef>
              <a:buSzPts val="1000"/>
              <a:buFont typeface="Arial" panose="020B0604020202020204" pitchFamily="34" charset="0"/>
              <a:buChar char="•"/>
              <a:tabLst>
                <a:tab pos="457200" algn="l"/>
              </a:tabLst>
            </a:pPr>
            <a:r>
              <a:rPr lang="en-US" sz="1200" dirty="0">
                <a:solidFill>
                  <a:srgbClr val="003088"/>
                </a:solidFill>
                <a:effectLst/>
                <a:ea typeface="Times New Roman" panose="02020603050405020304" pitchFamily="18" charset="0"/>
              </a:rPr>
              <a:t>ETEC complies with all federal and state regulations, including those of the California Department of Toxic Substance Control, California State Water Resources Board, California State Air Resources Board, the Regional Water Quality Control Board, Ventura County Air Pollution Control District, and Ventura County Environmental Health.</a:t>
            </a:r>
            <a:endParaRPr lang="en-US" sz="1200" dirty="0">
              <a:solidFill>
                <a:srgbClr val="003088"/>
              </a:solidFill>
              <a:effectLst/>
              <a:ea typeface="Calibri" panose="020F0502020204030204" pitchFamily="34" charset="0"/>
            </a:endParaRPr>
          </a:p>
          <a:p>
            <a:pPr marL="0" marR="0" indent="0">
              <a:spcBef>
                <a:spcPts val="0"/>
              </a:spcBef>
              <a:spcAft>
                <a:spcPts val="0"/>
              </a:spcAft>
              <a:buNone/>
            </a:pPr>
            <a:endParaRPr lang="en-US" sz="1200" dirty="0">
              <a:solidFill>
                <a:srgbClr val="003088"/>
              </a:solidFill>
              <a:effectLst/>
              <a:ea typeface="Calibri" panose="020F0502020204030204" pitchFamily="34" charset="0"/>
            </a:endParaRPr>
          </a:p>
          <a:p>
            <a:pPr marL="0" marR="0" indent="0">
              <a:lnSpc>
                <a:spcPct val="120000"/>
              </a:lnSpc>
              <a:spcBef>
                <a:spcPts val="0"/>
              </a:spcBef>
              <a:spcAft>
                <a:spcPts val="0"/>
              </a:spcAft>
              <a:buNone/>
            </a:pPr>
            <a:r>
              <a:rPr lang="en-US" sz="1600" b="1" dirty="0">
                <a:solidFill>
                  <a:srgbClr val="003088"/>
                </a:solidFill>
                <a:effectLst/>
                <a:ea typeface="Calibri" panose="020F0502020204030204" pitchFamily="34" charset="0"/>
              </a:rPr>
              <a:t>Progress</a:t>
            </a:r>
            <a:endParaRPr lang="en-US" sz="1600" b="1" dirty="0">
              <a:solidFill>
                <a:srgbClr val="003088"/>
              </a:solidFill>
              <a:ea typeface="Calibri" panose="020F0502020204030204" pitchFamily="34" charset="0"/>
            </a:endParaRPr>
          </a:p>
          <a:p>
            <a:pPr marL="171450" indent="-171450">
              <a:lnSpc>
                <a:spcPct val="120000"/>
              </a:lnSpc>
              <a:spcBef>
                <a:spcPts val="0"/>
              </a:spcBef>
              <a:buFont typeface="Arial" panose="020B0604020202020204" pitchFamily="34" charset="0"/>
              <a:buChar char="•"/>
            </a:pPr>
            <a:r>
              <a:rPr lang="en-US" sz="1200" dirty="0">
                <a:solidFill>
                  <a:srgbClr val="003088"/>
                </a:solidFill>
                <a:effectLst/>
                <a:ea typeface="Calibri" panose="020F0502020204030204" pitchFamily="34" charset="0"/>
              </a:rPr>
              <a:t>Continued active cleanup after more than a decade</a:t>
            </a:r>
          </a:p>
          <a:p>
            <a:pPr marL="171450" indent="-171450">
              <a:lnSpc>
                <a:spcPct val="120000"/>
              </a:lnSpc>
              <a:spcBef>
                <a:spcPts val="0"/>
              </a:spcBef>
              <a:buFont typeface="Arial" panose="020B0604020202020204" pitchFamily="34" charset="0"/>
              <a:buChar char="•"/>
            </a:pPr>
            <a:r>
              <a:rPr lang="en-US" sz="1200" dirty="0">
                <a:solidFill>
                  <a:srgbClr val="003088"/>
                </a:solidFill>
                <a:effectLst/>
                <a:ea typeface="Calibri" panose="020F0502020204030204" pitchFamily="34" charset="0"/>
              </a:rPr>
              <a:t>Issued the 2020 Record of Decision for Groundwater Remediation, Area IV, Santa Susana Field Laboratory, completed remediation and demolition of the last 18 DOE-owned buildings, collected 105,000+ endangered </a:t>
            </a:r>
            <a:r>
              <a:rPr lang="en-US" sz="1200" dirty="0" err="1">
                <a:solidFill>
                  <a:srgbClr val="003088"/>
                </a:solidFill>
                <a:effectLst/>
                <a:ea typeface="Calibri" panose="020F0502020204030204" pitchFamily="34" charset="0"/>
              </a:rPr>
              <a:t>Braunton’s</a:t>
            </a:r>
            <a:r>
              <a:rPr lang="en-US" sz="1200" dirty="0">
                <a:solidFill>
                  <a:srgbClr val="003088"/>
                </a:solidFill>
                <a:effectLst/>
                <a:ea typeface="Calibri" panose="020F0502020204030204" pitchFamily="34" charset="0"/>
              </a:rPr>
              <a:t> Milk-vetch seeds with U.S. Fish and Wildlife for preservation and future revegetation</a:t>
            </a:r>
            <a:r>
              <a:rPr lang="en-US" sz="1200" dirty="0">
                <a:solidFill>
                  <a:srgbClr val="003088"/>
                </a:solidFill>
                <a:ea typeface="Calibri" panose="020F0502020204030204" pitchFamily="34" charset="0"/>
              </a:rPr>
              <a:t>, </a:t>
            </a:r>
            <a:r>
              <a:rPr lang="en-US" sz="1200" dirty="0">
                <a:solidFill>
                  <a:srgbClr val="003088"/>
                </a:solidFill>
                <a:effectLst/>
                <a:ea typeface="Calibri" panose="020F0502020204030204" pitchFamily="34" charset="0"/>
              </a:rPr>
              <a:t>and </a:t>
            </a:r>
            <a:r>
              <a:rPr lang="en-US" sz="1200" dirty="0">
                <a:solidFill>
                  <a:srgbClr val="003088"/>
                </a:solidFill>
                <a:ea typeface="Calibri" panose="020F0502020204030204" pitchFamily="34" charset="0"/>
              </a:rPr>
              <a:t>continued ongoing</a:t>
            </a:r>
            <a:r>
              <a:rPr lang="en-US" sz="1200" dirty="0">
                <a:solidFill>
                  <a:srgbClr val="003088"/>
                </a:solidFill>
                <a:effectLst/>
                <a:ea typeface="Calibri" panose="020F0502020204030204" pitchFamily="34" charset="0"/>
              </a:rPr>
              <a:t> groundwater interim measures, reducing VOC-impacted groundwater concentrations by 10,000 ppb in 2017 to &lt; 500 ppb.</a:t>
            </a:r>
          </a:p>
          <a:p>
            <a:pPr marL="0" marR="0" indent="0">
              <a:lnSpc>
                <a:spcPct val="120000"/>
              </a:lnSpc>
              <a:spcBef>
                <a:spcPts val="0"/>
              </a:spcBef>
              <a:spcAft>
                <a:spcPts val="0"/>
              </a:spcAft>
              <a:buNone/>
            </a:pPr>
            <a:endParaRPr lang="en-US" sz="1200" dirty="0">
              <a:solidFill>
                <a:srgbClr val="003088"/>
              </a:solidFill>
              <a:effectLst/>
              <a:ea typeface="Calibri" panose="020F0502020204030204" pitchFamily="34" charset="0"/>
            </a:endParaRPr>
          </a:p>
          <a:p>
            <a:pPr marL="0" marR="0" indent="0">
              <a:lnSpc>
                <a:spcPct val="120000"/>
              </a:lnSpc>
              <a:spcBef>
                <a:spcPts val="0"/>
              </a:spcBef>
              <a:spcAft>
                <a:spcPts val="0"/>
              </a:spcAft>
              <a:buNone/>
            </a:pPr>
            <a:r>
              <a:rPr lang="en-US" sz="1600" b="1" dirty="0">
                <a:solidFill>
                  <a:srgbClr val="003088"/>
                </a:solidFill>
                <a:effectLst/>
                <a:ea typeface="Calibri" panose="020F0502020204030204" pitchFamily="34" charset="0"/>
              </a:rPr>
              <a:t>Upcoming Work</a:t>
            </a:r>
            <a:endParaRPr lang="en-US" sz="1600" dirty="0">
              <a:solidFill>
                <a:srgbClr val="003088"/>
              </a:solidFill>
              <a:effectLst/>
              <a:ea typeface="Calibri" panose="020F0502020204030204" pitchFamily="34" charset="0"/>
            </a:endParaRPr>
          </a:p>
          <a:p>
            <a:pPr marL="171450" indent="-171450">
              <a:lnSpc>
                <a:spcPct val="120000"/>
              </a:lnSpc>
              <a:spcBef>
                <a:spcPts val="0"/>
              </a:spcBef>
              <a:buSzPts val="1000"/>
              <a:buFont typeface="Arial" panose="020B0604020202020204" pitchFamily="34" charset="0"/>
              <a:buChar char="•"/>
              <a:tabLst>
                <a:tab pos="457200" algn="l"/>
              </a:tabLst>
            </a:pPr>
            <a:r>
              <a:rPr lang="en-US" sz="1200" dirty="0">
                <a:solidFill>
                  <a:srgbClr val="003088"/>
                </a:solidFill>
                <a:effectLst/>
                <a:ea typeface="Times New Roman" panose="02020603050405020304" pitchFamily="18" charset="0"/>
              </a:rPr>
              <a:t>Automate groundwater pumping in 2024 to continue groundwater remediation.</a:t>
            </a:r>
          </a:p>
          <a:p>
            <a:pPr marL="171450" indent="-171450">
              <a:lnSpc>
                <a:spcPct val="120000"/>
              </a:lnSpc>
              <a:spcBef>
                <a:spcPts val="0"/>
              </a:spcBef>
              <a:buSzPts val="1000"/>
              <a:buFont typeface="Arial" panose="020B0604020202020204" pitchFamily="34" charset="0"/>
              <a:buChar char="•"/>
              <a:tabLst>
                <a:tab pos="457200" algn="l"/>
              </a:tabLst>
            </a:pPr>
            <a:r>
              <a:rPr lang="en-US" sz="1200" dirty="0">
                <a:solidFill>
                  <a:srgbClr val="003088"/>
                </a:solidFill>
                <a:ea typeface="Times New Roman" panose="02020603050405020304" pitchFamily="18" charset="0"/>
              </a:rPr>
              <a:t>Commence the Groundwater Corrective Measures Study.</a:t>
            </a:r>
            <a:endParaRPr lang="en-US" sz="1200" dirty="0">
              <a:solidFill>
                <a:srgbClr val="003088"/>
              </a:solidFill>
              <a:effectLst/>
              <a:ea typeface="Times New Roman" panose="02020603050405020304" pitchFamily="18" charset="0"/>
            </a:endParaRPr>
          </a:p>
          <a:p>
            <a:pPr marL="171450" indent="-171450">
              <a:lnSpc>
                <a:spcPct val="120000"/>
              </a:lnSpc>
              <a:spcBef>
                <a:spcPts val="0"/>
              </a:spcBef>
              <a:buSzPts val="1000"/>
              <a:buFont typeface="Arial" panose="020B0604020202020204" pitchFamily="34" charset="0"/>
              <a:buChar char="•"/>
              <a:tabLst>
                <a:tab pos="457200" algn="l"/>
              </a:tabLst>
            </a:pPr>
            <a:r>
              <a:rPr lang="en-US" sz="1200" dirty="0">
                <a:solidFill>
                  <a:srgbClr val="003088"/>
                </a:solidFill>
                <a:effectLst/>
                <a:ea typeface="Times New Roman" panose="02020603050405020304" pitchFamily="18" charset="0"/>
              </a:rPr>
              <a:t>Full implementation of the Record of Decision for Groundwater Remediation.</a:t>
            </a:r>
          </a:p>
          <a:p>
            <a:pPr marL="171450" indent="-171450">
              <a:lnSpc>
                <a:spcPct val="120000"/>
              </a:lnSpc>
              <a:spcBef>
                <a:spcPts val="0"/>
              </a:spcBef>
              <a:buSzPts val="1000"/>
              <a:buFont typeface="Arial" panose="020B0604020202020204" pitchFamily="34" charset="0"/>
              <a:buChar char="•"/>
              <a:tabLst>
                <a:tab pos="457200" algn="l"/>
              </a:tabLst>
            </a:pPr>
            <a:r>
              <a:rPr lang="en-US" sz="1200" dirty="0">
                <a:solidFill>
                  <a:srgbClr val="003088"/>
                </a:solidFill>
                <a:effectLst/>
                <a:ea typeface="Times New Roman" panose="02020603050405020304" pitchFamily="18" charset="0"/>
              </a:rPr>
              <a:t>Working with the state of California on finalizing the cleanup of Area IV and the Northern Buffer Zone, including next steps for cleanup of soils.</a:t>
            </a:r>
            <a:endParaRPr lang="en-US" sz="1200" dirty="0">
              <a:solidFill>
                <a:srgbClr val="003088"/>
              </a:solidFill>
              <a:effectLst/>
              <a:ea typeface="Calibri" panose="020F0502020204030204" pitchFamily="34" charset="0"/>
            </a:endParaRPr>
          </a:p>
          <a:p>
            <a:pPr marL="0" marR="0" indent="0">
              <a:spcBef>
                <a:spcPts val="0"/>
              </a:spcBef>
              <a:spcAft>
                <a:spcPts val="0"/>
              </a:spcAft>
              <a:buNone/>
            </a:pPr>
            <a:endParaRPr lang="en-US" sz="1200" dirty="0">
              <a:solidFill>
                <a:srgbClr val="003088"/>
              </a:solidFill>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400B-D204-FD43-B8D0-D8C2C41B88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7148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400" b="1" dirty="0">
                <a:solidFill>
                  <a:srgbClr val="003088"/>
                </a:solidFill>
                <a:effectLst/>
                <a:ea typeface="Calibri" panose="020F0502020204030204" pitchFamily="34" charset="0"/>
              </a:rPr>
              <a:t>Photo Caption: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sng" strike="noStrike" baseline="0" dirty="0">
                <a:solidFill>
                  <a:srgbClr val="211D1E"/>
                </a:solidFill>
                <a:latin typeface="Allotrope Light"/>
              </a:rPr>
              <a:t>LEFT: </a:t>
            </a:r>
            <a:r>
              <a:rPr lang="en-US" sz="2000" b="0" i="0" dirty="0" err="1">
                <a:solidFill>
                  <a:srgbClr val="292929"/>
                </a:solidFill>
                <a:effectLst/>
                <a:latin typeface="Karla" pitchFamily="2" charset="0"/>
              </a:rPr>
              <a:t>Braunton’s</a:t>
            </a:r>
            <a:r>
              <a:rPr lang="en-US" sz="2000" b="0" i="0" dirty="0">
                <a:solidFill>
                  <a:srgbClr val="292929"/>
                </a:solidFill>
                <a:effectLst/>
                <a:latin typeface="Karla" pitchFamily="2" charset="0"/>
              </a:rPr>
              <a:t> milk-vetch, an endangered short-lived perennial plant in the pea family, a plant with a natural habitat on DOE’s ETEC site. </a:t>
            </a:r>
            <a:endParaRPr lang="en-US" sz="1400" b="0" i="0" u="sng" strike="noStrike" baseline="0" dirty="0">
              <a:solidFill>
                <a:srgbClr val="211D1E"/>
              </a:solidFill>
              <a:latin typeface="Allotrope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sng" strike="noStrike" baseline="0" dirty="0">
                <a:solidFill>
                  <a:srgbClr val="211D1E"/>
                </a:solidFill>
                <a:effectLst/>
                <a:latin typeface="Allotrope Light"/>
                <a:ea typeface="Calibri" panose="020F0502020204030204" pitchFamily="34" charset="0"/>
              </a:rPr>
              <a:t>MIDDLE</a:t>
            </a:r>
            <a:r>
              <a:rPr lang="en-US" sz="1400" b="0" i="0" u="none" strike="noStrike" baseline="0" dirty="0">
                <a:solidFill>
                  <a:srgbClr val="211D1E"/>
                </a:solidFill>
                <a:effectLst/>
                <a:latin typeface="Allotrope Light"/>
                <a:ea typeface="Calibri" panose="020F0502020204030204" pitchFamily="34" charset="0"/>
              </a:rPr>
              <a:t>: Jeff Avery tours the ETEC site with the EM team. EM has been performing continuous environmental monitoring using air monitoring stations around the perimeter of the ETEC site. The cleanup program has also been conducting ongoing </a:t>
            </a:r>
            <a:r>
              <a:rPr lang="en-US" sz="1400" b="0" i="0" u="none" strike="noStrike" baseline="0">
                <a:solidFill>
                  <a:srgbClr val="211D1E"/>
                </a:solidFill>
                <a:effectLst/>
                <a:latin typeface="Allotrope Light"/>
                <a:ea typeface="Calibri" panose="020F0502020204030204" pitchFamily="34" charset="0"/>
              </a:rPr>
              <a:t>groundwater monitoring. </a:t>
            </a:r>
            <a:endParaRPr lang="en-US" sz="1400" b="0" i="0" u="none" strike="noStrike" baseline="0" dirty="0">
              <a:solidFill>
                <a:srgbClr val="211D1E"/>
              </a:solidFill>
              <a:effectLst/>
              <a:latin typeface="Allotrope Ligh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sng" strike="noStrike" baseline="0" dirty="0">
                <a:solidFill>
                  <a:srgbClr val="211D1E"/>
                </a:solidFill>
                <a:effectLst/>
                <a:latin typeface="Allotrope Light"/>
                <a:ea typeface="Calibri" panose="020F0502020204030204" pitchFamily="34" charset="0"/>
              </a:rPr>
              <a:t>RIGHT</a:t>
            </a:r>
            <a:r>
              <a:rPr lang="en-US" sz="1400" b="0" i="0" u="none" strike="noStrike" baseline="0" dirty="0">
                <a:solidFill>
                  <a:srgbClr val="211D1E"/>
                </a:solidFill>
                <a:effectLst/>
                <a:latin typeface="Allotrope Light"/>
                <a:ea typeface="Calibri" panose="020F0502020204030204" pitchFamily="34" charset="0"/>
              </a:rPr>
              <a:t>: </a:t>
            </a:r>
            <a:r>
              <a:rPr lang="en-US" sz="2000" b="0" i="0" dirty="0">
                <a:solidFill>
                  <a:srgbClr val="292929"/>
                </a:solidFill>
                <a:effectLst/>
                <a:latin typeface="Karla" pitchFamily="2" charset="0"/>
              </a:rPr>
              <a:t>Water is applied for dust suppression following the demolition of the Sodium Pump Test Facility at ETEC.</a:t>
            </a:r>
            <a:endParaRPr lang="en-US" sz="1400" b="0" i="0" dirty="0">
              <a:solidFill>
                <a:srgbClr val="003088"/>
              </a:solidFill>
              <a:effectLst/>
              <a:ea typeface="Calibri" panose="020F0502020204030204" pitchFamily="34" charset="0"/>
            </a:endParaRPr>
          </a:p>
          <a:p>
            <a:pPr marL="0" marR="0" indent="0">
              <a:spcBef>
                <a:spcPts val="0"/>
              </a:spcBef>
              <a:spcAft>
                <a:spcPts val="0"/>
              </a:spcAft>
              <a:buNone/>
            </a:pPr>
            <a:endParaRPr lang="en-US" sz="1400" b="1" dirty="0">
              <a:solidFill>
                <a:srgbClr val="003088"/>
              </a:solidFill>
              <a:effectLst/>
              <a:ea typeface="Calibri" panose="020F0502020204030204" pitchFamily="34" charset="0"/>
            </a:endParaRPr>
          </a:p>
          <a:p>
            <a:pPr marL="0" marR="0" indent="0">
              <a:spcBef>
                <a:spcPts val="0"/>
              </a:spcBef>
              <a:spcAft>
                <a:spcPts val="0"/>
              </a:spcAft>
              <a:buNone/>
            </a:pPr>
            <a:r>
              <a:rPr lang="en-US" sz="1400" b="1" dirty="0">
                <a:solidFill>
                  <a:srgbClr val="003088"/>
                </a:solidFill>
                <a:effectLst/>
                <a:ea typeface="Calibri" panose="020F0502020204030204" pitchFamily="34" charset="0"/>
              </a:rPr>
              <a:t>Regulatory Structure</a:t>
            </a:r>
            <a:endParaRPr lang="en-US" sz="1400" dirty="0">
              <a:solidFill>
                <a:srgbClr val="003088"/>
              </a:solidFill>
              <a:effectLst/>
              <a:ea typeface="Calibri" panose="020F0502020204030204" pitchFamily="34" charset="0"/>
            </a:endParaRPr>
          </a:p>
          <a:p>
            <a:pPr marL="171450" indent="-171450">
              <a:lnSpc>
                <a:spcPct val="120000"/>
              </a:lnSpc>
              <a:spcBef>
                <a:spcPts val="0"/>
              </a:spcBef>
              <a:buSzPts val="1000"/>
              <a:buFont typeface="Arial" panose="020B0604020202020204" pitchFamily="34" charset="0"/>
              <a:buChar char="•"/>
              <a:tabLst>
                <a:tab pos="457200" algn="l"/>
              </a:tabLst>
            </a:pPr>
            <a:r>
              <a:rPr lang="en-US" sz="1200" dirty="0">
                <a:solidFill>
                  <a:srgbClr val="003088"/>
                </a:solidFill>
                <a:effectLst/>
                <a:ea typeface="Times New Roman" panose="02020603050405020304" pitchFamily="18" charset="0"/>
              </a:rPr>
              <a:t>ETEC complies with all federal and state regulations, including those of the California Department of Toxic Substance Control, California State Water Resources Board, California State Air Resources Board, the Regional Water Quality Control Board, Ventura County Air Pollution Control District, and Ventura County Environmental Health.</a:t>
            </a:r>
            <a:endParaRPr lang="en-US" sz="1200" dirty="0">
              <a:solidFill>
                <a:srgbClr val="003088"/>
              </a:solidFill>
              <a:effectLst/>
              <a:ea typeface="Calibri" panose="020F0502020204030204" pitchFamily="34" charset="0"/>
            </a:endParaRPr>
          </a:p>
          <a:p>
            <a:pPr marL="0" marR="0" indent="0">
              <a:spcBef>
                <a:spcPts val="0"/>
              </a:spcBef>
              <a:spcAft>
                <a:spcPts val="0"/>
              </a:spcAft>
              <a:buNone/>
            </a:pPr>
            <a:endParaRPr lang="en-US" sz="1200" dirty="0">
              <a:solidFill>
                <a:srgbClr val="003088"/>
              </a:solidFill>
              <a:effectLst/>
              <a:ea typeface="Calibri" panose="020F0502020204030204" pitchFamily="34" charset="0"/>
            </a:endParaRPr>
          </a:p>
          <a:p>
            <a:pPr marL="0" marR="0" indent="0">
              <a:lnSpc>
                <a:spcPct val="120000"/>
              </a:lnSpc>
              <a:spcBef>
                <a:spcPts val="0"/>
              </a:spcBef>
              <a:spcAft>
                <a:spcPts val="0"/>
              </a:spcAft>
              <a:buNone/>
            </a:pPr>
            <a:r>
              <a:rPr lang="en-US" sz="1600" b="1" dirty="0">
                <a:solidFill>
                  <a:srgbClr val="003088"/>
                </a:solidFill>
                <a:effectLst/>
                <a:ea typeface="Calibri" panose="020F0502020204030204" pitchFamily="34" charset="0"/>
              </a:rPr>
              <a:t>Progress</a:t>
            </a:r>
            <a:endParaRPr lang="en-US" sz="1600" b="1" dirty="0">
              <a:solidFill>
                <a:srgbClr val="003088"/>
              </a:solidFill>
              <a:ea typeface="Calibri" panose="020F0502020204030204" pitchFamily="34" charset="0"/>
            </a:endParaRPr>
          </a:p>
          <a:p>
            <a:pPr marL="171450" indent="-171450">
              <a:lnSpc>
                <a:spcPct val="120000"/>
              </a:lnSpc>
              <a:spcBef>
                <a:spcPts val="0"/>
              </a:spcBef>
              <a:buFont typeface="Arial" panose="020B0604020202020204" pitchFamily="34" charset="0"/>
              <a:buChar char="•"/>
            </a:pPr>
            <a:r>
              <a:rPr lang="en-US" sz="1200" dirty="0">
                <a:solidFill>
                  <a:srgbClr val="003088"/>
                </a:solidFill>
                <a:effectLst/>
                <a:ea typeface="Calibri" panose="020F0502020204030204" pitchFamily="34" charset="0"/>
              </a:rPr>
              <a:t>Continued active cleanup after more than a decade</a:t>
            </a:r>
          </a:p>
          <a:p>
            <a:pPr marL="171450" indent="-171450">
              <a:lnSpc>
                <a:spcPct val="120000"/>
              </a:lnSpc>
              <a:spcBef>
                <a:spcPts val="0"/>
              </a:spcBef>
              <a:buFont typeface="Arial" panose="020B0604020202020204" pitchFamily="34" charset="0"/>
              <a:buChar char="•"/>
            </a:pPr>
            <a:r>
              <a:rPr lang="en-US" sz="1200" dirty="0">
                <a:solidFill>
                  <a:srgbClr val="003088"/>
                </a:solidFill>
                <a:effectLst/>
                <a:ea typeface="Calibri" panose="020F0502020204030204" pitchFamily="34" charset="0"/>
              </a:rPr>
              <a:t>Issued the 2020 Record of Decision for Groundwater Remediation, Area IV, Santa Susana Field Laboratory, completed remediation and demolition of the last 18 DOE-owned buildings, collected 105,000+ endangered </a:t>
            </a:r>
            <a:r>
              <a:rPr lang="en-US" sz="1200" dirty="0" err="1">
                <a:solidFill>
                  <a:srgbClr val="003088"/>
                </a:solidFill>
                <a:effectLst/>
                <a:ea typeface="Calibri" panose="020F0502020204030204" pitchFamily="34" charset="0"/>
              </a:rPr>
              <a:t>Braunton’s</a:t>
            </a:r>
            <a:r>
              <a:rPr lang="en-US" sz="1200" dirty="0">
                <a:solidFill>
                  <a:srgbClr val="003088"/>
                </a:solidFill>
                <a:effectLst/>
                <a:ea typeface="Calibri" panose="020F0502020204030204" pitchFamily="34" charset="0"/>
              </a:rPr>
              <a:t> Milk-vetch seeds with U.S. Fish and Wildlife for preservation and future revegetation</a:t>
            </a:r>
            <a:r>
              <a:rPr lang="en-US" sz="1200" dirty="0">
                <a:solidFill>
                  <a:srgbClr val="003088"/>
                </a:solidFill>
                <a:ea typeface="Calibri" panose="020F0502020204030204" pitchFamily="34" charset="0"/>
              </a:rPr>
              <a:t>, </a:t>
            </a:r>
            <a:r>
              <a:rPr lang="en-US" sz="1200" dirty="0">
                <a:solidFill>
                  <a:srgbClr val="003088"/>
                </a:solidFill>
                <a:effectLst/>
                <a:ea typeface="Calibri" panose="020F0502020204030204" pitchFamily="34" charset="0"/>
              </a:rPr>
              <a:t>and </a:t>
            </a:r>
            <a:r>
              <a:rPr lang="en-US" sz="1200" dirty="0">
                <a:solidFill>
                  <a:srgbClr val="003088"/>
                </a:solidFill>
                <a:ea typeface="Calibri" panose="020F0502020204030204" pitchFamily="34" charset="0"/>
              </a:rPr>
              <a:t>continued ongoing</a:t>
            </a:r>
            <a:r>
              <a:rPr lang="en-US" sz="1200" dirty="0">
                <a:solidFill>
                  <a:srgbClr val="003088"/>
                </a:solidFill>
                <a:effectLst/>
                <a:ea typeface="Calibri" panose="020F0502020204030204" pitchFamily="34" charset="0"/>
              </a:rPr>
              <a:t> groundwater interim measures, reducing VOC-impacted groundwater concentrations by 10,000 ppb in 2017 to &lt; 500 ppb.</a:t>
            </a:r>
          </a:p>
          <a:p>
            <a:pPr marL="0" marR="0" indent="0">
              <a:lnSpc>
                <a:spcPct val="120000"/>
              </a:lnSpc>
              <a:spcBef>
                <a:spcPts val="0"/>
              </a:spcBef>
              <a:spcAft>
                <a:spcPts val="0"/>
              </a:spcAft>
              <a:buNone/>
            </a:pPr>
            <a:endParaRPr lang="en-US" sz="1200" dirty="0">
              <a:solidFill>
                <a:srgbClr val="003088"/>
              </a:solidFill>
              <a:effectLst/>
              <a:ea typeface="Calibri" panose="020F0502020204030204" pitchFamily="34" charset="0"/>
            </a:endParaRPr>
          </a:p>
          <a:p>
            <a:pPr marL="0" marR="0" indent="0">
              <a:lnSpc>
                <a:spcPct val="120000"/>
              </a:lnSpc>
              <a:spcBef>
                <a:spcPts val="0"/>
              </a:spcBef>
              <a:spcAft>
                <a:spcPts val="0"/>
              </a:spcAft>
              <a:buNone/>
            </a:pPr>
            <a:r>
              <a:rPr lang="en-US" sz="1600" b="1" dirty="0">
                <a:solidFill>
                  <a:srgbClr val="003088"/>
                </a:solidFill>
                <a:effectLst/>
                <a:ea typeface="Calibri" panose="020F0502020204030204" pitchFamily="34" charset="0"/>
              </a:rPr>
              <a:t>Upcoming Work</a:t>
            </a:r>
            <a:endParaRPr lang="en-US" sz="1600" dirty="0">
              <a:solidFill>
                <a:srgbClr val="003088"/>
              </a:solidFill>
              <a:effectLst/>
              <a:ea typeface="Calibri" panose="020F0502020204030204" pitchFamily="34" charset="0"/>
            </a:endParaRPr>
          </a:p>
          <a:p>
            <a:pPr marL="171450" indent="-171450">
              <a:lnSpc>
                <a:spcPct val="120000"/>
              </a:lnSpc>
              <a:spcBef>
                <a:spcPts val="0"/>
              </a:spcBef>
              <a:buSzPts val="1000"/>
              <a:buFont typeface="Arial" panose="020B0604020202020204" pitchFamily="34" charset="0"/>
              <a:buChar char="•"/>
              <a:tabLst>
                <a:tab pos="457200" algn="l"/>
              </a:tabLst>
            </a:pPr>
            <a:r>
              <a:rPr lang="en-US" sz="1200" dirty="0">
                <a:solidFill>
                  <a:srgbClr val="003088"/>
                </a:solidFill>
                <a:effectLst/>
                <a:ea typeface="Times New Roman" panose="02020603050405020304" pitchFamily="18" charset="0"/>
              </a:rPr>
              <a:t>Automate groundwater pumping in 2024 to continue groundwater remediation.</a:t>
            </a:r>
          </a:p>
          <a:p>
            <a:pPr marL="171450" indent="-171450">
              <a:lnSpc>
                <a:spcPct val="120000"/>
              </a:lnSpc>
              <a:spcBef>
                <a:spcPts val="0"/>
              </a:spcBef>
              <a:buSzPts val="1000"/>
              <a:buFont typeface="Arial" panose="020B0604020202020204" pitchFamily="34" charset="0"/>
              <a:buChar char="•"/>
              <a:tabLst>
                <a:tab pos="457200" algn="l"/>
              </a:tabLst>
            </a:pPr>
            <a:r>
              <a:rPr lang="en-US" sz="1200" dirty="0">
                <a:solidFill>
                  <a:srgbClr val="003088"/>
                </a:solidFill>
                <a:ea typeface="Times New Roman" panose="02020603050405020304" pitchFamily="18" charset="0"/>
              </a:rPr>
              <a:t>Commence the Groundwater Corrective Measures Study.</a:t>
            </a:r>
            <a:endParaRPr lang="en-US" sz="1200" dirty="0">
              <a:solidFill>
                <a:srgbClr val="003088"/>
              </a:solidFill>
              <a:effectLst/>
              <a:ea typeface="Times New Roman" panose="02020603050405020304" pitchFamily="18" charset="0"/>
            </a:endParaRPr>
          </a:p>
          <a:p>
            <a:pPr marL="171450" indent="-171450">
              <a:lnSpc>
                <a:spcPct val="120000"/>
              </a:lnSpc>
              <a:spcBef>
                <a:spcPts val="0"/>
              </a:spcBef>
              <a:buSzPts val="1000"/>
              <a:buFont typeface="Arial" panose="020B0604020202020204" pitchFamily="34" charset="0"/>
              <a:buChar char="•"/>
              <a:tabLst>
                <a:tab pos="457200" algn="l"/>
              </a:tabLst>
            </a:pPr>
            <a:r>
              <a:rPr lang="en-US" sz="1200" dirty="0">
                <a:solidFill>
                  <a:srgbClr val="003088"/>
                </a:solidFill>
                <a:effectLst/>
                <a:ea typeface="Times New Roman" panose="02020603050405020304" pitchFamily="18" charset="0"/>
              </a:rPr>
              <a:t>Full implementation of the Record of Decision for Groundwater Remediation.</a:t>
            </a:r>
          </a:p>
          <a:p>
            <a:pPr marL="171450" indent="-171450">
              <a:lnSpc>
                <a:spcPct val="120000"/>
              </a:lnSpc>
              <a:spcBef>
                <a:spcPts val="0"/>
              </a:spcBef>
              <a:buSzPts val="1000"/>
              <a:buFont typeface="Arial" panose="020B0604020202020204" pitchFamily="34" charset="0"/>
              <a:buChar char="•"/>
              <a:tabLst>
                <a:tab pos="457200" algn="l"/>
              </a:tabLst>
            </a:pPr>
            <a:r>
              <a:rPr lang="en-US" sz="1200" dirty="0">
                <a:solidFill>
                  <a:srgbClr val="003088"/>
                </a:solidFill>
                <a:effectLst/>
                <a:ea typeface="Times New Roman" panose="02020603050405020304" pitchFamily="18" charset="0"/>
              </a:rPr>
              <a:t>Working with the state of California on finalizing the cleanup of Area IV and the Northern Buffer Zone, including next steps for cleanup of soils.</a:t>
            </a:r>
            <a:endParaRPr lang="en-US" sz="1200" dirty="0">
              <a:solidFill>
                <a:srgbClr val="003088"/>
              </a:solidFill>
              <a:effectLst/>
              <a:ea typeface="Calibri" panose="020F0502020204030204" pitchFamily="34" charset="0"/>
            </a:endParaRPr>
          </a:p>
          <a:p>
            <a:pPr marL="0" marR="0" indent="0">
              <a:spcBef>
                <a:spcPts val="0"/>
              </a:spcBef>
              <a:spcAft>
                <a:spcPts val="0"/>
              </a:spcAft>
              <a:buNone/>
            </a:pPr>
            <a:endParaRPr lang="en-US" sz="1200" dirty="0">
              <a:solidFill>
                <a:srgbClr val="003088"/>
              </a:solidFill>
              <a:effectLst/>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400B-D204-FD43-B8D0-D8C2C41B88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4263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Photo Caption: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sng" dirty="0"/>
              <a:t>LEFT</a:t>
            </a:r>
            <a:r>
              <a:rPr lang="en-US" sz="1200" i="0" dirty="0"/>
              <a:t>: An aerial view of Lawrence Livermore National Laboratory.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MIDDLE: </a:t>
            </a:r>
            <a:r>
              <a:rPr lang="en-US" b="0" i="0" dirty="0">
                <a:solidFill>
                  <a:srgbClr val="292929"/>
                </a:solidFill>
                <a:effectLst/>
                <a:latin typeface="Karla" pitchFamily="2" charset="0"/>
              </a:rPr>
              <a:t>The first transuranic waste shipment from Lawrence Livermore in a decade departs the laboratory</a:t>
            </a:r>
            <a:endParaRPr kumimoji="0" lang="en-US" sz="1200" b="0" i="0" u="sng"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RIGHT: </a:t>
            </a:r>
            <a:r>
              <a:rPr lang="en-US" b="1" i="0" dirty="0">
                <a:solidFill>
                  <a:srgbClr val="292929"/>
                </a:solidFill>
                <a:effectLst/>
                <a:latin typeface="Karla" pitchFamily="2" charset="0"/>
              </a:rPr>
              <a:t> </a:t>
            </a:r>
            <a:r>
              <a:rPr lang="en-US" b="0" i="0" dirty="0">
                <a:solidFill>
                  <a:srgbClr val="292929"/>
                </a:solidFill>
                <a:effectLst/>
                <a:latin typeface="Karla" pitchFamily="2" charset="0"/>
              </a:rPr>
              <a:t>After views of the demolition of Building 175 at Lawrence Livermore.</a:t>
            </a:r>
            <a:endParaRPr kumimoji="0" lang="en-US" sz="1200" b="0" i="0" u="sng"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Regulatory Structure</a:t>
            </a:r>
            <a:endParaRPr lang="en-US" sz="1200" dirty="0">
              <a:solidFill>
                <a:srgbClr val="003088"/>
              </a:solidFill>
              <a:latin typeface="Arial" panose="020B0604020202020204"/>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Times New Roman" panose="02020603050405020304" pitchFamily="18" charset="0"/>
                <a:cs typeface="+mn-cs"/>
              </a:rPr>
              <a:t>LLNL complies with all federal and state regulations, including those of the Environmental Protection Agency, National Nuclear Security Administration, California State Water Resources Board, California State Air Resources Board, and the California Department of Toxic Substance Control.</a:t>
            </a:r>
            <a:endPar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Progress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Completed the Building 280 Reactor Removal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Completed the Building 175 Demolition to Slab Project, removing a high-risk excess facility.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Completed characterization and began mobilization of demolition of Building 251, a high-risk excess facility, and an EM 2022 priority.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Completed demolition of the ancillary office building T2552 in preparation for commencing demolition of Building 251.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 </a:t>
            </a:r>
            <a:endPar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Upcoming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Commence the Building 280 demolition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Commence the Building 175 slab and soil removal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Commence the Building 251 demolition to slab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Continue the LS 377 slab and soil removal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Commence the LS 412 slab and soil removal project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B0BD232-542E-45A1-90F5-8EE8DCE21F6C}" type="slidenum">
              <a:rPr lang="en-US" smtClean="0"/>
              <a:pPr/>
              <a:t>44</a:t>
            </a:fld>
            <a:endParaRPr lang="en-US"/>
          </a:p>
        </p:txBody>
      </p:sp>
    </p:spTree>
    <p:extLst>
      <p:ext uri="{BB962C8B-B14F-4D97-AF65-F5344CB8AC3E}">
        <p14:creationId xmlns:p14="http://schemas.microsoft.com/office/powerpoint/2010/main" val="3531501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Photo Caption: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u="sng" dirty="0"/>
              <a:t>LEFT</a:t>
            </a:r>
            <a:r>
              <a:rPr lang="en-US" sz="1200" i="0" dirty="0"/>
              <a:t>: An aerial view of Lawrence Livermore National Laboratory.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MIDDLE: </a:t>
            </a:r>
            <a:r>
              <a:rPr lang="en-US" b="0" i="0" dirty="0">
                <a:solidFill>
                  <a:srgbClr val="292929"/>
                </a:solidFill>
                <a:effectLst/>
                <a:latin typeface="Karla" pitchFamily="2" charset="0"/>
              </a:rPr>
              <a:t>The first transuranic waste shipment from Lawrence Livermore in a decade departs the laboratory</a:t>
            </a:r>
            <a:endParaRPr kumimoji="0" lang="en-US" sz="1200" b="0" i="0" u="sng"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sng"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RIGHT: </a:t>
            </a:r>
            <a:r>
              <a:rPr lang="en-US" b="1" i="0" dirty="0">
                <a:solidFill>
                  <a:srgbClr val="292929"/>
                </a:solidFill>
                <a:effectLst/>
                <a:latin typeface="Karla" pitchFamily="2" charset="0"/>
              </a:rPr>
              <a:t> </a:t>
            </a:r>
            <a:r>
              <a:rPr lang="en-US" b="0" i="0" dirty="0">
                <a:solidFill>
                  <a:srgbClr val="292929"/>
                </a:solidFill>
                <a:effectLst/>
                <a:latin typeface="Karla" pitchFamily="2" charset="0"/>
              </a:rPr>
              <a:t>After views of the demolition of Building 175 at Lawrence Livermore.</a:t>
            </a:r>
            <a:endParaRPr kumimoji="0" lang="en-US" sz="1200" b="0" i="0" u="sng"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Regulatory Structure</a:t>
            </a:r>
            <a:endParaRPr lang="en-US" sz="1200" dirty="0">
              <a:solidFill>
                <a:srgbClr val="003088"/>
              </a:solidFill>
              <a:latin typeface="Arial" panose="020B0604020202020204"/>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Times New Roman" panose="02020603050405020304" pitchFamily="18" charset="0"/>
                <a:cs typeface="+mn-cs"/>
              </a:rPr>
              <a:t>LLNL complies with all federal and state regulations, including those of the Environmental Protection Agency, National Nuclear Security Administration, California State Water Resources Board, California State Air Resources Board, and the California Department of Toxic Substance Control.</a:t>
            </a:r>
            <a:endPar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Progress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Completed the Building 280 Reactor Removal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Completed the Building 175 Demolition to Slab Project, removing a high-risk excess facility.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Completed characterization and began mobilization of demolition of Building 251, a high-risk excess facility, and an EM 2022 priority.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Completed demolition of the ancillary office building T2552 in preparation for commencing demolition of Building 251.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 </a:t>
            </a:r>
            <a:endPar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Upcoming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Commence the Building 280 demolition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Commence the Building 175 slab and soil removal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Commence the Building 251 demolition to slab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Continue the LS 377 slab and soil removal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Commence the LS 412 slab and soil removal project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B0BD232-542E-45A1-90F5-8EE8DCE21F6C}" type="slidenum">
              <a:rPr lang="en-US" smtClean="0"/>
              <a:pPr/>
              <a:t>45</a:t>
            </a:fld>
            <a:endParaRPr lang="en-US"/>
          </a:p>
        </p:txBody>
      </p:sp>
    </p:spTree>
    <p:extLst>
      <p:ext uri="{BB962C8B-B14F-4D97-AF65-F5344CB8AC3E}">
        <p14:creationId xmlns:p14="http://schemas.microsoft.com/office/powerpoint/2010/main" val="620187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current site map with our remaining 15 sites. </a:t>
            </a:r>
          </a:p>
        </p:txBody>
      </p:sp>
      <p:sp>
        <p:nvSpPr>
          <p:cNvPr id="4" name="Slide Number Placeholder 3"/>
          <p:cNvSpPr>
            <a:spLocks noGrp="1"/>
          </p:cNvSpPr>
          <p:nvPr>
            <p:ph type="sldNum" sz="quarter" idx="5"/>
          </p:nvPr>
        </p:nvSpPr>
        <p:spPr/>
        <p:txBody>
          <a:bodyPr/>
          <a:lstStyle/>
          <a:p>
            <a:fld id="{571A400B-D204-FD43-B8D0-D8C2C41B88FC}" type="slidenum">
              <a:rPr lang="en-US" smtClean="0"/>
              <a:t>5</a:t>
            </a:fld>
            <a:endParaRPr lang="en-US"/>
          </a:p>
        </p:txBody>
      </p:sp>
    </p:spTree>
    <p:extLst>
      <p:ext uri="{BB962C8B-B14F-4D97-AF65-F5344CB8AC3E}">
        <p14:creationId xmlns:p14="http://schemas.microsoft.com/office/powerpoint/2010/main" val="879391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400" b="1" dirty="0">
                <a:solidFill>
                  <a:srgbClr val="003088"/>
                </a:solidFill>
                <a:effectLst/>
                <a:ea typeface="Calibri" panose="020F0502020204030204" pitchFamily="34" charset="0"/>
              </a:rPr>
              <a:t>Photo Captions:</a:t>
            </a:r>
          </a:p>
          <a:p>
            <a:pPr marL="0" marR="0">
              <a:spcBef>
                <a:spcPts val="0"/>
              </a:spcBef>
              <a:spcAft>
                <a:spcPts val="0"/>
              </a:spcAft>
            </a:pPr>
            <a:r>
              <a:rPr lang="en-US" sz="1400" b="0" u="sng" dirty="0">
                <a:solidFill>
                  <a:srgbClr val="003088"/>
                </a:solidFill>
                <a:effectLst/>
                <a:ea typeface="Calibri" panose="020F0502020204030204" pitchFamily="34" charset="0"/>
              </a:rPr>
              <a:t>RIGHT</a:t>
            </a:r>
            <a:r>
              <a:rPr lang="en-US" sz="1400" b="0" dirty="0">
                <a:solidFill>
                  <a:srgbClr val="003088"/>
                </a:solidFill>
                <a:effectLst/>
                <a:ea typeface="Calibri" panose="020F0502020204030204" pitchFamily="34" charset="0"/>
              </a:rPr>
              <a:t>: </a:t>
            </a:r>
            <a:r>
              <a:rPr lang="en-US" sz="2000" b="0" i="0" dirty="0">
                <a:solidFill>
                  <a:srgbClr val="292929"/>
                </a:solidFill>
                <a:effectLst/>
                <a:latin typeface="Karla" pitchFamily="2" charset="0"/>
              </a:rPr>
              <a:t>A view of Bayview Parcel 1 South at Lawrence Berkeley National Laboratory in </a:t>
            </a:r>
            <a:r>
              <a:rPr lang="en-US" sz="2000" b="1" i="0" dirty="0">
                <a:solidFill>
                  <a:srgbClr val="292929"/>
                </a:solidFill>
                <a:effectLst/>
                <a:latin typeface="Karla" pitchFamily="2" charset="0"/>
              </a:rPr>
              <a:t>June 2019 </a:t>
            </a:r>
            <a:r>
              <a:rPr lang="en-US" sz="2000" b="0" i="0" dirty="0">
                <a:solidFill>
                  <a:srgbClr val="292929"/>
                </a:solidFill>
                <a:effectLst/>
                <a:latin typeface="Karla" pitchFamily="2" charset="0"/>
              </a:rPr>
              <a:t>before EM crews began demolition of the site.</a:t>
            </a:r>
            <a:endParaRPr lang="en-US" sz="1400" b="0" i="0" dirty="0">
              <a:solidFill>
                <a:srgbClr val="003088"/>
              </a:solidFill>
              <a:effectLst/>
              <a:ea typeface="Calibri" panose="020F0502020204030204" pitchFamily="34" charset="0"/>
            </a:endParaRPr>
          </a:p>
          <a:p>
            <a:pPr marL="0" marR="0">
              <a:spcBef>
                <a:spcPts val="0"/>
              </a:spcBef>
              <a:spcAft>
                <a:spcPts val="0"/>
              </a:spcAft>
            </a:pPr>
            <a:r>
              <a:rPr lang="en-US" sz="1400" b="0" i="0" u="sng" dirty="0">
                <a:solidFill>
                  <a:srgbClr val="003088"/>
                </a:solidFill>
                <a:effectLst/>
                <a:ea typeface="Calibri" panose="020F0502020204030204" pitchFamily="34" charset="0"/>
              </a:rPr>
              <a:t>MIDDLE</a:t>
            </a:r>
            <a:r>
              <a:rPr lang="en-US" sz="1400" b="0" dirty="0">
                <a:solidFill>
                  <a:srgbClr val="003088"/>
                </a:solidFill>
                <a:effectLst/>
                <a:ea typeface="Calibri" panose="020F0502020204030204" pitchFamily="34" charset="0"/>
              </a:rPr>
              <a:t>: </a:t>
            </a:r>
            <a:r>
              <a:rPr lang="en-US" sz="2000" b="0" i="0" dirty="0">
                <a:solidFill>
                  <a:srgbClr val="292929"/>
                </a:solidFill>
                <a:effectLst/>
                <a:latin typeface="Karla" pitchFamily="2" charset="0"/>
              </a:rPr>
              <a:t>A view of Bayview Parcel 1 South at Lawrence Berkeley National Laboratory in </a:t>
            </a:r>
            <a:r>
              <a:rPr lang="en-US" sz="2000" b="1" i="0" dirty="0">
                <a:solidFill>
                  <a:srgbClr val="292929"/>
                </a:solidFill>
                <a:effectLst/>
                <a:latin typeface="Karla" pitchFamily="2" charset="0"/>
              </a:rPr>
              <a:t>July 2021 </a:t>
            </a:r>
            <a:r>
              <a:rPr lang="en-US" sz="2000" b="0" i="0" dirty="0">
                <a:solidFill>
                  <a:srgbClr val="292929"/>
                </a:solidFill>
                <a:effectLst/>
                <a:latin typeface="Karla" pitchFamily="2" charset="0"/>
              </a:rPr>
              <a:t>following EM’s completion of cleanup at the site.</a:t>
            </a:r>
            <a:endParaRPr lang="en-US" sz="1400" b="0" i="0" dirty="0">
              <a:solidFill>
                <a:srgbClr val="003088"/>
              </a:solidFill>
              <a:effectLst/>
              <a:ea typeface="Calibri" panose="020F0502020204030204" pitchFamily="34" charset="0"/>
            </a:endParaRPr>
          </a:p>
          <a:p>
            <a:pPr marL="0" marR="0">
              <a:spcBef>
                <a:spcPts val="0"/>
              </a:spcBef>
              <a:spcAft>
                <a:spcPts val="0"/>
              </a:spcAft>
            </a:pPr>
            <a:r>
              <a:rPr lang="en-US" sz="1400" b="0" u="sng" dirty="0">
                <a:solidFill>
                  <a:srgbClr val="003088"/>
                </a:solidFill>
                <a:effectLst/>
                <a:ea typeface="Calibri" panose="020F0502020204030204" pitchFamily="34" charset="0"/>
              </a:rPr>
              <a:t>BOTTOM</a:t>
            </a:r>
            <a:r>
              <a:rPr lang="en-US" sz="1400" b="0" dirty="0">
                <a:solidFill>
                  <a:srgbClr val="003088"/>
                </a:solidFill>
                <a:effectLst/>
                <a:ea typeface="Calibri" panose="020F0502020204030204" pitchFamily="34" charset="0"/>
              </a:rPr>
              <a:t>: </a:t>
            </a:r>
            <a:r>
              <a:rPr lang="en-US" sz="2000" b="0" i="0" dirty="0">
                <a:solidFill>
                  <a:srgbClr val="292929"/>
                </a:solidFill>
                <a:effectLst/>
                <a:latin typeface="Karla" pitchFamily="2" charset="0"/>
              </a:rPr>
              <a:t>Energy Secretary Jennifer Granholm, far right, meets with U.S. Rep. Barbara Lee of California and DOE Joint Genome Institute Director Nigel </a:t>
            </a:r>
            <a:r>
              <a:rPr lang="en-US" sz="2000" b="0" i="0" dirty="0" err="1">
                <a:solidFill>
                  <a:srgbClr val="292929"/>
                </a:solidFill>
                <a:effectLst/>
                <a:latin typeface="Karla" pitchFamily="2" charset="0"/>
              </a:rPr>
              <a:t>Mouncey</a:t>
            </a:r>
            <a:r>
              <a:rPr lang="en-US" sz="2000" b="0" i="0" dirty="0">
                <a:solidFill>
                  <a:srgbClr val="292929"/>
                </a:solidFill>
                <a:effectLst/>
                <a:latin typeface="Karla" pitchFamily="2" charset="0"/>
              </a:rPr>
              <a:t> during a visit to the Lawrence Berkeley National Laboratory.</a:t>
            </a:r>
            <a:endParaRPr lang="en-US" sz="1400" b="0" dirty="0">
              <a:solidFill>
                <a:srgbClr val="003088"/>
              </a:solidFill>
              <a:effectLst/>
              <a:ea typeface="Calibri" panose="020F0502020204030204" pitchFamily="34" charset="0"/>
            </a:endParaRPr>
          </a:p>
          <a:p>
            <a:pPr marL="0" marR="0">
              <a:spcBef>
                <a:spcPts val="0"/>
              </a:spcBef>
              <a:spcAft>
                <a:spcPts val="0"/>
              </a:spcAft>
            </a:pPr>
            <a:endParaRPr lang="en-US" sz="1400" b="1" dirty="0">
              <a:solidFill>
                <a:srgbClr val="003088"/>
              </a:solidFill>
              <a:effectLst/>
              <a:ea typeface="Calibri" panose="020F0502020204030204" pitchFamily="34" charset="0"/>
            </a:endParaRPr>
          </a:p>
          <a:p>
            <a:pPr marL="0" marR="0">
              <a:spcBef>
                <a:spcPts val="0"/>
              </a:spcBef>
              <a:spcAft>
                <a:spcPts val="0"/>
              </a:spcAft>
            </a:pPr>
            <a:r>
              <a:rPr lang="en-US" sz="1400" b="1" dirty="0">
                <a:solidFill>
                  <a:srgbClr val="003088"/>
                </a:solidFill>
                <a:effectLst/>
                <a:ea typeface="Calibri" panose="020F0502020204030204" pitchFamily="34" charset="0"/>
              </a:rPr>
              <a:t>Regulatory Structure</a:t>
            </a:r>
            <a:endParaRPr lang="en-US" sz="1400" dirty="0">
              <a:solidFill>
                <a:srgbClr val="003088"/>
              </a:solidFill>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solidFill>
                  <a:srgbClr val="003088"/>
                </a:solidFill>
                <a:effectLst/>
                <a:ea typeface="Times New Roman" panose="02020603050405020304" pitchFamily="18" charset="0"/>
              </a:rPr>
              <a:t>LBNL complies with all federal and state regulations, including those of the Environmental Protection Agency, California State Water Resources Board, California State Air Resources Board, and the California Department of Toxic Substance Control.</a:t>
            </a:r>
            <a:endParaRPr lang="en-US" sz="1200" dirty="0">
              <a:solidFill>
                <a:srgbClr val="003088"/>
              </a:solidFill>
              <a:effectLst/>
              <a:ea typeface="Calibri" panose="020F0502020204030204" pitchFamily="34" charset="0"/>
            </a:endParaRPr>
          </a:p>
          <a:p>
            <a:pPr marL="0" marR="0">
              <a:spcBef>
                <a:spcPts val="0"/>
              </a:spcBef>
              <a:spcAft>
                <a:spcPts val="0"/>
              </a:spcAft>
            </a:pPr>
            <a:endParaRPr lang="en-US" sz="1400" b="1" dirty="0">
              <a:solidFill>
                <a:srgbClr val="003088"/>
              </a:solidFill>
              <a:effectLst/>
              <a:ea typeface="Calibri" panose="020F0502020204030204" pitchFamily="34" charset="0"/>
            </a:endParaRPr>
          </a:p>
          <a:p>
            <a:pPr marL="0" marR="0">
              <a:spcBef>
                <a:spcPts val="0"/>
              </a:spcBef>
              <a:spcAft>
                <a:spcPts val="0"/>
              </a:spcAft>
            </a:pPr>
            <a:r>
              <a:rPr lang="en-US" sz="1400" b="1" dirty="0">
                <a:solidFill>
                  <a:srgbClr val="003088"/>
                </a:solidFill>
                <a:effectLst/>
                <a:ea typeface="Calibri" panose="020F0502020204030204" pitchFamily="34" charset="0"/>
              </a:rPr>
              <a:t>Progress</a:t>
            </a:r>
            <a:endParaRPr lang="en-US" sz="1400" dirty="0">
              <a:solidFill>
                <a:srgbClr val="003088"/>
              </a:solidFill>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solidFill>
                  <a:srgbClr val="003088"/>
                </a:solidFill>
                <a:effectLst/>
                <a:ea typeface="Times New Roman" panose="02020603050405020304" pitchFamily="18" charset="0"/>
              </a:rPr>
              <a:t>Commenced the Old Town Demolition (OTD) Phase VI Project which removes the Building 4 and 14 slabs, underground structures and associated contaminated soil to provide for a buildable site for future mission use. Completion of this effort will complete the Old Town Demolition Projects which started in FY 2012. </a:t>
            </a:r>
            <a:endParaRPr lang="en-US" sz="1200" dirty="0">
              <a:solidFill>
                <a:srgbClr val="003088"/>
              </a:solidFill>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solidFill>
                  <a:srgbClr val="003088"/>
                </a:solidFill>
                <a:effectLst/>
                <a:ea typeface="Times New Roman" panose="02020603050405020304" pitchFamily="18" charset="0"/>
              </a:rPr>
              <a:t>Commenced Excess Facility Demolition planning activities for Bayview Buildings 56 and 64.</a:t>
            </a:r>
            <a:endParaRPr lang="en-US" sz="1200" dirty="0">
              <a:solidFill>
                <a:srgbClr val="003088"/>
              </a:solidFill>
              <a:ea typeface="Times New Roman" panose="02020603050405020304" pitchFamily="18" charset="0"/>
            </a:endParaRPr>
          </a:p>
          <a:p>
            <a:pPr marR="0" lvl="0">
              <a:spcBef>
                <a:spcPts val="0"/>
              </a:spcBef>
              <a:spcAft>
                <a:spcPts val="0"/>
              </a:spcAft>
              <a:buSzPts val="1000"/>
              <a:tabLst>
                <a:tab pos="457200" algn="l"/>
              </a:tabLst>
            </a:pPr>
            <a:endParaRPr lang="en-US" sz="1400" b="1" dirty="0">
              <a:solidFill>
                <a:srgbClr val="003088"/>
              </a:solidFill>
              <a:effectLst/>
              <a:ea typeface="Calibri" panose="020F0502020204030204" pitchFamily="34" charset="0"/>
            </a:endParaRPr>
          </a:p>
          <a:p>
            <a:pPr marR="0" lvl="0">
              <a:spcBef>
                <a:spcPts val="0"/>
              </a:spcBef>
              <a:spcAft>
                <a:spcPts val="0"/>
              </a:spcAft>
              <a:buSzPts val="1000"/>
              <a:tabLst>
                <a:tab pos="457200" algn="l"/>
              </a:tabLst>
            </a:pPr>
            <a:r>
              <a:rPr lang="en-US" sz="1400" b="1" dirty="0">
                <a:solidFill>
                  <a:srgbClr val="003088"/>
                </a:solidFill>
                <a:effectLst/>
                <a:ea typeface="Calibri" panose="020F0502020204030204" pitchFamily="34" charset="0"/>
              </a:rPr>
              <a:t>Upcoming Work</a:t>
            </a:r>
            <a:endParaRPr lang="en-US" sz="1400" b="1" dirty="0">
              <a:solidFill>
                <a:srgbClr val="003088"/>
              </a:solidFill>
              <a:ea typeface="Calibri" panose="020F0502020204030204" pitchFamily="34" charset="0"/>
            </a:endParaRPr>
          </a:p>
          <a:p>
            <a:pPr marL="285750" marR="0" lvl="0" indent="-285750">
              <a:spcBef>
                <a:spcPts val="0"/>
              </a:spcBef>
              <a:spcAft>
                <a:spcPts val="0"/>
              </a:spcAft>
              <a:buSzPts val="1000"/>
              <a:buFont typeface="Arial" panose="020B0604020202020204" pitchFamily="34" charset="0"/>
              <a:buChar char="•"/>
              <a:tabLst>
                <a:tab pos="457200" algn="l"/>
              </a:tabLst>
            </a:pPr>
            <a:r>
              <a:rPr lang="en-US" sz="1200" dirty="0">
                <a:solidFill>
                  <a:srgbClr val="003088"/>
                </a:solidFill>
                <a:effectLst/>
                <a:ea typeface="Calibri" panose="020F0502020204030204" pitchFamily="34" charset="0"/>
              </a:rPr>
              <a:t>Complete the OTD Phase VI demolition project (removal of the Building 4 and 14 slabs and associated contaminated soil) in FY2023.</a:t>
            </a:r>
          </a:p>
          <a:p>
            <a:pPr marL="285750" marR="0" lvl="0" indent="-285750">
              <a:spcBef>
                <a:spcPts val="0"/>
              </a:spcBef>
              <a:spcAft>
                <a:spcPts val="0"/>
              </a:spcAft>
              <a:buSzPts val="1000"/>
              <a:buFont typeface="Arial" panose="020B0604020202020204" pitchFamily="34" charset="0"/>
              <a:buChar char="•"/>
              <a:tabLst>
                <a:tab pos="457200" algn="l"/>
              </a:tabLst>
            </a:pPr>
            <a:r>
              <a:rPr lang="en-US" sz="1200" dirty="0">
                <a:solidFill>
                  <a:srgbClr val="003088"/>
                </a:solidFill>
                <a:effectLst/>
                <a:ea typeface="Calibri" panose="020F0502020204030204" pitchFamily="34" charset="0"/>
              </a:rPr>
              <a:t>Continue Excess Facility Demolition planning activities for Bayview Buildings 56 and 64. This includes removal of Building 56 and associated contaminated soil, and demolition and removal of Building 64 and associated contaminated soil.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B0BD232-542E-45A1-90F5-8EE8DCE21F6C}" type="slidenum">
              <a:rPr lang="en-US" smtClean="0"/>
              <a:pPr/>
              <a:t>46</a:t>
            </a:fld>
            <a:endParaRPr lang="en-US"/>
          </a:p>
        </p:txBody>
      </p:sp>
    </p:spTree>
    <p:extLst>
      <p:ext uri="{BB962C8B-B14F-4D97-AF65-F5344CB8AC3E}">
        <p14:creationId xmlns:p14="http://schemas.microsoft.com/office/powerpoint/2010/main" val="38606826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400" b="1" dirty="0">
                <a:solidFill>
                  <a:srgbClr val="003088"/>
                </a:solidFill>
                <a:effectLst/>
                <a:ea typeface="Calibri" panose="020F0502020204030204" pitchFamily="34" charset="0"/>
              </a:rPr>
              <a:t>Photo Captions:</a:t>
            </a:r>
          </a:p>
          <a:p>
            <a:pPr marL="0" marR="0">
              <a:spcBef>
                <a:spcPts val="0"/>
              </a:spcBef>
              <a:spcAft>
                <a:spcPts val="0"/>
              </a:spcAft>
            </a:pPr>
            <a:r>
              <a:rPr lang="en-US" sz="1400" b="0" u="sng" dirty="0">
                <a:solidFill>
                  <a:srgbClr val="003088"/>
                </a:solidFill>
                <a:effectLst/>
                <a:ea typeface="Calibri" panose="020F0502020204030204" pitchFamily="34" charset="0"/>
              </a:rPr>
              <a:t>RIGHT</a:t>
            </a:r>
            <a:r>
              <a:rPr lang="en-US" sz="1400" b="0" dirty="0">
                <a:solidFill>
                  <a:srgbClr val="003088"/>
                </a:solidFill>
                <a:effectLst/>
                <a:ea typeface="Calibri" panose="020F0502020204030204" pitchFamily="34" charset="0"/>
              </a:rPr>
              <a:t>: </a:t>
            </a:r>
            <a:r>
              <a:rPr lang="en-US" sz="2000" b="0" i="0" dirty="0">
                <a:solidFill>
                  <a:srgbClr val="292929"/>
                </a:solidFill>
                <a:effectLst/>
                <a:latin typeface="Karla" pitchFamily="2" charset="0"/>
              </a:rPr>
              <a:t>A view of Bayview Parcel 1 South at Lawrence Berkeley National Laboratory in </a:t>
            </a:r>
            <a:r>
              <a:rPr lang="en-US" sz="2000" b="1" i="0" dirty="0">
                <a:solidFill>
                  <a:srgbClr val="292929"/>
                </a:solidFill>
                <a:effectLst/>
                <a:latin typeface="Karla" pitchFamily="2" charset="0"/>
              </a:rPr>
              <a:t>June 2019 </a:t>
            </a:r>
            <a:r>
              <a:rPr lang="en-US" sz="2000" b="0" i="0" dirty="0">
                <a:solidFill>
                  <a:srgbClr val="292929"/>
                </a:solidFill>
                <a:effectLst/>
                <a:latin typeface="Karla" pitchFamily="2" charset="0"/>
              </a:rPr>
              <a:t>before EM crews began demolition of the site.</a:t>
            </a:r>
            <a:endParaRPr lang="en-US" sz="1400" b="0" i="0" dirty="0">
              <a:solidFill>
                <a:srgbClr val="003088"/>
              </a:solidFill>
              <a:effectLst/>
              <a:ea typeface="Calibri" panose="020F0502020204030204" pitchFamily="34" charset="0"/>
            </a:endParaRPr>
          </a:p>
          <a:p>
            <a:pPr marL="0" marR="0">
              <a:spcBef>
                <a:spcPts val="0"/>
              </a:spcBef>
              <a:spcAft>
                <a:spcPts val="0"/>
              </a:spcAft>
            </a:pPr>
            <a:r>
              <a:rPr lang="en-US" sz="1400" b="0" i="0" u="sng" dirty="0">
                <a:solidFill>
                  <a:srgbClr val="003088"/>
                </a:solidFill>
                <a:effectLst/>
                <a:ea typeface="Calibri" panose="020F0502020204030204" pitchFamily="34" charset="0"/>
              </a:rPr>
              <a:t>MIDDLE</a:t>
            </a:r>
            <a:r>
              <a:rPr lang="en-US" sz="1400" b="0" dirty="0">
                <a:solidFill>
                  <a:srgbClr val="003088"/>
                </a:solidFill>
                <a:effectLst/>
                <a:ea typeface="Calibri" panose="020F0502020204030204" pitchFamily="34" charset="0"/>
              </a:rPr>
              <a:t>: </a:t>
            </a:r>
            <a:r>
              <a:rPr lang="en-US" sz="2000" b="0" i="0" dirty="0">
                <a:solidFill>
                  <a:srgbClr val="292929"/>
                </a:solidFill>
                <a:effectLst/>
                <a:latin typeface="Karla" pitchFamily="2" charset="0"/>
              </a:rPr>
              <a:t>A view of Bayview Parcel 1 South at Lawrence Berkeley National Laboratory in </a:t>
            </a:r>
            <a:r>
              <a:rPr lang="en-US" sz="2000" b="1" i="0" dirty="0">
                <a:solidFill>
                  <a:srgbClr val="292929"/>
                </a:solidFill>
                <a:effectLst/>
                <a:latin typeface="Karla" pitchFamily="2" charset="0"/>
              </a:rPr>
              <a:t>July 2021 </a:t>
            </a:r>
            <a:r>
              <a:rPr lang="en-US" sz="2000" b="0" i="0" dirty="0">
                <a:solidFill>
                  <a:srgbClr val="292929"/>
                </a:solidFill>
                <a:effectLst/>
                <a:latin typeface="Karla" pitchFamily="2" charset="0"/>
              </a:rPr>
              <a:t>following EM’s completion of cleanup at the site.</a:t>
            </a:r>
            <a:endParaRPr lang="en-US" sz="1400" b="0" i="0" dirty="0">
              <a:solidFill>
                <a:srgbClr val="003088"/>
              </a:solidFill>
              <a:effectLst/>
              <a:ea typeface="Calibri" panose="020F0502020204030204" pitchFamily="34" charset="0"/>
            </a:endParaRPr>
          </a:p>
          <a:p>
            <a:pPr marL="0" marR="0">
              <a:spcBef>
                <a:spcPts val="0"/>
              </a:spcBef>
              <a:spcAft>
                <a:spcPts val="0"/>
              </a:spcAft>
            </a:pPr>
            <a:r>
              <a:rPr lang="en-US" sz="1400" b="0" u="sng" dirty="0">
                <a:solidFill>
                  <a:srgbClr val="003088"/>
                </a:solidFill>
                <a:effectLst/>
                <a:ea typeface="Calibri" panose="020F0502020204030204" pitchFamily="34" charset="0"/>
              </a:rPr>
              <a:t>BOTTOM</a:t>
            </a:r>
            <a:r>
              <a:rPr lang="en-US" sz="1400" b="0" dirty="0">
                <a:solidFill>
                  <a:srgbClr val="003088"/>
                </a:solidFill>
                <a:effectLst/>
                <a:ea typeface="Calibri" panose="020F0502020204030204" pitchFamily="34" charset="0"/>
              </a:rPr>
              <a:t>: </a:t>
            </a:r>
            <a:r>
              <a:rPr lang="en-US" sz="2000" b="0" i="0" dirty="0">
                <a:solidFill>
                  <a:srgbClr val="292929"/>
                </a:solidFill>
                <a:effectLst/>
                <a:latin typeface="Karla" pitchFamily="2" charset="0"/>
              </a:rPr>
              <a:t>Energy Secretary Jennifer Granholm, far right, meets with U.S. Rep. Barbara Lee of California and DOE Joint Genome Institute Director Nigel </a:t>
            </a:r>
            <a:r>
              <a:rPr lang="en-US" sz="2000" b="0" i="0" dirty="0" err="1">
                <a:solidFill>
                  <a:srgbClr val="292929"/>
                </a:solidFill>
                <a:effectLst/>
                <a:latin typeface="Karla" pitchFamily="2" charset="0"/>
              </a:rPr>
              <a:t>Mouncey</a:t>
            </a:r>
            <a:r>
              <a:rPr lang="en-US" sz="2000" b="0" i="0" dirty="0">
                <a:solidFill>
                  <a:srgbClr val="292929"/>
                </a:solidFill>
                <a:effectLst/>
                <a:latin typeface="Karla" pitchFamily="2" charset="0"/>
              </a:rPr>
              <a:t> during a visit to the Lawrence Berkeley National Laboratory.</a:t>
            </a:r>
            <a:endParaRPr lang="en-US" sz="1400" b="0" dirty="0">
              <a:solidFill>
                <a:srgbClr val="003088"/>
              </a:solidFill>
              <a:effectLst/>
              <a:ea typeface="Calibri" panose="020F0502020204030204" pitchFamily="34" charset="0"/>
            </a:endParaRPr>
          </a:p>
          <a:p>
            <a:pPr marL="0" marR="0">
              <a:spcBef>
                <a:spcPts val="0"/>
              </a:spcBef>
              <a:spcAft>
                <a:spcPts val="0"/>
              </a:spcAft>
            </a:pPr>
            <a:endParaRPr lang="en-US" sz="1400" b="1" dirty="0">
              <a:solidFill>
                <a:srgbClr val="003088"/>
              </a:solidFill>
              <a:effectLst/>
              <a:ea typeface="Calibri" panose="020F0502020204030204" pitchFamily="34" charset="0"/>
            </a:endParaRPr>
          </a:p>
          <a:p>
            <a:pPr marL="0" marR="0">
              <a:spcBef>
                <a:spcPts val="0"/>
              </a:spcBef>
              <a:spcAft>
                <a:spcPts val="0"/>
              </a:spcAft>
            </a:pPr>
            <a:r>
              <a:rPr lang="en-US" sz="1400" b="1" dirty="0">
                <a:solidFill>
                  <a:srgbClr val="003088"/>
                </a:solidFill>
                <a:effectLst/>
                <a:ea typeface="Calibri" panose="020F0502020204030204" pitchFamily="34" charset="0"/>
              </a:rPr>
              <a:t>Regulatory Structure</a:t>
            </a:r>
            <a:endParaRPr lang="en-US" sz="1400" dirty="0">
              <a:solidFill>
                <a:srgbClr val="003088"/>
              </a:solidFill>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solidFill>
                  <a:srgbClr val="003088"/>
                </a:solidFill>
                <a:effectLst/>
                <a:ea typeface="Times New Roman" panose="02020603050405020304" pitchFamily="18" charset="0"/>
              </a:rPr>
              <a:t>LBNL complies with all federal and state regulations, including those of the Environmental Protection Agency, California State Water Resources Board, California State Air Resources Board, and the California Department of Toxic Substance Control.</a:t>
            </a:r>
            <a:endParaRPr lang="en-US" sz="1200" dirty="0">
              <a:solidFill>
                <a:srgbClr val="003088"/>
              </a:solidFill>
              <a:effectLst/>
              <a:ea typeface="Calibri" panose="020F0502020204030204" pitchFamily="34" charset="0"/>
            </a:endParaRPr>
          </a:p>
          <a:p>
            <a:pPr marL="0" marR="0">
              <a:spcBef>
                <a:spcPts val="0"/>
              </a:spcBef>
              <a:spcAft>
                <a:spcPts val="0"/>
              </a:spcAft>
            </a:pPr>
            <a:endParaRPr lang="en-US" sz="1400" b="1" dirty="0">
              <a:solidFill>
                <a:srgbClr val="003088"/>
              </a:solidFill>
              <a:effectLst/>
              <a:ea typeface="Calibri" panose="020F0502020204030204" pitchFamily="34" charset="0"/>
            </a:endParaRPr>
          </a:p>
          <a:p>
            <a:pPr marL="0" marR="0">
              <a:spcBef>
                <a:spcPts val="0"/>
              </a:spcBef>
              <a:spcAft>
                <a:spcPts val="0"/>
              </a:spcAft>
            </a:pPr>
            <a:r>
              <a:rPr lang="en-US" sz="1400" b="1" dirty="0">
                <a:solidFill>
                  <a:srgbClr val="003088"/>
                </a:solidFill>
                <a:effectLst/>
                <a:ea typeface="Calibri" panose="020F0502020204030204" pitchFamily="34" charset="0"/>
              </a:rPr>
              <a:t>Progress</a:t>
            </a:r>
            <a:endParaRPr lang="en-US" sz="1400" dirty="0">
              <a:solidFill>
                <a:srgbClr val="003088"/>
              </a:solidFill>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solidFill>
                  <a:srgbClr val="003088"/>
                </a:solidFill>
                <a:effectLst/>
                <a:ea typeface="Times New Roman" panose="02020603050405020304" pitchFamily="18" charset="0"/>
              </a:rPr>
              <a:t>Commenced the Old Town Demolition (OTD) Phase VI Project which removes the Building 4 and 14 slabs, underground structures and associated contaminated soil to provide for a buildable site for future mission use. Completion of this effort will complete the Old Town Demolition Projects which started in FY 2012. </a:t>
            </a:r>
            <a:endParaRPr lang="en-US" sz="1200" dirty="0">
              <a:solidFill>
                <a:srgbClr val="003088"/>
              </a:solidFill>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1200" dirty="0">
                <a:solidFill>
                  <a:srgbClr val="003088"/>
                </a:solidFill>
                <a:effectLst/>
                <a:ea typeface="Times New Roman" panose="02020603050405020304" pitchFamily="18" charset="0"/>
              </a:rPr>
              <a:t>Commenced Excess Facility Demolition planning activities for Bayview Buildings 56 and 64.</a:t>
            </a:r>
            <a:endParaRPr lang="en-US" sz="1200" dirty="0">
              <a:solidFill>
                <a:srgbClr val="003088"/>
              </a:solidFill>
              <a:ea typeface="Times New Roman" panose="02020603050405020304" pitchFamily="18" charset="0"/>
            </a:endParaRPr>
          </a:p>
          <a:p>
            <a:pPr marR="0" lvl="0">
              <a:spcBef>
                <a:spcPts val="0"/>
              </a:spcBef>
              <a:spcAft>
                <a:spcPts val="0"/>
              </a:spcAft>
              <a:buSzPts val="1000"/>
              <a:tabLst>
                <a:tab pos="457200" algn="l"/>
              </a:tabLst>
            </a:pPr>
            <a:endParaRPr lang="en-US" sz="1400" b="1" dirty="0">
              <a:solidFill>
                <a:srgbClr val="003088"/>
              </a:solidFill>
              <a:effectLst/>
              <a:ea typeface="Calibri" panose="020F0502020204030204" pitchFamily="34" charset="0"/>
            </a:endParaRPr>
          </a:p>
          <a:p>
            <a:pPr marR="0" lvl="0">
              <a:spcBef>
                <a:spcPts val="0"/>
              </a:spcBef>
              <a:spcAft>
                <a:spcPts val="0"/>
              </a:spcAft>
              <a:buSzPts val="1000"/>
              <a:tabLst>
                <a:tab pos="457200" algn="l"/>
              </a:tabLst>
            </a:pPr>
            <a:r>
              <a:rPr lang="en-US" sz="1400" b="1" dirty="0">
                <a:solidFill>
                  <a:srgbClr val="003088"/>
                </a:solidFill>
                <a:effectLst/>
                <a:ea typeface="Calibri" panose="020F0502020204030204" pitchFamily="34" charset="0"/>
              </a:rPr>
              <a:t>Upcoming Work</a:t>
            </a:r>
            <a:endParaRPr lang="en-US" sz="1400" b="1" dirty="0">
              <a:solidFill>
                <a:srgbClr val="003088"/>
              </a:solidFill>
              <a:ea typeface="Calibri" panose="020F0502020204030204" pitchFamily="34" charset="0"/>
            </a:endParaRPr>
          </a:p>
          <a:p>
            <a:pPr marL="285750" marR="0" lvl="0" indent="-285750">
              <a:spcBef>
                <a:spcPts val="0"/>
              </a:spcBef>
              <a:spcAft>
                <a:spcPts val="0"/>
              </a:spcAft>
              <a:buSzPts val="1000"/>
              <a:buFont typeface="Arial" panose="020B0604020202020204" pitchFamily="34" charset="0"/>
              <a:buChar char="•"/>
              <a:tabLst>
                <a:tab pos="457200" algn="l"/>
              </a:tabLst>
            </a:pPr>
            <a:r>
              <a:rPr lang="en-US" sz="1200" dirty="0">
                <a:solidFill>
                  <a:srgbClr val="003088"/>
                </a:solidFill>
                <a:effectLst/>
                <a:ea typeface="Calibri" panose="020F0502020204030204" pitchFamily="34" charset="0"/>
              </a:rPr>
              <a:t>Complete the OTD Phase VI demolition project (removal of the Building 4 and 14 slabs and associated contaminated soil) in FY2023.</a:t>
            </a:r>
          </a:p>
          <a:p>
            <a:pPr marL="285750" marR="0" lvl="0" indent="-285750">
              <a:spcBef>
                <a:spcPts val="0"/>
              </a:spcBef>
              <a:spcAft>
                <a:spcPts val="0"/>
              </a:spcAft>
              <a:buSzPts val="1000"/>
              <a:buFont typeface="Arial" panose="020B0604020202020204" pitchFamily="34" charset="0"/>
              <a:buChar char="•"/>
              <a:tabLst>
                <a:tab pos="457200" algn="l"/>
              </a:tabLst>
            </a:pPr>
            <a:r>
              <a:rPr lang="en-US" sz="1200" dirty="0">
                <a:solidFill>
                  <a:srgbClr val="003088"/>
                </a:solidFill>
                <a:effectLst/>
                <a:ea typeface="Calibri" panose="020F0502020204030204" pitchFamily="34" charset="0"/>
              </a:rPr>
              <a:t>Continue Excess Facility Demolition planning activities for Bayview Buildings 56 and 64. This includes removal of Building 56 and associated contaminated soil, and demolition and removal of Building 64 and associated contaminated soil.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8B0BD232-542E-45A1-90F5-8EE8DCE21F6C}" type="slidenum">
              <a:rPr lang="en-US" smtClean="0"/>
              <a:pPr/>
              <a:t>47</a:t>
            </a:fld>
            <a:endParaRPr lang="en-US"/>
          </a:p>
        </p:txBody>
      </p:sp>
    </p:spTree>
    <p:extLst>
      <p:ext uri="{BB962C8B-B14F-4D97-AF65-F5344CB8AC3E}">
        <p14:creationId xmlns:p14="http://schemas.microsoft.com/office/powerpoint/2010/main" val="1564016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1" dirty="0">
                <a:solidFill>
                  <a:srgbClr val="002499"/>
                </a:solidFill>
                <a:cs typeface="Arial" panose="020B0604020202020204" pitchFamily="34" charset="0"/>
              </a:rPr>
              <a:t>Photo Caption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sng" dirty="0">
                <a:solidFill>
                  <a:srgbClr val="292929"/>
                </a:solidFill>
                <a:effectLst/>
                <a:cs typeface="Arial" panose="020B0604020202020204" pitchFamily="34" charset="0"/>
              </a:rPr>
              <a:t>RIGHT</a:t>
            </a:r>
            <a:r>
              <a:rPr lang="en-US" sz="1400" b="0" i="0" u="none" dirty="0">
                <a:solidFill>
                  <a:srgbClr val="292929"/>
                </a:solidFill>
                <a:effectLst/>
                <a:cs typeface="Arial" panose="020B0604020202020204" pitchFamily="34" charset="0"/>
              </a:rPr>
              <a:t>: </a:t>
            </a:r>
            <a:r>
              <a:rPr lang="en-US" sz="2000" b="0" i="0" dirty="0">
                <a:solidFill>
                  <a:srgbClr val="292929"/>
                </a:solidFill>
                <a:effectLst/>
                <a:latin typeface="Karla" pitchFamily="2" charset="0"/>
              </a:rPr>
              <a:t>Workers take down a portion of a 5-foot-thick concrete wall of the Chemical Process Cell on the west side of the Main Plant Process Building at the West Valley Demonstration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sng" dirty="0">
                <a:solidFill>
                  <a:srgbClr val="292929"/>
                </a:solidFill>
                <a:effectLst/>
                <a:latin typeface="Karla" pitchFamily="2" charset="0"/>
                <a:cs typeface="Arial" panose="020B0604020202020204" pitchFamily="34" charset="0"/>
              </a:rPr>
              <a:t>MIDDLE</a:t>
            </a:r>
            <a:r>
              <a:rPr lang="en-US" sz="2000" b="0" i="0" u="none" dirty="0">
                <a:solidFill>
                  <a:srgbClr val="292929"/>
                </a:solidFill>
                <a:effectLst/>
                <a:latin typeface="Karla" pitchFamily="2"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sng" dirty="0">
                <a:solidFill>
                  <a:srgbClr val="002499"/>
                </a:solidFill>
                <a:cs typeface="Arial" panose="020B0604020202020204" pitchFamily="34" charset="0"/>
              </a:rPr>
              <a:t>LEFT</a:t>
            </a:r>
            <a:r>
              <a:rPr lang="en-US" sz="1400" b="0" i="0" u="none" dirty="0">
                <a:solidFill>
                  <a:srgbClr val="002499"/>
                </a:solidFill>
                <a:cs typeface="Arial" panose="020B0604020202020204" pitchFamily="34" charset="0"/>
              </a:rPr>
              <a:t>: </a:t>
            </a:r>
            <a:r>
              <a:rPr lang="en-US" sz="1400" b="0" i="0" dirty="0">
                <a:solidFill>
                  <a:srgbClr val="292929"/>
                </a:solidFill>
                <a:effectLst/>
                <a:latin typeface="Karla" pitchFamily="2" charset="0"/>
              </a:rPr>
              <a:t>A floor-to-ceiling view of the Product Purification Cell-South within the Main Plant Process Building at the West Valley Demonstration Project.</a:t>
            </a:r>
            <a:endParaRPr lang="en-US" sz="1400" b="0" i="0" u="none" dirty="0">
              <a:solidFill>
                <a:srgbClr val="002499"/>
              </a:solidFill>
              <a:cs typeface="Arial" panose="020B0604020202020204" pitchFamily="34" charset="0"/>
            </a:endParaRPr>
          </a:p>
          <a:p>
            <a:pPr marL="0" indent="0">
              <a:buNone/>
            </a:pPr>
            <a:endParaRPr lang="en-US" sz="1400" b="1" dirty="0">
              <a:solidFill>
                <a:srgbClr val="002499"/>
              </a:solidFill>
              <a:cs typeface="Arial" panose="020B0604020202020204" pitchFamily="34" charset="0"/>
            </a:endParaRPr>
          </a:p>
          <a:p>
            <a:pPr marL="0" indent="0">
              <a:buNone/>
            </a:pPr>
            <a:r>
              <a:rPr lang="en-US" sz="1400" b="1" dirty="0">
                <a:solidFill>
                  <a:srgbClr val="002499"/>
                </a:solidFill>
                <a:cs typeface="Arial" panose="020B0604020202020204" pitchFamily="34" charset="0"/>
              </a:rPr>
              <a:t>Regulatory 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2499"/>
                </a:solidFill>
                <a:cs typeface="Arial" panose="020B0604020202020204" pitchFamily="34" charset="0"/>
              </a:rPr>
              <a:t>EMCBC-NY complies with all federal and state regulations, including New York State Department of Environmental Conservation (NYSDEC). DOE submits annual reports to NYSDEC on progress to disposition suspect TRU waste, the last remaining piece of DOE completed field work and site restoration at the F-Yard located at the former research facility, SPRU. </a:t>
            </a:r>
            <a:r>
              <a:rPr lang="en-US" sz="1200" dirty="0">
                <a:solidFill>
                  <a:srgbClr val="002499"/>
                </a:solidFill>
                <a:ea typeface="Times New Roman" panose="02020603050405020304" pitchFamily="18" charset="0"/>
              </a:rPr>
              <a:t>DOE has responsibilities for decommissioning the WVDP in accordance with criteria prescribed by the U.S. Nuclear Regulatory Commission, pursuant to the WVDP Act of 1980 (PL 96-368)</a:t>
            </a:r>
            <a:r>
              <a:rPr lang="en-US" sz="1200" dirty="0">
                <a:solidFill>
                  <a:srgbClr val="002499"/>
                </a:solidFill>
                <a:ea typeface="Calibri" panose="020F0502020204030204" pitchFamily="34" charset="0"/>
              </a:rPr>
              <a:t> </a:t>
            </a:r>
            <a:endParaRPr lang="en-US" sz="1200" dirty="0">
              <a:solidFill>
                <a:srgbClr val="002499"/>
              </a:solidFill>
              <a:cs typeface="Arial" panose="020B0604020202020204" pitchFamily="34" charset="0"/>
            </a:endParaRPr>
          </a:p>
          <a:p>
            <a:pPr marL="0" indent="0">
              <a:buNone/>
            </a:pPr>
            <a:endParaRPr lang="en-US" sz="1400" b="1" dirty="0">
              <a:solidFill>
                <a:srgbClr val="002499"/>
              </a:solidFill>
              <a:cs typeface="Arial" panose="020B0604020202020204" pitchFamily="34" charset="0"/>
            </a:endParaRPr>
          </a:p>
          <a:p>
            <a:pPr marL="0" indent="0">
              <a:buNone/>
            </a:pPr>
            <a:r>
              <a:rPr lang="en-US" sz="1400" b="1" dirty="0">
                <a:solidFill>
                  <a:srgbClr val="002499"/>
                </a:solidFill>
                <a:cs typeface="Arial" panose="020B0604020202020204" pitchFamily="34" charset="0"/>
              </a:rPr>
              <a:t>Progress</a:t>
            </a:r>
          </a:p>
          <a:p>
            <a:pPr marL="285750" indent="-285750">
              <a:lnSpc>
                <a:spcPct val="100000"/>
              </a:lnSpc>
              <a:spcBef>
                <a:spcPts val="0"/>
              </a:spcBef>
              <a:buFont typeface="Arial" panose="020B0604020202020204" pitchFamily="34" charset="0"/>
              <a:buChar char="•"/>
            </a:pPr>
            <a:r>
              <a:rPr lang="en-US" sz="1400" dirty="0">
                <a:solidFill>
                  <a:srgbClr val="002499"/>
                </a:solidFill>
                <a:ea typeface="Times New Roman" panose="02020603050405020304" pitchFamily="18" charset="0"/>
              </a:rPr>
              <a:t>Safely solidified 600,000 gallons of high-level liquid radioactive waste into 278 steel canisters, removed them from the former reprocessing plant, loaded them into 56 vertical storage casks, and stored onsite awaiting a permanent repository</a:t>
            </a:r>
          </a:p>
          <a:p>
            <a:pPr marL="285750" indent="-285750">
              <a:lnSpc>
                <a:spcPct val="100000"/>
              </a:lnSpc>
              <a:spcBef>
                <a:spcPts val="0"/>
              </a:spcBef>
              <a:buFont typeface="Arial" panose="020B0604020202020204" pitchFamily="34" charset="0"/>
              <a:buChar char="•"/>
            </a:pPr>
            <a:r>
              <a:rPr lang="en-US" sz="1400" dirty="0">
                <a:solidFill>
                  <a:srgbClr val="002499"/>
                </a:solidFill>
                <a:ea typeface="Times New Roman" panose="02020603050405020304" pitchFamily="18" charset="0"/>
              </a:rPr>
              <a:t>Removed 69 facilities no longer needed for current or future cleanup and shipped 2.8 million cubic feet of low-level waste off-site for disposal</a:t>
            </a:r>
          </a:p>
          <a:p>
            <a:pPr marL="285750" indent="-285750">
              <a:lnSpc>
                <a:spcPct val="100000"/>
              </a:lnSpc>
              <a:spcBef>
                <a:spcPts val="0"/>
              </a:spcBef>
              <a:buFont typeface="Arial" panose="020B0604020202020204" pitchFamily="34" charset="0"/>
              <a:buChar char="•"/>
            </a:pPr>
            <a:r>
              <a:rPr lang="en-US" sz="1400" dirty="0">
                <a:solidFill>
                  <a:srgbClr val="002499"/>
                </a:solidFill>
                <a:ea typeface="Times New Roman" panose="02020603050405020304" pitchFamily="18" charset="0"/>
              </a:rPr>
              <a:t>Started the controlled demolition of the Main Plant Processing Building in September 2022</a:t>
            </a:r>
            <a:endParaRPr lang="en-US" sz="1600" dirty="0">
              <a:solidFill>
                <a:srgbClr val="002499"/>
              </a:solidFill>
              <a:ea typeface="Times New Roman" panose="02020603050405020304" pitchFamily="18" charset="0"/>
            </a:endParaRPr>
          </a:p>
          <a:p>
            <a:pPr marL="0" indent="0">
              <a:buNone/>
            </a:pPr>
            <a:endParaRPr lang="en-US" sz="1400" b="1" dirty="0">
              <a:solidFill>
                <a:srgbClr val="002499"/>
              </a:solidFill>
              <a:cs typeface="Arial" panose="020B0604020202020204" pitchFamily="34" charset="0"/>
            </a:endParaRPr>
          </a:p>
          <a:p>
            <a:pPr marL="0" indent="0">
              <a:buNone/>
            </a:pPr>
            <a:r>
              <a:rPr lang="en-US" sz="1400" b="1" dirty="0">
                <a:solidFill>
                  <a:srgbClr val="002499"/>
                </a:solidFill>
                <a:cs typeface="Arial" panose="020B0604020202020204" pitchFamily="34" charset="0"/>
              </a:rPr>
              <a:t>Upcoming Work</a:t>
            </a:r>
          </a:p>
          <a:p>
            <a:pPr marL="171450" indent="-171450">
              <a:lnSpc>
                <a:spcPct val="100000"/>
              </a:lnSpc>
              <a:spcBef>
                <a:spcPts val="0"/>
              </a:spcBef>
              <a:buFont typeface="Arial" panose="020B0604020202020204" pitchFamily="34" charset="0"/>
              <a:buChar char="•"/>
            </a:pPr>
            <a:r>
              <a:rPr lang="en-US" sz="1200" dirty="0">
                <a:solidFill>
                  <a:srgbClr val="002499"/>
                </a:solidFill>
                <a:ea typeface="Times New Roman" panose="02020603050405020304" pitchFamily="18" charset="0"/>
              </a:rPr>
              <a:t>Complete the controlled demolition of the Main Plant Process Building and ship all the waste</a:t>
            </a:r>
          </a:p>
          <a:p>
            <a:pPr marL="171450" indent="-171450">
              <a:lnSpc>
                <a:spcPct val="100000"/>
              </a:lnSpc>
              <a:spcBef>
                <a:spcPts val="0"/>
              </a:spcBef>
              <a:buFont typeface="Arial" panose="020B0604020202020204" pitchFamily="34" charset="0"/>
              <a:buChar char="•"/>
            </a:pPr>
            <a:r>
              <a:rPr lang="en-US" sz="1200" dirty="0">
                <a:solidFill>
                  <a:srgbClr val="002499"/>
                </a:solidFill>
                <a:ea typeface="Times New Roman" panose="02020603050405020304" pitchFamily="18" charset="0"/>
              </a:rPr>
              <a:t>Install polyethylene weather protective cover over the Main Plant concrete slab</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400B-D204-FD43-B8D0-D8C2C41B88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087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1" dirty="0">
                <a:solidFill>
                  <a:srgbClr val="002499"/>
                </a:solidFill>
                <a:cs typeface="Arial" panose="020B0604020202020204" pitchFamily="34" charset="0"/>
              </a:rPr>
              <a:t>Photo Caption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sng" dirty="0">
                <a:solidFill>
                  <a:srgbClr val="292929"/>
                </a:solidFill>
                <a:effectLst/>
                <a:cs typeface="Arial" panose="020B0604020202020204" pitchFamily="34" charset="0"/>
              </a:rPr>
              <a:t>RIGHT</a:t>
            </a:r>
            <a:r>
              <a:rPr lang="en-US" sz="1400" b="0" i="0" u="none" dirty="0">
                <a:solidFill>
                  <a:srgbClr val="292929"/>
                </a:solidFill>
                <a:effectLst/>
                <a:cs typeface="Arial" panose="020B0604020202020204" pitchFamily="34" charset="0"/>
              </a:rPr>
              <a:t>: </a:t>
            </a:r>
            <a:r>
              <a:rPr lang="en-US" sz="2000" b="0" i="0" dirty="0">
                <a:solidFill>
                  <a:srgbClr val="292929"/>
                </a:solidFill>
                <a:effectLst/>
                <a:latin typeface="Karla" pitchFamily="2" charset="0"/>
              </a:rPr>
              <a:t>Workers take down a portion of a 5-foot-thick concrete wall of the Chemical Process Cell on the west side of the Main Plant Process Building at the West Valley Demonstration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sng" dirty="0">
                <a:solidFill>
                  <a:srgbClr val="292929"/>
                </a:solidFill>
                <a:effectLst/>
                <a:latin typeface="Karla" pitchFamily="2" charset="0"/>
                <a:cs typeface="Arial" panose="020B0604020202020204" pitchFamily="34" charset="0"/>
              </a:rPr>
              <a:t>MIDDLE</a:t>
            </a:r>
            <a:r>
              <a:rPr lang="en-US" sz="2000" b="0" i="0" u="none" dirty="0">
                <a:solidFill>
                  <a:srgbClr val="292929"/>
                </a:solidFill>
                <a:effectLst/>
                <a:latin typeface="Karla" pitchFamily="2"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sng" dirty="0">
                <a:solidFill>
                  <a:srgbClr val="002499"/>
                </a:solidFill>
                <a:cs typeface="Arial" panose="020B0604020202020204" pitchFamily="34" charset="0"/>
              </a:rPr>
              <a:t>LEFT</a:t>
            </a:r>
            <a:r>
              <a:rPr lang="en-US" sz="1400" b="0" i="0" u="none" dirty="0">
                <a:solidFill>
                  <a:srgbClr val="002499"/>
                </a:solidFill>
                <a:cs typeface="Arial" panose="020B0604020202020204" pitchFamily="34" charset="0"/>
              </a:rPr>
              <a:t>: </a:t>
            </a:r>
            <a:r>
              <a:rPr lang="en-US" sz="1400" b="0" i="0" dirty="0">
                <a:solidFill>
                  <a:srgbClr val="292929"/>
                </a:solidFill>
                <a:effectLst/>
                <a:latin typeface="Karla" pitchFamily="2" charset="0"/>
              </a:rPr>
              <a:t>A floor-to-ceiling view of the Product Purification Cell-South within the Main Plant Process Building at the West Valley Demonstration Project.</a:t>
            </a:r>
            <a:endParaRPr lang="en-US" sz="1400" b="0" i="0" u="none" dirty="0">
              <a:solidFill>
                <a:srgbClr val="002499"/>
              </a:solidFill>
              <a:cs typeface="Arial" panose="020B0604020202020204" pitchFamily="34" charset="0"/>
            </a:endParaRPr>
          </a:p>
          <a:p>
            <a:pPr marL="0" indent="0">
              <a:buNone/>
            </a:pPr>
            <a:endParaRPr lang="en-US" sz="1400" b="1" dirty="0">
              <a:solidFill>
                <a:srgbClr val="002499"/>
              </a:solidFill>
              <a:cs typeface="Arial" panose="020B0604020202020204" pitchFamily="34" charset="0"/>
            </a:endParaRPr>
          </a:p>
          <a:p>
            <a:pPr marL="0" indent="0">
              <a:buNone/>
            </a:pPr>
            <a:r>
              <a:rPr lang="en-US" sz="1400" b="1" dirty="0">
                <a:solidFill>
                  <a:srgbClr val="002499"/>
                </a:solidFill>
                <a:cs typeface="Arial" panose="020B0604020202020204" pitchFamily="34" charset="0"/>
              </a:rPr>
              <a:t>Regulatory 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2499"/>
                </a:solidFill>
                <a:cs typeface="Arial" panose="020B0604020202020204" pitchFamily="34" charset="0"/>
              </a:rPr>
              <a:t>EMCBC-NY complies with all federal and state regulations, including New York State Department of Environmental Conservation (NYSDEC). DOE submits annual reports to NYSDEC on progress to disposition suspect TRU waste, the last remaining piece of DOE completed field work and site restoration at the F-Yard located at the former research facility, SPRU. </a:t>
            </a:r>
            <a:r>
              <a:rPr lang="en-US" sz="1200" dirty="0">
                <a:solidFill>
                  <a:srgbClr val="002499"/>
                </a:solidFill>
                <a:ea typeface="Times New Roman" panose="02020603050405020304" pitchFamily="18" charset="0"/>
              </a:rPr>
              <a:t>DOE has responsibilities for decommissioning the WVDP in accordance with criteria prescribed by the U.S. Nuclear Regulatory Commission, pursuant to the WVDP Act of 1980 (PL 96-368)</a:t>
            </a:r>
            <a:r>
              <a:rPr lang="en-US" sz="1200" dirty="0">
                <a:solidFill>
                  <a:srgbClr val="002499"/>
                </a:solidFill>
                <a:ea typeface="Calibri" panose="020F0502020204030204" pitchFamily="34" charset="0"/>
              </a:rPr>
              <a:t> </a:t>
            </a:r>
            <a:endParaRPr lang="en-US" sz="1200" dirty="0">
              <a:solidFill>
                <a:srgbClr val="002499"/>
              </a:solidFill>
              <a:cs typeface="Arial" panose="020B0604020202020204" pitchFamily="34" charset="0"/>
            </a:endParaRPr>
          </a:p>
          <a:p>
            <a:pPr marL="0" indent="0">
              <a:buNone/>
            </a:pPr>
            <a:endParaRPr lang="en-US" sz="1400" b="1" dirty="0">
              <a:solidFill>
                <a:srgbClr val="002499"/>
              </a:solidFill>
              <a:cs typeface="Arial" panose="020B0604020202020204" pitchFamily="34" charset="0"/>
            </a:endParaRPr>
          </a:p>
          <a:p>
            <a:pPr marL="0" indent="0">
              <a:buNone/>
            </a:pPr>
            <a:r>
              <a:rPr lang="en-US" sz="1400" b="1" dirty="0">
                <a:solidFill>
                  <a:srgbClr val="002499"/>
                </a:solidFill>
                <a:cs typeface="Arial" panose="020B0604020202020204" pitchFamily="34" charset="0"/>
              </a:rPr>
              <a:t>Progress</a:t>
            </a:r>
          </a:p>
          <a:p>
            <a:pPr marL="285750" indent="-285750">
              <a:lnSpc>
                <a:spcPct val="100000"/>
              </a:lnSpc>
              <a:spcBef>
                <a:spcPts val="0"/>
              </a:spcBef>
              <a:buFont typeface="Arial" panose="020B0604020202020204" pitchFamily="34" charset="0"/>
              <a:buChar char="•"/>
            </a:pPr>
            <a:r>
              <a:rPr lang="en-US" sz="1400" dirty="0">
                <a:solidFill>
                  <a:srgbClr val="002499"/>
                </a:solidFill>
                <a:ea typeface="Times New Roman" panose="02020603050405020304" pitchFamily="18" charset="0"/>
              </a:rPr>
              <a:t>Safely solidified 600,000 gallons of high-level liquid radioactive waste into 278 steel canisters, removed them from the former reprocessing plant, loaded them into 56 vertical storage casks, and stored onsite awaiting a permanent repository</a:t>
            </a:r>
          </a:p>
          <a:p>
            <a:pPr marL="285750" indent="-285750">
              <a:lnSpc>
                <a:spcPct val="100000"/>
              </a:lnSpc>
              <a:spcBef>
                <a:spcPts val="0"/>
              </a:spcBef>
              <a:buFont typeface="Arial" panose="020B0604020202020204" pitchFamily="34" charset="0"/>
              <a:buChar char="•"/>
            </a:pPr>
            <a:r>
              <a:rPr lang="en-US" sz="1400" dirty="0">
                <a:solidFill>
                  <a:srgbClr val="002499"/>
                </a:solidFill>
                <a:ea typeface="Times New Roman" panose="02020603050405020304" pitchFamily="18" charset="0"/>
              </a:rPr>
              <a:t>Removed 69 facilities no longer needed for current or future cleanup and shipped 2.8 million cubic feet of low-level waste off-site for disposal</a:t>
            </a:r>
          </a:p>
          <a:p>
            <a:pPr marL="285750" indent="-285750">
              <a:lnSpc>
                <a:spcPct val="100000"/>
              </a:lnSpc>
              <a:spcBef>
                <a:spcPts val="0"/>
              </a:spcBef>
              <a:buFont typeface="Arial" panose="020B0604020202020204" pitchFamily="34" charset="0"/>
              <a:buChar char="•"/>
            </a:pPr>
            <a:r>
              <a:rPr lang="en-US" sz="1400" dirty="0">
                <a:solidFill>
                  <a:srgbClr val="002499"/>
                </a:solidFill>
                <a:ea typeface="Times New Roman" panose="02020603050405020304" pitchFamily="18" charset="0"/>
              </a:rPr>
              <a:t>Started the controlled demolition of the Main Plant Processing Building in September 2022</a:t>
            </a:r>
            <a:endParaRPr lang="en-US" sz="1600" dirty="0">
              <a:solidFill>
                <a:srgbClr val="002499"/>
              </a:solidFill>
              <a:ea typeface="Times New Roman" panose="02020603050405020304" pitchFamily="18" charset="0"/>
            </a:endParaRPr>
          </a:p>
          <a:p>
            <a:pPr marL="0" indent="0">
              <a:buNone/>
            </a:pPr>
            <a:endParaRPr lang="en-US" sz="1400" b="1" dirty="0">
              <a:solidFill>
                <a:srgbClr val="002499"/>
              </a:solidFill>
              <a:cs typeface="Arial" panose="020B0604020202020204" pitchFamily="34" charset="0"/>
            </a:endParaRPr>
          </a:p>
          <a:p>
            <a:pPr marL="0" indent="0">
              <a:buNone/>
            </a:pPr>
            <a:r>
              <a:rPr lang="en-US" sz="1400" b="1" dirty="0">
                <a:solidFill>
                  <a:srgbClr val="002499"/>
                </a:solidFill>
                <a:cs typeface="Arial" panose="020B0604020202020204" pitchFamily="34" charset="0"/>
              </a:rPr>
              <a:t>Upcoming Work</a:t>
            </a:r>
          </a:p>
          <a:p>
            <a:pPr marL="171450" indent="-171450">
              <a:lnSpc>
                <a:spcPct val="100000"/>
              </a:lnSpc>
              <a:spcBef>
                <a:spcPts val="0"/>
              </a:spcBef>
              <a:buFont typeface="Arial" panose="020B0604020202020204" pitchFamily="34" charset="0"/>
              <a:buChar char="•"/>
            </a:pPr>
            <a:r>
              <a:rPr lang="en-US" sz="1200" dirty="0">
                <a:solidFill>
                  <a:srgbClr val="002499"/>
                </a:solidFill>
                <a:ea typeface="Times New Roman" panose="02020603050405020304" pitchFamily="18" charset="0"/>
              </a:rPr>
              <a:t>Complete the controlled demolition of the Main Plant Process Building and ship all the waste</a:t>
            </a:r>
          </a:p>
          <a:p>
            <a:pPr marL="171450" indent="-171450">
              <a:lnSpc>
                <a:spcPct val="100000"/>
              </a:lnSpc>
              <a:spcBef>
                <a:spcPts val="0"/>
              </a:spcBef>
              <a:buFont typeface="Arial" panose="020B0604020202020204" pitchFamily="34" charset="0"/>
              <a:buChar char="•"/>
            </a:pPr>
            <a:r>
              <a:rPr lang="en-US" sz="1200" dirty="0">
                <a:solidFill>
                  <a:srgbClr val="002499"/>
                </a:solidFill>
                <a:ea typeface="Times New Roman" panose="02020603050405020304" pitchFamily="18" charset="0"/>
              </a:rPr>
              <a:t>Install polyethylene weather protective cover over the Main Plant concrete slab</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400B-D204-FD43-B8D0-D8C2C41B88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2849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1" dirty="0">
                <a:solidFill>
                  <a:srgbClr val="002499"/>
                </a:solidFill>
                <a:cs typeface="Arial" panose="020B0604020202020204" pitchFamily="34" charset="0"/>
              </a:rPr>
              <a:t>Photo Caption: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Arial" panose="020B0604020202020204"/>
                <a:ea typeface="+mn-ea"/>
                <a:cs typeface="+mn-cs"/>
              </a:rPr>
              <a:t>LEFT</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TRU Waste Storage at EMCBC-NY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Arial" panose="020B0604020202020204"/>
                <a:ea typeface="+mn-ea"/>
                <a:cs typeface="+mn-cs"/>
              </a:rPr>
              <a:t>MIDDLE</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n-US" sz="2000" b="0" i="0" dirty="0">
                <a:solidFill>
                  <a:srgbClr val="292929"/>
                </a:solidFill>
                <a:effectLst/>
                <a:latin typeface="Karla" pitchFamily="2" charset="0"/>
              </a:rPr>
              <a:t>A view of the restored site of the former Building H2 at the former Separations Process Research Unit.</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Arial" panose="020B0604020202020204"/>
                <a:ea typeface="+mn-ea"/>
                <a:cs typeface="+mn-cs"/>
              </a:rPr>
              <a:t>RIGHT</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n-US" sz="2000" b="0" i="0" dirty="0">
                <a:solidFill>
                  <a:srgbClr val="292929"/>
                </a:solidFill>
                <a:effectLst/>
                <a:latin typeface="Karla" pitchFamily="2" charset="0"/>
              </a:rPr>
              <a:t>EM recently completed deactivation, decontamination, demolition, and site restoration at the Separations Process Research Unit (SPRU) nuclear facilities at the Knolls Atomic Power Laboratory.</a:t>
            </a:r>
            <a:endParaRPr lang="en-US" sz="1400" b="0" dirty="0">
              <a:solidFill>
                <a:srgbClr val="002499"/>
              </a:solidFill>
              <a:cs typeface="Arial" panose="020B0604020202020204" pitchFamily="34" charset="0"/>
            </a:endParaRPr>
          </a:p>
          <a:p>
            <a:pPr marL="0" indent="0">
              <a:buNone/>
            </a:pPr>
            <a:endParaRPr lang="en-US" sz="1400" b="1" dirty="0">
              <a:solidFill>
                <a:srgbClr val="002499"/>
              </a:solidFill>
              <a:cs typeface="Arial" panose="020B0604020202020204" pitchFamily="34" charset="0"/>
            </a:endParaRPr>
          </a:p>
          <a:p>
            <a:pPr marL="0" indent="0">
              <a:buNone/>
            </a:pPr>
            <a:r>
              <a:rPr lang="en-US" sz="1400" b="1" dirty="0">
                <a:solidFill>
                  <a:srgbClr val="002499"/>
                </a:solidFill>
                <a:cs typeface="Arial" panose="020B0604020202020204" pitchFamily="34" charset="0"/>
              </a:rPr>
              <a:t>Regulatory Structure</a:t>
            </a:r>
          </a:p>
          <a:p>
            <a:r>
              <a:rPr lang="en-US" sz="1200" dirty="0">
                <a:solidFill>
                  <a:srgbClr val="002499"/>
                </a:solidFill>
                <a:cs typeface="Arial" panose="020B0604020202020204" pitchFamily="34" charset="0"/>
              </a:rPr>
              <a:t>EMCBC-NY complies with all federal and state regulations, including New York State Department of Environmental Conservation (NYSDEC). DOE submits annual reports to NYSDEC on progress to disposition suspect TRU waste, the last remaining piece of DOE completed field work and site restoration at the F-Yard located at the former research facility, SPRU. </a:t>
            </a:r>
          </a:p>
          <a:p>
            <a:pPr marL="0" indent="0">
              <a:buNone/>
            </a:pPr>
            <a:endParaRPr lang="en-US" sz="1400" b="1" dirty="0">
              <a:solidFill>
                <a:srgbClr val="002499"/>
              </a:solidFill>
              <a:cs typeface="Arial" panose="020B0604020202020204" pitchFamily="34" charset="0"/>
            </a:endParaRPr>
          </a:p>
          <a:p>
            <a:pPr marL="0" indent="0">
              <a:buNone/>
            </a:pPr>
            <a:r>
              <a:rPr lang="en-US" sz="1400" b="1" dirty="0">
                <a:solidFill>
                  <a:srgbClr val="002499"/>
                </a:solidFill>
                <a:cs typeface="Arial" panose="020B0604020202020204" pitchFamily="34" charset="0"/>
              </a:rPr>
              <a:t>Progress</a:t>
            </a:r>
          </a:p>
          <a:p>
            <a:r>
              <a:rPr lang="en-US" sz="1200" dirty="0">
                <a:solidFill>
                  <a:srgbClr val="002499"/>
                </a:solidFill>
                <a:cs typeface="Arial" panose="020B0604020202020204" pitchFamily="34" charset="0"/>
              </a:rPr>
              <a:t>Twenty-four containers of suspect TRU waste from the SPRU project are being evaluated for commercial characterization and processing.</a:t>
            </a:r>
          </a:p>
          <a:p>
            <a:r>
              <a:rPr lang="en-US" sz="1200" dirty="0">
                <a:solidFill>
                  <a:srgbClr val="002499"/>
                </a:solidFill>
                <a:cs typeface="Arial" panose="020B0604020202020204" pitchFamily="34" charset="0"/>
              </a:rPr>
              <a:t>In 2022, DOE renamed the Separations Process Research Unit (SPRU) field office in Niskayuna New York as the Environmental Management Consolidated Business Center (EMCBC) New York (NY) Project Support Office, in order to reflect the office’s updated function as a DOE EMCBC support office. EMCBC-NY supports remediation of nuclear defense sites in New York.</a:t>
            </a:r>
          </a:p>
          <a:p>
            <a:r>
              <a:rPr lang="en-US" sz="1200" dirty="0">
                <a:solidFill>
                  <a:srgbClr val="002499"/>
                </a:solidFill>
                <a:cs typeface="Arial" panose="020B0604020202020204" pitchFamily="34" charset="0"/>
              </a:rPr>
              <a:t>8A Contractors are conducting D&amp;D work for Naval Reactors at KAPL and Kesselring sites.</a:t>
            </a:r>
          </a:p>
          <a:p>
            <a:pPr marL="0" indent="0">
              <a:buNone/>
            </a:pPr>
            <a:endParaRPr lang="en-US" sz="1400" b="1" dirty="0">
              <a:solidFill>
                <a:srgbClr val="002499"/>
              </a:solidFill>
              <a:cs typeface="Arial" panose="020B0604020202020204" pitchFamily="34" charset="0"/>
            </a:endParaRPr>
          </a:p>
          <a:p>
            <a:pPr marL="0" indent="0">
              <a:buNone/>
            </a:pPr>
            <a:r>
              <a:rPr lang="en-US" sz="1400" b="1" dirty="0">
                <a:solidFill>
                  <a:srgbClr val="002499"/>
                </a:solidFill>
                <a:cs typeface="Arial" panose="020B0604020202020204" pitchFamily="34" charset="0"/>
              </a:rPr>
              <a:t>Upcoming Work</a:t>
            </a:r>
          </a:p>
          <a:p>
            <a:r>
              <a:rPr lang="en-US" sz="1200" dirty="0">
                <a:solidFill>
                  <a:srgbClr val="002499"/>
                </a:solidFill>
                <a:cs typeface="Arial" panose="020B0604020202020204" pitchFamily="34" charset="0"/>
              </a:rPr>
              <a:t>Future budget requests and carryover support continued storage and disposition of remaining suspect TRU waste.</a:t>
            </a:r>
          </a:p>
          <a:p>
            <a:r>
              <a:rPr lang="en-US" sz="1200" dirty="0">
                <a:solidFill>
                  <a:srgbClr val="002499"/>
                </a:solidFill>
                <a:cs typeface="Arial" panose="020B0604020202020204" pitchFamily="34" charset="0"/>
              </a:rPr>
              <a:t>Site to begin commercial processing of suspect TRU waste in FY2023/2024.</a:t>
            </a:r>
          </a:p>
          <a:p>
            <a:r>
              <a:rPr lang="en-US" sz="1200" dirty="0">
                <a:solidFill>
                  <a:srgbClr val="002499"/>
                </a:solidFill>
                <a:cs typeface="Arial" panose="020B0604020202020204" pitchFamily="34" charset="0"/>
              </a:rPr>
              <a:t>DOE-EM and Naval Reactors signed MOA for EM to conduct D&amp;D and environmental remediation at Naval Nuclear Laboratory Sites.</a:t>
            </a:r>
          </a:p>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9</a:t>
            </a:fld>
            <a:endParaRPr lang="en-US"/>
          </a:p>
        </p:txBody>
      </p:sp>
    </p:spTree>
    <p:extLst>
      <p:ext uri="{BB962C8B-B14F-4D97-AF65-F5344CB8AC3E}">
        <p14:creationId xmlns:p14="http://schemas.microsoft.com/office/powerpoint/2010/main" val="3619500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400" b="1" dirty="0">
                <a:solidFill>
                  <a:srgbClr val="002499"/>
                </a:solidFill>
                <a:cs typeface="Arial" panose="020B0604020202020204" pitchFamily="34" charset="0"/>
              </a:rPr>
              <a:t>Photo Caption: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Arial" panose="020B0604020202020204"/>
                <a:ea typeface="+mn-ea"/>
                <a:cs typeface="+mn-cs"/>
              </a:rPr>
              <a:t>LEFT</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TRU Waste Storage at EMCBC-NY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Arial" panose="020B0604020202020204"/>
                <a:ea typeface="+mn-ea"/>
                <a:cs typeface="+mn-cs"/>
              </a:rPr>
              <a:t>MIDDLE</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n-US" sz="2000" b="0" i="0" dirty="0">
                <a:solidFill>
                  <a:srgbClr val="292929"/>
                </a:solidFill>
                <a:effectLst/>
                <a:latin typeface="Karla" pitchFamily="2" charset="0"/>
              </a:rPr>
              <a:t>A view of the restored site of the former Building H2 at the former Separations Process Research Unit.</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00000"/>
                </a:solidFill>
                <a:effectLst/>
                <a:uLnTx/>
                <a:uFillTx/>
                <a:latin typeface="Arial" panose="020B0604020202020204"/>
                <a:ea typeface="+mn-ea"/>
                <a:cs typeface="+mn-cs"/>
              </a:rPr>
              <a:t>RIGHT</a:t>
            </a: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 </a:t>
            </a:r>
            <a:r>
              <a:rPr lang="en-US" sz="2000" b="0" i="0" dirty="0">
                <a:solidFill>
                  <a:srgbClr val="292929"/>
                </a:solidFill>
                <a:effectLst/>
                <a:latin typeface="Karla" pitchFamily="2" charset="0"/>
              </a:rPr>
              <a:t>EM recently completed deactivation, decontamination, demolition, and site restoration at the Separations Process Research Unit (SPRU) nuclear facilities at the Knolls Atomic Power Laboratory.</a:t>
            </a:r>
            <a:endParaRPr lang="en-US" sz="1400" b="0" dirty="0">
              <a:solidFill>
                <a:srgbClr val="002499"/>
              </a:solidFill>
              <a:cs typeface="Arial" panose="020B0604020202020204" pitchFamily="34" charset="0"/>
            </a:endParaRPr>
          </a:p>
          <a:p>
            <a:pPr marL="0" indent="0">
              <a:buNone/>
            </a:pPr>
            <a:endParaRPr lang="en-US" sz="1400" b="1" dirty="0">
              <a:solidFill>
                <a:srgbClr val="002499"/>
              </a:solidFill>
              <a:cs typeface="Arial" panose="020B0604020202020204" pitchFamily="34" charset="0"/>
            </a:endParaRPr>
          </a:p>
          <a:p>
            <a:pPr marL="0" indent="0">
              <a:buNone/>
            </a:pPr>
            <a:r>
              <a:rPr lang="en-US" sz="1400" b="1" dirty="0">
                <a:solidFill>
                  <a:srgbClr val="002499"/>
                </a:solidFill>
                <a:cs typeface="Arial" panose="020B0604020202020204" pitchFamily="34" charset="0"/>
              </a:rPr>
              <a:t>Regulatory Structure</a:t>
            </a:r>
          </a:p>
          <a:p>
            <a:r>
              <a:rPr lang="en-US" sz="1200" dirty="0">
                <a:solidFill>
                  <a:srgbClr val="002499"/>
                </a:solidFill>
                <a:cs typeface="Arial" panose="020B0604020202020204" pitchFamily="34" charset="0"/>
              </a:rPr>
              <a:t>EMCBC-NY complies with all federal and state regulations, including New York State Department of Environmental Conservation (NYSDEC). DOE submits annual reports to NYSDEC on progress to disposition suspect TRU waste, the last remaining piece of DOE completed field work and site restoration at the F-Yard located at the former research facility, SPRU. </a:t>
            </a:r>
          </a:p>
          <a:p>
            <a:pPr marL="0" indent="0">
              <a:buNone/>
            </a:pPr>
            <a:endParaRPr lang="en-US" sz="1400" b="1" dirty="0">
              <a:solidFill>
                <a:srgbClr val="002499"/>
              </a:solidFill>
              <a:cs typeface="Arial" panose="020B0604020202020204" pitchFamily="34" charset="0"/>
            </a:endParaRPr>
          </a:p>
          <a:p>
            <a:pPr marL="0" indent="0">
              <a:buNone/>
            </a:pPr>
            <a:r>
              <a:rPr lang="en-US" sz="1400" b="1" dirty="0">
                <a:solidFill>
                  <a:srgbClr val="002499"/>
                </a:solidFill>
                <a:cs typeface="Arial" panose="020B0604020202020204" pitchFamily="34" charset="0"/>
              </a:rPr>
              <a:t>Progress</a:t>
            </a:r>
          </a:p>
          <a:p>
            <a:r>
              <a:rPr lang="en-US" sz="1200" dirty="0">
                <a:solidFill>
                  <a:srgbClr val="002499"/>
                </a:solidFill>
                <a:cs typeface="Arial" panose="020B0604020202020204" pitchFamily="34" charset="0"/>
              </a:rPr>
              <a:t>Twenty-four containers of suspect TRU waste from the SPRU project are being evaluated for commercial characterization and processing.</a:t>
            </a:r>
          </a:p>
          <a:p>
            <a:r>
              <a:rPr lang="en-US" sz="1200" dirty="0">
                <a:solidFill>
                  <a:srgbClr val="002499"/>
                </a:solidFill>
                <a:cs typeface="Arial" panose="020B0604020202020204" pitchFamily="34" charset="0"/>
              </a:rPr>
              <a:t>In 2022, DOE renamed the Separations Process Research Unit (SPRU) field office in Niskayuna New York as the Environmental Management Consolidated Business Center (EMCBC) New York (NY) Project Support Office, in order to reflect the office’s updated function as a DOE EMCBC support office. EMCBC-NY supports remediation of nuclear defense sites in New York.</a:t>
            </a:r>
          </a:p>
          <a:p>
            <a:r>
              <a:rPr lang="en-US" sz="1200" dirty="0">
                <a:solidFill>
                  <a:srgbClr val="002499"/>
                </a:solidFill>
                <a:cs typeface="Arial" panose="020B0604020202020204" pitchFamily="34" charset="0"/>
              </a:rPr>
              <a:t>8A Contractors are conducting D&amp;D work for Naval Reactors at KAPL and Kesselring sites.</a:t>
            </a:r>
          </a:p>
          <a:p>
            <a:pPr marL="0" indent="0">
              <a:buNone/>
            </a:pPr>
            <a:endParaRPr lang="en-US" sz="1400" b="1" dirty="0">
              <a:solidFill>
                <a:srgbClr val="002499"/>
              </a:solidFill>
              <a:cs typeface="Arial" panose="020B0604020202020204" pitchFamily="34" charset="0"/>
            </a:endParaRPr>
          </a:p>
          <a:p>
            <a:pPr marL="0" indent="0">
              <a:buNone/>
            </a:pPr>
            <a:r>
              <a:rPr lang="en-US" sz="1400" b="1" dirty="0">
                <a:solidFill>
                  <a:srgbClr val="002499"/>
                </a:solidFill>
                <a:cs typeface="Arial" panose="020B0604020202020204" pitchFamily="34" charset="0"/>
              </a:rPr>
              <a:t>Upcoming Work</a:t>
            </a:r>
          </a:p>
          <a:p>
            <a:r>
              <a:rPr lang="en-US" sz="1200" dirty="0">
                <a:solidFill>
                  <a:srgbClr val="002499"/>
                </a:solidFill>
                <a:cs typeface="Arial" panose="020B0604020202020204" pitchFamily="34" charset="0"/>
              </a:rPr>
              <a:t>Future budget requests and carryover support continued storage and disposition of remaining suspect TRU waste.</a:t>
            </a:r>
          </a:p>
          <a:p>
            <a:r>
              <a:rPr lang="en-US" sz="1200" dirty="0">
                <a:solidFill>
                  <a:srgbClr val="002499"/>
                </a:solidFill>
                <a:cs typeface="Arial" panose="020B0604020202020204" pitchFamily="34" charset="0"/>
              </a:rPr>
              <a:t>Site to begin commercial processing of suspect TRU waste in FY2023/2024.</a:t>
            </a:r>
          </a:p>
          <a:p>
            <a:r>
              <a:rPr lang="en-US" sz="1200" dirty="0">
                <a:solidFill>
                  <a:srgbClr val="002499"/>
                </a:solidFill>
                <a:cs typeface="Arial" panose="020B0604020202020204" pitchFamily="34" charset="0"/>
              </a:rPr>
              <a:t>DOE-EM and Naval Reactors signed MOA for EM to conduct D&amp;D and environmental remediation at Naval Nuclear Laboratory Sites.</a:t>
            </a:r>
          </a:p>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10</a:t>
            </a:fld>
            <a:endParaRPr lang="en-US"/>
          </a:p>
        </p:txBody>
      </p:sp>
    </p:spTree>
    <p:extLst>
      <p:ext uri="{BB962C8B-B14F-4D97-AF65-F5344CB8AC3E}">
        <p14:creationId xmlns:p14="http://schemas.microsoft.com/office/powerpoint/2010/main" val="145365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0BD232-542E-45A1-90F5-8EE8DCE21F6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682480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645366A-3496-B64C-818D-34C776C902F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58170" y="-1763275"/>
            <a:ext cx="10384550" cy="10384550"/>
          </a:xfrm>
          <a:prstGeom prst="rect">
            <a:avLst/>
          </a:prstGeom>
        </p:spPr>
      </p:pic>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834189" y="1824732"/>
            <a:ext cx="10523622"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834189" y="3706311"/>
            <a:ext cx="10523621"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0082" y="5843546"/>
            <a:ext cx="3272589" cy="474288"/>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834189" y="3706311"/>
            <a:ext cx="1052362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75D18428-7D24-BE4D-A5AE-67BFA04299ED}"/>
              </a:ext>
            </a:extLst>
          </p:cNvPr>
          <p:cNvSpPr txBox="1">
            <a:spLocks/>
          </p:cNvSpPr>
          <p:nvPr userDrawn="1"/>
        </p:nvSpPr>
        <p:spPr>
          <a:xfrm>
            <a:off x="370082" y="6294684"/>
            <a:ext cx="5670882" cy="365125"/>
          </a:xfrm>
          <a:prstGeom prst="rect">
            <a:avLst/>
          </a:prstGeom>
        </p:spPr>
        <p:txBody>
          <a:bodyPr lIns="0" tIns="91440" rIns="0" bIns="91440" anchor="ctr" anchorCtr="0"/>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b="0" i="0" u="none" strike="noStrike" kern="1200" dirty="0">
                <a:solidFill>
                  <a:schemeClr val="bg1"/>
                </a:solidFill>
                <a:effectLst/>
                <a:latin typeface="+mn-lt"/>
                <a:ea typeface="+mn-ea"/>
                <a:cs typeface="+mn-cs"/>
              </a:rPr>
              <a:t>Dedicated to safety. Committed to the environment. </a:t>
            </a:r>
            <a:r>
              <a:rPr lang="en-US" sz="1000" b="1" i="0" u="none" strike="noStrike" kern="1200" dirty="0">
                <a:solidFill>
                  <a:schemeClr val="accent3"/>
                </a:solidFill>
                <a:effectLst/>
                <a:latin typeface="+mn-lt"/>
                <a:ea typeface="+mn-ea"/>
                <a:cs typeface="+mn-cs"/>
              </a:rPr>
              <a:t>|</a:t>
            </a:r>
            <a:r>
              <a:rPr lang="en-US" sz="1000" b="0" i="0" u="none" strike="noStrike" kern="1200" dirty="0">
                <a:solidFill>
                  <a:schemeClr val="bg1"/>
                </a:solidFill>
                <a:effectLst/>
                <a:latin typeface="+mn-lt"/>
                <a:ea typeface="+mn-ea"/>
                <a:cs typeface="+mn-cs"/>
              </a:rPr>
              <a:t> </a:t>
            </a:r>
            <a:r>
              <a:rPr lang="en-US" sz="1000" b="0" dirty="0">
                <a:solidFill>
                  <a:schemeClr val="bg1"/>
                </a:solidFill>
              </a:rPr>
              <a:t>energy.gov/EM</a:t>
            </a:r>
          </a:p>
        </p:txBody>
      </p:sp>
    </p:spTree>
    <p:extLst>
      <p:ext uri="{BB962C8B-B14F-4D97-AF65-F5344CB8AC3E}">
        <p14:creationId xmlns:p14="http://schemas.microsoft.com/office/powerpoint/2010/main" val="1422861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865A8-3252-5546-BFBD-D279FF5DFF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A8CC767-0DDD-7040-B5C2-68DFD25E923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220797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7C47-5E13-7747-A03C-5F4F7C201D0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9B304E0-2B5C-FE47-8672-B8C4C446F4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05292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Content Placeholder 2"/>
          <p:cNvSpPr txBox="1">
            <a:spLocks noGrp="1"/>
          </p:cNvSpPr>
          <p:nvPr>
            <p:ph sz="quarter" idx="4294967295"/>
          </p:nvPr>
        </p:nvSpPr>
        <p:spPr>
          <a:xfrm>
            <a:off x="609600" y="1600201"/>
            <a:ext cx="10972800" cy="4525959"/>
          </a:xfrm>
          <a:prstGeom prst="rect">
            <a:avLst/>
          </a:prstGeom>
          <a:noFill/>
          <a:ln>
            <a:noFill/>
          </a:ln>
        </p:spPr>
        <p:txBody>
          <a:bodyPr>
            <a:normAutofit/>
          </a:bodyPr>
          <a:lst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txBox="1">
            <a:spLocks noGrp="1"/>
          </p:cNvSpPr>
          <p:nvPr>
            <p:ph type="dt" sz="half" idx="10"/>
          </p:nvPr>
        </p:nvSpPr>
        <p:spPr>
          <a:xfrm>
            <a:off x="2935817" y="4170364"/>
            <a:ext cx="2844800" cy="365125"/>
          </a:xfrm>
        </p:spPr>
        <p:txBody>
          <a:bodyPr/>
          <a:lstStyle>
            <a:lvl1pPr fontAlgn="base">
              <a:spcBef>
                <a:spcPct val="0"/>
              </a:spcBef>
              <a:spcAft>
                <a:spcPct val="0"/>
              </a:spcAft>
              <a:defRPr>
                <a:solidFill>
                  <a:prstClr val="black"/>
                </a:solidFill>
                <a:latin typeface="Arial" pitchFamily="34" charset="0"/>
              </a:defRPr>
            </a:lvl1pPr>
          </a:lstStyle>
          <a:p>
            <a:pPr>
              <a:defRPr/>
            </a:pPr>
            <a:endParaRPr/>
          </a:p>
        </p:txBody>
      </p:sp>
      <p:sp>
        <p:nvSpPr>
          <p:cNvPr id="4" name="Slide Number Placeholder 5"/>
          <p:cNvSpPr txBox="1">
            <a:spLocks noGrp="1"/>
          </p:cNvSpPr>
          <p:nvPr>
            <p:ph type="sldNum" sz="quarter" idx="11"/>
          </p:nvPr>
        </p:nvSpPr>
        <p:spPr/>
        <p:txBody>
          <a:bodyPr wrap="square"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Arial"/>
              </a:defRPr>
            </a:lvl1pPr>
          </a:lstStyle>
          <a:p>
            <a:pPr>
              <a:defRPr/>
            </a:pPr>
            <a:fld id="{F04C2B28-D913-4DCD-9CF5-F7D951D22168}" type="slidenum">
              <a:rPr/>
              <a:pPr>
                <a:defRPr/>
              </a:pPr>
              <a:t>‹#›</a:t>
            </a:fld>
            <a:endParaRPr/>
          </a:p>
        </p:txBody>
      </p:sp>
      <p:sp>
        <p:nvSpPr>
          <p:cNvPr id="5" name="Title 4">
            <a:extLst>
              <a:ext uri="{FF2B5EF4-FFF2-40B4-BE49-F238E27FC236}">
                <a16:creationId xmlns:a16="http://schemas.microsoft.com/office/drawing/2014/main" id="{7B10B35D-5B01-4354-A881-3757FB9A0BF4}"/>
              </a:ext>
            </a:extLst>
          </p:cNvPr>
          <p:cNvSpPr>
            <a:spLocks noGrp="1"/>
          </p:cNvSpPr>
          <p:nvPr>
            <p:ph type="title"/>
          </p:nvPr>
        </p:nvSpPr>
        <p:spPr>
          <a:xfrm>
            <a:off x="609600" y="274639"/>
            <a:ext cx="10972800" cy="712333"/>
          </a:xfrm>
        </p:spPr>
        <p:txBody>
          <a:bodyPr anchor="t" anchorCtr="0"/>
          <a:lstStyle>
            <a:lvl1pPr algn="r">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42877564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088"/>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645366A-3496-B64C-818D-34C776C902F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58170" y="-1763275"/>
            <a:ext cx="10384550" cy="10384550"/>
          </a:xfrm>
          <a:prstGeom prst="rect">
            <a:avLst/>
          </a:prstGeom>
        </p:spPr>
      </p:pic>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834189" y="1824732"/>
            <a:ext cx="10523622"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834189" y="3706311"/>
            <a:ext cx="10523621"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0082" y="5843546"/>
            <a:ext cx="3272589" cy="474288"/>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834189" y="3706311"/>
            <a:ext cx="1052362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75D18428-7D24-BE4D-A5AE-67BFA04299ED}"/>
              </a:ext>
            </a:extLst>
          </p:cNvPr>
          <p:cNvSpPr txBox="1">
            <a:spLocks/>
          </p:cNvSpPr>
          <p:nvPr userDrawn="1"/>
        </p:nvSpPr>
        <p:spPr>
          <a:xfrm>
            <a:off x="370082" y="6294684"/>
            <a:ext cx="5670882" cy="365125"/>
          </a:xfrm>
          <a:prstGeom prst="rect">
            <a:avLst/>
          </a:prstGeom>
        </p:spPr>
        <p:txBody>
          <a:bodyPr lIns="0" tIns="91440" rIns="0" bIns="91440" anchor="ctr" anchorCtr="0"/>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b="0" i="0" u="none" strike="noStrike" kern="1200" dirty="0">
                <a:solidFill>
                  <a:schemeClr val="bg1"/>
                </a:solidFill>
                <a:effectLst/>
                <a:latin typeface="+mn-lt"/>
                <a:ea typeface="+mn-ea"/>
                <a:cs typeface="+mn-cs"/>
              </a:rPr>
              <a:t>Dedicated to safety. Committed to the environment. </a:t>
            </a:r>
            <a:r>
              <a:rPr lang="en-US" sz="1000" b="1" i="0" u="none" strike="noStrike" kern="1200" dirty="0">
                <a:solidFill>
                  <a:schemeClr val="accent3"/>
                </a:solidFill>
                <a:effectLst/>
                <a:latin typeface="+mn-lt"/>
                <a:ea typeface="+mn-ea"/>
                <a:cs typeface="+mn-cs"/>
              </a:rPr>
              <a:t>|</a:t>
            </a:r>
            <a:r>
              <a:rPr lang="en-US" sz="1000" b="0" i="0" u="none" strike="noStrike" kern="1200" dirty="0">
                <a:solidFill>
                  <a:schemeClr val="bg1"/>
                </a:solidFill>
                <a:effectLst/>
                <a:latin typeface="+mn-lt"/>
                <a:ea typeface="+mn-ea"/>
                <a:cs typeface="+mn-cs"/>
              </a:rPr>
              <a:t> </a:t>
            </a:r>
            <a:r>
              <a:rPr lang="en-US" sz="1000" b="0" dirty="0">
                <a:solidFill>
                  <a:schemeClr val="bg1"/>
                </a:solidFill>
              </a:rPr>
              <a:t>energy.gov/EM</a:t>
            </a:r>
          </a:p>
        </p:txBody>
      </p:sp>
    </p:spTree>
    <p:extLst>
      <p:ext uri="{BB962C8B-B14F-4D97-AF65-F5344CB8AC3E}">
        <p14:creationId xmlns:p14="http://schemas.microsoft.com/office/powerpoint/2010/main" val="3665558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a:xfrm>
            <a:off x="838200" y="1118870"/>
            <a:ext cx="10515600" cy="4560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a:xfrm>
            <a:off x="5747084" y="6344948"/>
            <a:ext cx="697833" cy="365125"/>
          </a:xfrm>
        </p:spPr>
        <p:txBody>
          <a:bodyPr/>
          <a:lstStyle>
            <a:lvl1pPr algn="ctr">
              <a:defRPr/>
            </a:lvl1p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321028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1950056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C963-C785-2F43-B390-FCFF823714C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D951132-F93B-3146-BA0F-2E1CD4CB0F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716322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77DB30-F155-8E4C-A325-A8E88246E5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CD2386A0-AAC7-DE4F-BCA3-C07D9C4799E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00297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3C67A-CC00-C340-9C16-06CFA8CA77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83BEC1FA-C33C-F346-B0F1-70E9E0ABB8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269637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9704A-4E2A-0746-81E8-43CDEEEEC67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BE1ADD78-4B36-0042-B347-46CF581F7D4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435439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a:xfrm>
            <a:off x="838200" y="1282390"/>
            <a:ext cx="10515600" cy="43965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3763394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B365-676E-8949-913E-8A29DD786B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65A6927-EFA0-9C45-9E10-A15FF60057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003358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B324A-C68A-8C40-8087-9F01CF55C8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12C5388-7A7F-2741-8724-30933FC5AA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701365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865A8-3252-5546-BFBD-D279FF5DFF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A8CC767-0DDD-7040-B5C2-68DFD25E923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996717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7C47-5E13-7747-A03C-5F4F7C201D0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9B304E0-2B5C-FE47-8672-B8C4C446F4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293968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4DC4835-A402-414E-B6B3-48D74854709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58170" y="-1763275"/>
            <a:ext cx="10384550" cy="10384550"/>
          </a:xfrm>
          <a:prstGeom prst="rect">
            <a:avLst/>
          </a:prstGeom>
        </p:spPr>
      </p:pic>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1048038" y="1824732"/>
            <a:ext cx="10309773"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1048037" y="3706311"/>
            <a:ext cx="10309774"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6273" y="314947"/>
            <a:ext cx="3465095" cy="502187"/>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1048037" y="3706311"/>
            <a:ext cx="1030977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20C0610-DD23-4249-9AB0-6A136CD97891}"/>
              </a:ext>
            </a:extLst>
          </p:cNvPr>
          <p:cNvSpPr/>
          <p:nvPr userDrawn="1"/>
        </p:nvSpPr>
        <p:spPr>
          <a:xfrm>
            <a:off x="433137" y="0"/>
            <a:ext cx="18176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0461A5BF-009F-B648-BFDF-9EB6FE3E1231}"/>
              </a:ext>
            </a:extLst>
          </p:cNvPr>
          <p:cNvSpPr>
            <a:spLocks noGrp="1"/>
          </p:cNvSpPr>
          <p:nvPr>
            <p:ph type="sldNum" sz="quarter" idx="12"/>
          </p:nvPr>
        </p:nvSpPr>
        <p:spPr>
          <a:xfrm>
            <a:off x="4778423" y="6225235"/>
            <a:ext cx="7202906" cy="313676"/>
          </a:xfrm>
        </p:spPr>
        <p:txBody>
          <a:bodyPr/>
          <a:lstStyle>
            <a:lvl1pPr algn="r">
              <a:defRPr sz="1400" b="1">
                <a:solidFill>
                  <a:schemeClr val="bg1"/>
                </a:solidFill>
              </a:defRPr>
            </a:lvl1pPr>
          </a:lstStyle>
          <a:p>
            <a:r>
              <a:rPr lang="en-US" b="0" dirty="0"/>
              <a:t>Dedicated to safety. Committed to the environment. </a:t>
            </a:r>
            <a:r>
              <a:rPr lang="en-US" dirty="0"/>
              <a:t>|</a:t>
            </a:r>
            <a:r>
              <a:rPr lang="en-US" b="0" dirty="0"/>
              <a:t> energy.gov/EM</a:t>
            </a:r>
          </a:p>
        </p:txBody>
      </p:sp>
    </p:spTree>
    <p:extLst>
      <p:ext uri="{BB962C8B-B14F-4D97-AF65-F5344CB8AC3E}">
        <p14:creationId xmlns:p14="http://schemas.microsoft.com/office/powerpoint/2010/main" val="2841410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1817273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3341792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C963-C785-2F43-B390-FCFF823714C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D951132-F93B-3146-BA0F-2E1CD4CB0F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976790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77DB30-F155-8E4C-A325-A8E88246E5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CD2386A0-AAC7-DE4F-BCA3-C07D9C4799E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1687716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3C67A-CC00-C340-9C16-06CFA8CA77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83BEC1FA-C33C-F346-B0F1-70E9E0ABB8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188523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28767868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9704A-4E2A-0746-81E8-43CDEEEEC67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BE1ADD78-4B36-0042-B347-46CF581F7D4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847454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B365-676E-8949-913E-8A29DD786B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65A6927-EFA0-9C45-9E10-A15FF60057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230088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B324A-C68A-8C40-8087-9F01CF55C8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12C5388-7A7F-2741-8724-30933FC5AA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149174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865A8-3252-5546-BFBD-D279FF5DFF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A8CC767-0DDD-7040-B5C2-68DFD25E923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771231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7C47-5E13-7747-A03C-5F4F7C201D0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9B304E0-2B5C-FE47-8672-B8C4C446F4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1860540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088"/>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4DC4835-A402-414E-B6B3-48D74854709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58170" y="-1763275"/>
            <a:ext cx="10384550" cy="10384550"/>
          </a:xfrm>
          <a:prstGeom prst="rect">
            <a:avLst/>
          </a:prstGeom>
        </p:spPr>
      </p:pic>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1048038" y="1824732"/>
            <a:ext cx="10309773"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1048037" y="3706311"/>
            <a:ext cx="10309774"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6273" y="314947"/>
            <a:ext cx="3465095" cy="502187"/>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1048037" y="3706311"/>
            <a:ext cx="1030977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20C0610-DD23-4249-9AB0-6A136CD97891}"/>
              </a:ext>
            </a:extLst>
          </p:cNvPr>
          <p:cNvSpPr/>
          <p:nvPr userDrawn="1"/>
        </p:nvSpPr>
        <p:spPr>
          <a:xfrm>
            <a:off x="433137" y="0"/>
            <a:ext cx="18176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0461A5BF-009F-B648-BFDF-9EB6FE3E1231}"/>
              </a:ext>
            </a:extLst>
          </p:cNvPr>
          <p:cNvSpPr>
            <a:spLocks noGrp="1"/>
          </p:cNvSpPr>
          <p:nvPr>
            <p:ph type="sldNum" sz="quarter" idx="12"/>
          </p:nvPr>
        </p:nvSpPr>
        <p:spPr>
          <a:xfrm>
            <a:off x="4778423" y="6225235"/>
            <a:ext cx="7202906" cy="313676"/>
          </a:xfrm>
        </p:spPr>
        <p:txBody>
          <a:bodyPr/>
          <a:lstStyle>
            <a:lvl1pPr algn="r">
              <a:defRPr sz="1400" b="1">
                <a:solidFill>
                  <a:schemeClr val="bg1"/>
                </a:solidFill>
              </a:defRPr>
            </a:lvl1pPr>
          </a:lstStyle>
          <a:p>
            <a:r>
              <a:rPr lang="en-US" b="0" dirty="0"/>
              <a:t>Dedicated to safety. Committed to the environment. </a:t>
            </a:r>
            <a:r>
              <a:rPr lang="en-US" dirty="0"/>
              <a:t>|</a:t>
            </a:r>
            <a:r>
              <a:rPr lang="en-US" b="0" dirty="0"/>
              <a:t> energy.gov/EM</a:t>
            </a:r>
          </a:p>
        </p:txBody>
      </p:sp>
    </p:spTree>
    <p:extLst>
      <p:ext uri="{BB962C8B-B14F-4D97-AF65-F5344CB8AC3E}">
        <p14:creationId xmlns:p14="http://schemas.microsoft.com/office/powerpoint/2010/main" val="3784290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1906848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5813606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C963-C785-2F43-B390-FCFF823714C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D951132-F93B-3146-BA0F-2E1CD4CB0F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0171059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77DB30-F155-8E4C-A325-A8E88246E5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CD2386A0-AAC7-DE4F-BCA3-C07D9C4799E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40504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C963-C785-2F43-B390-FCFF823714C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D951132-F93B-3146-BA0F-2E1CD4CB0F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84244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3C67A-CC00-C340-9C16-06CFA8CA77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83BEC1FA-C33C-F346-B0F1-70E9E0ABB8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1673350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9704A-4E2A-0746-81E8-43CDEEEEC67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BE1ADD78-4B36-0042-B347-46CF581F7D4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5109704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B365-676E-8949-913E-8A29DD786B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65A6927-EFA0-9C45-9E10-A15FF60057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1860728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B324A-C68A-8C40-8087-9F01CF55C8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12C5388-7A7F-2741-8724-30933FC5AA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4810337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865A8-3252-5546-BFBD-D279FF5DFF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A8CC767-0DDD-7040-B5C2-68DFD25E923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8408174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7C47-5E13-7747-A03C-5F4F7C201D0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9B304E0-2B5C-FE47-8672-B8C4C446F4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084847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Content Placeholder 2"/>
          <p:cNvSpPr txBox="1">
            <a:spLocks noGrp="1"/>
          </p:cNvSpPr>
          <p:nvPr>
            <p:ph sz="quarter" idx="4294967295"/>
          </p:nvPr>
        </p:nvSpPr>
        <p:spPr>
          <a:xfrm>
            <a:off x="609600" y="1600201"/>
            <a:ext cx="10972800" cy="4525959"/>
          </a:xfrm>
          <a:prstGeom prst="rect">
            <a:avLst/>
          </a:prstGeom>
          <a:noFill/>
          <a:ln>
            <a:noFill/>
          </a:ln>
        </p:spPr>
        <p:txBody>
          <a:bodyPr>
            <a:normAutofit/>
          </a:bodyPr>
          <a:lst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txBox="1">
            <a:spLocks noGrp="1"/>
          </p:cNvSpPr>
          <p:nvPr>
            <p:ph type="dt" sz="half" idx="10"/>
          </p:nvPr>
        </p:nvSpPr>
        <p:spPr>
          <a:xfrm>
            <a:off x="2935817" y="4170364"/>
            <a:ext cx="2844800" cy="365125"/>
          </a:xfrm>
        </p:spPr>
        <p:txBody>
          <a:bodyPr/>
          <a:lstStyle>
            <a:lvl1pPr fontAlgn="base">
              <a:spcBef>
                <a:spcPct val="0"/>
              </a:spcBef>
              <a:spcAft>
                <a:spcPct val="0"/>
              </a:spcAft>
              <a:defRPr>
                <a:solidFill>
                  <a:prstClr val="black"/>
                </a:solidFill>
                <a:latin typeface="Arial" pitchFamily="34" charset="0"/>
              </a:defRPr>
            </a:lvl1pPr>
          </a:lstStyle>
          <a:p>
            <a:pPr>
              <a:defRPr/>
            </a:pPr>
            <a:endParaRPr dirty="0"/>
          </a:p>
        </p:txBody>
      </p:sp>
      <p:sp>
        <p:nvSpPr>
          <p:cNvPr id="4" name="Slide Number Placeholder 5"/>
          <p:cNvSpPr txBox="1">
            <a:spLocks noGrp="1"/>
          </p:cNvSpPr>
          <p:nvPr>
            <p:ph type="sldNum" sz="quarter" idx="11"/>
          </p:nvPr>
        </p:nvSpPr>
        <p:spPr/>
        <p:txBody>
          <a:bodyPr wrap="square"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Arial"/>
              </a:defRPr>
            </a:lvl1pPr>
          </a:lstStyle>
          <a:p>
            <a:pPr>
              <a:defRPr/>
            </a:pPr>
            <a:fld id="{F04C2B28-D913-4DCD-9CF5-F7D951D22168}" type="slidenum">
              <a:rPr/>
              <a:pPr>
                <a:defRPr/>
              </a:pPr>
              <a:t>‹#›</a:t>
            </a:fld>
            <a:endParaRPr dirty="0"/>
          </a:p>
        </p:txBody>
      </p:sp>
      <p:sp>
        <p:nvSpPr>
          <p:cNvPr id="5" name="Title 4">
            <a:extLst>
              <a:ext uri="{FF2B5EF4-FFF2-40B4-BE49-F238E27FC236}">
                <a16:creationId xmlns:a16="http://schemas.microsoft.com/office/drawing/2014/main" id="{7B10B35D-5B01-4354-A881-3757FB9A0BF4}"/>
              </a:ext>
            </a:extLst>
          </p:cNvPr>
          <p:cNvSpPr>
            <a:spLocks noGrp="1"/>
          </p:cNvSpPr>
          <p:nvPr>
            <p:ph type="title"/>
          </p:nvPr>
        </p:nvSpPr>
        <p:spPr>
          <a:xfrm>
            <a:off x="609600" y="274639"/>
            <a:ext cx="10972800" cy="712333"/>
          </a:xfrm>
        </p:spPr>
        <p:txBody>
          <a:bodyPr anchor="t" anchorCtr="0"/>
          <a:lstStyle>
            <a:lvl1pPr algn="r">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428872600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Content Placeholder 2"/>
          <p:cNvSpPr txBox="1">
            <a:spLocks noGrp="1"/>
          </p:cNvSpPr>
          <p:nvPr>
            <p:ph sz="quarter" idx="4294967295"/>
          </p:nvPr>
        </p:nvSpPr>
        <p:spPr>
          <a:xfrm>
            <a:off x="609600" y="1600201"/>
            <a:ext cx="10972800" cy="4525959"/>
          </a:xfrm>
          <a:prstGeom prst="rect">
            <a:avLst/>
          </a:prstGeom>
          <a:noFill/>
          <a:ln>
            <a:noFill/>
          </a:ln>
        </p:spPr>
        <p:txBody>
          <a:bodyPr/>
          <a:lst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txBox="1">
            <a:spLocks noGrp="1"/>
          </p:cNvSpPr>
          <p:nvPr>
            <p:ph type="dt" sz="half" idx="10"/>
          </p:nvPr>
        </p:nvSpPr>
        <p:spPr>
          <a:xfrm>
            <a:off x="2935817" y="4170364"/>
            <a:ext cx="2844800" cy="365125"/>
          </a:xfrm>
        </p:spPr>
        <p:txBody>
          <a:bodyPr/>
          <a:lstStyle>
            <a:lvl1pPr fontAlgn="base">
              <a:spcBef>
                <a:spcPct val="0"/>
              </a:spcBef>
              <a:spcAft>
                <a:spcPct val="0"/>
              </a:spcAft>
              <a:defRPr>
                <a:solidFill>
                  <a:prstClr val="black"/>
                </a:solidFill>
                <a:latin typeface="Arial" pitchFamily="34" charset="0"/>
              </a:defRPr>
            </a:lvl1pPr>
          </a:lstStyle>
          <a:p>
            <a:pPr>
              <a:defRPr/>
            </a:pPr>
            <a:endParaRPr dirty="0"/>
          </a:p>
        </p:txBody>
      </p:sp>
      <p:sp>
        <p:nvSpPr>
          <p:cNvPr id="4" name="Slide Number Placeholder 5"/>
          <p:cNvSpPr txBox="1">
            <a:spLocks noGrp="1"/>
          </p:cNvSpPr>
          <p:nvPr>
            <p:ph type="sldNum" sz="quarter" idx="11"/>
          </p:nvPr>
        </p:nvSpPr>
        <p:spPr/>
        <p:txBody>
          <a:bodyPr wrap="square"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Arial"/>
              </a:defRPr>
            </a:lvl1pPr>
          </a:lstStyle>
          <a:p>
            <a:pPr>
              <a:defRPr/>
            </a:pPr>
            <a:fld id="{D4EBD7CD-2776-4AE8-9F2D-BE5F085DCC59}" type="slidenum">
              <a:rPr/>
              <a:pPr>
                <a:defRPr/>
              </a:pPr>
              <a:t>‹#›</a:t>
            </a:fld>
            <a:endParaRPr dirty="0"/>
          </a:p>
        </p:txBody>
      </p:sp>
      <p:sp>
        <p:nvSpPr>
          <p:cNvPr id="5" name="Title 4">
            <a:extLst>
              <a:ext uri="{FF2B5EF4-FFF2-40B4-BE49-F238E27FC236}">
                <a16:creationId xmlns:a16="http://schemas.microsoft.com/office/drawing/2014/main" id="{8884558B-3976-415B-8E61-348E70A6A058}"/>
              </a:ext>
            </a:extLst>
          </p:cNvPr>
          <p:cNvSpPr>
            <a:spLocks noGrp="1"/>
          </p:cNvSpPr>
          <p:nvPr>
            <p:ph type="title"/>
          </p:nvPr>
        </p:nvSpPr>
        <p:spPr>
          <a:xfrm>
            <a:off x="609600" y="274638"/>
            <a:ext cx="10972800" cy="713232"/>
          </a:xfrm>
        </p:spPr>
        <p:txBody>
          <a:bodyPr anchor="t" anchorCtr="0"/>
          <a:lstStyle>
            <a:lvl1pPr algn="r">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298013154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FDDBEF45-2ACE-4150-83B3-7991621ECD78}" type="slidenum">
              <a:rPr lang="en-US"/>
              <a:pPr>
                <a:defRPr/>
              </a:pPr>
              <a:t>‹#›</a:t>
            </a:fld>
            <a:endParaRPr lang="en-US" dirty="0"/>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69116" y="6644081"/>
            <a:ext cx="3389152" cy="22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a:extLst>
              <a:ext uri="{FF2B5EF4-FFF2-40B4-BE49-F238E27FC236}">
                <a16:creationId xmlns:a16="http://schemas.microsoft.com/office/drawing/2014/main" id="{83B7919B-2598-42BD-85D9-BA08E6A95AD9}"/>
              </a:ext>
            </a:extLst>
          </p:cNvPr>
          <p:cNvSpPr>
            <a:spLocks noGrp="1"/>
          </p:cNvSpPr>
          <p:nvPr>
            <p:ph type="title"/>
          </p:nvPr>
        </p:nvSpPr>
        <p:spPr>
          <a:xfrm>
            <a:off x="609600" y="274638"/>
            <a:ext cx="10972800" cy="713232"/>
          </a:xfrm>
        </p:spPr>
        <p:txBody>
          <a:bodyPr/>
          <a:lstStyle>
            <a:lvl1pPr algn="r">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522789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Content Placeholder 2"/>
          <p:cNvSpPr txBox="1">
            <a:spLocks noGrp="1"/>
          </p:cNvSpPr>
          <p:nvPr>
            <p:ph sz="quarter" idx="4294967295"/>
          </p:nvPr>
        </p:nvSpPr>
        <p:spPr>
          <a:xfrm>
            <a:off x="609600" y="1600201"/>
            <a:ext cx="10972800" cy="4525959"/>
          </a:xfrm>
          <a:prstGeom prst="rect">
            <a:avLst/>
          </a:prstGeom>
          <a:noFill/>
          <a:ln>
            <a:noFill/>
          </a:ln>
        </p:spPr>
        <p:txBody>
          <a:bodyPr/>
          <a:lst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txBox="1">
            <a:spLocks noGrp="1"/>
          </p:cNvSpPr>
          <p:nvPr>
            <p:ph type="dt" sz="half" idx="10"/>
          </p:nvPr>
        </p:nvSpPr>
        <p:spPr>
          <a:xfrm>
            <a:off x="2935817" y="4170364"/>
            <a:ext cx="2844800" cy="365125"/>
          </a:xfrm>
        </p:spPr>
        <p:txBody>
          <a:bodyPr/>
          <a:lstStyle>
            <a:lvl1pPr fontAlgn="base">
              <a:spcBef>
                <a:spcPct val="0"/>
              </a:spcBef>
              <a:spcAft>
                <a:spcPct val="0"/>
              </a:spcAft>
              <a:defRPr>
                <a:solidFill>
                  <a:prstClr val="black"/>
                </a:solidFill>
                <a:latin typeface="Arial" pitchFamily="34" charset="0"/>
              </a:defRPr>
            </a:lvl1pPr>
          </a:lstStyle>
          <a:p>
            <a:pPr>
              <a:defRPr/>
            </a:pPr>
            <a:endParaRPr dirty="0"/>
          </a:p>
        </p:txBody>
      </p:sp>
      <p:sp>
        <p:nvSpPr>
          <p:cNvPr id="4" name="Slide Number Placeholder 5"/>
          <p:cNvSpPr txBox="1">
            <a:spLocks noGrp="1"/>
          </p:cNvSpPr>
          <p:nvPr>
            <p:ph type="sldNum" sz="quarter" idx="11"/>
          </p:nvPr>
        </p:nvSpPr>
        <p:spPr/>
        <p:txBody>
          <a:bodyPr wrap="square"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Arial"/>
              </a:defRPr>
            </a:lvl1pPr>
          </a:lstStyle>
          <a:p>
            <a:pPr>
              <a:defRPr/>
            </a:pPr>
            <a:fld id="{CDD117AA-DEAA-4D9C-A3F2-04686B8AE5FE}" type="slidenum">
              <a:rPr/>
              <a:pPr>
                <a:defRPr/>
              </a:pPr>
              <a:t>‹#›</a:t>
            </a:fld>
            <a:endParaRPr dirty="0"/>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369116" y="6644081"/>
            <a:ext cx="3389152" cy="22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06024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77DB30-F155-8E4C-A325-A8E88246E5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CD2386A0-AAC7-DE4F-BCA3-C07D9C4799E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052823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82CEC2-F88B-487D-A0B7-249F01F1EB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36241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3"/>
          <p:cNvSpPr txBox="1">
            <a:spLocks noGrp="1"/>
          </p:cNvSpPr>
          <p:nvPr>
            <p:ph type="dt" sz="half" idx="10"/>
          </p:nvPr>
        </p:nvSpPr>
        <p:spPr>
          <a:xfrm>
            <a:off x="2935817" y="4170364"/>
            <a:ext cx="2844800" cy="365125"/>
          </a:xfrm>
          <a:prstGeom prst="rect">
            <a:avLst/>
          </a:prstGeom>
        </p:spPr>
        <p:txBody>
          <a:bodyPr/>
          <a:lstStyle>
            <a:lvl1pPr>
              <a:defRPr dirty="0"/>
            </a:lvl1pPr>
          </a:lstStyle>
          <a:p>
            <a:pPr fontAlgn="base">
              <a:spcBef>
                <a:spcPct val="0"/>
              </a:spcBef>
              <a:spcAft>
                <a:spcPct val="0"/>
              </a:spcAft>
              <a:defRPr/>
            </a:pPr>
            <a:endParaRPr dirty="0">
              <a:solidFill>
                <a:prstClr val="black"/>
              </a:solidFill>
              <a:latin typeface="Arial" pitchFamily="34" charset="0"/>
            </a:endParaRPr>
          </a:p>
        </p:txBody>
      </p:sp>
      <p:sp>
        <p:nvSpPr>
          <p:cNvPr id="3" name="Footer Placeholder 4"/>
          <p:cNvSpPr txBox="1">
            <a:spLocks noGrp="1"/>
          </p:cNvSpPr>
          <p:nvPr>
            <p:ph type="ftr" sz="quarter" idx="11"/>
          </p:nvPr>
        </p:nvSpPr>
        <p:spPr>
          <a:xfrm>
            <a:off x="4165600" y="6356351"/>
            <a:ext cx="3860800" cy="365125"/>
          </a:xfrm>
          <a:prstGeom prst="rect">
            <a:avLst/>
          </a:prstGeom>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dirty="0">
                <a:solidFill>
                  <a:srgbClr val="000000"/>
                </a:solidFill>
                <a:uFillTx/>
                <a:latin typeface="Arial"/>
              </a:defRPr>
            </a:lvl1pPr>
          </a:lstStyle>
          <a:p>
            <a:pPr>
              <a:defRPr/>
            </a:pPr>
            <a:endParaRPr dirty="0"/>
          </a:p>
        </p:txBody>
      </p:sp>
      <p:sp>
        <p:nvSpPr>
          <p:cNvPr id="4" name="Slide Number Placeholder 5"/>
          <p:cNvSpPr txBox="1">
            <a:spLocks noGrp="1"/>
          </p:cNvSpPr>
          <p:nvPr>
            <p:ph type="sldNum" sz="quarter" idx="12"/>
          </p:nvPr>
        </p:nvSpPr>
        <p:spPr>
          <a:xfrm>
            <a:off x="8737600" y="6356351"/>
            <a:ext cx="2844800" cy="365125"/>
          </a:xfrm>
          <a:prstGeom prst="rect">
            <a:avLst/>
          </a:prstGeom>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Arial"/>
              </a:defRPr>
            </a:lvl1pPr>
          </a:lstStyle>
          <a:p>
            <a:pPr>
              <a:defRPr/>
            </a:pPr>
            <a:fld id="{AE00E00B-D318-4394-8D01-D02D949EB308}" type="slidenum">
              <a:rPr/>
              <a:pPr>
                <a:defRPr/>
              </a:pPr>
              <a:t>‹#›</a:t>
            </a:fld>
            <a:endParaRPr dirty="0"/>
          </a:p>
        </p:txBody>
      </p:sp>
      <p:sp>
        <p:nvSpPr>
          <p:cNvPr id="5" name="Title 1"/>
          <p:cNvSpPr txBox="1">
            <a:spLocks noGrp="1"/>
          </p:cNvSpPr>
          <p:nvPr>
            <p:ph type="title"/>
          </p:nvPr>
        </p:nvSpPr>
        <p:spPr>
          <a:xfrm>
            <a:off x="3889829" y="266698"/>
            <a:ext cx="7895772" cy="560614"/>
          </a:xfrm>
          <a:prstGeom prst="rect">
            <a:avLst/>
          </a:prstGeom>
          <a:noFill/>
          <a:ln>
            <a:noFill/>
          </a:ln>
        </p:spPr>
        <p:txBody>
          <a:bodyPr vert="horz" wrap="square" lIns="82296" tIns="41148" rIns="82296" bIns="41148" anchor="t" anchorCtr="1" compatLnSpc="1"/>
          <a:lstStyle>
            <a:lvl1pPr marL="0" marR="0" lvl="0" indent="0" algn="r" defTabSz="914400" rtl="0" fontAlgn="auto" hangingPunct="0">
              <a:lnSpc>
                <a:spcPct val="100000"/>
              </a:lnSpc>
              <a:spcBef>
                <a:spcPts val="0"/>
              </a:spcBef>
              <a:spcAft>
                <a:spcPts val="0"/>
              </a:spcAft>
              <a:buNone/>
              <a:tabLst/>
              <a:defRPr lang="en-US" sz="2800" b="1" i="0" u="none" strike="noStrike" kern="1200" cap="none" spc="0" baseline="0">
                <a:solidFill>
                  <a:schemeClr val="bg1"/>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401502503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3831769" y="310241"/>
            <a:ext cx="7837715" cy="517071"/>
          </a:xfrm>
          <a:prstGeom prst="rect">
            <a:avLst/>
          </a:prstGeom>
          <a:noFill/>
          <a:ln>
            <a:noFill/>
          </a:ln>
        </p:spPr>
        <p:txBody>
          <a:bodyPr vert="horz" wrap="square" lIns="82296" tIns="41148" rIns="82296" bIns="41148" anchor="t" anchorCtr="1" compatLnSpc="1"/>
          <a:lstStyle>
            <a:lvl1pPr marL="0" marR="0" lvl="0" indent="0" algn="r" defTabSz="914400" rtl="0" fontAlgn="auto" hangingPunct="0">
              <a:lnSpc>
                <a:spcPct val="90000"/>
              </a:lnSpc>
              <a:spcBef>
                <a:spcPts val="0"/>
              </a:spcBef>
              <a:spcAft>
                <a:spcPts val="0"/>
              </a:spcAft>
              <a:buNone/>
              <a:tabLst/>
              <a:defRPr lang="en-US" sz="2800" b="1" i="0" u="none" strike="noStrike" kern="1200" cap="none" spc="0" baseline="0">
                <a:solidFill>
                  <a:schemeClr val="bg1"/>
                </a:solidFill>
                <a:uFillTx/>
                <a:latin typeface="Calibri"/>
              </a:defRPr>
            </a:lvl1pPr>
          </a:lstStyle>
          <a:p>
            <a:pPr lvl="0"/>
            <a:r>
              <a:rPr lang="en-US"/>
              <a:t>Click to edit Master title style</a:t>
            </a:r>
          </a:p>
        </p:txBody>
      </p:sp>
      <p:sp>
        <p:nvSpPr>
          <p:cNvPr id="3" name="Content Placeholder 2"/>
          <p:cNvSpPr txBox="1">
            <a:spLocks noGrp="1"/>
          </p:cNvSpPr>
          <p:nvPr>
            <p:ph idx="1"/>
          </p:nvPr>
        </p:nvSpPr>
        <p:spPr>
          <a:xfrm>
            <a:off x="914400" y="1485901"/>
            <a:ext cx="10363200" cy="4697729"/>
          </a:xfrm>
          <a:prstGeom prst="rect">
            <a:avLst/>
          </a:prstGeom>
          <a:noFill/>
          <a:ln>
            <a:noFill/>
          </a:ln>
        </p:spPr>
        <p:txBody>
          <a:bodyPr vert="horz" wrap="square" lIns="91440" tIns="45720" rIns="91440" bIns="45720" anchor="t" anchorCtr="0" compatLnSpc="1"/>
          <a:lst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2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None/>
              <a:tabLst/>
              <a:defRPr lang="en-US" sz="20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2695044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4165600" y="6356355"/>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F16ED539-1620-4C97-BA0A-66FA1A89D0A6}" type="slidenum">
              <a:rPr lang="en-US" smtClean="0"/>
              <a:pPr/>
              <a:t>‹#›</a:t>
            </a:fld>
            <a:endParaRPr lang="en-US" dirty="0"/>
          </a:p>
        </p:txBody>
      </p:sp>
    </p:spTree>
    <p:extLst>
      <p:ext uri="{BB962C8B-B14F-4D97-AF65-F5344CB8AC3E}">
        <p14:creationId xmlns:p14="http://schemas.microsoft.com/office/powerpoint/2010/main" val="43167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3C67A-CC00-C340-9C16-06CFA8CA77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83BEC1FA-C33C-F346-B0F1-70E9E0ABB8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848217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930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B365-676E-8949-913E-8A29DD786B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65A6927-EFA0-9C45-9E10-A15FF60057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22200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B324A-C68A-8C40-8087-9F01CF55C8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12C5388-7A7F-2741-8724-30933FC5AA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887839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image" Target="../media/image2.sv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image" Target="../media/image7.png"/><Relationship Id="rId4" Type="http://schemas.openxmlformats.org/officeDocument/2006/relationships/slideLayout" Target="../slideLayouts/slideLayout49.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E99538-8466-B14E-AB3B-7B5A2A7E5D59}"/>
              </a:ext>
            </a:extLst>
          </p:cNvPr>
          <p:cNvSpPr/>
          <p:nvPr userDrawn="1"/>
        </p:nvSpPr>
        <p:spPr>
          <a:xfrm>
            <a:off x="0" y="6051177"/>
            <a:ext cx="12192000" cy="806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238759"/>
            <a:ext cx="10515600" cy="884555"/>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280842"/>
            <a:ext cx="10515600" cy="47154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5747084" y="6333797"/>
            <a:ext cx="697833" cy="365125"/>
          </a:xfrm>
          <a:prstGeom prst="rect">
            <a:avLst/>
          </a:prstGeom>
        </p:spPr>
        <p:txBody>
          <a:bodyPr vert="horz" lIns="91440" tIns="91440" rIns="91440" bIns="91440" rtlCol="0" anchor="ctr" anchorCtr="0"/>
          <a:lstStyle>
            <a:lvl1pPr algn="ctr">
              <a:defRPr sz="1200">
                <a:solidFill>
                  <a:schemeClr val="bg1"/>
                </a:solidFill>
              </a:defRPr>
            </a:lvl1pPr>
          </a:lstStyle>
          <a:p>
            <a:fld id="{E773C8E2-B35B-254F-A137-6F2F570DAACB}" type="slidenum">
              <a:rPr lang="en-US" smtClean="0"/>
              <a:pPr/>
              <a:t>‹#›</a:t>
            </a:fld>
            <a:endParaRPr lang="en-US" dirty="0"/>
          </a:p>
        </p:txBody>
      </p:sp>
      <p:cxnSp>
        <p:nvCxnSpPr>
          <p:cNvPr id="9" name="Straight Connector 8">
            <a:extLst>
              <a:ext uri="{FF2B5EF4-FFF2-40B4-BE49-F238E27FC236}">
                <a16:creationId xmlns:a16="http://schemas.microsoft.com/office/drawing/2014/main" id="{6C132365-9AFB-1E4A-A34C-1A3581DDE969}"/>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E653E15C-5124-AE4D-8B8A-D04817939D0D}"/>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274840" y="6208705"/>
            <a:ext cx="2699083" cy="391171"/>
          </a:xfrm>
          <a:prstGeom prst="rect">
            <a:avLst/>
          </a:prstGeom>
        </p:spPr>
      </p:pic>
    </p:spTree>
    <p:extLst>
      <p:ext uri="{BB962C8B-B14F-4D97-AF65-F5344CB8AC3E}">
        <p14:creationId xmlns:p14="http://schemas.microsoft.com/office/powerpoint/2010/main" val="3895391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8" r:id="rId12"/>
  </p:sldLayoutIdLst>
  <p:hf hdr="0" ftr="0" dt="0"/>
  <p:txStyles>
    <p:titleStyle>
      <a:lvl1pPr algn="l" defTabSz="914400" rtl="0" eaLnBrk="1" latinLnBrk="0" hangingPunct="1">
        <a:lnSpc>
          <a:spcPct val="90000"/>
        </a:lnSpc>
        <a:spcBef>
          <a:spcPct val="0"/>
        </a:spcBef>
        <a:buNone/>
        <a:defRPr sz="3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E99538-8466-B14E-AB3B-7B5A2A7E5D59}"/>
              </a:ext>
            </a:extLst>
          </p:cNvPr>
          <p:cNvSpPr/>
          <p:nvPr userDrawn="1"/>
        </p:nvSpPr>
        <p:spPr>
          <a:xfrm>
            <a:off x="0" y="6051177"/>
            <a:ext cx="12192000" cy="806824"/>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214045"/>
            <a:ext cx="10515600" cy="904825"/>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118871"/>
            <a:ext cx="10515600" cy="48207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5747084" y="6333797"/>
            <a:ext cx="697833" cy="365125"/>
          </a:xfrm>
          <a:prstGeom prst="rect">
            <a:avLst/>
          </a:prstGeom>
        </p:spPr>
        <p:txBody>
          <a:bodyPr vert="horz" lIns="91440" tIns="91440" rIns="91440" bIns="91440" rtlCol="0" anchor="ctr" anchorCtr="0"/>
          <a:lstStyle>
            <a:lvl1pPr algn="ctr">
              <a:defRPr sz="1200">
                <a:solidFill>
                  <a:schemeClr val="bg1"/>
                </a:solidFill>
              </a:defRPr>
            </a:lvl1pPr>
          </a:lstStyle>
          <a:p>
            <a:fld id="{E773C8E2-B35B-254F-A137-6F2F570DAACB}" type="slidenum">
              <a:rPr lang="en-US" smtClean="0"/>
              <a:pPr/>
              <a:t>‹#›</a:t>
            </a:fld>
            <a:endParaRPr lang="en-US" dirty="0"/>
          </a:p>
        </p:txBody>
      </p:sp>
      <p:pic>
        <p:nvPicPr>
          <p:cNvPr id="7" name="Graphic 6">
            <a:extLst>
              <a:ext uri="{FF2B5EF4-FFF2-40B4-BE49-F238E27FC236}">
                <a16:creationId xmlns:a16="http://schemas.microsoft.com/office/drawing/2014/main" id="{D312E8D8-21BC-AA43-8C7E-8583E24F0C76}"/>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0429590" y="6125006"/>
            <a:ext cx="1553705" cy="621482"/>
          </a:xfrm>
          <a:prstGeom prst="rect">
            <a:avLst/>
          </a:prstGeom>
        </p:spPr>
      </p:pic>
      <p:pic>
        <p:nvPicPr>
          <p:cNvPr id="10" name="Graphic 9">
            <a:extLst>
              <a:ext uri="{FF2B5EF4-FFF2-40B4-BE49-F238E27FC236}">
                <a16:creationId xmlns:a16="http://schemas.microsoft.com/office/drawing/2014/main" id="{15B5E09D-C1C1-614E-90E2-FEE1220AC789}"/>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274840" y="6208705"/>
            <a:ext cx="2699083" cy="391171"/>
          </a:xfrm>
          <a:prstGeom prst="rect">
            <a:avLst/>
          </a:prstGeom>
        </p:spPr>
      </p:pic>
    </p:spTree>
    <p:extLst>
      <p:ext uri="{BB962C8B-B14F-4D97-AF65-F5344CB8AC3E}">
        <p14:creationId xmlns:p14="http://schemas.microsoft.com/office/powerpoint/2010/main" val="13328993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578668A-4477-7D41-978D-6547BDB99651}"/>
              </a:ext>
            </a:extLst>
          </p:cNvPr>
          <p:cNvSpPr/>
          <p:nvPr userDrawn="1"/>
        </p:nvSpPr>
        <p:spPr>
          <a:xfrm>
            <a:off x="0" y="6051177"/>
            <a:ext cx="12192000" cy="806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BCE21D-3B79-2D46-BF34-98F46C997FED}"/>
              </a:ext>
            </a:extLst>
          </p:cNvPr>
          <p:cNvSpPr/>
          <p:nvPr userDrawn="1"/>
        </p:nvSpPr>
        <p:spPr>
          <a:xfrm>
            <a:off x="0" y="1"/>
            <a:ext cx="12192000" cy="103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83C3C0A-CAC4-2546-8B51-4D0AB74CE73D}"/>
              </a:ext>
            </a:extLst>
          </p:cNvPr>
          <p:cNvSpPr/>
          <p:nvPr userDrawn="1"/>
        </p:nvSpPr>
        <p:spPr>
          <a:xfrm>
            <a:off x="433137" y="1"/>
            <a:ext cx="156143" cy="103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129061"/>
            <a:ext cx="10515600" cy="907259"/>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165380"/>
            <a:ext cx="10515600" cy="50115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11219327" y="6303736"/>
            <a:ext cx="697833" cy="365125"/>
          </a:xfrm>
          <a:prstGeom prst="rect">
            <a:avLst/>
          </a:prstGeom>
        </p:spPr>
        <p:txBody>
          <a:bodyPr vert="horz" lIns="91440" tIns="91440" rIns="91440" bIns="91440" rtlCol="0" anchor="ctr" anchorCtr="0"/>
          <a:lstStyle>
            <a:lvl1pPr algn="r">
              <a:defRPr sz="1200">
                <a:solidFill>
                  <a:schemeClr val="bg1"/>
                </a:solidFill>
              </a:defRPr>
            </a:lvl1pPr>
          </a:lstStyle>
          <a:p>
            <a:fld id="{E773C8E2-B35B-254F-A137-6F2F570DAACB}" type="slidenum">
              <a:rPr lang="en-US" smtClean="0"/>
              <a:pPr/>
              <a:t>‹#›</a:t>
            </a:fld>
            <a:endParaRPr lang="en-US" dirty="0"/>
          </a:p>
        </p:txBody>
      </p:sp>
      <p:pic>
        <p:nvPicPr>
          <p:cNvPr id="11" name="Graphic 10">
            <a:extLst>
              <a:ext uri="{FF2B5EF4-FFF2-40B4-BE49-F238E27FC236}">
                <a16:creationId xmlns:a16="http://schemas.microsoft.com/office/drawing/2014/main" id="{6B1E6BB0-2370-EC43-92B3-74197023E56D}"/>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274840" y="6208705"/>
            <a:ext cx="2699083" cy="391171"/>
          </a:xfrm>
          <a:prstGeom prst="rect">
            <a:avLst/>
          </a:prstGeom>
        </p:spPr>
      </p:pic>
    </p:spTree>
    <p:extLst>
      <p:ext uri="{BB962C8B-B14F-4D97-AF65-F5344CB8AC3E}">
        <p14:creationId xmlns:p14="http://schemas.microsoft.com/office/powerpoint/2010/main" val="17589033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BA29FD-3ECF-4443-8D9B-D8B549C3724A}"/>
              </a:ext>
            </a:extLst>
          </p:cNvPr>
          <p:cNvSpPr/>
          <p:nvPr userDrawn="1"/>
        </p:nvSpPr>
        <p:spPr>
          <a:xfrm>
            <a:off x="0" y="1"/>
            <a:ext cx="12192000" cy="103632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8F9B10-B073-BB45-8F59-F84D04BB3C35}"/>
              </a:ext>
            </a:extLst>
          </p:cNvPr>
          <p:cNvSpPr/>
          <p:nvPr userDrawn="1"/>
        </p:nvSpPr>
        <p:spPr>
          <a:xfrm>
            <a:off x="433137" y="1"/>
            <a:ext cx="156143" cy="103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578668A-4477-7D41-978D-6547BDB99651}"/>
              </a:ext>
            </a:extLst>
          </p:cNvPr>
          <p:cNvSpPr/>
          <p:nvPr userDrawn="1"/>
        </p:nvSpPr>
        <p:spPr>
          <a:xfrm>
            <a:off x="0" y="6051177"/>
            <a:ext cx="12192000" cy="806824"/>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111760"/>
            <a:ext cx="10515600" cy="9219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191210"/>
            <a:ext cx="10515600" cy="4985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11219327" y="6303736"/>
            <a:ext cx="697833" cy="365125"/>
          </a:xfrm>
          <a:prstGeom prst="rect">
            <a:avLst/>
          </a:prstGeom>
        </p:spPr>
        <p:txBody>
          <a:bodyPr vert="horz" lIns="91440" tIns="91440" rIns="91440" bIns="91440" rtlCol="0" anchor="ctr" anchorCtr="0"/>
          <a:lstStyle>
            <a:lvl1pPr algn="r">
              <a:defRPr sz="1200">
                <a:solidFill>
                  <a:schemeClr val="bg1"/>
                </a:solidFill>
              </a:defRPr>
            </a:lvl1pPr>
          </a:lstStyle>
          <a:p>
            <a:fld id="{E773C8E2-B35B-254F-A137-6F2F570DAACB}" type="slidenum">
              <a:rPr lang="en-US" smtClean="0"/>
              <a:pPr/>
              <a:t>‹#›</a:t>
            </a:fld>
            <a:endParaRPr lang="en-US" dirty="0"/>
          </a:p>
        </p:txBody>
      </p:sp>
      <p:pic>
        <p:nvPicPr>
          <p:cNvPr id="11" name="Graphic 10">
            <a:extLst>
              <a:ext uri="{FF2B5EF4-FFF2-40B4-BE49-F238E27FC236}">
                <a16:creationId xmlns:a16="http://schemas.microsoft.com/office/drawing/2014/main" id="{6B1E6BB0-2370-EC43-92B3-74197023E56D}"/>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274840" y="6208705"/>
            <a:ext cx="2699083" cy="391171"/>
          </a:xfrm>
          <a:prstGeom prst="rect">
            <a:avLst/>
          </a:prstGeom>
        </p:spPr>
      </p:pic>
    </p:spTree>
    <p:extLst>
      <p:ext uri="{BB962C8B-B14F-4D97-AF65-F5344CB8AC3E}">
        <p14:creationId xmlns:p14="http://schemas.microsoft.com/office/powerpoint/2010/main" val="30314678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0B6F0BB-A364-43EE-84EF-2ECAF07E07B2}" type="slidenum">
              <a:rPr lang="en-US"/>
              <a:pPr>
                <a:defRPr/>
              </a:pPr>
              <a:t>‹#›</a:t>
            </a:fld>
            <a:endParaRPr lang="en-US" dirty="0"/>
          </a:p>
        </p:txBody>
      </p:sp>
      <p:sp>
        <p:nvSpPr>
          <p:cNvPr id="7" name="Title 1"/>
          <p:cNvSpPr txBox="1">
            <a:spLocks/>
          </p:cNvSpPr>
          <p:nvPr userDrawn="1"/>
        </p:nvSpPr>
        <p:spPr>
          <a:xfrm>
            <a:off x="914400" y="2058989"/>
            <a:ext cx="10363200" cy="1470025"/>
          </a:xfrm>
          <a:prstGeom prst="rect">
            <a:avLst/>
          </a:prstGeom>
        </p:spPr>
        <p:txBody>
          <a:bodyPr/>
          <a:lstStyle>
            <a:lvl1pPr algn="l">
              <a:lnSpc>
                <a:spcPct val="90000"/>
              </a:lnSpc>
              <a:defRPr sz="3200"/>
            </a:lvl1pPr>
          </a:lstStyle>
          <a:p>
            <a:pPr fontAlgn="auto">
              <a:spcAft>
                <a:spcPts val="0"/>
              </a:spcAft>
              <a:defRPr/>
            </a:pPr>
            <a:r>
              <a:rPr lang="en-US" sz="3200" dirty="0">
                <a:latin typeface="+mj-lt"/>
                <a:ea typeface="+mj-ea"/>
                <a:cs typeface="+mj-cs"/>
              </a:rPr>
              <a:t>Click to edit </a:t>
            </a:r>
            <a:br>
              <a:rPr lang="en-US" sz="3200" dirty="0">
                <a:latin typeface="+mj-lt"/>
                <a:ea typeface="+mj-ea"/>
                <a:cs typeface="+mj-cs"/>
              </a:rPr>
            </a:br>
            <a:r>
              <a:rPr lang="en-US" sz="3200" dirty="0">
                <a:latin typeface="+mj-lt"/>
                <a:ea typeface="+mj-ea"/>
                <a:cs typeface="+mj-cs"/>
              </a:rPr>
              <a:t>Master title style</a:t>
            </a:r>
          </a:p>
        </p:txBody>
      </p:sp>
      <p:sp>
        <p:nvSpPr>
          <p:cNvPr id="8" name="Subtitle 2"/>
          <p:cNvSpPr txBox="1">
            <a:spLocks/>
          </p:cNvSpPr>
          <p:nvPr userDrawn="1"/>
        </p:nvSpPr>
        <p:spPr>
          <a:xfrm>
            <a:off x="927100" y="3478214"/>
            <a:ext cx="8534400" cy="604837"/>
          </a:xfrm>
          <a:prstGeom prst="rect">
            <a:avLst/>
          </a:prstGeom>
        </p:spPr>
        <p:txBody>
          <a:bodyPr anchor="ctr"/>
          <a:lstStyle>
            <a:lvl1pPr marL="0" indent="0" algn="l">
              <a:buNone/>
              <a:defRPr sz="2400" b="1" i="1">
                <a:solidFill>
                  <a:schemeClr val="tx1">
                    <a:lumMod val="50000"/>
                    <a:lumOff val="50000"/>
                  </a:schemeClr>
                </a:solidFill>
              </a:defRPr>
            </a:lvl1pPr>
          </a:lstStyle>
          <a:p>
            <a:pPr fontAlgn="auto">
              <a:spcBef>
                <a:spcPct val="20000"/>
              </a:spcBef>
              <a:spcAft>
                <a:spcPts val="0"/>
              </a:spcAft>
              <a:buFont typeface="Arial" pitchFamily="34" charset="0"/>
              <a:buNone/>
              <a:defRPr/>
            </a:pPr>
            <a:r>
              <a:rPr lang="en-US" sz="2400" dirty="0">
                <a:latin typeface="+mn-lt"/>
              </a:rPr>
              <a:t>Click to edit Master subtitle style</a:t>
            </a:r>
          </a:p>
        </p:txBody>
      </p:sp>
      <p:pic>
        <p:nvPicPr>
          <p:cNvPr id="1033" name="Picture 8" descr="Iinside header with EM written out.png"/>
          <p:cNvPicPr>
            <a:picLocks noChangeAspect="1"/>
          </p:cNvPicPr>
          <p:nvPr userDrawn="1"/>
        </p:nvPicPr>
        <p:blipFill>
          <a:blip r:embed="rId10"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w="9525">
            <a:noFill/>
            <a:miter lim="800000"/>
            <a:headEnd/>
            <a:tailEnd/>
          </a:ln>
        </p:spPr>
      </p:pic>
      <p:sp>
        <p:nvSpPr>
          <p:cNvPr id="10" name="Rectangle 2"/>
          <p:cNvSpPr>
            <a:spLocks noChangeArrowheads="1"/>
          </p:cNvSpPr>
          <p:nvPr userDrawn="1"/>
        </p:nvSpPr>
        <p:spPr bwMode="auto">
          <a:xfrm flipH="1">
            <a:off x="0" y="6642100"/>
            <a:ext cx="12192000" cy="215900"/>
          </a:xfrm>
          <a:prstGeom prst="rect">
            <a:avLst/>
          </a:prstGeom>
          <a:solidFill>
            <a:srgbClr val="285C12"/>
          </a:solidFill>
          <a:ln w="9525">
            <a:noFill/>
            <a:miter lim="800000"/>
            <a:headEnd/>
            <a:tailEnd/>
          </a:ln>
        </p:spPr>
        <p:txBody>
          <a:bodyPr lIns="0" tIns="0" rIns="0" bIns="0"/>
          <a:lstStyle/>
          <a:p>
            <a:pPr>
              <a:defRPr/>
            </a:pPr>
            <a:endParaRPr lang="en-US" sz="1800" dirty="0">
              <a:solidFill>
                <a:srgbClr val="000000"/>
              </a:solidFill>
              <a:ea typeface="ヒラギノ角ゴ ProN W3"/>
              <a:cs typeface="ヒラギノ角ゴ ProN W3"/>
            </a:endParaRPr>
          </a:p>
        </p:txBody>
      </p:sp>
      <p:sp>
        <p:nvSpPr>
          <p:cNvPr id="11" name="Title 1"/>
          <p:cNvSpPr txBox="1">
            <a:spLocks noChangeArrowheads="1"/>
          </p:cNvSpPr>
          <p:nvPr userDrawn="1"/>
        </p:nvSpPr>
        <p:spPr bwMode="auto">
          <a:xfrm>
            <a:off x="0" y="1"/>
            <a:ext cx="9958917" cy="1725613"/>
          </a:xfrm>
          <a:prstGeom prst="rect">
            <a:avLst/>
          </a:prstGeom>
          <a:noFill/>
          <a:ln>
            <a:noFill/>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a:defRPr/>
            </a:pPr>
            <a:endParaRPr lang="en-US" sz="2800" dirty="0">
              <a:solidFill>
                <a:srgbClr val="FFFFFF"/>
              </a:solidFill>
              <a:latin typeface="Helvetica Neue"/>
            </a:endParaRPr>
          </a:p>
        </p:txBody>
      </p:sp>
      <p:sp>
        <p:nvSpPr>
          <p:cNvPr id="12" name="TextBox 1"/>
          <p:cNvSpPr txBox="1">
            <a:spLocks noChangeArrowheads="1"/>
          </p:cNvSpPr>
          <p:nvPr userDrawn="1"/>
        </p:nvSpPr>
        <p:spPr bwMode="auto">
          <a:xfrm>
            <a:off x="9884833" y="6619875"/>
            <a:ext cx="1828800" cy="236538"/>
          </a:xfrm>
          <a:prstGeom prst="rect">
            <a:avLst/>
          </a:prstGeom>
          <a:noFill/>
          <a:ln>
            <a:noFill/>
          </a:ln>
        </p:spPr>
        <p:txBody>
          <a:bodyPr lIns="82296" tIns="41148" rIns="82296" bIns="4114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1000" b="1" dirty="0">
                <a:solidFill>
                  <a:srgbClr val="FFE8A6"/>
                </a:solidFill>
                <a:latin typeface="+mj-lt"/>
                <a:ea typeface="ヒラギノ角ゴ ProN W3"/>
                <a:cs typeface="ヒラギノ角ゴ ProN W3"/>
              </a:rPr>
              <a:t>www.energy.gov/EM</a:t>
            </a:r>
          </a:p>
        </p:txBody>
      </p:sp>
      <p:sp>
        <p:nvSpPr>
          <p:cNvPr id="13" name="TextBox 2"/>
          <p:cNvSpPr txBox="1">
            <a:spLocks noChangeArrowheads="1"/>
          </p:cNvSpPr>
          <p:nvPr userDrawn="1"/>
        </p:nvSpPr>
        <p:spPr bwMode="auto">
          <a:xfrm>
            <a:off x="10378017" y="6618288"/>
            <a:ext cx="1727200" cy="246062"/>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defRPr/>
            </a:pPr>
            <a:fld id="{20CFFCF0-9D86-41D2-814B-6A0FA88C0F69}" type="slidenum">
              <a:rPr lang="en-US" sz="1000" smtClean="0">
                <a:solidFill>
                  <a:srgbClr val="FFFFFF"/>
                </a:solidFill>
                <a:latin typeface="+mn-lt"/>
                <a:ea typeface="ヒラギノ角ゴ ProN W3"/>
                <a:cs typeface="ヒラギノ角ゴ ProN W3"/>
              </a:rPr>
              <a:pPr algn="r" eaLnBrk="1" hangingPunct="1">
                <a:defRPr/>
              </a:pPr>
              <a:t>‹#›</a:t>
            </a:fld>
            <a:endParaRPr lang="en-US" sz="1000" dirty="0">
              <a:solidFill>
                <a:srgbClr val="FFFFFF"/>
              </a:solidFill>
              <a:latin typeface="+mn-lt"/>
              <a:ea typeface="ヒラギノ角ゴ ProN W3"/>
              <a:cs typeface="ヒラギノ角ゴ ProN W3"/>
            </a:endParaRPr>
          </a:p>
        </p:txBody>
      </p:sp>
    </p:spTree>
    <p:extLst>
      <p:ext uri="{BB962C8B-B14F-4D97-AF65-F5344CB8AC3E}">
        <p14:creationId xmlns:p14="http://schemas.microsoft.com/office/powerpoint/2010/main" val="23796352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5" r:id="rId6"/>
    <p:sldLayoutId id="2147483716" r:id="rId7"/>
    <p:sldLayoutId id="2147483717" r:id="rId8"/>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ntsf.info/"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AskPAT@hq.doe.gov" TargetMode="External"/><Relationship Id="rId2" Type="http://schemas.openxmlformats.org/officeDocument/2006/relationships/hyperlink" Target="mailto:julia.shenk@em.doe.gov" TargetMode="External"/><Relationship Id="rId1" Type="http://schemas.openxmlformats.org/officeDocument/2006/relationships/slideLayout" Target="../slideLayouts/slideLayout2.xml"/><Relationship Id="rId5" Type="http://schemas.openxmlformats.org/officeDocument/2006/relationships/hyperlink" Target="mailto:ellen.edge@em.doe.gov" TargetMode="External"/><Relationship Id="rId4" Type="http://schemas.openxmlformats.org/officeDocument/2006/relationships/image" Target="../media/image32.jp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5.jpeg"/><Relationship Id="rId5" Type="http://schemas.microsoft.com/office/2007/relationships/hdphoto" Target="../media/hdphoto1.wdp"/><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5.jpeg"/><Relationship Id="rId5" Type="http://schemas.microsoft.com/office/2007/relationships/hdphoto" Target="../media/hdphoto1.wdp"/><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44.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44.png"/><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51.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1.jpeg"/><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54.jpeg"/><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7.jpe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65.jpeg"/><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9272-CAEE-4A4C-BE08-DA81E4395172}"/>
              </a:ext>
            </a:extLst>
          </p:cNvPr>
          <p:cNvSpPr>
            <a:spLocks noGrp="1"/>
          </p:cNvSpPr>
          <p:nvPr>
            <p:ph type="ctrTitle"/>
          </p:nvPr>
        </p:nvSpPr>
        <p:spPr>
          <a:xfrm>
            <a:off x="782853" y="1364566"/>
            <a:ext cx="11129211" cy="1883602"/>
          </a:xfrm>
        </p:spPr>
        <p:txBody>
          <a:bodyPr>
            <a:noAutofit/>
          </a:bodyPr>
          <a:lstStyle/>
          <a:p>
            <a:pPr algn="ctr">
              <a:spcBef>
                <a:spcPts val="1000"/>
              </a:spcBef>
            </a:pPr>
            <a:r>
              <a:rPr lang="en-US" sz="2800" b="1" dirty="0">
                <a:effectLst>
                  <a:outerShdw blurRad="38100" dist="38100" dir="2700000" algn="tl">
                    <a:srgbClr val="000000">
                      <a:alpha val="43137"/>
                    </a:srgbClr>
                  </a:outerShdw>
                </a:effectLst>
                <a:latin typeface="+mn-lt"/>
                <a:ea typeface="+mn-ea"/>
                <a:cs typeface="+mn-cs"/>
              </a:rPr>
              <a:t>Office of Packaging &amp; Transportation Overview</a:t>
            </a:r>
            <a:br>
              <a:rPr lang="en-US" sz="2800" b="1" dirty="0">
                <a:effectLst>
                  <a:outerShdw blurRad="38100" dist="38100" dir="2700000" algn="tl">
                    <a:srgbClr val="000000">
                      <a:alpha val="43137"/>
                    </a:srgbClr>
                  </a:outerShdw>
                </a:effectLst>
                <a:latin typeface="+mn-lt"/>
                <a:ea typeface="+mn-ea"/>
                <a:cs typeface="+mn-cs"/>
              </a:rPr>
            </a:br>
            <a:r>
              <a:rPr lang="en-US" sz="2800" b="1" dirty="0">
                <a:effectLst>
                  <a:outerShdw blurRad="38100" dist="38100" dir="2700000" algn="tl">
                    <a:srgbClr val="000000">
                      <a:alpha val="43137"/>
                    </a:srgbClr>
                  </a:outerShdw>
                </a:effectLst>
                <a:latin typeface="+mn-lt"/>
                <a:ea typeface="+mn-ea"/>
                <a:cs typeface="+mn-cs"/>
              </a:rPr>
              <a:t>for the</a:t>
            </a:r>
            <a:br>
              <a:rPr lang="en-US" sz="2800" b="1" dirty="0">
                <a:effectLst>
                  <a:outerShdw blurRad="38100" dist="38100" dir="2700000" algn="tl">
                    <a:srgbClr val="000000">
                      <a:alpha val="43137"/>
                    </a:srgbClr>
                  </a:outerShdw>
                </a:effectLst>
                <a:latin typeface="+mn-lt"/>
                <a:ea typeface="+mn-ea"/>
                <a:cs typeface="+mn-cs"/>
              </a:rPr>
            </a:br>
            <a:r>
              <a:rPr lang="en-US" sz="2800" b="1" dirty="0">
                <a:effectLst>
                  <a:outerShdw blurRad="38100" dist="38100" dir="2700000" algn="tl">
                    <a:srgbClr val="000000">
                      <a:alpha val="43137"/>
                    </a:srgbClr>
                  </a:outerShdw>
                </a:effectLst>
                <a:latin typeface="+mn-lt"/>
                <a:ea typeface="+mn-ea"/>
                <a:cs typeface="+mn-cs"/>
              </a:rPr>
              <a:t> Northeast High-Level Radioactive Waste Transportation Task Force</a:t>
            </a:r>
          </a:p>
        </p:txBody>
      </p:sp>
      <p:sp>
        <p:nvSpPr>
          <p:cNvPr id="3" name="Subtitle 2">
            <a:extLst>
              <a:ext uri="{FF2B5EF4-FFF2-40B4-BE49-F238E27FC236}">
                <a16:creationId xmlns:a16="http://schemas.microsoft.com/office/drawing/2014/main" id="{1E2584EE-3F89-7443-B71A-3498ADA94192}"/>
              </a:ext>
            </a:extLst>
          </p:cNvPr>
          <p:cNvSpPr>
            <a:spLocks noGrp="1"/>
          </p:cNvSpPr>
          <p:nvPr>
            <p:ph type="subTitle" idx="1"/>
          </p:nvPr>
        </p:nvSpPr>
        <p:spPr>
          <a:xfrm>
            <a:off x="782853" y="3812635"/>
            <a:ext cx="10626291" cy="2697347"/>
          </a:xfrm>
        </p:spPr>
        <p:txBody>
          <a:bodyPr>
            <a:normAutofit/>
          </a:bodyPr>
          <a:lstStyle/>
          <a:p>
            <a:pPr algn="ctr"/>
            <a:r>
              <a:rPr lang="en-US" sz="2800" i="1" dirty="0">
                <a:effectLst>
                  <a:outerShdw blurRad="38100" dist="38100" dir="2700000" algn="tl">
                    <a:srgbClr val="000000">
                      <a:alpha val="43137"/>
                    </a:srgbClr>
                  </a:outerShdw>
                </a:effectLst>
              </a:rPr>
              <a:t>Ellen Edge</a:t>
            </a:r>
          </a:p>
          <a:p>
            <a:pPr algn="ctr"/>
            <a:r>
              <a:rPr lang="en-US" sz="2800" i="1" dirty="0">
                <a:effectLst>
                  <a:outerShdw blurRad="38100" dist="38100" dir="2700000" algn="tl">
                    <a:srgbClr val="000000">
                      <a:alpha val="43137"/>
                    </a:srgbClr>
                  </a:outerShdw>
                </a:effectLst>
              </a:rPr>
              <a:t>TEPP and NTSF Lead, Office of Packaging &amp; Transportation</a:t>
            </a:r>
          </a:p>
          <a:p>
            <a:pPr algn="ctr"/>
            <a:endParaRPr lang="en-US" sz="2800" i="1" dirty="0">
              <a:effectLst>
                <a:outerShdw blurRad="38100" dist="38100" dir="2700000" algn="tl">
                  <a:srgbClr val="000000">
                    <a:alpha val="43137"/>
                  </a:srgbClr>
                </a:outerShdw>
              </a:effectLst>
            </a:endParaRPr>
          </a:p>
          <a:p>
            <a:pPr algn="ctr"/>
            <a:r>
              <a:rPr lang="en-US" sz="2800" dirty="0">
                <a:effectLst>
                  <a:outerShdw blurRad="38100" dist="38100" dir="2700000" algn="tl">
                    <a:srgbClr val="000000">
                      <a:alpha val="43137"/>
                    </a:srgbClr>
                  </a:outerShdw>
                </a:effectLst>
              </a:rPr>
              <a:t>October 23, 2024</a:t>
            </a:r>
          </a:p>
        </p:txBody>
      </p:sp>
    </p:spTree>
    <p:extLst>
      <p:ext uri="{BB962C8B-B14F-4D97-AF65-F5344CB8AC3E}">
        <p14:creationId xmlns:p14="http://schemas.microsoft.com/office/powerpoint/2010/main" val="1132203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3FE08B4B-7862-4B3C-8843-0EACFBD7C1ED}"/>
              </a:ext>
            </a:extLst>
          </p:cNvPr>
          <p:cNvGrpSpPr/>
          <p:nvPr/>
        </p:nvGrpSpPr>
        <p:grpSpPr>
          <a:xfrm>
            <a:off x="9708638" y="45291"/>
            <a:ext cx="2497010" cy="1655783"/>
            <a:chOff x="706201" y="1834797"/>
            <a:chExt cx="2394230" cy="1646081"/>
          </a:xfrm>
        </p:grpSpPr>
        <p:sp>
          <p:nvSpPr>
            <p:cNvPr id="29" name="Freeform 314">
              <a:extLst>
                <a:ext uri="{FF2B5EF4-FFF2-40B4-BE49-F238E27FC236}">
                  <a16:creationId xmlns:a16="http://schemas.microsoft.com/office/drawing/2014/main" id="{F1E9FC61-23BB-48E2-85B6-CB8383277A68}"/>
                </a:ext>
              </a:extLst>
            </p:cNvPr>
            <p:cNvSpPr>
              <a:spLocks noChangeAspect="1"/>
            </p:cNvSpPr>
            <p:nvPr/>
          </p:nvSpPr>
          <p:spPr bwMode="auto">
            <a:xfrm>
              <a:off x="2507405" y="3167133"/>
              <a:ext cx="593026" cy="313745"/>
            </a:xfrm>
            <a:custGeom>
              <a:avLst/>
              <a:gdLst>
                <a:gd name="T0" fmla="*/ 7 w 197"/>
                <a:gd name="T1" fmla="*/ 49 h 109"/>
                <a:gd name="T2" fmla="*/ 39 w 197"/>
                <a:gd name="T3" fmla="*/ 32 h 109"/>
                <a:gd name="T4" fmla="*/ 61 w 197"/>
                <a:gd name="T5" fmla="*/ 22 h 109"/>
                <a:gd name="T6" fmla="*/ 39 w 197"/>
                <a:gd name="T7" fmla="*/ 38 h 109"/>
                <a:gd name="T8" fmla="*/ 40 w 197"/>
                <a:gd name="T9" fmla="*/ 38 h 109"/>
                <a:gd name="T10" fmla="*/ 75 w 197"/>
                <a:gd name="T11" fmla="*/ 17 h 109"/>
                <a:gd name="T12" fmla="*/ 91 w 197"/>
                <a:gd name="T13" fmla="*/ 3 h 109"/>
                <a:gd name="T14" fmla="*/ 90 w 197"/>
                <a:gd name="T15" fmla="*/ 0 h 109"/>
                <a:gd name="T16" fmla="*/ 75 w 197"/>
                <a:gd name="T17" fmla="*/ 8 h 109"/>
                <a:gd name="T18" fmla="*/ 72 w 197"/>
                <a:gd name="T19" fmla="*/ 7 h 109"/>
                <a:gd name="T20" fmla="*/ 65 w 197"/>
                <a:gd name="T21" fmla="*/ 17 h 109"/>
                <a:gd name="T22" fmla="*/ 60 w 197"/>
                <a:gd name="T23" fmla="*/ 17 h 109"/>
                <a:gd name="T24" fmla="*/ 71 w 197"/>
                <a:gd name="T25" fmla="*/ 0 h 109"/>
                <a:gd name="T26" fmla="*/ 59 w 197"/>
                <a:gd name="T27" fmla="*/ 13 h 109"/>
                <a:gd name="T28" fmla="*/ 19 w 197"/>
                <a:gd name="T29" fmla="*/ 25 h 109"/>
                <a:gd name="T30" fmla="*/ 11 w 197"/>
                <a:gd name="T31" fmla="*/ 35 h 109"/>
                <a:gd name="T32" fmla="*/ 5 w 197"/>
                <a:gd name="T33" fmla="*/ 37 h 109"/>
                <a:gd name="T34" fmla="*/ 0 w 197"/>
                <a:gd name="T35" fmla="*/ 44 h 109"/>
                <a:gd name="T36" fmla="*/ 7 w 197"/>
                <a:gd name="T37" fmla="*/ 49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
                <a:gd name="T58" fmla="*/ 0 h 109"/>
                <a:gd name="T59" fmla="*/ 197 w 197"/>
                <a:gd name="T60" fmla="*/ 109 h 1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 h="109">
                  <a:moveTo>
                    <a:pt x="15" y="109"/>
                  </a:moveTo>
                  <a:lnTo>
                    <a:pt x="84" y="72"/>
                  </a:lnTo>
                  <a:lnTo>
                    <a:pt x="132" y="50"/>
                  </a:lnTo>
                  <a:lnTo>
                    <a:pt x="84" y="85"/>
                  </a:lnTo>
                  <a:lnTo>
                    <a:pt x="87" y="85"/>
                  </a:lnTo>
                  <a:lnTo>
                    <a:pt x="161" y="37"/>
                  </a:lnTo>
                  <a:lnTo>
                    <a:pt x="197" y="6"/>
                  </a:lnTo>
                  <a:lnTo>
                    <a:pt x="194" y="0"/>
                  </a:lnTo>
                  <a:lnTo>
                    <a:pt x="161" y="18"/>
                  </a:lnTo>
                  <a:lnTo>
                    <a:pt x="156" y="17"/>
                  </a:lnTo>
                  <a:lnTo>
                    <a:pt x="141" y="37"/>
                  </a:lnTo>
                  <a:lnTo>
                    <a:pt x="130" y="37"/>
                  </a:lnTo>
                  <a:lnTo>
                    <a:pt x="154" y="0"/>
                  </a:lnTo>
                  <a:lnTo>
                    <a:pt x="128" y="30"/>
                  </a:lnTo>
                  <a:lnTo>
                    <a:pt x="41" y="57"/>
                  </a:lnTo>
                  <a:lnTo>
                    <a:pt x="23" y="77"/>
                  </a:lnTo>
                  <a:lnTo>
                    <a:pt x="11" y="82"/>
                  </a:lnTo>
                  <a:lnTo>
                    <a:pt x="0" y="98"/>
                  </a:lnTo>
                  <a:lnTo>
                    <a:pt x="15" y="109"/>
                  </a:lnTo>
                  <a:close/>
                </a:path>
              </a:pathLst>
            </a:custGeom>
            <a:solidFill>
              <a:srgbClr val="A9CF83"/>
            </a:solidFill>
            <a:ln w="19050">
              <a:solidFill>
                <a:schemeClr val="accent3">
                  <a:lumMod val="20000"/>
                  <a:lumOff val="80000"/>
                </a:schemeClr>
              </a:solidFill>
              <a:round/>
              <a:headEnd/>
              <a:tailEnd/>
            </a:ln>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45" name="Group 44">
              <a:extLst>
                <a:ext uri="{FF2B5EF4-FFF2-40B4-BE49-F238E27FC236}">
                  <a16:creationId xmlns:a16="http://schemas.microsoft.com/office/drawing/2014/main" id="{404E40D4-870E-4F2A-8A34-B2AB574165ED}"/>
                </a:ext>
              </a:extLst>
            </p:cNvPr>
            <p:cNvGrpSpPr/>
            <p:nvPr/>
          </p:nvGrpSpPr>
          <p:grpSpPr>
            <a:xfrm>
              <a:off x="706201" y="1834797"/>
              <a:ext cx="1911060" cy="1555827"/>
              <a:chOff x="706201" y="1834797"/>
              <a:chExt cx="1911060" cy="1555827"/>
            </a:xfrm>
          </p:grpSpPr>
          <p:sp>
            <p:nvSpPr>
              <p:cNvPr id="20" name="Freeform 301">
                <a:extLst>
                  <a:ext uri="{FF2B5EF4-FFF2-40B4-BE49-F238E27FC236}">
                    <a16:creationId xmlns:a16="http://schemas.microsoft.com/office/drawing/2014/main" id="{B3E82A3A-F22C-4BBC-9E59-13D55941634F}"/>
                  </a:ext>
                </a:extLst>
              </p:cNvPr>
              <p:cNvSpPr>
                <a:spLocks noChangeAspect="1"/>
              </p:cNvSpPr>
              <p:nvPr/>
            </p:nvSpPr>
            <p:spPr bwMode="auto">
              <a:xfrm>
                <a:off x="706201" y="1834797"/>
                <a:ext cx="1885292" cy="1555827"/>
              </a:xfrm>
              <a:custGeom>
                <a:avLst/>
                <a:gdLst>
                  <a:gd name="T0" fmla="*/ 9 w 633"/>
                  <a:gd name="T1" fmla="*/ 225 h 535"/>
                  <a:gd name="T2" fmla="*/ 196 w 633"/>
                  <a:gd name="T3" fmla="*/ 191 h 535"/>
                  <a:gd name="T4" fmla="*/ 216 w 633"/>
                  <a:gd name="T5" fmla="*/ 212 h 535"/>
                  <a:gd name="T6" fmla="*/ 235 w 633"/>
                  <a:gd name="T7" fmla="*/ 221 h 535"/>
                  <a:gd name="T8" fmla="*/ 277 w 633"/>
                  <a:gd name="T9" fmla="*/ 235 h 535"/>
                  <a:gd name="T10" fmla="*/ 279 w 633"/>
                  <a:gd name="T11" fmla="*/ 245 h 535"/>
                  <a:gd name="T12" fmla="*/ 286 w 633"/>
                  <a:gd name="T13" fmla="*/ 231 h 535"/>
                  <a:gd name="T14" fmla="*/ 287 w 633"/>
                  <a:gd name="T15" fmla="*/ 210 h 535"/>
                  <a:gd name="T16" fmla="*/ 279 w 633"/>
                  <a:gd name="T17" fmla="*/ 169 h 535"/>
                  <a:gd name="T18" fmla="*/ 279 w 633"/>
                  <a:gd name="T19" fmla="*/ 129 h 535"/>
                  <a:gd name="T20" fmla="*/ 259 w 633"/>
                  <a:gd name="T21" fmla="*/ 69 h 535"/>
                  <a:gd name="T22" fmla="*/ 256 w 633"/>
                  <a:gd name="T23" fmla="*/ 43 h 535"/>
                  <a:gd name="T24" fmla="*/ 243 w 633"/>
                  <a:gd name="T25" fmla="*/ 0 h 535"/>
                  <a:gd name="T26" fmla="*/ 182 w 633"/>
                  <a:gd name="T27" fmla="*/ 14 h 535"/>
                  <a:gd name="T28" fmla="*/ 149 w 633"/>
                  <a:gd name="T29" fmla="*/ 49 h 535"/>
                  <a:gd name="T30" fmla="*/ 147 w 633"/>
                  <a:gd name="T31" fmla="*/ 59 h 535"/>
                  <a:gd name="T32" fmla="*/ 128 w 633"/>
                  <a:gd name="T33" fmla="*/ 78 h 535"/>
                  <a:gd name="T34" fmla="*/ 133 w 633"/>
                  <a:gd name="T35" fmla="*/ 86 h 535"/>
                  <a:gd name="T36" fmla="*/ 137 w 633"/>
                  <a:gd name="T37" fmla="*/ 92 h 535"/>
                  <a:gd name="T38" fmla="*/ 135 w 633"/>
                  <a:gd name="T39" fmla="*/ 93 h 535"/>
                  <a:gd name="T40" fmla="*/ 140 w 633"/>
                  <a:gd name="T41" fmla="*/ 102 h 535"/>
                  <a:gd name="T42" fmla="*/ 141 w 633"/>
                  <a:gd name="T43" fmla="*/ 110 h 535"/>
                  <a:gd name="T44" fmla="*/ 122 w 633"/>
                  <a:gd name="T45" fmla="*/ 127 h 535"/>
                  <a:gd name="T46" fmla="*/ 95 w 633"/>
                  <a:gd name="T47" fmla="*/ 134 h 535"/>
                  <a:gd name="T48" fmla="*/ 87 w 633"/>
                  <a:gd name="T49" fmla="*/ 139 h 535"/>
                  <a:gd name="T50" fmla="*/ 77 w 633"/>
                  <a:gd name="T51" fmla="*/ 135 h 535"/>
                  <a:gd name="T52" fmla="*/ 46 w 633"/>
                  <a:gd name="T53" fmla="*/ 138 h 535"/>
                  <a:gd name="T54" fmla="*/ 24 w 633"/>
                  <a:gd name="T55" fmla="*/ 148 h 535"/>
                  <a:gd name="T56" fmla="*/ 24 w 633"/>
                  <a:gd name="T57" fmla="*/ 158 h 535"/>
                  <a:gd name="T58" fmla="*/ 28 w 633"/>
                  <a:gd name="T59" fmla="*/ 165 h 535"/>
                  <a:gd name="T60" fmla="*/ 31 w 633"/>
                  <a:gd name="T61" fmla="*/ 165 h 535"/>
                  <a:gd name="T62" fmla="*/ 35 w 633"/>
                  <a:gd name="T63" fmla="*/ 176 h 535"/>
                  <a:gd name="T64" fmla="*/ 29 w 633"/>
                  <a:gd name="T65" fmla="*/ 179 h 535"/>
                  <a:gd name="T66" fmla="*/ 26 w 633"/>
                  <a:gd name="T67" fmla="*/ 189 h 535"/>
                  <a:gd name="T68" fmla="*/ 0 w 633"/>
                  <a:gd name="T69" fmla="*/ 212 h 535"/>
                  <a:gd name="T70" fmla="*/ 9 w 633"/>
                  <a:gd name="T71" fmla="*/ 225 h 5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3"/>
                  <a:gd name="T109" fmla="*/ 0 h 535"/>
                  <a:gd name="T110" fmla="*/ 633 w 633"/>
                  <a:gd name="T111" fmla="*/ 535 h 5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3" h="535">
                    <a:moveTo>
                      <a:pt x="21" y="492"/>
                    </a:moveTo>
                    <a:lnTo>
                      <a:pt x="433" y="418"/>
                    </a:lnTo>
                    <a:lnTo>
                      <a:pt x="477" y="463"/>
                    </a:lnTo>
                    <a:lnTo>
                      <a:pt x="518" y="483"/>
                    </a:lnTo>
                    <a:lnTo>
                      <a:pt x="610" y="513"/>
                    </a:lnTo>
                    <a:lnTo>
                      <a:pt x="617" y="535"/>
                    </a:lnTo>
                    <a:lnTo>
                      <a:pt x="631" y="504"/>
                    </a:lnTo>
                    <a:lnTo>
                      <a:pt x="633" y="458"/>
                    </a:lnTo>
                    <a:lnTo>
                      <a:pt x="617" y="370"/>
                    </a:lnTo>
                    <a:lnTo>
                      <a:pt x="617" y="283"/>
                    </a:lnTo>
                    <a:lnTo>
                      <a:pt x="572" y="151"/>
                    </a:lnTo>
                    <a:lnTo>
                      <a:pt x="564" y="93"/>
                    </a:lnTo>
                    <a:lnTo>
                      <a:pt x="536" y="0"/>
                    </a:lnTo>
                    <a:lnTo>
                      <a:pt x="402" y="31"/>
                    </a:lnTo>
                    <a:lnTo>
                      <a:pt x="330" y="107"/>
                    </a:lnTo>
                    <a:lnTo>
                      <a:pt x="324" y="129"/>
                    </a:lnTo>
                    <a:lnTo>
                      <a:pt x="282" y="171"/>
                    </a:lnTo>
                    <a:lnTo>
                      <a:pt x="292" y="188"/>
                    </a:lnTo>
                    <a:lnTo>
                      <a:pt x="303" y="201"/>
                    </a:lnTo>
                    <a:lnTo>
                      <a:pt x="297" y="204"/>
                    </a:lnTo>
                    <a:lnTo>
                      <a:pt x="309" y="223"/>
                    </a:lnTo>
                    <a:lnTo>
                      <a:pt x="310" y="239"/>
                    </a:lnTo>
                    <a:lnTo>
                      <a:pt x="269" y="277"/>
                    </a:lnTo>
                    <a:lnTo>
                      <a:pt x="209" y="292"/>
                    </a:lnTo>
                    <a:lnTo>
                      <a:pt x="193" y="303"/>
                    </a:lnTo>
                    <a:lnTo>
                      <a:pt x="170" y="295"/>
                    </a:lnTo>
                    <a:lnTo>
                      <a:pt x="103" y="301"/>
                    </a:lnTo>
                    <a:lnTo>
                      <a:pt x="52" y="322"/>
                    </a:lnTo>
                    <a:lnTo>
                      <a:pt x="52" y="346"/>
                    </a:lnTo>
                    <a:lnTo>
                      <a:pt x="62" y="361"/>
                    </a:lnTo>
                    <a:lnTo>
                      <a:pt x="68" y="361"/>
                    </a:lnTo>
                    <a:lnTo>
                      <a:pt x="77" y="384"/>
                    </a:lnTo>
                    <a:lnTo>
                      <a:pt x="64" y="392"/>
                    </a:lnTo>
                    <a:lnTo>
                      <a:pt x="58" y="412"/>
                    </a:lnTo>
                    <a:lnTo>
                      <a:pt x="0" y="463"/>
                    </a:lnTo>
                    <a:lnTo>
                      <a:pt x="21" y="492"/>
                    </a:lnTo>
                    <a:close/>
                  </a:path>
                </a:pathLst>
              </a:custGeom>
              <a:solidFill>
                <a:srgbClr val="A9CF83"/>
              </a:solidFill>
              <a:ln w="19050">
                <a:solidFill>
                  <a:schemeClr val="accent3">
                    <a:lumMod val="20000"/>
                    <a:lumOff val="80000"/>
                  </a:schemeClr>
                </a:solidFill>
                <a:round/>
                <a:headEnd/>
                <a:tailEnd/>
              </a:ln>
              <a:effectLst>
                <a:outerShdw blurRad="63500" sx="102000" sy="102000" algn="ctr" rotWithShape="0">
                  <a:prstClr val="black">
                    <a:alpha val="40000"/>
                  </a:prstClr>
                </a:outerShdw>
              </a:effectLst>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66C5795B-3B5A-42C3-B140-CE9F8064728C}"/>
                  </a:ext>
                </a:extLst>
              </p:cNvPr>
              <p:cNvSpPr/>
              <p:nvPr/>
            </p:nvSpPr>
            <p:spPr>
              <a:xfrm>
                <a:off x="2265025" y="2534580"/>
                <a:ext cx="203401" cy="20118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sp>
            <p:nvSpPr>
              <p:cNvPr id="42" name="TextBox 41">
                <a:extLst>
                  <a:ext uri="{FF2B5EF4-FFF2-40B4-BE49-F238E27FC236}">
                    <a16:creationId xmlns:a16="http://schemas.microsoft.com/office/drawing/2014/main" id="{53FB38EC-4B96-4892-A6D7-24884C04E915}"/>
                  </a:ext>
                </a:extLst>
              </p:cNvPr>
              <p:cNvSpPr txBox="1"/>
              <p:nvPr/>
            </p:nvSpPr>
            <p:spPr>
              <a:xfrm>
                <a:off x="876045" y="2614918"/>
                <a:ext cx="1741216" cy="4364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3265"/>
                    </a:solidFill>
                    <a:effectLst/>
                    <a:uLnTx/>
                    <a:uFillTx/>
                    <a:latin typeface="Arial" panose="020B0604020202020204"/>
                    <a:ea typeface="+mn-ea"/>
                    <a:cs typeface="+mn-cs"/>
                  </a:rPr>
                  <a:t>EMCBC-NY, </a:t>
                </a:r>
                <a:br>
                  <a:rPr kumimoji="0" lang="en-US" sz="1400" b="1" i="0" u="none" strike="noStrike" kern="1200" cap="none" spc="0" normalizeH="0" baseline="0" noProof="0">
                    <a:ln>
                      <a:noFill/>
                    </a:ln>
                    <a:solidFill>
                      <a:srgbClr val="323265"/>
                    </a:solidFill>
                    <a:effectLst/>
                    <a:uLnTx/>
                    <a:uFillTx/>
                    <a:latin typeface="Arial" panose="020B0604020202020204"/>
                    <a:ea typeface="+mn-ea"/>
                    <a:cs typeface="+mn-cs"/>
                  </a:rPr>
                </a:br>
                <a:r>
                  <a:rPr kumimoji="0" lang="en-US" sz="1400" b="1" i="0" u="none" strike="noStrike" kern="1200" cap="none" spc="0" normalizeH="0" baseline="0" noProof="0">
                    <a:ln>
                      <a:noFill/>
                    </a:ln>
                    <a:solidFill>
                      <a:srgbClr val="323265"/>
                    </a:solidFill>
                    <a:effectLst/>
                    <a:uLnTx/>
                    <a:uFillTx/>
                    <a:latin typeface="Arial" panose="020B0604020202020204"/>
                    <a:ea typeface="+mn-ea"/>
                    <a:cs typeface="+mn-cs"/>
                  </a:rPr>
                  <a:t>New York</a:t>
                </a:r>
              </a:p>
            </p:txBody>
          </p:sp>
        </p:grpSp>
      </p:grpSp>
      <p:pic>
        <p:nvPicPr>
          <p:cNvPr id="11" name="Picture 10">
            <a:extLst>
              <a:ext uri="{FF2B5EF4-FFF2-40B4-BE49-F238E27FC236}">
                <a16:creationId xmlns:a16="http://schemas.microsoft.com/office/drawing/2014/main" id="{C5FB36F3-72FA-4428-A2A3-443E69511B1F}"/>
              </a:ext>
            </a:extLst>
          </p:cNvPr>
          <p:cNvPicPr>
            <a:picLocks noChangeAspect="1"/>
          </p:cNvPicPr>
          <p:nvPr/>
        </p:nvPicPr>
        <p:blipFill rotWithShape="1">
          <a:blip r:embed="rId3"/>
          <a:srcRect t="16145" b="13999"/>
          <a:stretch/>
        </p:blipFill>
        <p:spPr>
          <a:xfrm>
            <a:off x="0" y="4031914"/>
            <a:ext cx="3944204" cy="2047165"/>
          </a:xfrm>
          <a:prstGeom prst="rect">
            <a:avLst/>
          </a:prstGeom>
        </p:spPr>
      </p:pic>
      <p:sp>
        <p:nvSpPr>
          <p:cNvPr id="4" name="Title 1">
            <a:extLst>
              <a:ext uri="{FF2B5EF4-FFF2-40B4-BE49-F238E27FC236}">
                <a16:creationId xmlns:a16="http://schemas.microsoft.com/office/drawing/2014/main" id="{22531A8F-F4B3-3095-EDCE-EE54EAE677FA}"/>
              </a:ext>
            </a:extLst>
          </p:cNvPr>
          <p:cNvSpPr txBox="1">
            <a:spLocks/>
          </p:cNvSpPr>
          <p:nvPr/>
        </p:nvSpPr>
        <p:spPr>
          <a:xfrm>
            <a:off x="810351" y="544313"/>
            <a:ext cx="9873465" cy="712333"/>
          </a:xfrm>
          <a:prstGeom prst="rect">
            <a:avLst/>
          </a:prstGeom>
        </p:spPr>
        <p:txBody>
          <a:bodyPr vert="horz" lIns="91440" tIns="45720" rIns="91440" bIns="45720" rtlCol="0" anchor="t" anchorCtr="0">
            <a:normAutofit/>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6637"/>
                </a:solidFill>
                <a:effectLst/>
                <a:uLnTx/>
                <a:uFillTx/>
                <a:latin typeface="Arial Black" panose="020B0A04020102020204"/>
                <a:ea typeface="+mj-ea"/>
                <a:cs typeface="Calibri" panose="020F0502020204030204" pitchFamily="34" charset="0"/>
              </a:rPr>
              <a:t>EMCBC-NY (formerly SPRU)</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Black" panose="020B0A04020102020204"/>
              <a:ea typeface="+mj-ea"/>
              <a:cs typeface="+mj-cs"/>
            </a:endParaRPr>
          </a:p>
        </p:txBody>
      </p:sp>
      <p:sp>
        <p:nvSpPr>
          <p:cNvPr id="6" name="TextBox 5">
            <a:extLst>
              <a:ext uri="{FF2B5EF4-FFF2-40B4-BE49-F238E27FC236}">
                <a16:creationId xmlns:a16="http://schemas.microsoft.com/office/drawing/2014/main" id="{A5AC2CD9-84D0-A7C7-8329-7B1627D72C72}"/>
              </a:ext>
            </a:extLst>
          </p:cNvPr>
          <p:cNvSpPr txBox="1"/>
          <p:nvPr/>
        </p:nvSpPr>
        <p:spPr>
          <a:xfrm>
            <a:off x="924923" y="1203039"/>
            <a:ext cx="10763165" cy="4216539"/>
          </a:xfrm>
          <a:prstGeom prst="rect">
            <a:avLst/>
          </a:prstGeom>
          <a:noFill/>
        </p:spPr>
        <p:txBody>
          <a:bodyPr wrap="square" rtlCol="0">
            <a:spAutoFit/>
          </a:bodyPr>
          <a:lstStyle/>
          <a:p>
            <a:r>
              <a:rPr lang="en-US" sz="2800" b="1" dirty="0">
                <a:solidFill>
                  <a:srgbClr val="002499"/>
                </a:solidFill>
                <a:cs typeface="Arial" panose="020B0604020202020204" pitchFamily="34" charset="0"/>
              </a:rPr>
              <a:t>Upcoming Work</a:t>
            </a:r>
          </a:p>
          <a:p>
            <a:pPr marL="285750" indent="-285750">
              <a:buFont typeface="Arial" panose="020B0604020202020204" pitchFamily="34" charset="0"/>
              <a:buChar char="•"/>
            </a:pPr>
            <a:r>
              <a:rPr lang="en-US" sz="2400" dirty="0">
                <a:solidFill>
                  <a:srgbClr val="002499"/>
                </a:solidFill>
                <a:cs typeface="Arial" panose="020B0604020202020204" pitchFamily="34" charset="0"/>
              </a:rPr>
              <a:t>Future budget requests and carryover support continued storage and disposition of remaining suspect TRU waste</a:t>
            </a:r>
          </a:p>
          <a:p>
            <a:pPr marL="285750" indent="-285750">
              <a:buFont typeface="Arial" panose="020B0604020202020204" pitchFamily="34" charset="0"/>
              <a:buChar char="•"/>
            </a:pPr>
            <a:r>
              <a:rPr lang="en-US" sz="2400" dirty="0">
                <a:solidFill>
                  <a:srgbClr val="002499"/>
                </a:solidFill>
                <a:cs typeface="Arial" panose="020B0604020202020204" pitchFamily="34" charset="0"/>
              </a:rPr>
              <a:t>Site to begin commercial processing of suspect TRU waste in FY2023/2024.</a:t>
            </a:r>
          </a:p>
          <a:p>
            <a:pPr marL="285750" indent="-285750">
              <a:buFont typeface="Arial" panose="020B0604020202020204" pitchFamily="34" charset="0"/>
              <a:buChar char="•"/>
            </a:pPr>
            <a:r>
              <a:rPr lang="en-US" sz="2400" dirty="0">
                <a:solidFill>
                  <a:srgbClr val="002499"/>
                </a:solidFill>
                <a:cs typeface="Arial" panose="020B0604020202020204" pitchFamily="34" charset="0"/>
              </a:rPr>
              <a:t>EM and Naval Reactors signed memorandum of agreement for EM to conduct D&amp;D and environmental remediation at Naval Nuclear Laboratory Sites.</a:t>
            </a:r>
          </a:p>
          <a:p>
            <a:pPr marL="285750" indent="-285750">
              <a:buFont typeface="Arial" panose="020B0604020202020204" pitchFamily="34" charset="0"/>
              <a:buChar char="•"/>
            </a:pPr>
            <a:endParaRPr lang="en-US" sz="2400" dirty="0">
              <a:solidFill>
                <a:srgbClr val="002499"/>
              </a:solidFill>
              <a:cs typeface="Arial" panose="020B0604020202020204" pitchFamily="34" charset="0"/>
            </a:endParaRPr>
          </a:p>
          <a:p>
            <a:pPr marL="285750" indent="-285750">
              <a:buFont typeface="Arial" panose="020B0604020202020204" pitchFamily="34" charset="0"/>
              <a:buChar char="•"/>
            </a:pPr>
            <a:endParaRPr lang="en-US" sz="2400" dirty="0">
              <a:solidFill>
                <a:srgbClr val="002499"/>
              </a:solidFill>
              <a:cs typeface="Arial" panose="020B0604020202020204" pitchFamily="34" charset="0"/>
            </a:endParaRPr>
          </a:p>
          <a:p>
            <a:pPr marL="285750" indent="-285750">
              <a:buFont typeface="Arial" panose="020B0604020202020204" pitchFamily="34" charset="0"/>
              <a:buChar char="•"/>
            </a:pPr>
            <a:endParaRPr lang="en-US" sz="2400" b="1" dirty="0">
              <a:solidFill>
                <a:srgbClr val="002499"/>
              </a:solidFill>
              <a:cs typeface="Arial" panose="020B0604020202020204" pitchFamily="34" charset="0"/>
            </a:endParaRPr>
          </a:p>
          <a:p>
            <a:pPr marL="285750" indent="-285750">
              <a:buFont typeface="Arial" panose="020B0604020202020204" pitchFamily="34" charset="0"/>
              <a:buChar char="•"/>
            </a:pPr>
            <a:endParaRPr lang="en-US" sz="2400" dirty="0">
              <a:solidFill>
                <a:srgbClr val="002499"/>
              </a:solidFill>
              <a:cs typeface="Arial" panose="020B0604020202020204" pitchFamily="34" charset="0"/>
            </a:endParaRPr>
          </a:p>
        </p:txBody>
      </p:sp>
      <p:pic>
        <p:nvPicPr>
          <p:cNvPr id="2050" name="Picture 2" descr="NISKAYUNA, N.Y. – EM recently completed deactivation, decontamination, demolition, and site restoration at the Separations Process Research Unit (SPRU) nuclear facilities at the Knolls Atomic Power Laboratory. ">
            <a:extLst>
              <a:ext uri="{FF2B5EF4-FFF2-40B4-BE49-F238E27FC236}">
                <a16:creationId xmlns:a16="http://schemas.microsoft.com/office/drawing/2014/main" id="{72883D38-16A2-AA21-68D8-8FFEDCD7AB6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763"/>
          <a:stretch/>
        </p:blipFill>
        <p:spPr bwMode="auto">
          <a:xfrm>
            <a:off x="8034835" y="3994473"/>
            <a:ext cx="4157165" cy="20471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view of the restored site of the former Building H2 at the former Separations Process Research Unit.">
            <a:extLst>
              <a:ext uri="{FF2B5EF4-FFF2-40B4-BE49-F238E27FC236}">
                <a16:creationId xmlns:a16="http://schemas.microsoft.com/office/drawing/2014/main" id="{7EEF232D-AB7B-73B6-73C0-D6340A910E9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877670" y="4031914"/>
            <a:ext cx="4157165" cy="204716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49FB618-CC77-740F-EDB8-C607BDAC45E8}"/>
              </a:ext>
            </a:extLst>
          </p:cNvPr>
          <p:cNvSpPr>
            <a:spLocks noGrp="1"/>
          </p:cNvSpPr>
          <p:nvPr>
            <p:ph type="sldNum" sz="quarter" idx="11"/>
          </p:nvPr>
        </p:nvSpPr>
        <p:spPr/>
        <p:txBody>
          <a:bodyPr/>
          <a:lstStyle/>
          <a:p>
            <a:pPr algn="ctr">
              <a:defRPr/>
            </a:pPr>
            <a:fld id="{F04C2B28-D913-4DCD-9CF5-F7D951D22168}" type="slidenum">
              <a:rPr lang="en-US" sz="1200" smtClean="0">
                <a:solidFill>
                  <a:schemeClr val="bg1"/>
                </a:solidFill>
              </a:rPr>
              <a:pPr algn="ctr">
                <a:defRPr/>
              </a:pPr>
              <a:t>10</a:t>
            </a:fld>
            <a:endParaRPr lang="en-US" sz="1200">
              <a:solidFill>
                <a:schemeClr val="bg1"/>
              </a:solidFill>
            </a:endParaRPr>
          </a:p>
        </p:txBody>
      </p:sp>
    </p:spTree>
    <p:extLst>
      <p:ext uri="{BB962C8B-B14F-4D97-AF65-F5344CB8AC3E}">
        <p14:creationId xmlns:p14="http://schemas.microsoft.com/office/powerpoint/2010/main" val="415831483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6813-5869-E3E6-63B2-EA73A1800546}"/>
              </a:ext>
            </a:extLst>
          </p:cNvPr>
          <p:cNvSpPr>
            <a:spLocks noGrp="1"/>
          </p:cNvSpPr>
          <p:nvPr>
            <p:ph type="ctrTitle"/>
          </p:nvPr>
        </p:nvSpPr>
        <p:spPr/>
        <p:txBody>
          <a:bodyPr/>
          <a:lstStyle/>
          <a:p>
            <a:r>
              <a:rPr lang="en-US" dirty="0"/>
              <a:t>Office of Packaging and Transportation</a:t>
            </a:r>
          </a:p>
        </p:txBody>
      </p:sp>
    </p:spTree>
    <p:extLst>
      <p:ext uri="{BB962C8B-B14F-4D97-AF65-F5344CB8AC3E}">
        <p14:creationId xmlns:p14="http://schemas.microsoft.com/office/powerpoint/2010/main" val="2760097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E2CE74-45E1-C256-5FDC-F7A3F38CDDB8}"/>
              </a:ext>
            </a:extLst>
          </p:cNvPr>
          <p:cNvPicPr>
            <a:picLocks noChangeAspect="1"/>
          </p:cNvPicPr>
          <p:nvPr/>
        </p:nvPicPr>
        <p:blipFill>
          <a:blip r:embed="rId2"/>
          <a:stretch>
            <a:fillRect/>
          </a:stretch>
        </p:blipFill>
        <p:spPr>
          <a:xfrm>
            <a:off x="4419600" y="0"/>
            <a:ext cx="7772400" cy="6829425"/>
          </a:xfrm>
          <a:prstGeom prst="rect">
            <a:avLst/>
          </a:prstGeom>
        </p:spPr>
      </p:pic>
      <p:sp>
        <p:nvSpPr>
          <p:cNvPr id="14" name="Arrow: Right 13">
            <a:extLst>
              <a:ext uri="{FF2B5EF4-FFF2-40B4-BE49-F238E27FC236}">
                <a16:creationId xmlns:a16="http://schemas.microsoft.com/office/drawing/2014/main" id="{54902BF1-96C4-8EF7-3E2E-166DBC848BA2}"/>
              </a:ext>
            </a:extLst>
          </p:cNvPr>
          <p:cNvSpPr/>
          <p:nvPr/>
        </p:nvSpPr>
        <p:spPr>
          <a:xfrm rot="627188">
            <a:off x="4136933" y="5577716"/>
            <a:ext cx="3911982" cy="601852"/>
          </a:xfrm>
          <a:prstGeom prst="rightArrow">
            <a:avLst>
              <a:gd name="adj1" fmla="val 50198"/>
              <a:gd name="adj2" fmla="val 54397"/>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18254AB-BA73-F852-29BE-FA1D36516755}"/>
              </a:ext>
            </a:extLst>
          </p:cNvPr>
          <p:cNvPicPr>
            <a:picLocks noChangeAspect="1"/>
          </p:cNvPicPr>
          <p:nvPr/>
        </p:nvPicPr>
        <p:blipFill>
          <a:blip r:embed="rId3"/>
          <a:stretch>
            <a:fillRect/>
          </a:stretch>
        </p:blipFill>
        <p:spPr>
          <a:xfrm>
            <a:off x="966521" y="528925"/>
            <a:ext cx="3353444" cy="5392473"/>
          </a:xfrm>
          <a:prstGeom prst="rect">
            <a:avLst/>
          </a:prstGeom>
        </p:spPr>
      </p:pic>
      <p:sp>
        <p:nvSpPr>
          <p:cNvPr id="2" name="Slide Number Placeholder 1">
            <a:extLst>
              <a:ext uri="{FF2B5EF4-FFF2-40B4-BE49-F238E27FC236}">
                <a16:creationId xmlns:a16="http://schemas.microsoft.com/office/drawing/2014/main" id="{0BA6E05D-3D07-2868-3638-AECC74D2B150}"/>
              </a:ext>
            </a:extLst>
          </p:cNvPr>
          <p:cNvSpPr>
            <a:spLocks noGrp="1"/>
          </p:cNvSpPr>
          <p:nvPr>
            <p:ph type="sldNum" sz="quarter" idx="12"/>
          </p:nvPr>
        </p:nvSpPr>
        <p:spPr>
          <a:xfrm>
            <a:off x="11219327" y="6303736"/>
            <a:ext cx="697833" cy="365125"/>
          </a:xfrm>
          <a:prstGeom prst="rect">
            <a:avLst/>
          </a:prstGeom>
        </p:spPr>
        <p:txBody>
          <a:bodyPr vert="horz" lIns="91440" tIns="91440" rIns="91440" bIns="91440" rtlCol="0" anchor="ctr" anchorCtr="0"/>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73C8E2-B35B-254F-A137-6F2F570DAACB}" type="slidenum">
              <a:rPr lang="en-US" smtClean="0"/>
              <a:pPr/>
              <a:t>12</a:t>
            </a:fld>
            <a:endParaRPr lang="en-US" dirty="0"/>
          </a:p>
        </p:txBody>
      </p:sp>
      <p:sp>
        <p:nvSpPr>
          <p:cNvPr id="11" name="Rectangle 10">
            <a:extLst>
              <a:ext uri="{FF2B5EF4-FFF2-40B4-BE49-F238E27FC236}">
                <a16:creationId xmlns:a16="http://schemas.microsoft.com/office/drawing/2014/main" id="{774F7D6B-1196-55E3-D34E-4E5103ED50C8}"/>
              </a:ext>
            </a:extLst>
          </p:cNvPr>
          <p:cNvSpPr/>
          <p:nvPr/>
        </p:nvSpPr>
        <p:spPr>
          <a:xfrm>
            <a:off x="966522" y="5017477"/>
            <a:ext cx="3253786" cy="808891"/>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BCA2C90-7DA4-2EC9-06E0-774CDDD9437A}"/>
              </a:ext>
            </a:extLst>
          </p:cNvPr>
          <p:cNvPicPr>
            <a:picLocks noChangeAspect="1"/>
          </p:cNvPicPr>
          <p:nvPr/>
        </p:nvPicPr>
        <p:blipFill>
          <a:blip r:embed="rId4"/>
          <a:stretch>
            <a:fillRect/>
          </a:stretch>
        </p:blipFill>
        <p:spPr>
          <a:xfrm>
            <a:off x="4661926" y="6387382"/>
            <a:ext cx="2105025" cy="352425"/>
          </a:xfrm>
          <a:prstGeom prst="rect">
            <a:avLst/>
          </a:prstGeom>
        </p:spPr>
      </p:pic>
    </p:spTree>
    <p:extLst>
      <p:ext uri="{BB962C8B-B14F-4D97-AF65-F5344CB8AC3E}">
        <p14:creationId xmlns:p14="http://schemas.microsoft.com/office/powerpoint/2010/main" val="2703924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35023"/>
            <a:ext cx="4914900" cy="4187952"/>
          </a:xfrm>
        </p:spPr>
        <p:txBody>
          <a:bodyPr>
            <a:noAutofit/>
          </a:bodyPr>
          <a:lstStyle/>
          <a:p>
            <a:pPr marL="0" indent="0">
              <a:buNone/>
            </a:pPr>
            <a:r>
              <a:rPr lang="en-US" dirty="0">
                <a:latin typeface="Calibri" panose="020F0502020204030204" pitchFamily="34" charset="0"/>
                <a:cs typeface="Calibri" panose="020F0502020204030204" pitchFamily="34" charset="0"/>
              </a:rPr>
              <a:t>The Office of Packaging and Transportation (OPT) protects people and the environment by ensuring safe, compliant and efficient packaging and transportation of materials. We achieve this mission by conducting packaging and transportation assessments and oversight; assisting field sites; and developing and managing policies, guidance and tools in accordance with DOE requirements and government regulations. </a:t>
            </a:r>
          </a:p>
          <a:p>
            <a:pPr marL="0" indent="0">
              <a:buNone/>
            </a:pPr>
            <a:endParaRPr lang="en-US" sz="2000" dirty="0"/>
          </a:p>
        </p:txBody>
      </p:sp>
      <p:pic>
        <p:nvPicPr>
          <p:cNvPr id="4" name="Picture 3" descr="T:\Waste Management EM-30\Packaging and Transportation EM-33\Photo and Graphic Library\MOAB Project Photos\Rail platform with truck.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1655997"/>
            <a:ext cx="5006287" cy="3546005"/>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4A7B855E-394C-0E0C-5812-D349A28F79F5}"/>
              </a:ext>
            </a:extLst>
          </p:cNvPr>
          <p:cNvSpPr>
            <a:spLocks noGrp="1"/>
          </p:cNvSpPr>
          <p:nvPr>
            <p:ph type="title"/>
          </p:nvPr>
        </p:nvSpPr>
        <p:spPr/>
        <p:txBody>
          <a:bodyPr/>
          <a:lstStyle/>
          <a:p>
            <a:r>
              <a:rPr lang="en-US" dirty="0"/>
              <a:t>OPT Mission</a:t>
            </a:r>
          </a:p>
        </p:txBody>
      </p:sp>
    </p:spTree>
    <p:extLst>
      <p:ext uri="{BB962C8B-B14F-4D97-AF65-F5344CB8AC3E}">
        <p14:creationId xmlns:p14="http://schemas.microsoft.com/office/powerpoint/2010/main" val="1974725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264280313"/>
              </p:ext>
            </p:extLst>
          </p:nvPr>
        </p:nvGraphicFramePr>
        <p:xfrm>
          <a:off x="1781908" y="1130121"/>
          <a:ext cx="10410092" cy="511232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75183" y="2701810"/>
            <a:ext cx="2107095" cy="1754326"/>
          </a:xfrm>
          <a:prstGeom prst="rect">
            <a:avLst/>
          </a:prstGeom>
          <a:noFill/>
        </p:spPr>
        <p:txBody>
          <a:bodyPr wrap="square" rtlCol="0">
            <a:spAutoFit/>
          </a:bodyPr>
          <a:lstStyle/>
          <a:p>
            <a:r>
              <a:rPr lang="pt-BR" dirty="0">
                <a:solidFill>
                  <a:srgbClr val="000000"/>
                </a:solidFill>
              </a:rPr>
              <a:t>EM</a:t>
            </a:r>
            <a:r>
              <a:rPr lang="pt-BR" dirty="0">
                <a:solidFill>
                  <a:prstClr val="black"/>
                </a:solidFill>
              </a:rPr>
              <a:t>	</a:t>
            </a:r>
            <a:r>
              <a:rPr lang="pt-BR" dirty="0"/>
              <a:t>1,623</a:t>
            </a:r>
          </a:p>
          <a:p>
            <a:r>
              <a:rPr lang="pt-BR" dirty="0"/>
              <a:t>NE	     25</a:t>
            </a:r>
          </a:p>
          <a:p>
            <a:r>
              <a:rPr lang="pt-BR" dirty="0"/>
              <a:t>SC	1,045</a:t>
            </a:r>
          </a:p>
          <a:p>
            <a:pPr lvl="0"/>
            <a:r>
              <a:rPr lang="pt-BR" dirty="0"/>
              <a:t>NNSA	1,962</a:t>
            </a:r>
            <a:br>
              <a:rPr lang="pt-BR" dirty="0"/>
            </a:br>
            <a:r>
              <a:rPr lang="pt-BR" dirty="0"/>
              <a:t>PMA	       0</a:t>
            </a:r>
            <a:r>
              <a:rPr lang="pt-BR" dirty="0">
                <a:solidFill>
                  <a:prstClr val="black"/>
                </a:solidFill>
              </a:rPr>
              <a:t>**</a:t>
            </a:r>
          </a:p>
          <a:p>
            <a:r>
              <a:rPr lang="pt-BR" dirty="0">
                <a:solidFill>
                  <a:srgbClr val="000000"/>
                </a:solidFill>
              </a:rPr>
              <a:t>Total	4,655</a:t>
            </a:r>
            <a:endParaRPr lang="en-US" dirty="0">
              <a:solidFill>
                <a:prstClr val="black"/>
              </a:solidFill>
            </a:endParaRPr>
          </a:p>
        </p:txBody>
      </p:sp>
      <p:cxnSp>
        <p:nvCxnSpPr>
          <p:cNvPr id="10" name="Straight Connector 9"/>
          <p:cNvCxnSpPr/>
          <p:nvPr/>
        </p:nvCxnSpPr>
        <p:spPr>
          <a:xfrm>
            <a:off x="381051" y="4114365"/>
            <a:ext cx="15206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ECEE9C0-8D70-DB48-527E-BFCEFA14371A}"/>
              </a:ext>
            </a:extLst>
          </p:cNvPr>
          <p:cNvSpPr txBox="1"/>
          <p:nvPr/>
        </p:nvSpPr>
        <p:spPr>
          <a:xfrm>
            <a:off x="6204987" y="6242447"/>
            <a:ext cx="5987013" cy="615553"/>
          </a:xfrm>
          <a:prstGeom prst="rect">
            <a:avLst/>
          </a:prstGeom>
          <a:noFill/>
        </p:spPr>
        <p:txBody>
          <a:bodyPr wrap="square" rtlCol="0">
            <a:spAutoFit/>
          </a:bodyPr>
          <a:lstStyle/>
          <a:p>
            <a:pPr lvl="0">
              <a:tabLst>
                <a:tab pos="5089525" algn="l"/>
              </a:tabLst>
            </a:pPr>
            <a:r>
              <a:rPr lang="pt-BR" sz="1600" b="1" dirty="0">
                <a:solidFill>
                  <a:schemeClr val="bg1"/>
                </a:solidFill>
              </a:rPr>
              <a:t>*Data Pulled before FY24 completion, in September, 2024</a:t>
            </a:r>
          </a:p>
          <a:p>
            <a:pPr algn="r"/>
            <a:endParaRPr lang="en-US" b="1" dirty="0">
              <a:solidFill>
                <a:schemeClr val="bg1"/>
              </a:solidFill>
            </a:endParaRPr>
          </a:p>
        </p:txBody>
      </p:sp>
      <p:sp>
        <p:nvSpPr>
          <p:cNvPr id="5" name="Title 1">
            <a:extLst>
              <a:ext uri="{FF2B5EF4-FFF2-40B4-BE49-F238E27FC236}">
                <a16:creationId xmlns:a16="http://schemas.microsoft.com/office/drawing/2014/main" id="{A4782692-50E5-D6E1-326F-4FCD490A6B30}"/>
              </a:ext>
            </a:extLst>
          </p:cNvPr>
          <p:cNvSpPr txBox="1">
            <a:spLocks/>
          </p:cNvSpPr>
          <p:nvPr/>
        </p:nvSpPr>
        <p:spPr>
          <a:xfrm>
            <a:off x="810351" y="417788"/>
            <a:ext cx="10244511" cy="712333"/>
          </a:xfrm>
          <a:prstGeom prst="rect">
            <a:avLst/>
          </a:prstGeom>
        </p:spPr>
        <p:txBody>
          <a:bodyPr vert="horz" lIns="91440" tIns="45720" rIns="91440" bIns="45720" rtlCol="0" anchor="t" anchorCtr="0">
            <a:normAutofit fontScale="77500" lnSpcReduction="20000"/>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6637"/>
                </a:solidFill>
                <a:effectLst/>
                <a:uLnTx/>
                <a:uFillTx/>
                <a:latin typeface="Arial Black" panose="020B0A04020102020204"/>
                <a:ea typeface="+mj-ea"/>
                <a:cs typeface="Calibri" panose="020F0502020204030204" pitchFamily="34" charset="0"/>
              </a:rPr>
              <a:t>FY24 DOE Offsite HAZMAT Shipments by Program*</a:t>
            </a:r>
            <a:endParaRPr kumimoji="0" lang="en-US" sz="2800" b="1" i="0" u="none" strike="noStrike" kern="1200" cap="none" spc="0" normalizeH="0" baseline="0" noProof="0" dirty="0">
              <a:ln>
                <a:noFill/>
              </a:ln>
              <a:solidFill>
                <a:srgbClr val="FFFFFF"/>
              </a:solidFill>
              <a:effectLst/>
              <a:uLnTx/>
              <a:uFillTx/>
              <a:latin typeface="Arial Black" panose="020B0A04020102020204"/>
              <a:ea typeface="+mj-ea"/>
              <a:cs typeface="+mj-cs"/>
            </a:endParaRPr>
          </a:p>
        </p:txBody>
      </p:sp>
    </p:spTree>
    <p:extLst>
      <p:ext uri="{BB962C8B-B14F-4D97-AF65-F5344CB8AC3E}">
        <p14:creationId xmlns:p14="http://schemas.microsoft.com/office/powerpoint/2010/main" val="4057203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nvGraphicFramePr>
        <p:xfrm>
          <a:off x="2108200" y="1055256"/>
          <a:ext cx="7883236" cy="511232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4486" y="3429000"/>
            <a:ext cx="2585177" cy="1477328"/>
          </a:xfrm>
          <a:prstGeom prst="rect">
            <a:avLst/>
          </a:prstGeom>
          <a:noFill/>
        </p:spPr>
        <p:txBody>
          <a:bodyPr wrap="square" rtlCol="0">
            <a:spAutoFit/>
          </a:bodyPr>
          <a:lstStyle/>
          <a:p>
            <a:pPr>
              <a:tabLst>
                <a:tab pos="1262063" algn="l"/>
              </a:tabLst>
            </a:pPr>
            <a:br>
              <a:rPr lang="en-US" dirty="0">
                <a:solidFill>
                  <a:prstClr val="black"/>
                </a:solidFill>
              </a:rPr>
            </a:br>
            <a:r>
              <a:rPr lang="en-US" dirty="0">
                <a:solidFill>
                  <a:prstClr val="black"/>
                </a:solidFill>
              </a:rPr>
              <a:t>Waste	      474</a:t>
            </a:r>
            <a:endParaRPr lang="en-US" dirty="0"/>
          </a:p>
          <a:p>
            <a:pPr>
              <a:tabLst>
                <a:tab pos="1431925" algn="l"/>
              </a:tabLst>
            </a:pPr>
            <a:r>
              <a:rPr lang="en-US" dirty="0"/>
              <a:t>Non-Waste     1,158	</a:t>
            </a:r>
          </a:p>
          <a:p>
            <a:pPr>
              <a:tabLst>
                <a:tab pos="1262063" algn="l"/>
              </a:tabLst>
            </a:pPr>
            <a:r>
              <a:rPr lang="en-US" dirty="0">
                <a:solidFill>
                  <a:prstClr val="black"/>
                </a:solidFill>
              </a:rPr>
              <a:t>Total	   1,632**</a:t>
            </a:r>
          </a:p>
        </p:txBody>
      </p:sp>
      <p:cxnSp>
        <p:nvCxnSpPr>
          <p:cNvPr id="10" name="Straight Connector 9"/>
          <p:cNvCxnSpPr>
            <a:cxnSpLocks/>
          </p:cNvCxnSpPr>
          <p:nvPr/>
        </p:nvCxnSpPr>
        <p:spPr>
          <a:xfrm>
            <a:off x="143524" y="6011271"/>
            <a:ext cx="196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B4866B4-280C-7186-3C7C-9CD5A5C0AE91}"/>
              </a:ext>
            </a:extLst>
          </p:cNvPr>
          <p:cNvSpPr txBox="1"/>
          <p:nvPr/>
        </p:nvSpPr>
        <p:spPr>
          <a:xfrm>
            <a:off x="9425354" y="3890664"/>
            <a:ext cx="2530758" cy="1015663"/>
          </a:xfrm>
          <a:prstGeom prst="rect">
            <a:avLst/>
          </a:prstGeom>
          <a:noFill/>
        </p:spPr>
        <p:txBody>
          <a:bodyPr wrap="square">
            <a:spAutoFit/>
          </a:bodyPr>
          <a:lstStyle/>
          <a:p>
            <a:pPr algn="r"/>
            <a:r>
              <a:rPr lang="en-US" sz="2000" dirty="0">
                <a:solidFill>
                  <a:prstClr val="black"/>
                </a:solidFill>
              </a:rPr>
              <a:t>**One shipment may contain both waste and non-waste</a:t>
            </a:r>
            <a:endParaRPr lang="en-US" sz="2000" dirty="0"/>
          </a:p>
        </p:txBody>
      </p:sp>
      <p:sp>
        <p:nvSpPr>
          <p:cNvPr id="4" name="TextBox 3">
            <a:extLst>
              <a:ext uri="{FF2B5EF4-FFF2-40B4-BE49-F238E27FC236}">
                <a16:creationId xmlns:a16="http://schemas.microsoft.com/office/drawing/2014/main" id="{22C3F3B2-2088-4CAE-B325-1678BEAC6160}"/>
              </a:ext>
            </a:extLst>
          </p:cNvPr>
          <p:cNvSpPr txBox="1"/>
          <p:nvPr/>
        </p:nvSpPr>
        <p:spPr>
          <a:xfrm>
            <a:off x="6013938" y="6242447"/>
            <a:ext cx="6178062" cy="615553"/>
          </a:xfrm>
          <a:prstGeom prst="rect">
            <a:avLst/>
          </a:prstGeom>
          <a:noFill/>
        </p:spPr>
        <p:txBody>
          <a:bodyPr wrap="square" rtlCol="0">
            <a:spAutoFit/>
          </a:bodyPr>
          <a:lstStyle/>
          <a:p>
            <a:pPr lvl="0">
              <a:tabLst>
                <a:tab pos="5089525" algn="l"/>
              </a:tabLst>
            </a:pPr>
            <a:r>
              <a:rPr lang="pt-BR" sz="1600" b="1" dirty="0">
                <a:solidFill>
                  <a:schemeClr val="bg1"/>
                </a:solidFill>
              </a:rPr>
              <a:t>*Data Pulled before FY24 completion, in September, 2024</a:t>
            </a:r>
          </a:p>
          <a:p>
            <a:pPr algn="r"/>
            <a:endParaRPr lang="en-US" b="1" dirty="0">
              <a:solidFill>
                <a:schemeClr val="bg1"/>
              </a:solidFill>
            </a:endParaRPr>
          </a:p>
        </p:txBody>
      </p:sp>
      <p:sp>
        <p:nvSpPr>
          <p:cNvPr id="9" name="Title 8">
            <a:extLst>
              <a:ext uri="{FF2B5EF4-FFF2-40B4-BE49-F238E27FC236}">
                <a16:creationId xmlns:a16="http://schemas.microsoft.com/office/drawing/2014/main" id="{AB0FA54C-5B63-37FC-F7D7-5EF8F2D676DC}"/>
              </a:ext>
            </a:extLst>
          </p:cNvPr>
          <p:cNvSpPr>
            <a:spLocks noGrp="1"/>
          </p:cNvSpPr>
          <p:nvPr>
            <p:ph type="title"/>
          </p:nvPr>
        </p:nvSpPr>
        <p:spPr/>
        <p:txBody>
          <a:bodyPr>
            <a:normAutofit/>
          </a:bodyPr>
          <a:lstStyle/>
          <a:p>
            <a:r>
              <a:rPr lang="en-US" sz="2800" dirty="0"/>
              <a:t>FY24 EM Offsite HAZMAT Shipments</a:t>
            </a:r>
            <a:br>
              <a:rPr lang="en-US" sz="2800" dirty="0"/>
            </a:br>
            <a:endParaRPr lang="en-US" sz="2800" dirty="0"/>
          </a:p>
        </p:txBody>
      </p:sp>
    </p:spTree>
    <p:extLst>
      <p:ext uri="{BB962C8B-B14F-4D97-AF65-F5344CB8AC3E}">
        <p14:creationId xmlns:p14="http://schemas.microsoft.com/office/powerpoint/2010/main" val="108231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549713858"/>
              </p:ext>
            </p:extLst>
          </p:nvPr>
        </p:nvGraphicFramePr>
        <p:xfrm>
          <a:off x="2615096" y="1119669"/>
          <a:ext cx="7883236" cy="511232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50192" y="3339697"/>
            <a:ext cx="3544293" cy="1754326"/>
          </a:xfrm>
          <a:prstGeom prst="rect">
            <a:avLst/>
          </a:prstGeom>
          <a:noFill/>
        </p:spPr>
        <p:txBody>
          <a:bodyPr wrap="square" rtlCol="0">
            <a:spAutoFit/>
          </a:bodyPr>
          <a:lstStyle/>
          <a:p>
            <a:r>
              <a:rPr lang="en-US" dirty="0">
                <a:solidFill>
                  <a:prstClr val="black"/>
                </a:solidFill>
              </a:rPr>
              <a:t>LLW		    155</a:t>
            </a:r>
          </a:p>
          <a:p>
            <a:r>
              <a:rPr lang="en-US" dirty="0">
                <a:solidFill>
                  <a:prstClr val="black"/>
                </a:solidFill>
              </a:rPr>
              <a:t>MLLW		      18</a:t>
            </a:r>
          </a:p>
          <a:p>
            <a:r>
              <a:rPr lang="en-US" dirty="0">
                <a:solidFill>
                  <a:prstClr val="black"/>
                </a:solidFill>
              </a:rPr>
              <a:t>TRU		    186</a:t>
            </a:r>
          </a:p>
          <a:p>
            <a:r>
              <a:rPr lang="en-US" dirty="0">
                <a:solidFill>
                  <a:prstClr val="black"/>
                </a:solidFill>
              </a:rPr>
              <a:t>Other		    180</a:t>
            </a:r>
            <a:endParaRPr lang="en-US" dirty="0">
              <a:solidFill>
                <a:srgbClr val="FF0000"/>
              </a:solidFill>
            </a:endParaRPr>
          </a:p>
          <a:p>
            <a:r>
              <a:rPr lang="en-US" dirty="0">
                <a:solidFill>
                  <a:prstClr val="black"/>
                </a:solidFill>
              </a:rPr>
              <a:t>Total Waste              539**</a:t>
            </a:r>
            <a:br>
              <a:rPr lang="en-US" dirty="0">
                <a:solidFill>
                  <a:prstClr val="black"/>
                </a:solidFill>
              </a:rPr>
            </a:br>
            <a:r>
              <a:rPr lang="en-US" dirty="0">
                <a:solidFill>
                  <a:prstClr val="black"/>
                </a:solidFill>
              </a:rPr>
              <a:t>Materials</a:t>
            </a:r>
          </a:p>
        </p:txBody>
      </p:sp>
      <p:cxnSp>
        <p:nvCxnSpPr>
          <p:cNvPr id="9" name="Straight Connector 8"/>
          <p:cNvCxnSpPr>
            <a:cxnSpLocks/>
          </p:cNvCxnSpPr>
          <p:nvPr/>
        </p:nvCxnSpPr>
        <p:spPr>
          <a:xfrm>
            <a:off x="150192" y="4510628"/>
            <a:ext cx="301503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01335F2-0081-9EA4-2C7E-253D26D1C606}"/>
              </a:ext>
            </a:extLst>
          </p:cNvPr>
          <p:cNvSpPr txBox="1"/>
          <p:nvPr/>
        </p:nvSpPr>
        <p:spPr>
          <a:xfrm>
            <a:off x="5880535" y="5276666"/>
            <a:ext cx="6093228" cy="461665"/>
          </a:xfrm>
          <a:prstGeom prst="rect">
            <a:avLst/>
          </a:prstGeom>
          <a:noFill/>
        </p:spPr>
        <p:txBody>
          <a:bodyPr wrap="square">
            <a:spAutoFit/>
          </a:bodyPr>
          <a:lstStyle/>
          <a:p>
            <a:pPr algn="r"/>
            <a:br>
              <a:rPr lang="en-US" sz="1200" dirty="0">
                <a:solidFill>
                  <a:prstClr val="black"/>
                </a:solidFill>
              </a:rPr>
            </a:br>
            <a:r>
              <a:rPr lang="en-US" sz="1200" dirty="0">
                <a:solidFill>
                  <a:prstClr val="black"/>
                </a:solidFill>
              </a:rPr>
              <a:t>**One shipment may contain multiple materials</a:t>
            </a:r>
          </a:p>
        </p:txBody>
      </p:sp>
      <p:sp>
        <p:nvSpPr>
          <p:cNvPr id="5" name="TextBox 4">
            <a:extLst>
              <a:ext uri="{FF2B5EF4-FFF2-40B4-BE49-F238E27FC236}">
                <a16:creationId xmlns:a16="http://schemas.microsoft.com/office/drawing/2014/main" id="{6F43BD9B-0427-81C1-82DD-B95C935CF9D7}"/>
              </a:ext>
            </a:extLst>
          </p:cNvPr>
          <p:cNvSpPr txBox="1"/>
          <p:nvPr/>
        </p:nvSpPr>
        <p:spPr>
          <a:xfrm>
            <a:off x="6264354" y="6231995"/>
            <a:ext cx="7112555" cy="615553"/>
          </a:xfrm>
          <a:prstGeom prst="rect">
            <a:avLst/>
          </a:prstGeom>
          <a:noFill/>
        </p:spPr>
        <p:txBody>
          <a:bodyPr wrap="square" rtlCol="0">
            <a:spAutoFit/>
          </a:bodyPr>
          <a:lstStyle/>
          <a:p>
            <a:pPr lvl="0">
              <a:tabLst>
                <a:tab pos="5089525" algn="l"/>
              </a:tabLst>
            </a:pPr>
            <a:r>
              <a:rPr lang="pt-BR" sz="1600" b="1" dirty="0">
                <a:solidFill>
                  <a:schemeClr val="bg1"/>
                </a:solidFill>
              </a:rPr>
              <a:t>*Data Pulled before FY24 completion, in September, 2024</a:t>
            </a:r>
          </a:p>
          <a:p>
            <a:pPr algn="r"/>
            <a:endParaRPr lang="en-US" b="1" dirty="0">
              <a:solidFill>
                <a:schemeClr val="bg1"/>
              </a:solidFill>
            </a:endParaRPr>
          </a:p>
        </p:txBody>
      </p:sp>
      <p:sp>
        <p:nvSpPr>
          <p:cNvPr id="10" name="Title 9">
            <a:extLst>
              <a:ext uri="{FF2B5EF4-FFF2-40B4-BE49-F238E27FC236}">
                <a16:creationId xmlns:a16="http://schemas.microsoft.com/office/drawing/2014/main" id="{5AB10C8F-112D-26DC-92D6-9F65B0F9C1E2}"/>
              </a:ext>
            </a:extLst>
          </p:cNvPr>
          <p:cNvSpPr>
            <a:spLocks noGrp="1"/>
          </p:cNvSpPr>
          <p:nvPr>
            <p:ph type="title"/>
          </p:nvPr>
        </p:nvSpPr>
        <p:spPr/>
        <p:txBody>
          <a:bodyPr>
            <a:normAutofit/>
          </a:bodyPr>
          <a:lstStyle/>
          <a:p>
            <a:r>
              <a:rPr lang="en-US" sz="2800" dirty="0"/>
              <a:t>FY24 EM Offsite HAZMAT Waste Materials* Shipped</a:t>
            </a:r>
            <a:br>
              <a:rPr lang="en-US" sz="2800" dirty="0"/>
            </a:br>
            <a:endParaRPr lang="en-US" sz="2800" dirty="0"/>
          </a:p>
        </p:txBody>
      </p:sp>
    </p:spTree>
    <p:extLst>
      <p:ext uri="{BB962C8B-B14F-4D97-AF65-F5344CB8AC3E}">
        <p14:creationId xmlns:p14="http://schemas.microsoft.com/office/powerpoint/2010/main" val="2807503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3A09D0-30D4-4B21-E582-E354FD50DFA1}"/>
              </a:ext>
            </a:extLst>
          </p:cNvPr>
          <p:cNvSpPr>
            <a:spLocks noGrp="1"/>
          </p:cNvSpPr>
          <p:nvPr>
            <p:ph type="title"/>
          </p:nvPr>
        </p:nvSpPr>
        <p:spPr/>
        <p:txBody>
          <a:bodyPr/>
          <a:lstStyle/>
          <a:p>
            <a:r>
              <a:rPr lang="en-US" sz="2800" b="1" dirty="0">
                <a:solidFill>
                  <a:srgbClr val="3E6637"/>
                </a:solidFill>
                <a:latin typeface="Arial Black" panose="020B0A04020102020204"/>
                <a:cs typeface="Calibri" panose="020F0502020204030204" pitchFamily="34" charset="0"/>
              </a:rPr>
              <a:t>OPT Key Programs &amp; Responsibilities</a:t>
            </a:r>
          </a:p>
        </p:txBody>
      </p:sp>
      <p:sp>
        <p:nvSpPr>
          <p:cNvPr id="7" name="Content Placeholder 2">
            <a:extLst>
              <a:ext uri="{FF2B5EF4-FFF2-40B4-BE49-F238E27FC236}">
                <a16:creationId xmlns:a16="http://schemas.microsoft.com/office/drawing/2014/main" id="{D9E78716-4B50-9ACD-EC6A-24488C45EE29}"/>
              </a:ext>
            </a:extLst>
          </p:cNvPr>
          <p:cNvSpPr txBox="1">
            <a:spLocks/>
          </p:cNvSpPr>
          <p:nvPr/>
        </p:nvSpPr>
        <p:spPr>
          <a:xfrm>
            <a:off x="838200" y="1123314"/>
            <a:ext cx="10901276" cy="49530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spcBef>
                <a:spcPts val="1000"/>
              </a:spcBef>
            </a:pPr>
            <a:r>
              <a:rPr lang="en-US" sz="2400" dirty="0">
                <a:latin typeface="Calibri" panose="020F0502020204030204" pitchFamily="34" charset="0"/>
                <a:cs typeface="Calibri" panose="020F0502020204030204" pitchFamily="34" charset="0"/>
              </a:rPr>
              <a:t>Compliance and safety</a:t>
            </a:r>
          </a:p>
          <a:p>
            <a:pPr marL="800100" lvl="1" indent="-342900"/>
            <a:r>
              <a:rPr lang="en-US" dirty="0">
                <a:latin typeface="Calibri" panose="020F0502020204030204" pitchFamily="34" charset="0"/>
                <a:cs typeface="Calibri" panose="020F0502020204030204" pitchFamily="34" charset="0"/>
              </a:rPr>
              <a:t>Motor Carrier Evaluation Program (MCEP); 30+ carriers</a:t>
            </a:r>
          </a:p>
          <a:p>
            <a:pPr marL="800100" lvl="1" indent="-342900"/>
            <a:r>
              <a:rPr lang="en-US" dirty="0">
                <a:latin typeface="Calibri" panose="020F0502020204030204" pitchFamily="34" charset="0"/>
                <a:cs typeface="Calibri" panose="020F0502020204030204" pitchFamily="34" charset="0"/>
              </a:rPr>
              <a:t>Transportation Compliance Assurance Program (TCAP) for DOE sites</a:t>
            </a:r>
          </a:p>
          <a:p>
            <a:pPr lvl="1"/>
            <a:endParaRPr lang="en-US" dirty="0">
              <a:latin typeface="Calibri" panose="020F0502020204030204" pitchFamily="34" charset="0"/>
              <a:cs typeface="Calibri" panose="020F0502020204030204" pitchFamily="34" charset="0"/>
            </a:endParaRPr>
          </a:p>
          <a:p>
            <a:pPr marL="342900" indent="-342900"/>
            <a:r>
              <a:rPr lang="en-US" dirty="0">
                <a:latin typeface="Calibri" panose="020F0502020204030204" pitchFamily="34" charset="0"/>
                <a:cs typeface="Calibri" panose="020F0502020204030204" pitchFamily="34" charset="0"/>
              </a:rPr>
              <a:t>Packaging Certification Program (PCP)</a:t>
            </a:r>
          </a:p>
          <a:p>
            <a:pPr marL="800100" lvl="1" indent="-342900"/>
            <a:r>
              <a:rPr lang="en-US" dirty="0">
                <a:latin typeface="Calibri" panose="020F0502020204030204" pitchFamily="34" charset="0"/>
                <a:cs typeface="Calibri" panose="020F0502020204030204" pitchFamily="34" charset="0"/>
              </a:rPr>
              <a:t>Supported by specialized teams at DOE National Laboratories</a:t>
            </a:r>
          </a:p>
          <a:p>
            <a:pPr marL="800100" lvl="1" indent="-342900"/>
            <a:r>
              <a:rPr lang="en-US" dirty="0">
                <a:latin typeface="Calibri" panose="020F0502020204030204" pitchFamily="34" charset="0"/>
                <a:cs typeface="Calibri" panose="020F0502020204030204" pitchFamily="34" charset="0"/>
              </a:rPr>
              <a:t>Type B package Certificates of Compliance and revisions</a:t>
            </a:r>
          </a:p>
          <a:p>
            <a:pPr marL="800100" lvl="1" indent="-342900"/>
            <a:r>
              <a:rPr lang="en-US" dirty="0">
                <a:latin typeface="Calibri" panose="020F0502020204030204" pitchFamily="34" charset="0"/>
                <a:cs typeface="Calibri" panose="020F0502020204030204" pitchFamily="34" charset="0"/>
              </a:rPr>
              <a:t>Accredited, graduate-level courses in packaging and transportation </a:t>
            </a:r>
          </a:p>
          <a:p>
            <a:pPr marL="800100" lvl="1" indent="-342900"/>
            <a:r>
              <a:rPr lang="en-US" dirty="0">
                <a:latin typeface="Calibri" panose="020F0502020204030204" pitchFamily="34" charset="0"/>
                <a:cs typeface="Calibri" panose="020F0502020204030204" pitchFamily="34" charset="0"/>
              </a:rPr>
              <a:t>RFID technology and transportation security innovations</a:t>
            </a:r>
          </a:p>
          <a:p>
            <a:pPr lvl="1"/>
            <a:endParaRPr lang="en-US" dirty="0">
              <a:latin typeface="Calibri" panose="020F0502020204030204" pitchFamily="34" charset="0"/>
              <a:cs typeface="Calibri" panose="020F0502020204030204" pitchFamily="34" charset="0"/>
            </a:endParaRPr>
          </a:p>
          <a:p>
            <a:pPr marL="342900" indent="-342900"/>
            <a:r>
              <a:rPr lang="en-US" dirty="0">
                <a:latin typeface="Calibri" panose="020F0502020204030204" pitchFamily="34" charset="0"/>
                <a:cs typeface="Calibri" panose="020F0502020204030204" pitchFamily="34" charset="0"/>
              </a:rPr>
              <a:t>Partner engagement and training</a:t>
            </a:r>
          </a:p>
          <a:p>
            <a:pPr marL="800100" lvl="1" indent="-342900"/>
            <a:r>
              <a:rPr lang="en-US" dirty="0">
                <a:latin typeface="Calibri" panose="020F0502020204030204" pitchFamily="34" charset="0"/>
                <a:cs typeface="Calibri" panose="020F0502020204030204" pitchFamily="34" charset="0"/>
              </a:rPr>
              <a:t>Transportation Emergency Preparedness Program (TEPP)</a:t>
            </a:r>
          </a:p>
          <a:p>
            <a:pPr marL="800100" lvl="1" indent="-342900"/>
            <a:r>
              <a:rPr lang="en-US" dirty="0">
                <a:latin typeface="Calibri" panose="020F0502020204030204" pitchFamily="34" charset="0"/>
                <a:cs typeface="Calibri" panose="020F0502020204030204" pitchFamily="34" charset="0"/>
              </a:rPr>
              <a:t>National Transportation Stakeholders Forum (NTSF)</a:t>
            </a:r>
          </a:p>
          <a:p>
            <a:pPr lvl="1"/>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2440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3A09D0-30D4-4B21-E582-E354FD50DFA1}"/>
              </a:ext>
            </a:extLst>
          </p:cNvPr>
          <p:cNvSpPr>
            <a:spLocks noGrp="1"/>
          </p:cNvSpPr>
          <p:nvPr>
            <p:ph type="title"/>
          </p:nvPr>
        </p:nvSpPr>
        <p:spPr/>
        <p:txBody>
          <a:bodyPr vert="horz" lIns="91440" tIns="45720" rIns="91440" bIns="45720" rtlCol="0" anchor="ctr" anchorCtr="0">
            <a:normAutofit/>
          </a:bodyPr>
          <a:lstStyle/>
          <a:p>
            <a:r>
              <a:rPr lang="en-US" sz="2800" b="1" dirty="0">
                <a:solidFill>
                  <a:srgbClr val="3E6637"/>
                </a:solidFill>
                <a:latin typeface="Arial Black" panose="020B0A04020102020204"/>
                <a:cs typeface="Calibri" panose="020F0502020204030204" pitchFamily="34" charset="0"/>
              </a:rPr>
              <a:t>OPT Key Programs &amp; Responsibilities</a:t>
            </a:r>
          </a:p>
        </p:txBody>
      </p:sp>
      <p:sp>
        <p:nvSpPr>
          <p:cNvPr id="2" name="Content Placeholder 2">
            <a:extLst>
              <a:ext uri="{FF2B5EF4-FFF2-40B4-BE49-F238E27FC236}">
                <a16:creationId xmlns:a16="http://schemas.microsoft.com/office/drawing/2014/main" id="{0038693D-C8EA-B739-1D36-7A559D1719D0}"/>
              </a:ext>
            </a:extLst>
          </p:cNvPr>
          <p:cNvSpPr>
            <a:spLocks noGrp="1"/>
          </p:cNvSpPr>
          <p:nvPr>
            <p:ph idx="1"/>
          </p:nvPr>
        </p:nvSpPr>
        <p:spPr>
          <a:xfrm>
            <a:off x="838200" y="1291389"/>
            <a:ext cx="11178003" cy="4953000"/>
          </a:xfrm>
        </p:spPr>
        <p:txBody>
          <a:bodyPr>
            <a:no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Transportation planning and management tools</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ATLAS – transportation management</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RadAnalysis (formerly RADCALC) – shipping calculations</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TRAGIS – transportation routing </a:t>
            </a:r>
          </a:p>
          <a:p>
            <a:pPr lvl="1">
              <a:spcBef>
                <a:spcPts val="0"/>
              </a:spcBef>
            </a:pPr>
            <a:endParaRPr lang="en-US" dirty="0">
              <a:latin typeface="Calibri" panose="020F0502020204030204" pitchFamily="34" charset="0"/>
              <a:cs typeface="Calibri" panose="020F0502020204030204" pitchFamily="34" charset="0"/>
            </a:endParaRPr>
          </a:p>
          <a:p>
            <a:pPr marL="342900" lvl="1" indent="-342900">
              <a:spcBef>
                <a:spcPts val="1000"/>
              </a:spcBef>
            </a:pPr>
            <a:r>
              <a:rPr lang="en-US" sz="2400" dirty="0">
                <a:latin typeface="Calibri" panose="020F0502020204030204" pitchFamily="34" charset="0"/>
                <a:cs typeface="Calibri" panose="020F0502020204030204" pitchFamily="34" charset="0"/>
              </a:rPr>
              <a:t>Field support</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Program support for site transportation managers</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Transportation Management Council; Packaging Management Council</a:t>
            </a:r>
          </a:p>
          <a:p>
            <a:pPr lvl="1">
              <a:spcBef>
                <a:spcPts val="0"/>
              </a:spcBef>
            </a:pPr>
            <a:endParaRPr lang="en-US" dirty="0">
              <a:latin typeface="Calibri" panose="020F0502020204030204" pitchFamily="34" charset="0"/>
              <a:cs typeface="Calibri" panose="020F0502020204030204" pitchFamily="34" charset="0"/>
            </a:endParaRPr>
          </a:p>
          <a:p>
            <a:pPr marL="342900" lvl="1" indent="-342900">
              <a:spcBef>
                <a:spcPts val="1000"/>
              </a:spcBef>
            </a:pPr>
            <a:r>
              <a:rPr lang="en-US" sz="2400" dirty="0">
                <a:latin typeface="Calibri" panose="020F0502020204030204" pitchFamily="34" charset="0"/>
                <a:cs typeface="Calibri" panose="020F0502020204030204" pitchFamily="34" charset="0"/>
              </a:rPr>
              <a:t>Policy and regulatory support</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DOE Orders 460.1 and 460.2</a:t>
            </a:r>
          </a:p>
          <a:p>
            <a:pPr marL="800100" lvl="1" indent="-342900">
              <a:buFont typeface="Arial" panose="020B0604020202020204" pitchFamily="34" charset="0"/>
              <a:buChar char="•"/>
            </a:pPr>
            <a:r>
              <a:rPr lang="en-US" dirty="0">
                <a:latin typeface="Calibri" panose="020F0502020204030204" pitchFamily="34" charset="0"/>
                <a:cs typeface="Calibri" panose="020F0502020204030204" pitchFamily="34" charset="0"/>
              </a:rPr>
              <a:t>Primary interface with other federal agencies on transportation matters</a:t>
            </a:r>
          </a:p>
        </p:txBody>
      </p:sp>
    </p:spTree>
    <p:extLst>
      <p:ext uri="{BB962C8B-B14F-4D97-AF65-F5344CB8AC3E}">
        <p14:creationId xmlns:p14="http://schemas.microsoft.com/office/powerpoint/2010/main" val="503812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471C3D-760B-1F38-DBA3-2D920041FE35}"/>
              </a:ext>
            </a:extLst>
          </p:cNvPr>
          <p:cNvPicPr>
            <a:picLocks noChangeAspect="1"/>
          </p:cNvPicPr>
          <p:nvPr/>
        </p:nvPicPr>
        <p:blipFill>
          <a:blip r:embed="rId3"/>
          <a:stretch>
            <a:fillRect/>
          </a:stretch>
        </p:blipFill>
        <p:spPr>
          <a:xfrm>
            <a:off x="10386726" y="1373550"/>
            <a:ext cx="1706783" cy="1814297"/>
          </a:xfrm>
          <a:prstGeom prst="rect">
            <a:avLst/>
          </a:prstGeom>
        </p:spPr>
      </p:pic>
      <p:sp>
        <p:nvSpPr>
          <p:cNvPr id="3" name="Content Placeholder 2"/>
          <p:cNvSpPr>
            <a:spLocks noGrp="1"/>
          </p:cNvSpPr>
          <p:nvPr>
            <p:ph type="body" idx="1"/>
          </p:nvPr>
        </p:nvSpPr>
        <p:spPr>
          <a:xfrm>
            <a:off x="458642" y="1525226"/>
            <a:ext cx="4048231" cy="3807548"/>
          </a:xfrm>
        </p:spPr>
        <p:txBody>
          <a:bodyPr>
            <a:normAutofit/>
          </a:bodyPr>
          <a:lstStyle/>
          <a:p>
            <a:pPr marL="342900" lvl="1" indent="-342900" algn="l" rtl="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DOE’s primary mechanism to communicate with States and Tribes about shipments of radioactive material</a:t>
            </a:r>
          </a:p>
          <a:p>
            <a:pPr marL="342900" lvl="1" indent="-342900" algn="l" rtl="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EM solicits State and Tribal input for shipment planning and execution</a:t>
            </a:r>
          </a:p>
          <a:p>
            <a:pPr marL="342900" lvl="1" indent="-342900" algn="l" rtl="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Chaired by EM-OPT</a:t>
            </a:r>
          </a:p>
          <a:p>
            <a:pPr marL="0" lvl="1" algn="l" rtl="0">
              <a:defRPr/>
            </a:pPr>
            <a:endParaRPr lang="en-US" sz="2800" dirty="0">
              <a:solidFill>
                <a:srgbClr val="002399"/>
              </a:solidFill>
              <a:latin typeface="Calibri"/>
              <a:cs typeface="Calibri"/>
            </a:endParaRPr>
          </a:p>
          <a:p>
            <a:pPr marL="0" lvl="1" algn="l" rtl="0">
              <a:defRPr/>
            </a:pPr>
            <a:endParaRPr lang="en-US" sz="2800" dirty="0">
              <a:solidFill>
                <a:srgbClr val="002399"/>
              </a:solidFill>
              <a:latin typeface="Calibri"/>
              <a:cs typeface="Calibri"/>
            </a:endParaRPr>
          </a:p>
        </p:txBody>
      </p:sp>
      <p:sp>
        <p:nvSpPr>
          <p:cNvPr id="7" name="Title 5">
            <a:extLst>
              <a:ext uri="{FF2B5EF4-FFF2-40B4-BE49-F238E27FC236}">
                <a16:creationId xmlns:a16="http://schemas.microsoft.com/office/drawing/2014/main" id="{CF4E0677-DE26-6C43-E52E-10548B4DE4E8}"/>
              </a:ext>
            </a:extLst>
          </p:cNvPr>
          <p:cNvSpPr>
            <a:spLocks noGrp="1"/>
          </p:cNvSpPr>
          <p:nvPr>
            <p:ph type="title"/>
          </p:nvPr>
        </p:nvSpPr>
        <p:spPr>
          <a:xfrm>
            <a:off x="838200" y="238759"/>
            <a:ext cx="10515600" cy="884555"/>
          </a:xfrm>
        </p:spPr>
        <p:txBody>
          <a:bodyPr vert="horz" lIns="91440" tIns="45720" rIns="91440" bIns="45720" rtlCol="0" anchor="ctr" anchorCtr="0">
            <a:normAutofit/>
          </a:bodyPr>
          <a:lstStyle/>
          <a:p>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National Transportation Stakeholders Forum (NTSF)</a:t>
            </a:r>
          </a:p>
        </p:txBody>
      </p:sp>
      <p:pic>
        <p:nvPicPr>
          <p:cNvPr id="5" name="Picture 4">
            <a:extLst>
              <a:ext uri="{FF2B5EF4-FFF2-40B4-BE49-F238E27FC236}">
                <a16:creationId xmlns:a16="http://schemas.microsoft.com/office/drawing/2014/main" id="{66BA15D1-AA11-20B9-5289-61DF2E4B8CD7}"/>
              </a:ext>
            </a:extLst>
          </p:cNvPr>
          <p:cNvPicPr>
            <a:picLocks noChangeAspect="1"/>
          </p:cNvPicPr>
          <p:nvPr/>
        </p:nvPicPr>
        <p:blipFill>
          <a:blip r:embed="rId4"/>
          <a:stretch>
            <a:fillRect/>
          </a:stretch>
        </p:blipFill>
        <p:spPr>
          <a:xfrm>
            <a:off x="7358465" y="3887491"/>
            <a:ext cx="3060029" cy="1676668"/>
          </a:xfrm>
          <a:prstGeom prst="rect">
            <a:avLst/>
          </a:prstGeom>
        </p:spPr>
      </p:pic>
      <p:pic>
        <p:nvPicPr>
          <p:cNvPr id="8" name="Picture 7">
            <a:extLst>
              <a:ext uri="{FF2B5EF4-FFF2-40B4-BE49-F238E27FC236}">
                <a16:creationId xmlns:a16="http://schemas.microsoft.com/office/drawing/2014/main" id="{B29F80D4-36BE-01F6-EEDD-59227D836CE6}"/>
              </a:ext>
            </a:extLst>
          </p:cNvPr>
          <p:cNvPicPr>
            <a:picLocks noChangeAspect="1"/>
          </p:cNvPicPr>
          <p:nvPr/>
        </p:nvPicPr>
        <p:blipFill>
          <a:blip r:embed="rId5"/>
          <a:stretch>
            <a:fillRect/>
          </a:stretch>
        </p:blipFill>
        <p:spPr>
          <a:xfrm>
            <a:off x="5176236" y="1373551"/>
            <a:ext cx="5017785" cy="1814297"/>
          </a:xfrm>
          <a:prstGeom prst="rect">
            <a:avLst/>
          </a:prstGeom>
        </p:spPr>
      </p:pic>
      <p:pic>
        <p:nvPicPr>
          <p:cNvPr id="12" name="Picture 11">
            <a:extLst>
              <a:ext uri="{FF2B5EF4-FFF2-40B4-BE49-F238E27FC236}">
                <a16:creationId xmlns:a16="http://schemas.microsoft.com/office/drawing/2014/main" id="{1556B5B7-E1B9-EDB9-643B-66CA0E82ABBA}"/>
              </a:ext>
            </a:extLst>
          </p:cNvPr>
          <p:cNvPicPr>
            <a:picLocks noChangeAspect="1"/>
          </p:cNvPicPr>
          <p:nvPr/>
        </p:nvPicPr>
        <p:blipFill>
          <a:blip r:embed="rId6"/>
          <a:stretch>
            <a:fillRect/>
          </a:stretch>
        </p:blipFill>
        <p:spPr>
          <a:xfrm>
            <a:off x="10636928" y="3627482"/>
            <a:ext cx="1471470" cy="1936677"/>
          </a:xfrm>
          <a:prstGeom prst="rect">
            <a:avLst/>
          </a:prstGeom>
        </p:spPr>
      </p:pic>
      <p:pic>
        <p:nvPicPr>
          <p:cNvPr id="14" name="Picture 13">
            <a:extLst>
              <a:ext uri="{FF2B5EF4-FFF2-40B4-BE49-F238E27FC236}">
                <a16:creationId xmlns:a16="http://schemas.microsoft.com/office/drawing/2014/main" id="{1D8159D0-93D7-879D-5212-70E89C1AA25C}"/>
              </a:ext>
            </a:extLst>
          </p:cNvPr>
          <p:cNvPicPr>
            <a:picLocks noChangeAspect="1"/>
          </p:cNvPicPr>
          <p:nvPr/>
        </p:nvPicPr>
        <p:blipFill>
          <a:blip r:embed="rId7"/>
          <a:stretch>
            <a:fillRect/>
          </a:stretch>
        </p:blipFill>
        <p:spPr>
          <a:xfrm>
            <a:off x="5134887" y="3627483"/>
            <a:ext cx="1922223" cy="1936676"/>
          </a:xfrm>
          <a:prstGeom prst="rect">
            <a:avLst/>
          </a:prstGeom>
        </p:spPr>
      </p:pic>
    </p:spTree>
    <p:extLst>
      <p:ext uri="{BB962C8B-B14F-4D97-AF65-F5344CB8AC3E}">
        <p14:creationId xmlns:p14="http://schemas.microsoft.com/office/powerpoint/2010/main" val="2723680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A382A7-73D2-422C-0049-63AEC8EDEFC3}"/>
              </a:ext>
            </a:extLst>
          </p:cNvPr>
          <p:cNvSpPr>
            <a:spLocks noGrp="1"/>
          </p:cNvSpPr>
          <p:nvPr>
            <p:ph type="sldNum" sz="quarter" idx="12"/>
          </p:nvPr>
        </p:nvSpPr>
        <p:spPr>
          <a:xfrm>
            <a:off x="11219327" y="6303736"/>
            <a:ext cx="697833" cy="365125"/>
          </a:xfrm>
          <a:prstGeom prst="rect">
            <a:avLst/>
          </a:prstGeom>
        </p:spPr>
        <p:txBody>
          <a:bodyPr vert="horz" lIns="91440" tIns="91440" rIns="91440" bIns="91440" rtlCol="0" anchor="ctr" anchorCtr="0"/>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73C8E2-B35B-254F-A137-6F2F570DAACB}" type="slidenum">
              <a:rPr lang="en-US" smtClean="0"/>
              <a:pPr/>
              <a:t>2</a:t>
            </a:fld>
            <a:endParaRPr lang="en-US" dirty="0"/>
          </a:p>
        </p:txBody>
      </p:sp>
      <p:pic>
        <p:nvPicPr>
          <p:cNvPr id="4" name="Picture 3">
            <a:extLst>
              <a:ext uri="{FF2B5EF4-FFF2-40B4-BE49-F238E27FC236}">
                <a16:creationId xmlns:a16="http://schemas.microsoft.com/office/drawing/2014/main" id="{A7B83083-8F82-883C-C538-AC11E7CA3BFA}"/>
              </a:ext>
            </a:extLst>
          </p:cNvPr>
          <p:cNvPicPr>
            <a:picLocks noChangeAspect="1"/>
          </p:cNvPicPr>
          <p:nvPr/>
        </p:nvPicPr>
        <p:blipFill>
          <a:blip r:embed="rId2"/>
          <a:stretch>
            <a:fillRect/>
          </a:stretch>
        </p:blipFill>
        <p:spPr>
          <a:xfrm>
            <a:off x="1937275" y="0"/>
            <a:ext cx="8918008" cy="6858000"/>
          </a:xfrm>
          <a:prstGeom prst="rect">
            <a:avLst/>
          </a:prstGeom>
        </p:spPr>
      </p:pic>
      <p:sp>
        <p:nvSpPr>
          <p:cNvPr id="5" name="Rectangle 4">
            <a:extLst>
              <a:ext uri="{FF2B5EF4-FFF2-40B4-BE49-F238E27FC236}">
                <a16:creationId xmlns:a16="http://schemas.microsoft.com/office/drawing/2014/main" id="{89582C4E-97CB-9C26-4149-27F2D73E9694}"/>
              </a:ext>
            </a:extLst>
          </p:cNvPr>
          <p:cNvSpPr/>
          <p:nvPr/>
        </p:nvSpPr>
        <p:spPr>
          <a:xfrm>
            <a:off x="4241494" y="5001658"/>
            <a:ext cx="1145754" cy="46270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0A361F7-546B-C5EC-7784-2021E18CD427}"/>
              </a:ext>
            </a:extLst>
          </p:cNvPr>
          <p:cNvSpPr/>
          <p:nvPr/>
        </p:nvSpPr>
        <p:spPr>
          <a:xfrm>
            <a:off x="8117595" y="3677798"/>
            <a:ext cx="1145754" cy="462708"/>
          </a:xfrm>
          <a:prstGeom prst="rect">
            <a:avLst/>
          </a:pr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070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838200" y="1368862"/>
            <a:ext cx="10972800" cy="4866493"/>
          </a:xfrm>
        </p:spPr>
        <p:txBody>
          <a:bodyPr>
            <a:normAutofit/>
          </a:bodyPr>
          <a:lstStyle/>
          <a:p>
            <a:pPr marL="342900" lvl="1" indent="-342900" algn="l" rtl="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OPT provides funding for NTSF with additional funding and participation from the Office of Nuclear Energy (NE)</a:t>
            </a:r>
          </a:p>
          <a:p>
            <a:pPr marL="342900" lvl="1" indent="-342900" algn="l" rtl="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Cooperative agreements with four State Regional Groups (SRGs) and the Tribal Radioactive Materials Transportation Committee (TRMTC)</a:t>
            </a:r>
          </a:p>
          <a:p>
            <a:pPr marL="342900" lvl="1" indent="-342900" algn="l" rtl="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Annual meetings are hosted in rotation among the SRGs and TRMTC.</a:t>
            </a:r>
          </a:p>
          <a:p>
            <a:pPr marL="342900" lvl="1" indent="-342900" algn="l" rtl="0">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Public website: </a:t>
            </a:r>
            <a:r>
              <a:rPr lang="en-US" sz="24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https://www.ntsf.info/</a:t>
            </a:r>
            <a:r>
              <a:rPr lang="en-US" sz="2400" dirty="0">
                <a:latin typeface="Calibri" panose="020F0502020204030204" pitchFamily="34" charset="0"/>
                <a:cs typeface="Calibri" panose="020F0502020204030204" pitchFamily="34" charset="0"/>
              </a:rPr>
              <a:t> </a:t>
            </a:r>
          </a:p>
          <a:p>
            <a:pPr marL="342900" lvl="1" indent="-342900" algn="l" rtl="0">
              <a:buFont typeface="Arial" panose="020B0604020202020204" pitchFamily="34" charset="0"/>
              <a:buChar char="•"/>
              <a:defRPr/>
            </a:pPr>
            <a:endParaRPr lang="en-US" sz="2800" dirty="0">
              <a:solidFill>
                <a:srgbClr val="002399"/>
              </a:solidFill>
              <a:latin typeface="Calibri"/>
              <a:cs typeface="Calibri"/>
            </a:endParaRPr>
          </a:p>
        </p:txBody>
      </p:sp>
      <p:sp>
        <p:nvSpPr>
          <p:cNvPr id="5" name="Title 5">
            <a:extLst>
              <a:ext uri="{FF2B5EF4-FFF2-40B4-BE49-F238E27FC236}">
                <a16:creationId xmlns:a16="http://schemas.microsoft.com/office/drawing/2014/main" id="{BC057663-5D18-C853-1665-4ADAB5FE8541}"/>
              </a:ext>
            </a:extLst>
          </p:cNvPr>
          <p:cNvSpPr>
            <a:spLocks noGrp="1"/>
          </p:cNvSpPr>
          <p:nvPr>
            <p:ph type="title"/>
          </p:nvPr>
        </p:nvSpPr>
        <p:spPr>
          <a:xfrm>
            <a:off x="838200" y="238759"/>
            <a:ext cx="10515600" cy="884555"/>
          </a:xfrm>
        </p:spPr>
        <p:txBody>
          <a:bodyPr vert="horz" lIns="91440" tIns="45720" rIns="91440" bIns="45720" rtlCol="0" anchor="ctr" anchorCtr="0">
            <a:normAutofit/>
          </a:bodyPr>
          <a:lstStyle/>
          <a:p>
            <a:r>
              <a:rPr lang="en-US" sz="2800" b="1" dirty="0">
                <a:solidFill>
                  <a:srgbClr val="3E6637"/>
                </a:solidFill>
                <a:latin typeface="Arial Black" panose="020B0A04020102020204"/>
                <a:cs typeface="Calibri" panose="020F0502020204030204" pitchFamily="34" charset="0"/>
              </a:rPr>
              <a:t>National Transportation Stakeholders Forum (NTSF)</a:t>
            </a:r>
          </a:p>
        </p:txBody>
      </p:sp>
      <p:pic>
        <p:nvPicPr>
          <p:cNvPr id="4" name="Picture 3">
            <a:extLst>
              <a:ext uri="{FF2B5EF4-FFF2-40B4-BE49-F238E27FC236}">
                <a16:creationId xmlns:a16="http://schemas.microsoft.com/office/drawing/2014/main" id="{D0FF9DCB-D25F-A114-1708-1CBE07AA626F}"/>
              </a:ext>
            </a:extLst>
          </p:cNvPr>
          <p:cNvPicPr>
            <a:picLocks noChangeAspect="1"/>
          </p:cNvPicPr>
          <p:nvPr/>
        </p:nvPicPr>
        <p:blipFill>
          <a:blip r:embed="rId4"/>
          <a:stretch>
            <a:fillRect/>
          </a:stretch>
        </p:blipFill>
        <p:spPr>
          <a:xfrm>
            <a:off x="5361598" y="3802108"/>
            <a:ext cx="6249458" cy="2671254"/>
          </a:xfrm>
          <a:prstGeom prst="rect">
            <a:avLst/>
          </a:prstGeom>
        </p:spPr>
      </p:pic>
      <p:sp>
        <p:nvSpPr>
          <p:cNvPr id="2" name="TextBox 1">
            <a:extLst>
              <a:ext uri="{FF2B5EF4-FFF2-40B4-BE49-F238E27FC236}">
                <a16:creationId xmlns:a16="http://schemas.microsoft.com/office/drawing/2014/main" id="{38C01800-354C-780B-4ACD-2CAB6FBAE811}"/>
              </a:ext>
            </a:extLst>
          </p:cNvPr>
          <p:cNvSpPr txBox="1"/>
          <p:nvPr/>
        </p:nvSpPr>
        <p:spPr>
          <a:xfrm>
            <a:off x="1746738" y="5334000"/>
            <a:ext cx="3505200" cy="646331"/>
          </a:xfrm>
          <a:prstGeom prst="rect">
            <a:avLst/>
          </a:prstGeom>
          <a:noFill/>
        </p:spPr>
        <p:txBody>
          <a:bodyPr wrap="square" rtlCol="0">
            <a:spAutoFit/>
          </a:bodyPr>
          <a:lstStyle/>
          <a:p>
            <a:pPr algn="r"/>
            <a:r>
              <a:rPr lang="en-US" dirty="0"/>
              <a:t>TRMTC hosted the 2024 Annual Meeting in Denver, CO.</a:t>
            </a:r>
          </a:p>
        </p:txBody>
      </p:sp>
    </p:spTree>
    <p:extLst>
      <p:ext uri="{BB962C8B-B14F-4D97-AF65-F5344CB8AC3E}">
        <p14:creationId xmlns:p14="http://schemas.microsoft.com/office/powerpoint/2010/main" val="3257868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18AB6B-CE4C-6BB6-E4BA-E9BFC23DA3F4}"/>
              </a:ext>
            </a:extLst>
          </p:cNvPr>
          <p:cNvSpPr>
            <a:spLocks noGrp="1"/>
          </p:cNvSpPr>
          <p:nvPr>
            <p:ph idx="1"/>
          </p:nvPr>
        </p:nvSpPr>
        <p:spPr>
          <a:xfrm>
            <a:off x="838200" y="1429091"/>
            <a:ext cx="5538537" cy="5269831"/>
          </a:xfrm>
        </p:spPr>
        <p:txBody>
          <a:bodyPr/>
          <a:lstStyle/>
          <a:p>
            <a:pPr marL="3429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Provides tools for planning, training and exercises, and technical assistance to State and Tribal authorities to prepare for transportation incidents involving DOE radioactive material shipments</a:t>
            </a:r>
          </a:p>
          <a:p>
            <a:pPr marL="342900" lvl="1"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First responder training provided at no cost to jurisdictions along DOE shipping routes</a:t>
            </a:r>
          </a:p>
          <a:p>
            <a:pPr marL="342900" lvl="1" indent="-342900">
              <a:buFont typeface="Arial" panose="020B0604020202020204" pitchFamily="34" charset="0"/>
              <a:buChar char="•"/>
            </a:pPr>
            <a:endParaRPr lang="en-US" sz="2400" dirty="0">
              <a:latin typeface="Calibri" panose="020F0502020204030204" pitchFamily="34" charset="0"/>
              <a:cs typeface="Calibri" panose="020F0502020204030204" pitchFamily="34" charset="0"/>
            </a:endParaRPr>
          </a:p>
          <a:p>
            <a:pPr marL="342900" lvl="1" indent="-342900">
              <a:buFont typeface="Arial" panose="020B0604020202020204" pitchFamily="34" charset="0"/>
              <a:buChar char="•"/>
            </a:pPr>
            <a:r>
              <a:rPr lang="en-US" sz="2400" dirty="0">
                <a:latin typeface="Calibri" panose="020F0502020204030204" pitchFamily="34" charset="0"/>
                <a:cs typeface="Calibri" panose="020F0502020204030204" pitchFamily="34" charset="0"/>
              </a:rPr>
              <a:t>FY24 training conducted in 20 states</a:t>
            </a:r>
          </a:p>
          <a:p>
            <a:pPr marL="800100" lvl="2" indent="-342900"/>
            <a:r>
              <a:rPr lang="en-US" sz="2100" dirty="0">
                <a:latin typeface="Calibri" panose="020F0502020204030204" pitchFamily="34" charset="0"/>
                <a:cs typeface="Calibri" panose="020F0502020204030204" pitchFamily="34" charset="0"/>
              </a:rPr>
              <a:t>2140 students, 136 courses </a:t>
            </a:r>
          </a:p>
        </p:txBody>
      </p:sp>
      <p:sp>
        <p:nvSpPr>
          <p:cNvPr id="4" name="Slide Number Placeholder 3">
            <a:extLst>
              <a:ext uri="{FF2B5EF4-FFF2-40B4-BE49-F238E27FC236}">
                <a16:creationId xmlns:a16="http://schemas.microsoft.com/office/drawing/2014/main" id="{EF6E2E5C-A540-86C8-8B99-E45243D0B1FD}"/>
              </a:ext>
            </a:extLst>
          </p:cNvPr>
          <p:cNvSpPr>
            <a:spLocks noGrp="1"/>
          </p:cNvSpPr>
          <p:nvPr>
            <p:ph type="sldNum" sz="quarter" idx="10"/>
          </p:nvPr>
        </p:nvSpPr>
        <p:spPr/>
        <p:txBody>
          <a:bodyPr/>
          <a:lstStyle/>
          <a:p>
            <a:fld id="{E773C8E2-B35B-254F-A137-6F2F570DAACB}" type="slidenum">
              <a:rPr lang="en-US" smtClean="0"/>
              <a:pPr/>
              <a:t>21</a:t>
            </a:fld>
            <a:endParaRPr lang="en-US" dirty="0"/>
          </a:p>
        </p:txBody>
      </p:sp>
      <p:pic>
        <p:nvPicPr>
          <p:cNvPr id="5" name="Picture 2">
            <a:extLst>
              <a:ext uri="{FF2B5EF4-FFF2-40B4-BE49-F238E27FC236}">
                <a16:creationId xmlns:a16="http://schemas.microsoft.com/office/drawing/2014/main" id="{94A4F75B-6606-D108-79F1-05322409A9C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239000" y="1471863"/>
            <a:ext cx="4114800" cy="24204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E5B5C3F-B091-DE02-7638-1E65164A95D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239000" y="4074968"/>
            <a:ext cx="4114800" cy="2314575"/>
          </a:xfrm>
          <a:prstGeom prst="rect">
            <a:avLst/>
          </a:prstGeom>
          <a:noFill/>
          <a:extLst>
            <a:ext uri="{909E8E84-426E-40DD-AFC4-6F175D3DCCD1}">
              <a14:hiddenFill xmlns:a14="http://schemas.microsoft.com/office/drawing/2010/main">
                <a:solidFill>
                  <a:srgbClr val="FFFFFF"/>
                </a:solidFill>
              </a14:hiddenFill>
            </a:ext>
          </a:extLst>
        </p:spPr>
      </p:pic>
      <p:sp>
        <p:nvSpPr>
          <p:cNvPr id="9" name="Title 5">
            <a:extLst>
              <a:ext uri="{FF2B5EF4-FFF2-40B4-BE49-F238E27FC236}">
                <a16:creationId xmlns:a16="http://schemas.microsoft.com/office/drawing/2014/main" id="{70334AC5-379C-A43D-E4FF-0D416B9B4C37}"/>
              </a:ext>
            </a:extLst>
          </p:cNvPr>
          <p:cNvSpPr>
            <a:spLocks noGrp="1"/>
          </p:cNvSpPr>
          <p:nvPr>
            <p:ph type="title"/>
          </p:nvPr>
        </p:nvSpPr>
        <p:spPr>
          <a:xfrm>
            <a:off x="838200" y="238759"/>
            <a:ext cx="10515600" cy="884555"/>
          </a:xfrm>
        </p:spPr>
        <p:txBody>
          <a:bodyPr vert="horz" lIns="91440" tIns="45720" rIns="91440" bIns="45720" rtlCol="0" anchor="ctr" anchorCtr="0">
            <a:normAutofit/>
          </a:bodyPr>
          <a:lstStyle/>
          <a:p>
            <a:r>
              <a:rPr lang="en-US" sz="2800" b="1" dirty="0">
                <a:solidFill>
                  <a:srgbClr val="3E6637"/>
                </a:solidFill>
                <a:latin typeface="Arial Black" panose="020B0A04020102020204"/>
                <a:cs typeface="Calibri" panose="020F0502020204030204" pitchFamily="34" charset="0"/>
              </a:rPr>
              <a:t>Transportation Emergency Preparedness Program (TEPP)</a:t>
            </a:r>
          </a:p>
        </p:txBody>
      </p:sp>
    </p:spTree>
    <p:extLst>
      <p:ext uri="{BB962C8B-B14F-4D97-AF65-F5344CB8AC3E}">
        <p14:creationId xmlns:p14="http://schemas.microsoft.com/office/powerpoint/2010/main" val="695366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5E8C-33DB-02E4-EB8D-6508B594DFFA}"/>
              </a:ext>
            </a:extLst>
          </p:cNvPr>
          <p:cNvSpPr>
            <a:spLocks noGrp="1"/>
          </p:cNvSpPr>
          <p:nvPr>
            <p:ph type="title"/>
          </p:nvPr>
        </p:nvSpPr>
        <p:spPr/>
        <p:txBody>
          <a:bodyPr/>
          <a:lstStyle/>
          <a:p>
            <a:r>
              <a:rPr lang="en-US" dirty="0"/>
              <a:t>TEPP Training in the Northeast</a:t>
            </a:r>
          </a:p>
        </p:txBody>
      </p:sp>
      <p:pic>
        <p:nvPicPr>
          <p:cNvPr id="6" name="Content Placeholder 5">
            <a:extLst>
              <a:ext uri="{FF2B5EF4-FFF2-40B4-BE49-F238E27FC236}">
                <a16:creationId xmlns:a16="http://schemas.microsoft.com/office/drawing/2014/main" id="{C0C841C6-E58E-7434-DBC5-107922A44B6E}"/>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838199" y="1237957"/>
            <a:ext cx="7672755" cy="4687056"/>
          </a:xfrm>
        </p:spPr>
      </p:pic>
      <p:sp>
        <p:nvSpPr>
          <p:cNvPr id="4" name="Slide Number Placeholder 3">
            <a:extLst>
              <a:ext uri="{FF2B5EF4-FFF2-40B4-BE49-F238E27FC236}">
                <a16:creationId xmlns:a16="http://schemas.microsoft.com/office/drawing/2014/main" id="{E58D8488-E562-7707-F281-85BA5858F3A7}"/>
              </a:ext>
            </a:extLst>
          </p:cNvPr>
          <p:cNvSpPr>
            <a:spLocks noGrp="1"/>
          </p:cNvSpPr>
          <p:nvPr>
            <p:ph type="sldNum" sz="quarter" idx="10"/>
          </p:nvPr>
        </p:nvSpPr>
        <p:spPr/>
        <p:txBody>
          <a:bodyPr/>
          <a:lstStyle/>
          <a:p>
            <a:fld id="{E773C8E2-B35B-254F-A137-6F2F570DAACB}" type="slidenum">
              <a:rPr lang="en-US" smtClean="0"/>
              <a:pPr/>
              <a:t>22</a:t>
            </a:fld>
            <a:endParaRPr lang="en-US" dirty="0"/>
          </a:p>
        </p:txBody>
      </p:sp>
      <p:graphicFrame>
        <p:nvGraphicFramePr>
          <p:cNvPr id="9" name="Table 8">
            <a:extLst>
              <a:ext uri="{FF2B5EF4-FFF2-40B4-BE49-F238E27FC236}">
                <a16:creationId xmlns:a16="http://schemas.microsoft.com/office/drawing/2014/main" id="{D10FDC09-CD0F-3AED-E5BF-AC28F2727592}"/>
              </a:ext>
            </a:extLst>
          </p:cNvPr>
          <p:cNvGraphicFramePr>
            <a:graphicFrameLocks noGrp="1"/>
          </p:cNvGraphicFramePr>
          <p:nvPr>
            <p:extLst>
              <p:ext uri="{D42A27DB-BD31-4B8C-83A1-F6EECF244321}">
                <p14:modId xmlns:p14="http://schemas.microsoft.com/office/powerpoint/2010/main" val="2592708173"/>
              </p:ext>
            </p:extLst>
          </p:nvPr>
        </p:nvGraphicFramePr>
        <p:xfrm>
          <a:off x="8804225" y="1639546"/>
          <a:ext cx="2675011" cy="3649910"/>
        </p:xfrm>
        <a:graphic>
          <a:graphicData uri="http://schemas.openxmlformats.org/drawingml/2006/table">
            <a:tbl>
              <a:tblPr>
                <a:tableStyleId>{2D5ABB26-0587-4C30-8999-92F81FD0307C}</a:tableStyleId>
              </a:tblPr>
              <a:tblGrid>
                <a:gridCol w="1718582">
                  <a:extLst>
                    <a:ext uri="{9D8B030D-6E8A-4147-A177-3AD203B41FA5}">
                      <a16:colId xmlns:a16="http://schemas.microsoft.com/office/drawing/2014/main" val="4093736015"/>
                    </a:ext>
                  </a:extLst>
                </a:gridCol>
                <a:gridCol w="956429">
                  <a:extLst>
                    <a:ext uri="{9D8B030D-6E8A-4147-A177-3AD203B41FA5}">
                      <a16:colId xmlns:a16="http://schemas.microsoft.com/office/drawing/2014/main" val="3769349977"/>
                    </a:ext>
                  </a:extLst>
                </a:gridCol>
              </a:tblGrid>
              <a:tr h="331810">
                <a:tc>
                  <a:txBody>
                    <a:bodyPr/>
                    <a:lstStyle/>
                    <a:p>
                      <a:pPr algn="l" fontAlgn="ctr"/>
                      <a:r>
                        <a:rPr lang="en-US" sz="1800" u="none" strike="noStrike" dirty="0">
                          <a:effectLst/>
                        </a:rPr>
                        <a:t>Connecticut</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05733957"/>
                  </a:ext>
                </a:extLst>
              </a:tr>
              <a:tr h="331810">
                <a:tc>
                  <a:txBody>
                    <a:bodyPr/>
                    <a:lstStyle/>
                    <a:p>
                      <a:pPr algn="l" fontAlgn="ctr"/>
                      <a:r>
                        <a:rPr lang="en-US" sz="1800" u="none" strike="noStrike">
                          <a:effectLst/>
                        </a:rPr>
                        <a:t>Delaware</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75730015"/>
                  </a:ext>
                </a:extLst>
              </a:tr>
              <a:tr h="331810">
                <a:tc>
                  <a:txBody>
                    <a:bodyPr/>
                    <a:lstStyle/>
                    <a:p>
                      <a:pPr algn="l" fontAlgn="ctr"/>
                      <a:r>
                        <a:rPr lang="en-US" sz="1800" u="none" strike="noStrike">
                          <a:effectLst/>
                        </a:rPr>
                        <a:t>Maine</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009079547"/>
                  </a:ext>
                </a:extLst>
              </a:tr>
              <a:tr h="331810">
                <a:tc>
                  <a:txBody>
                    <a:bodyPr/>
                    <a:lstStyle/>
                    <a:p>
                      <a:pPr algn="l" fontAlgn="ctr"/>
                      <a:r>
                        <a:rPr lang="en-US" sz="1800" u="none" strike="noStrike">
                          <a:effectLst/>
                        </a:rPr>
                        <a:t>Maryland</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98</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53952425"/>
                  </a:ext>
                </a:extLst>
              </a:tr>
              <a:tr h="331810">
                <a:tc>
                  <a:txBody>
                    <a:bodyPr/>
                    <a:lstStyle/>
                    <a:p>
                      <a:pPr algn="l" fontAlgn="ctr"/>
                      <a:r>
                        <a:rPr lang="en-US" sz="1800" u="none" strike="noStrike">
                          <a:effectLst/>
                        </a:rPr>
                        <a:t>Massachusetts</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0001420"/>
                  </a:ext>
                </a:extLst>
              </a:tr>
              <a:tr h="331810">
                <a:tc>
                  <a:txBody>
                    <a:bodyPr/>
                    <a:lstStyle/>
                    <a:p>
                      <a:pPr algn="l" fontAlgn="ctr"/>
                      <a:r>
                        <a:rPr lang="en-US" sz="1800" u="none" strike="noStrike">
                          <a:effectLst/>
                        </a:rPr>
                        <a:t>New Hampshire</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8679850"/>
                  </a:ext>
                </a:extLst>
              </a:tr>
              <a:tr h="331810">
                <a:tc>
                  <a:txBody>
                    <a:bodyPr/>
                    <a:lstStyle/>
                    <a:p>
                      <a:pPr algn="l" fontAlgn="ctr"/>
                      <a:r>
                        <a:rPr lang="en-US" sz="1800" u="none" strike="noStrike">
                          <a:effectLst/>
                        </a:rPr>
                        <a:t>New Jersey</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683894596"/>
                  </a:ext>
                </a:extLst>
              </a:tr>
              <a:tr h="331810">
                <a:tc>
                  <a:txBody>
                    <a:bodyPr/>
                    <a:lstStyle/>
                    <a:p>
                      <a:pPr algn="l" fontAlgn="ctr"/>
                      <a:r>
                        <a:rPr lang="en-US" sz="1800" u="none" strike="noStrike" dirty="0">
                          <a:effectLst/>
                        </a:rPr>
                        <a:t>New York </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65365664"/>
                  </a:ext>
                </a:extLst>
              </a:tr>
              <a:tr h="331810">
                <a:tc>
                  <a:txBody>
                    <a:bodyPr/>
                    <a:lstStyle/>
                    <a:p>
                      <a:pPr algn="l" fontAlgn="ctr"/>
                      <a:r>
                        <a:rPr lang="en-US" sz="1800" u="none" strike="noStrike">
                          <a:effectLst/>
                        </a:rPr>
                        <a:t>Pennsylvania </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248</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42161553"/>
                  </a:ext>
                </a:extLst>
              </a:tr>
              <a:tr h="331810">
                <a:tc>
                  <a:txBody>
                    <a:bodyPr/>
                    <a:lstStyle/>
                    <a:p>
                      <a:pPr algn="l" fontAlgn="ctr"/>
                      <a:r>
                        <a:rPr lang="en-US" sz="1800" u="none" strike="noStrike">
                          <a:effectLst/>
                        </a:rPr>
                        <a:t>Rhode Island</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19420381"/>
                  </a:ext>
                </a:extLst>
              </a:tr>
              <a:tr h="331810">
                <a:tc>
                  <a:txBody>
                    <a:bodyPr/>
                    <a:lstStyle/>
                    <a:p>
                      <a:pPr algn="l" fontAlgn="ctr"/>
                      <a:r>
                        <a:rPr lang="en-US" sz="1800" u="none" strike="noStrike">
                          <a:effectLst/>
                        </a:rPr>
                        <a:t>Vermont</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dirty="0">
                          <a:effectLst/>
                        </a:rPr>
                        <a:t>0</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32019733"/>
                  </a:ext>
                </a:extLst>
              </a:tr>
            </a:tbl>
          </a:graphicData>
        </a:graphic>
      </p:graphicFrame>
    </p:spTree>
    <p:extLst>
      <p:ext uri="{BB962C8B-B14F-4D97-AF65-F5344CB8AC3E}">
        <p14:creationId xmlns:p14="http://schemas.microsoft.com/office/powerpoint/2010/main" val="2994656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4705E-9F89-5C6F-81F2-D1496E3D9F18}"/>
              </a:ext>
            </a:extLst>
          </p:cNvPr>
          <p:cNvSpPr>
            <a:spLocks noGrp="1"/>
          </p:cNvSpPr>
          <p:nvPr>
            <p:ph type="title"/>
          </p:nvPr>
        </p:nvSpPr>
        <p:spPr/>
        <p:txBody>
          <a:bodyPr vert="horz" lIns="91440" tIns="45720" rIns="91440" bIns="45720" rtlCol="0" anchor="ctr" anchorCtr="0">
            <a:normAutofit/>
          </a:bodyPr>
          <a:lstStyle/>
          <a:p>
            <a:r>
              <a:rPr lang="en-US" sz="2800" b="1" dirty="0">
                <a:solidFill>
                  <a:srgbClr val="3E6637"/>
                </a:solidFill>
                <a:latin typeface="Arial Black" panose="020B0A04020102020204"/>
                <a:cs typeface="Calibri" panose="020F0502020204030204" pitchFamily="34" charset="0"/>
              </a:rPr>
              <a:t>Contacts</a:t>
            </a:r>
          </a:p>
        </p:txBody>
      </p:sp>
      <p:sp>
        <p:nvSpPr>
          <p:cNvPr id="4" name="Slide Number Placeholder 3">
            <a:extLst>
              <a:ext uri="{FF2B5EF4-FFF2-40B4-BE49-F238E27FC236}">
                <a16:creationId xmlns:a16="http://schemas.microsoft.com/office/drawing/2014/main" id="{FA0F7C61-41E3-C339-2EFD-D4C7867E3E70}"/>
              </a:ext>
            </a:extLst>
          </p:cNvPr>
          <p:cNvSpPr>
            <a:spLocks noGrp="1"/>
          </p:cNvSpPr>
          <p:nvPr>
            <p:ph type="sldNum" sz="quarter" idx="10"/>
          </p:nvPr>
        </p:nvSpPr>
        <p:spPr/>
        <p:txBody>
          <a:bodyPr/>
          <a:lstStyle/>
          <a:p>
            <a:fld id="{E773C8E2-B35B-254F-A137-6F2F570DAACB}" type="slidenum">
              <a:rPr lang="en-US" smtClean="0"/>
              <a:pPr/>
              <a:t>23</a:t>
            </a:fld>
            <a:endParaRPr lang="en-US" dirty="0"/>
          </a:p>
        </p:txBody>
      </p:sp>
      <p:sp>
        <p:nvSpPr>
          <p:cNvPr id="5" name="object 3">
            <a:extLst>
              <a:ext uri="{FF2B5EF4-FFF2-40B4-BE49-F238E27FC236}">
                <a16:creationId xmlns:a16="http://schemas.microsoft.com/office/drawing/2014/main" id="{2322B993-5741-9409-2A61-F28F76EC657C}"/>
              </a:ext>
            </a:extLst>
          </p:cNvPr>
          <p:cNvSpPr txBox="1"/>
          <p:nvPr/>
        </p:nvSpPr>
        <p:spPr>
          <a:xfrm>
            <a:off x="2369475" y="1607623"/>
            <a:ext cx="3377609" cy="1525898"/>
          </a:xfrm>
          <a:prstGeom prst="rect">
            <a:avLst/>
          </a:prstGeom>
        </p:spPr>
        <p:txBody>
          <a:bodyPr vert="horz" wrap="square" lIns="0" tIns="10001" rIns="0" bIns="0" rtlCol="0">
            <a:spAutoFit/>
          </a:bodyPr>
          <a:lstStyle/>
          <a:p>
            <a:pPr marL="9525" algn="ctr">
              <a:spcBef>
                <a:spcPts val="79"/>
              </a:spcBef>
              <a:tabLst>
                <a:tab pos="266224" algn="l"/>
                <a:tab pos="266700" algn="l"/>
              </a:tabLst>
            </a:pPr>
            <a:r>
              <a:rPr lang="en-US" sz="2400" dirty="0">
                <a:latin typeface="Calibri"/>
                <a:cs typeface="Calibri"/>
              </a:rPr>
              <a:t>Julia Shenk</a:t>
            </a:r>
          </a:p>
          <a:p>
            <a:pPr marL="9525" algn="ctr">
              <a:spcBef>
                <a:spcPts val="79"/>
              </a:spcBef>
              <a:tabLst>
                <a:tab pos="266224" algn="l"/>
                <a:tab pos="266700" algn="l"/>
              </a:tabLst>
            </a:pPr>
            <a:r>
              <a:rPr lang="en-US" sz="2400" spc="-8" dirty="0">
                <a:latin typeface="Calibri"/>
                <a:cs typeface="Calibri"/>
              </a:rPr>
              <a:t>Director/NTSF Chair</a:t>
            </a:r>
          </a:p>
          <a:p>
            <a:pPr marL="9525" algn="ctr">
              <a:spcBef>
                <a:spcPts val="79"/>
              </a:spcBef>
              <a:tabLst>
                <a:tab pos="266224" algn="l"/>
                <a:tab pos="266700" algn="l"/>
              </a:tabLst>
            </a:pPr>
            <a:r>
              <a:rPr lang="en-US" sz="2400" spc="-8" dirty="0">
                <a:latin typeface="Calibri"/>
                <a:cs typeface="Calibri"/>
              </a:rPr>
              <a:t>301-903-1388</a:t>
            </a:r>
          </a:p>
          <a:p>
            <a:pPr marL="9525" algn="ctr">
              <a:spcBef>
                <a:spcPts val="79"/>
              </a:spcBef>
              <a:tabLst>
                <a:tab pos="266224" algn="l"/>
                <a:tab pos="266700" algn="l"/>
              </a:tabLst>
            </a:pPr>
            <a:r>
              <a:rPr lang="en-US" sz="2400" spc="-8" dirty="0">
                <a:latin typeface="Calibri"/>
                <a:cs typeface="Calibri"/>
                <a:hlinkClick r:id="rId2"/>
              </a:rPr>
              <a:t>julia.shenk@em.doe.gov</a:t>
            </a:r>
            <a:endParaRPr lang="en-US" sz="2400" spc="-8" dirty="0">
              <a:latin typeface="Calibri"/>
              <a:cs typeface="Calibri"/>
            </a:endParaRPr>
          </a:p>
        </p:txBody>
      </p:sp>
      <p:sp>
        <p:nvSpPr>
          <p:cNvPr id="6" name="object 5">
            <a:extLst>
              <a:ext uri="{FF2B5EF4-FFF2-40B4-BE49-F238E27FC236}">
                <a16:creationId xmlns:a16="http://schemas.microsoft.com/office/drawing/2014/main" id="{66C489CE-F6B2-E623-497C-E7C9A3CF4890}"/>
              </a:ext>
            </a:extLst>
          </p:cNvPr>
          <p:cNvSpPr txBox="1"/>
          <p:nvPr/>
        </p:nvSpPr>
        <p:spPr>
          <a:xfrm>
            <a:off x="4897230" y="5463775"/>
            <a:ext cx="2533174" cy="332303"/>
          </a:xfrm>
          <a:prstGeom prst="rect">
            <a:avLst/>
          </a:prstGeom>
        </p:spPr>
        <p:txBody>
          <a:bodyPr vert="horz" wrap="square" lIns="0" tIns="9049" rIns="0" bIns="0" rtlCol="0">
            <a:spAutoFit/>
          </a:bodyPr>
          <a:lstStyle/>
          <a:p>
            <a:pPr marL="9525">
              <a:spcBef>
                <a:spcPts val="71"/>
              </a:spcBef>
            </a:pPr>
            <a:r>
              <a:rPr sz="2100" i="1" u="heavy" spc="-23" dirty="0">
                <a:solidFill>
                  <a:srgbClr val="0000FF"/>
                </a:solidFill>
                <a:uFill>
                  <a:solidFill>
                    <a:srgbClr val="0000FF"/>
                  </a:solidFill>
                </a:uFill>
                <a:latin typeface="Arial"/>
                <a:cs typeface="Arial"/>
                <a:hlinkClick r:id="rId3"/>
              </a:rPr>
              <a:t>AskPAT@hq.doe.gov</a:t>
            </a:r>
            <a:endParaRPr sz="2100" dirty="0">
              <a:latin typeface="Arial"/>
              <a:cs typeface="Arial"/>
            </a:endParaRPr>
          </a:p>
        </p:txBody>
      </p:sp>
      <p:sp>
        <p:nvSpPr>
          <p:cNvPr id="7" name="object 6">
            <a:extLst>
              <a:ext uri="{FF2B5EF4-FFF2-40B4-BE49-F238E27FC236}">
                <a16:creationId xmlns:a16="http://schemas.microsoft.com/office/drawing/2014/main" id="{3E2FF064-BA08-05E5-D2E1-0D22C0D1DC74}"/>
              </a:ext>
            </a:extLst>
          </p:cNvPr>
          <p:cNvSpPr/>
          <p:nvPr/>
        </p:nvSpPr>
        <p:spPr>
          <a:xfrm>
            <a:off x="3276601" y="3276600"/>
            <a:ext cx="5774435" cy="1901952"/>
          </a:xfrm>
          <a:prstGeom prst="rect">
            <a:avLst/>
          </a:prstGeom>
          <a:blipFill>
            <a:blip r:embed="rId4" cstate="print"/>
            <a:stretch>
              <a:fillRect/>
            </a:stretch>
          </a:blipFill>
        </p:spPr>
        <p:txBody>
          <a:bodyPr wrap="square" lIns="0" tIns="0" rIns="0" bIns="0" rtlCol="0"/>
          <a:lstStyle/>
          <a:p>
            <a:endParaRPr dirty="0"/>
          </a:p>
        </p:txBody>
      </p:sp>
      <p:sp>
        <p:nvSpPr>
          <p:cNvPr id="8" name="object 3">
            <a:extLst>
              <a:ext uri="{FF2B5EF4-FFF2-40B4-BE49-F238E27FC236}">
                <a16:creationId xmlns:a16="http://schemas.microsoft.com/office/drawing/2014/main" id="{8D88FD5B-67E2-AB3E-043C-E8D08BF7C5DB}"/>
              </a:ext>
            </a:extLst>
          </p:cNvPr>
          <p:cNvSpPr txBox="1"/>
          <p:nvPr/>
        </p:nvSpPr>
        <p:spPr>
          <a:xfrm>
            <a:off x="6591351" y="1607623"/>
            <a:ext cx="3231174" cy="1525898"/>
          </a:xfrm>
          <a:prstGeom prst="rect">
            <a:avLst/>
          </a:prstGeom>
        </p:spPr>
        <p:txBody>
          <a:bodyPr vert="horz" wrap="square" lIns="0" tIns="10001" rIns="0" bIns="0" rtlCol="0">
            <a:spAutoFit/>
          </a:bodyPr>
          <a:lstStyle/>
          <a:p>
            <a:pPr marL="9525" algn="ctr">
              <a:spcBef>
                <a:spcPts val="79"/>
              </a:spcBef>
              <a:tabLst>
                <a:tab pos="266224" algn="l"/>
                <a:tab pos="266700" algn="l"/>
              </a:tabLst>
            </a:pPr>
            <a:r>
              <a:rPr lang="en-US" sz="2400" dirty="0">
                <a:latin typeface="Calibri"/>
                <a:cs typeface="Calibri"/>
              </a:rPr>
              <a:t>Ellen Edge</a:t>
            </a:r>
          </a:p>
          <a:p>
            <a:pPr marL="9525" algn="ctr">
              <a:spcBef>
                <a:spcPts val="79"/>
              </a:spcBef>
              <a:tabLst>
                <a:tab pos="266224" algn="l"/>
                <a:tab pos="266700" algn="l"/>
              </a:tabLst>
            </a:pPr>
            <a:r>
              <a:rPr lang="en-US" sz="2400" spc="-8" dirty="0">
                <a:latin typeface="Calibri"/>
                <a:cs typeface="Calibri"/>
              </a:rPr>
              <a:t>TEPP manager/NTSF lead</a:t>
            </a:r>
          </a:p>
          <a:p>
            <a:pPr marL="9525" algn="ctr">
              <a:spcBef>
                <a:spcPts val="79"/>
              </a:spcBef>
              <a:tabLst>
                <a:tab pos="266224" algn="l"/>
                <a:tab pos="266700" algn="l"/>
              </a:tabLst>
            </a:pPr>
            <a:r>
              <a:rPr lang="en-US" sz="2400" spc="-8" dirty="0">
                <a:latin typeface="Calibri"/>
                <a:cs typeface="Calibri"/>
              </a:rPr>
              <a:t>301-903-8327</a:t>
            </a:r>
          </a:p>
          <a:p>
            <a:pPr marL="9525" algn="ctr">
              <a:spcBef>
                <a:spcPts val="79"/>
              </a:spcBef>
              <a:tabLst>
                <a:tab pos="266224" algn="l"/>
                <a:tab pos="266700" algn="l"/>
              </a:tabLst>
            </a:pPr>
            <a:r>
              <a:rPr lang="en-US" sz="2400" spc="-8" dirty="0">
                <a:latin typeface="Calibri"/>
                <a:cs typeface="Calibri"/>
                <a:hlinkClick r:id="rId5"/>
              </a:rPr>
              <a:t>ellen.edge@em.doe.gov</a:t>
            </a:r>
            <a:endParaRPr lang="en-US" sz="2400" spc="-8" dirty="0">
              <a:latin typeface="Calibri"/>
              <a:cs typeface="Calibri"/>
            </a:endParaRPr>
          </a:p>
        </p:txBody>
      </p:sp>
    </p:spTree>
    <p:extLst>
      <p:ext uri="{BB962C8B-B14F-4D97-AF65-F5344CB8AC3E}">
        <p14:creationId xmlns:p14="http://schemas.microsoft.com/office/powerpoint/2010/main" val="3352449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working&#10;&#10;Description automatically generated">
            <a:extLst>
              <a:ext uri="{FF2B5EF4-FFF2-40B4-BE49-F238E27FC236}">
                <a16:creationId xmlns:a16="http://schemas.microsoft.com/office/drawing/2014/main" id="{E17A844A-A1D0-4E1B-B33D-F1EA12244D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47458" y="3757672"/>
            <a:ext cx="4147458" cy="2297407"/>
          </a:xfrm>
          <a:prstGeom prst="rect">
            <a:avLst/>
          </a:prstGeom>
        </p:spPr>
      </p:pic>
      <p:sp>
        <p:nvSpPr>
          <p:cNvPr id="3" name="Content Placeholder 1">
            <a:extLst>
              <a:ext uri="{FF2B5EF4-FFF2-40B4-BE49-F238E27FC236}">
                <a16:creationId xmlns:a16="http://schemas.microsoft.com/office/drawing/2014/main" id="{8204155D-A2A9-D3D3-FAD9-41FBC67457B5}"/>
              </a:ext>
            </a:extLst>
          </p:cNvPr>
          <p:cNvSpPr>
            <a:spLocks noGrp="1"/>
          </p:cNvSpPr>
          <p:nvPr>
            <p:ph sz="quarter" idx="4294967295"/>
          </p:nvPr>
        </p:nvSpPr>
        <p:spPr>
          <a:xfrm>
            <a:off x="889840" y="1430528"/>
            <a:ext cx="11420441" cy="2630890"/>
          </a:xfrm>
        </p:spPr>
        <p:txBody>
          <a:bodyPr>
            <a:noAutofit/>
          </a:bodyPr>
          <a:lstStyle/>
          <a:p>
            <a:pPr marL="0" indent="0">
              <a:lnSpc>
                <a:spcPct val="100000"/>
              </a:lnSpc>
              <a:spcBef>
                <a:spcPts val="0"/>
              </a:spcBef>
              <a:buNone/>
            </a:pPr>
            <a:r>
              <a:rPr lang="en-US" sz="2800" b="1" dirty="0">
                <a:solidFill>
                  <a:srgbClr val="002499"/>
                </a:solidFill>
                <a:ea typeface="Calibri" panose="020F0502020204030204" pitchFamily="34" charset="0"/>
              </a:rPr>
              <a:t>Progress</a:t>
            </a:r>
            <a:endParaRPr lang="en-US" b="1" dirty="0">
              <a:solidFill>
                <a:srgbClr val="002499"/>
              </a:solidFill>
              <a:ea typeface="Calibri" panose="020F0502020204030204" pitchFamily="34" charset="0"/>
            </a:endParaRPr>
          </a:p>
          <a:p>
            <a:pPr>
              <a:lnSpc>
                <a:spcPct val="100000"/>
              </a:lnSpc>
              <a:spcBef>
                <a:spcPts val="0"/>
              </a:spcBef>
            </a:pPr>
            <a:r>
              <a:rPr lang="en-US" dirty="0">
                <a:solidFill>
                  <a:srgbClr val="002499"/>
                </a:solidFill>
                <a:ea typeface="Calibri" panose="020F0502020204030204" pitchFamily="34" charset="0"/>
                <a:cs typeface="Times New Roman" panose="02020603050405020304" pitchFamily="18" charset="0"/>
              </a:rPr>
              <a:t>Tank-Side Cesium Removal System (TSCR) operations.</a:t>
            </a:r>
          </a:p>
          <a:p>
            <a:pPr>
              <a:lnSpc>
                <a:spcPct val="100000"/>
              </a:lnSpc>
              <a:spcBef>
                <a:spcPts val="0"/>
              </a:spcBef>
            </a:pPr>
            <a:r>
              <a:rPr lang="en-US" dirty="0">
                <a:solidFill>
                  <a:srgbClr val="002499"/>
                </a:solidFill>
                <a:ea typeface="Calibri" panose="020F0502020204030204" pitchFamily="34" charset="0"/>
                <a:cs typeface="Times New Roman" panose="02020603050405020304" pitchFamily="18" charset="0"/>
              </a:rPr>
              <a:t>Protective enclosure, or “cocoon,” around K East Reactor.</a:t>
            </a:r>
          </a:p>
          <a:p>
            <a:pPr>
              <a:lnSpc>
                <a:spcPct val="100000"/>
              </a:lnSpc>
              <a:spcBef>
                <a:spcPts val="0"/>
              </a:spcBef>
            </a:pPr>
            <a:r>
              <a:rPr lang="en-US" dirty="0">
                <a:solidFill>
                  <a:srgbClr val="002499"/>
                </a:solidFill>
                <a:ea typeface="Calibri" panose="020F0502020204030204" pitchFamily="34" charset="0"/>
                <a:cs typeface="Times New Roman" panose="02020603050405020304" pitchFamily="18" charset="0"/>
              </a:rPr>
              <a:t>Construction of new water treatment plant. </a:t>
            </a:r>
          </a:p>
          <a:p>
            <a:pPr marL="342900" indent="-342900">
              <a:lnSpc>
                <a:spcPct val="100000"/>
              </a:lnSpc>
              <a:spcBef>
                <a:spcPts val="0"/>
              </a:spcBef>
              <a:buFont typeface="Symbol" panose="05050102010706020507" pitchFamily="18" charset="2"/>
              <a:buChar char=""/>
            </a:pPr>
            <a:endParaRPr lang="en-US" sz="2000" dirty="0">
              <a:solidFill>
                <a:srgbClr val="002499"/>
              </a:solidFill>
              <a:ea typeface="Calibri" panose="020F0502020204030204" pitchFamily="34" charset="0"/>
            </a:endParaRPr>
          </a:p>
        </p:txBody>
      </p:sp>
      <p:sp>
        <p:nvSpPr>
          <p:cNvPr id="2" name="Title 1">
            <a:extLst>
              <a:ext uri="{FF2B5EF4-FFF2-40B4-BE49-F238E27FC236}">
                <a16:creationId xmlns:a16="http://schemas.microsoft.com/office/drawing/2014/main" id="{1750146F-8EB3-A5AC-B65A-618E7F01B0B2}"/>
              </a:ext>
            </a:extLst>
          </p:cNvPr>
          <p:cNvSpPr txBox="1">
            <a:spLocks/>
          </p:cNvSpPr>
          <p:nvPr/>
        </p:nvSpPr>
        <p:spPr>
          <a:xfrm>
            <a:off x="889840" y="514741"/>
            <a:ext cx="10129037" cy="712333"/>
          </a:xfrm>
          <a:prstGeom prst="rect">
            <a:avLst/>
          </a:prstGeom>
        </p:spPr>
        <p:txBody>
          <a:bodyPr vert="horz" lIns="91440" tIns="45720" rIns="91440" bIns="45720" rtlCol="0" anchor="t" anchorCtr="0">
            <a:normAutofit/>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3E6637"/>
                </a:solidFill>
                <a:effectLst/>
                <a:uLnTx/>
                <a:uFillTx/>
                <a:latin typeface="Arial Black" panose="020B0A04020102020204"/>
                <a:ea typeface="+mj-ea"/>
                <a:cs typeface="Calibri" panose="020F0502020204030204" pitchFamily="34" charset="0"/>
              </a:rPr>
              <a:t>Hanford</a:t>
            </a:r>
            <a:endParaRPr kumimoji="0" lang="en-US" sz="3200" b="1" i="0" u="none" strike="noStrike" kern="1200" cap="none" spc="0" normalizeH="0" baseline="0" noProof="0" dirty="0">
              <a:ln>
                <a:noFill/>
              </a:ln>
              <a:solidFill>
                <a:srgbClr val="FFFFFF"/>
              </a:solidFill>
              <a:effectLst/>
              <a:uLnTx/>
              <a:uFillTx/>
              <a:latin typeface="Arial Black" panose="020B0A04020102020204"/>
              <a:ea typeface="+mj-ea"/>
              <a:cs typeface="+mj-cs"/>
            </a:endParaRPr>
          </a:p>
        </p:txBody>
      </p:sp>
      <p:pic>
        <p:nvPicPr>
          <p:cNvPr id="1026" name="Picture 2" descr="Washington State Shape Sticker Outline LIME GREEN | Traditional design ...">
            <a:extLst>
              <a:ext uri="{FF2B5EF4-FFF2-40B4-BE49-F238E27FC236}">
                <a16:creationId xmlns:a16="http://schemas.microsoft.com/office/drawing/2014/main" id="{E378ED7D-9C1E-B55B-18A8-267D2B41D6C9}"/>
              </a:ext>
            </a:extLst>
          </p:cNvPr>
          <p:cNvPicPr>
            <a:picLocks noChangeAspect="1" noChangeArrowheads="1"/>
          </p:cNvPicPr>
          <p:nvPr/>
        </p:nvPicPr>
        <p:blipFill>
          <a:blip r:embed="rId4">
            <a:duotone>
              <a:prstClr val="black"/>
              <a:srgbClr val="92D050">
                <a:tint val="45000"/>
                <a:satMod val="400000"/>
              </a:srgbClr>
            </a:duotone>
            <a:extLst>
              <a:ext uri="{BEBA8EAE-BF5A-486C-A8C5-ECC9F3942E4B}">
                <a14:imgProps xmlns:a14="http://schemas.microsoft.com/office/drawing/2010/main">
                  <a14:imgLayer r:embed="rId5">
                    <a14:imgEffect>
                      <a14:backgroundRemoval t="10000" b="90000" l="10000" r="90000"/>
                    </a14:imgEffect>
                    <a14:imgEffect>
                      <a14:colorTemperature colorTemp="2552"/>
                    </a14:imgEffect>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8719959" y="-653699"/>
            <a:ext cx="3277693" cy="32776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E28B924-0F3B-99AE-55A0-0BDB5C9D0FF6}"/>
              </a:ext>
            </a:extLst>
          </p:cNvPr>
          <p:cNvSpPr txBox="1"/>
          <p:nvPr/>
        </p:nvSpPr>
        <p:spPr>
          <a:xfrm>
            <a:off x="10045268" y="999641"/>
            <a:ext cx="113255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3088"/>
                </a:solidFill>
                <a:effectLst/>
                <a:uLnTx/>
                <a:uFillTx/>
                <a:latin typeface="Calibri"/>
                <a:ea typeface="+mn-ea"/>
                <a:cs typeface="+mn-cs"/>
              </a:rPr>
              <a:t>Hanford, Washington</a:t>
            </a:r>
          </a:p>
        </p:txBody>
      </p:sp>
      <p:sp>
        <p:nvSpPr>
          <p:cNvPr id="24" name="Oval 23">
            <a:extLst>
              <a:ext uri="{FF2B5EF4-FFF2-40B4-BE49-F238E27FC236}">
                <a16:creationId xmlns:a16="http://schemas.microsoft.com/office/drawing/2014/main" id="{1BE22EEE-5C16-464B-FF92-60ACE8934BDF}"/>
              </a:ext>
            </a:extLst>
          </p:cNvPr>
          <p:cNvSpPr/>
          <p:nvPr/>
        </p:nvSpPr>
        <p:spPr>
          <a:xfrm>
            <a:off x="10825637" y="1448517"/>
            <a:ext cx="158992" cy="123314"/>
          </a:xfrm>
          <a:prstGeom prst="ellipse">
            <a:avLst/>
          </a:prstGeom>
          <a:solidFill>
            <a:srgbClr val="0030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2" descr="Workers with EM contractor Central Plateau Cleanup Company recently completed construction of a protective enclosure, or cocoon, over the former K East Reactor building. The cocoon is designed to protect the reactor building while the radioactivity in the deactivated reactor core decays over the next several decades, making it safer to complete disposition of the reactor in the future.">
            <a:extLst>
              <a:ext uri="{FF2B5EF4-FFF2-40B4-BE49-F238E27FC236}">
                <a16:creationId xmlns:a16="http://schemas.microsoft.com/office/drawing/2014/main" id="{05E0DF5A-1125-A62E-E9B7-60D4E416FA5A}"/>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0" y="3757672"/>
            <a:ext cx="4147458" cy="22974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4A48C62-1883-463C-8A60-539F521975D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5400000">
            <a:off x="9094371" y="2958217"/>
            <a:ext cx="2297407" cy="3896317"/>
          </a:xfrm>
          <a:prstGeom prst="rect">
            <a:avLst/>
          </a:prstGeom>
        </p:spPr>
      </p:pic>
      <p:sp>
        <p:nvSpPr>
          <p:cNvPr id="5" name="Slide Number Placeholder 3">
            <a:extLst>
              <a:ext uri="{FF2B5EF4-FFF2-40B4-BE49-F238E27FC236}">
                <a16:creationId xmlns:a16="http://schemas.microsoft.com/office/drawing/2014/main" id="{68842773-A2D4-33A5-23DF-F801BFF14064}"/>
              </a:ext>
            </a:extLst>
          </p:cNvPr>
          <p:cNvSpPr txBox="1">
            <a:spLocks/>
          </p:cNvSpPr>
          <p:nvPr/>
        </p:nvSpPr>
        <p:spPr>
          <a:xfrm>
            <a:off x="5902227" y="6343259"/>
            <a:ext cx="69783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73C8E2-B35B-254F-A137-6F2F570DAACB}" type="slidenum">
              <a:rPr lang="en-US" sz="1200" smtClean="0">
                <a:solidFill>
                  <a:schemeClr val="bg1"/>
                </a:solidFill>
              </a:rPr>
              <a:pPr/>
              <a:t>24</a:t>
            </a:fld>
            <a:endParaRPr lang="en-US" sz="1200" dirty="0">
              <a:solidFill>
                <a:schemeClr val="bg1"/>
              </a:solidFill>
            </a:endParaRPr>
          </a:p>
        </p:txBody>
      </p:sp>
    </p:spTree>
    <p:extLst>
      <p:ext uri="{BB962C8B-B14F-4D97-AF65-F5344CB8AC3E}">
        <p14:creationId xmlns:p14="http://schemas.microsoft.com/office/powerpoint/2010/main" val="336714078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working&#10;&#10;Description automatically generated">
            <a:extLst>
              <a:ext uri="{FF2B5EF4-FFF2-40B4-BE49-F238E27FC236}">
                <a16:creationId xmlns:a16="http://schemas.microsoft.com/office/drawing/2014/main" id="{E17A844A-A1D0-4E1B-B33D-F1EA12244D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47458" y="3757672"/>
            <a:ext cx="4147458" cy="2297407"/>
          </a:xfrm>
          <a:prstGeom prst="rect">
            <a:avLst/>
          </a:prstGeom>
        </p:spPr>
      </p:pic>
      <p:sp>
        <p:nvSpPr>
          <p:cNvPr id="3" name="Content Placeholder 1">
            <a:extLst>
              <a:ext uri="{FF2B5EF4-FFF2-40B4-BE49-F238E27FC236}">
                <a16:creationId xmlns:a16="http://schemas.microsoft.com/office/drawing/2014/main" id="{8204155D-A2A9-D3D3-FAD9-41FBC67457B5}"/>
              </a:ext>
            </a:extLst>
          </p:cNvPr>
          <p:cNvSpPr>
            <a:spLocks noGrp="1"/>
          </p:cNvSpPr>
          <p:nvPr>
            <p:ph sz="quarter" idx="4294967295"/>
          </p:nvPr>
        </p:nvSpPr>
        <p:spPr>
          <a:xfrm>
            <a:off x="889840" y="1515254"/>
            <a:ext cx="11420441" cy="2546164"/>
          </a:xfrm>
        </p:spPr>
        <p:txBody>
          <a:bodyPr>
            <a:noAutofit/>
          </a:bodyPr>
          <a:lstStyle/>
          <a:p>
            <a:pPr marL="0" indent="0">
              <a:lnSpc>
                <a:spcPct val="100000"/>
              </a:lnSpc>
              <a:buNone/>
            </a:pPr>
            <a:r>
              <a:rPr lang="en-US" sz="2800" b="1" dirty="0">
                <a:solidFill>
                  <a:srgbClr val="002499"/>
                </a:solidFill>
                <a:ea typeface="Calibri" panose="020F0502020204030204" pitchFamily="34" charset="0"/>
              </a:rPr>
              <a:t>Upcoming Work</a:t>
            </a:r>
            <a:endParaRPr lang="en-US" sz="2800" dirty="0">
              <a:solidFill>
                <a:srgbClr val="002499"/>
              </a:solidFill>
              <a:ea typeface="Calibri" panose="020F0502020204030204" pitchFamily="34" charset="0"/>
            </a:endParaRPr>
          </a:p>
          <a:p>
            <a:pPr>
              <a:lnSpc>
                <a:spcPct val="100000"/>
              </a:lnSpc>
              <a:spcBef>
                <a:spcPts val="0"/>
              </a:spcBef>
            </a:pPr>
            <a:r>
              <a:rPr lang="en-US" dirty="0">
                <a:solidFill>
                  <a:srgbClr val="002499"/>
                </a:solidFill>
                <a:ea typeface="Calibri" panose="020F0502020204030204" pitchFamily="34" charset="0"/>
                <a:cs typeface="Times New Roman" panose="02020603050405020304" pitchFamily="18" charset="0"/>
              </a:rPr>
              <a:t>Direct-Feed Low-Activity Waste commissioning activities for the Waste Treatment Plant Low-Activity Waste Facility</a:t>
            </a:r>
          </a:p>
          <a:p>
            <a:pPr>
              <a:lnSpc>
                <a:spcPct val="100000"/>
              </a:lnSpc>
              <a:spcBef>
                <a:spcPts val="0"/>
              </a:spcBef>
            </a:pPr>
            <a:r>
              <a:rPr lang="en-US" dirty="0">
                <a:solidFill>
                  <a:srgbClr val="002499"/>
                </a:solidFill>
                <a:ea typeface="Calibri" panose="020F0502020204030204" pitchFamily="34" charset="0"/>
                <a:cs typeface="Times New Roman" panose="02020603050405020304" pitchFamily="18" charset="0"/>
              </a:rPr>
              <a:t>Upgrades at the Liquid Effluent Retention Facility and Effluent Treatment Facility</a:t>
            </a:r>
          </a:p>
          <a:p>
            <a:pPr>
              <a:lnSpc>
                <a:spcPct val="100000"/>
              </a:lnSpc>
              <a:spcBef>
                <a:spcPts val="0"/>
              </a:spcBef>
            </a:pPr>
            <a:r>
              <a:rPr lang="en-US" dirty="0">
                <a:solidFill>
                  <a:srgbClr val="002499"/>
                </a:solidFill>
                <a:ea typeface="Calibri" panose="020F0502020204030204" pitchFamily="34" charset="0"/>
                <a:cs typeface="Times New Roman" panose="02020603050405020304" pitchFamily="18" charset="0"/>
              </a:rPr>
              <a:t>Complete characterization, dewatering, and grouting of the K West Basin</a:t>
            </a:r>
          </a:p>
          <a:p>
            <a:pPr marL="342900" indent="-342900">
              <a:lnSpc>
                <a:spcPct val="100000"/>
              </a:lnSpc>
              <a:spcBef>
                <a:spcPts val="0"/>
              </a:spcBef>
              <a:buFont typeface="Symbol" panose="05050102010706020507" pitchFamily="18" charset="2"/>
              <a:buChar char=""/>
            </a:pPr>
            <a:endParaRPr lang="en-US" sz="2000" dirty="0">
              <a:solidFill>
                <a:srgbClr val="002499"/>
              </a:solidFill>
              <a:ea typeface="Calibri" panose="020F0502020204030204" pitchFamily="34" charset="0"/>
            </a:endParaRPr>
          </a:p>
        </p:txBody>
      </p:sp>
      <p:sp>
        <p:nvSpPr>
          <p:cNvPr id="2" name="Title 1">
            <a:extLst>
              <a:ext uri="{FF2B5EF4-FFF2-40B4-BE49-F238E27FC236}">
                <a16:creationId xmlns:a16="http://schemas.microsoft.com/office/drawing/2014/main" id="{1750146F-8EB3-A5AC-B65A-618E7F01B0B2}"/>
              </a:ext>
            </a:extLst>
          </p:cNvPr>
          <p:cNvSpPr txBox="1">
            <a:spLocks/>
          </p:cNvSpPr>
          <p:nvPr/>
        </p:nvSpPr>
        <p:spPr>
          <a:xfrm>
            <a:off x="889840" y="514741"/>
            <a:ext cx="10129037" cy="712333"/>
          </a:xfrm>
          <a:prstGeom prst="rect">
            <a:avLst/>
          </a:prstGeom>
        </p:spPr>
        <p:txBody>
          <a:bodyPr vert="horz" lIns="91440" tIns="45720" rIns="91440" bIns="45720" rtlCol="0" anchor="t" anchorCtr="0">
            <a:normAutofit/>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3E6637"/>
                </a:solidFill>
                <a:effectLst/>
                <a:uLnTx/>
                <a:uFillTx/>
                <a:latin typeface="Arial Black" panose="020B0A04020102020204"/>
                <a:ea typeface="+mj-ea"/>
                <a:cs typeface="Calibri" panose="020F0502020204030204" pitchFamily="34" charset="0"/>
              </a:rPr>
              <a:t>Hanford</a:t>
            </a:r>
            <a:endParaRPr kumimoji="0" lang="en-US" sz="3200" b="1" i="0" u="none" strike="noStrike" kern="1200" cap="none" spc="0" normalizeH="0" baseline="0" noProof="0" dirty="0">
              <a:ln>
                <a:noFill/>
              </a:ln>
              <a:solidFill>
                <a:srgbClr val="FFFFFF"/>
              </a:solidFill>
              <a:effectLst/>
              <a:uLnTx/>
              <a:uFillTx/>
              <a:latin typeface="Arial Black" panose="020B0A04020102020204"/>
              <a:ea typeface="+mj-ea"/>
              <a:cs typeface="+mj-cs"/>
            </a:endParaRPr>
          </a:p>
        </p:txBody>
      </p:sp>
      <p:pic>
        <p:nvPicPr>
          <p:cNvPr id="1026" name="Picture 2" descr="Washington State Shape Sticker Outline LIME GREEN | Traditional design ...">
            <a:extLst>
              <a:ext uri="{FF2B5EF4-FFF2-40B4-BE49-F238E27FC236}">
                <a16:creationId xmlns:a16="http://schemas.microsoft.com/office/drawing/2014/main" id="{E378ED7D-9C1E-B55B-18A8-267D2B41D6C9}"/>
              </a:ext>
            </a:extLst>
          </p:cNvPr>
          <p:cNvPicPr>
            <a:picLocks noChangeAspect="1" noChangeArrowheads="1"/>
          </p:cNvPicPr>
          <p:nvPr/>
        </p:nvPicPr>
        <p:blipFill>
          <a:blip r:embed="rId4">
            <a:duotone>
              <a:prstClr val="black"/>
              <a:srgbClr val="92D050">
                <a:tint val="45000"/>
                <a:satMod val="400000"/>
              </a:srgbClr>
            </a:duotone>
            <a:extLst>
              <a:ext uri="{BEBA8EAE-BF5A-486C-A8C5-ECC9F3942E4B}">
                <a14:imgProps xmlns:a14="http://schemas.microsoft.com/office/drawing/2010/main">
                  <a14:imgLayer r:embed="rId5">
                    <a14:imgEffect>
                      <a14:backgroundRemoval t="10000" b="90000" l="10000" r="90000"/>
                    </a14:imgEffect>
                    <a14:imgEffect>
                      <a14:colorTemperature colorTemp="2552"/>
                    </a14:imgEffect>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8719959" y="-653699"/>
            <a:ext cx="3277693" cy="327769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AE28B924-0F3B-99AE-55A0-0BDB5C9D0FF6}"/>
              </a:ext>
            </a:extLst>
          </p:cNvPr>
          <p:cNvSpPr txBox="1"/>
          <p:nvPr/>
        </p:nvSpPr>
        <p:spPr>
          <a:xfrm>
            <a:off x="10045268" y="999641"/>
            <a:ext cx="1132555"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3088"/>
                </a:solidFill>
                <a:effectLst/>
                <a:uLnTx/>
                <a:uFillTx/>
                <a:latin typeface="Calibri"/>
                <a:ea typeface="+mn-ea"/>
                <a:cs typeface="+mn-cs"/>
              </a:rPr>
              <a:t>Hanford, Washington</a:t>
            </a:r>
          </a:p>
        </p:txBody>
      </p:sp>
      <p:sp>
        <p:nvSpPr>
          <p:cNvPr id="24" name="Oval 23">
            <a:extLst>
              <a:ext uri="{FF2B5EF4-FFF2-40B4-BE49-F238E27FC236}">
                <a16:creationId xmlns:a16="http://schemas.microsoft.com/office/drawing/2014/main" id="{1BE22EEE-5C16-464B-FF92-60ACE8934BDF}"/>
              </a:ext>
            </a:extLst>
          </p:cNvPr>
          <p:cNvSpPr/>
          <p:nvPr/>
        </p:nvSpPr>
        <p:spPr>
          <a:xfrm>
            <a:off x="10825637" y="1448517"/>
            <a:ext cx="158992" cy="123314"/>
          </a:xfrm>
          <a:prstGeom prst="ellipse">
            <a:avLst/>
          </a:prstGeom>
          <a:solidFill>
            <a:srgbClr val="0030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2" descr="Workers with EM contractor Central Plateau Cleanup Company recently completed construction of a protective enclosure, or cocoon, over the former K East Reactor building. The cocoon is designed to protect the reactor building while the radioactivity in the deactivated reactor core decays over the next several decades, making it safer to complete disposition of the reactor in the future.">
            <a:extLst>
              <a:ext uri="{FF2B5EF4-FFF2-40B4-BE49-F238E27FC236}">
                <a16:creationId xmlns:a16="http://schemas.microsoft.com/office/drawing/2014/main" id="{05E0DF5A-1125-A62E-E9B7-60D4E416FA5A}"/>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0" y="3757672"/>
            <a:ext cx="4147458" cy="22974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4A48C62-1883-463C-8A60-539F521975D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5400000">
            <a:off x="9094371" y="2958217"/>
            <a:ext cx="2297407" cy="3896317"/>
          </a:xfrm>
          <a:prstGeom prst="rect">
            <a:avLst/>
          </a:prstGeom>
        </p:spPr>
      </p:pic>
      <p:sp>
        <p:nvSpPr>
          <p:cNvPr id="5" name="Slide Number Placeholder 3">
            <a:extLst>
              <a:ext uri="{FF2B5EF4-FFF2-40B4-BE49-F238E27FC236}">
                <a16:creationId xmlns:a16="http://schemas.microsoft.com/office/drawing/2014/main" id="{68842773-A2D4-33A5-23DF-F801BFF14064}"/>
              </a:ext>
            </a:extLst>
          </p:cNvPr>
          <p:cNvSpPr txBox="1">
            <a:spLocks/>
          </p:cNvSpPr>
          <p:nvPr/>
        </p:nvSpPr>
        <p:spPr>
          <a:xfrm>
            <a:off x="5902227" y="6343259"/>
            <a:ext cx="69783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773C8E2-B35B-254F-A137-6F2F570DAACB}" type="slidenum">
              <a:rPr lang="en-US" sz="1200" smtClean="0">
                <a:solidFill>
                  <a:schemeClr val="bg1"/>
                </a:solidFill>
              </a:rPr>
              <a:pPr/>
              <a:t>25</a:t>
            </a:fld>
            <a:endParaRPr lang="en-US" sz="1200" dirty="0">
              <a:solidFill>
                <a:schemeClr val="bg1"/>
              </a:solidFill>
            </a:endParaRPr>
          </a:p>
        </p:txBody>
      </p:sp>
    </p:spTree>
    <p:extLst>
      <p:ext uri="{BB962C8B-B14F-4D97-AF65-F5344CB8AC3E}">
        <p14:creationId xmlns:p14="http://schemas.microsoft.com/office/powerpoint/2010/main" val="249531975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A431EB-EAD7-4E1F-BD9F-26534498CEB6}"/>
              </a:ext>
            </a:extLst>
          </p:cNvPr>
          <p:cNvSpPr>
            <a:spLocks noGrp="1"/>
          </p:cNvSpPr>
          <p:nvPr>
            <p:ph sz="quarter" idx="4294967295"/>
          </p:nvPr>
        </p:nvSpPr>
        <p:spPr>
          <a:xfrm>
            <a:off x="920380" y="1288116"/>
            <a:ext cx="10710877" cy="1865227"/>
          </a:xfrm>
        </p:spPr>
        <p:txBody>
          <a:bodyPr vert="horz" lIns="91440" tIns="45720" rIns="91440" bIns="45720" rtlCol="0" anchor="t">
            <a:noAutofit/>
          </a:bodyPr>
          <a:lstStyle/>
          <a:p>
            <a:pPr marL="0" indent="0">
              <a:lnSpc>
                <a:spcPct val="100000"/>
              </a:lnSpc>
              <a:spcBef>
                <a:spcPts val="0"/>
              </a:spcBef>
              <a:buNone/>
            </a:pPr>
            <a:r>
              <a:rPr lang="en-US" b="1" dirty="0">
                <a:solidFill>
                  <a:srgbClr val="003088"/>
                </a:solidFill>
                <a:ea typeface="Calibri" panose="020F0502020204030204" pitchFamily="34" charset="0"/>
              </a:rPr>
              <a:t>Progress</a:t>
            </a:r>
            <a:endParaRPr lang="en-US" dirty="0">
              <a:solidFill>
                <a:srgbClr val="003088"/>
              </a:solidFill>
              <a:ea typeface="Calibri" panose="020F0502020204030204" pitchFamily="34" charset="0"/>
            </a:endParaRPr>
          </a:p>
          <a:p>
            <a:pPr>
              <a:lnSpc>
                <a:spcPct val="100000"/>
              </a:lnSpc>
              <a:spcBef>
                <a:spcPts val="0"/>
              </a:spcBef>
              <a:buSzPct val="100000"/>
              <a:tabLst>
                <a:tab pos="457200" algn="l"/>
              </a:tabLst>
            </a:pPr>
            <a:r>
              <a:rPr lang="en-US" dirty="0">
                <a:solidFill>
                  <a:srgbClr val="003088"/>
                </a:solidFill>
                <a:ea typeface="Times New Roman" panose="02020603050405020304" pitchFamily="18" charset="0"/>
              </a:rPr>
              <a:t>Processed approximately 7 million gallons of waste at the Salt Waste Processing Facility (SWPF) in just over 3 years of operation. </a:t>
            </a:r>
          </a:p>
          <a:p>
            <a:pPr>
              <a:lnSpc>
                <a:spcPct val="100000"/>
              </a:lnSpc>
              <a:spcBef>
                <a:spcPts val="0"/>
              </a:spcBef>
              <a:buSzPct val="100000"/>
              <a:tabLst>
                <a:tab pos="457200" algn="l"/>
              </a:tabLst>
            </a:pPr>
            <a:r>
              <a:rPr lang="en-US" dirty="0">
                <a:solidFill>
                  <a:srgbClr val="003088"/>
                </a:solidFill>
                <a:ea typeface="Times New Roman" panose="02020603050405020304" pitchFamily="18" charset="0"/>
              </a:rPr>
              <a:t>Completed construction of </a:t>
            </a:r>
            <a:r>
              <a:rPr lang="en-US" dirty="0" err="1">
                <a:solidFill>
                  <a:srgbClr val="003088"/>
                </a:solidFill>
                <a:ea typeface="Times New Roman" panose="02020603050405020304" pitchFamily="18" charset="0"/>
              </a:rPr>
              <a:t>Saltstone</a:t>
            </a:r>
            <a:r>
              <a:rPr lang="en-US" dirty="0">
                <a:solidFill>
                  <a:srgbClr val="003088"/>
                </a:solidFill>
                <a:ea typeface="Times New Roman" panose="02020603050405020304" pitchFamily="18" charset="0"/>
              </a:rPr>
              <a:t> Disposal Unit (SDU) 8.</a:t>
            </a:r>
          </a:p>
          <a:p>
            <a:pPr marL="0" indent="0">
              <a:lnSpc>
                <a:spcPct val="100000"/>
              </a:lnSpc>
              <a:spcBef>
                <a:spcPts val="0"/>
              </a:spcBef>
              <a:buSzPct val="100000"/>
              <a:buNone/>
              <a:tabLst>
                <a:tab pos="457200" algn="l"/>
              </a:tabLst>
            </a:pPr>
            <a:endParaRPr lang="en-US" sz="1800" dirty="0">
              <a:solidFill>
                <a:srgbClr val="003088"/>
              </a:solidFill>
              <a:ea typeface="Times New Roman" panose="02020603050405020304" pitchFamily="18" charset="0"/>
            </a:endParaRPr>
          </a:p>
        </p:txBody>
      </p:sp>
      <p:sp>
        <p:nvSpPr>
          <p:cNvPr id="2" name="Title 1">
            <a:extLst>
              <a:ext uri="{FF2B5EF4-FFF2-40B4-BE49-F238E27FC236}">
                <a16:creationId xmlns:a16="http://schemas.microsoft.com/office/drawing/2014/main" id="{FBFC1FA5-6FC2-4E47-9DB9-6411073BC55B}"/>
              </a:ext>
            </a:extLst>
          </p:cNvPr>
          <p:cNvSpPr>
            <a:spLocks noGrp="1"/>
          </p:cNvSpPr>
          <p:nvPr>
            <p:ph type="title"/>
          </p:nvPr>
        </p:nvSpPr>
        <p:spPr>
          <a:xfrm>
            <a:off x="920380" y="499194"/>
            <a:ext cx="10353842" cy="712333"/>
          </a:xfrm>
        </p:spPr>
        <p:txBody>
          <a:bodyPr>
            <a:normAutofit/>
          </a:bodyPr>
          <a:lstStyle/>
          <a:p>
            <a:pPr algn="l"/>
            <a:r>
              <a:rPr lang="en-US" sz="4000" b="1" dirty="0">
                <a:solidFill>
                  <a:schemeClr val="accent1"/>
                </a:solidFill>
                <a:latin typeface="+mj-lt"/>
                <a:cs typeface="Calibri" panose="020F0502020204030204" pitchFamily="34" charset="0"/>
              </a:rPr>
              <a:t>Savannah River Site</a:t>
            </a:r>
            <a:endParaRPr lang="en-US" sz="3200" dirty="0"/>
          </a:p>
        </p:txBody>
      </p:sp>
      <p:pic>
        <p:nvPicPr>
          <p:cNvPr id="5" name="Picture 4">
            <a:extLst>
              <a:ext uri="{FF2B5EF4-FFF2-40B4-BE49-F238E27FC236}">
                <a16:creationId xmlns:a16="http://schemas.microsoft.com/office/drawing/2014/main" id="{125BFBEA-BB36-4677-AAC6-D9954D32B83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a:ext>
            </a:extLst>
          </a:blip>
          <a:srcRect/>
          <a:stretch/>
        </p:blipFill>
        <p:spPr>
          <a:xfrm>
            <a:off x="0" y="3535171"/>
            <a:ext cx="4184307" cy="2544992"/>
          </a:xfrm>
          <a:prstGeom prst="rect">
            <a:avLst/>
          </a:prstGeom>
        </p:spPr>
      </p:pic>
      <p:pic>
        <p:nvPicPr>
          <p:cNvPr id="9" name="Picture 8">
            <a:extLst>
              <a:ext uri="{FF2B5EF4-FFF2-40B4-BE49-F238E27FC236}">
                <a16:creationId xmlns:a16="http://schemas.microsoft.com/office/drawing/2014/main" id="{79ACB79E-FBBF-45B4-B6E3-21EF41FF54E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830057" y="3535171"/>
            <a:ext cx="4524114" cy="2544992"/>
          </a:xfrm>
          <a:prstGeom prst="rect">
            <a:avLst/>
          </a:prstGeom>
        </p:spPr>
      </p:pic>
      <p:pic>
        <p:nvPicPr>
          <p:cNvPr id="13" name="Picture 12">
            <a:extLst>
              <a:ext uri="{FF2B5EF4-FFF2-40B4-BE49-F238E27FC236}">
                <a16:creationId xmlns:a16="http://schemas.microsoft.com/office/drawing/2014/main" id="{1EC8EDD9-C340-4C9C-9E00-E70C6334F10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077761" y="3535171"/>
            <a:ext cx="4114239" cy="2565888"/>
          </a:xfrm>
          <a:prstGeom prst="rect">
            <a:avLst/>
          </a:prstGeom>
        </p:spPr>
      </p:pic>
      <p:grpSp>
        <p:nvGrpSpPr>
          <p:cNvPr id="17" name="Group 16">
            <a:extLst>
              <a:ext uri="{FF2B5EF4-FFF2-40B4-BE49-F238E27FC236}">
                <a16:creationId xmlns:a16="http://schemas.microsoft.com/office/drawing/2014/main" id="{2A17A341-8108-CB94-7718-DFB3CA50EFE0}"/>
              </a:ext>
            </a:extLst>
          </p:cNvPr>
          <p:cNvGrpSpPr/>
          <p:nvPr/>
        </p:nvGrpSpPr>
        <p:grpSpPr>
          <a:xfrm rot="331421">
            <a:off x="9874912" y="45530"/>
            <a:ext cx="2298113" cy="1568338"/>
            <a:chOff x="2209799" y="1447800"/>
            <a:chExt cx="2947131" cy="2133600"/>
          </a:xfrm>
        </p:grpSpPr>
        <p:sp>
          <p:nvSpPr>
            <p:cNvPr id="18" name="Freeform 54">
              <a:extLst>
                <a:ext uri="{FF2B5EF4-FFF2-40B4-BE49-F238E27FC236}">
                  <a16:creationId xmlns:a16="http://schemas.microsoft.com/office/drawing/2014/main" id="{B11A638D-0B38-1AAB-C030-3F2203CBD2B2}"/>
                </a:ext>
              </a:extLst>
            </p:cNvPr>
            <p:cNvSpPr>
              <a:spLocks noChangeAspect="1"/>
            </p:cNvSpPr>
            <p:nvPr/>
          </p:nvSpPr>
          <p:spPr bwMode="auto">
            <a:xfrm>
              <a:off x="2209799" y="1447800"/>
              <a:ext cx="2947131" cy="2133600"/>
            </a:xfrm>
            <a:custGeom>
              <a:avLst/>
              <a:gdLst/>
              <a:ahLst/>
              <a:cxnLst>
                <a:cxn ang="0">
                  <a:pos x="26" y="52"/>
                </a:cxn>
                <a:cxn ang="0">
                  <a:pos x="102" y="16"/>
                </a:cxn>
                <a:cxn ang="0">
                  <a:pos x="245" y="0"/>
                </a:cxn>
                <a:cxn ang="0">
                  <a:pos x="305" y="37"/>
                </a:cxn>
                <a:cxn ang="0">
                  <a:pos x="400" y="25"/>
                </a:cxn>
                <a:cxn ang="0">
                  <a:pos x="544" y="121"/>
                </a:cxn>
                <a:cxn ang="0">
                  <a:pos x="480" y="196"/>
                </a:cxn>
                <a:cxn ang="0">
                  <a:pos x="484" y="229"/>
                </a:cxn>
                <a:cxn ang="0">
                  <a:pos x="375" y="324"/>
                </a:cxn>
                <a:cxn ang="0">
                  <a:pos x="356" y="327"/>
                </a:cxn>
                <a:cxn ang="0">
                  <a:pos x="351" y="356"/>
                </a:cxn>
                <a:cxn ang="0">
                  <a:pos x="326" y="340"/>
                </a:cxn>
                <a:cxn ang="0">
                  <a:pos x="347" y="368"/>
                </a:cxn>
                <a:cxn ang="0">
                  <a:pos x="326" y="392"/>
                </a:cxn>
                <a:cxn ang="0">
                  <a:pos x="308" y="390"/>
                </a:cxn>
                <a:cxn ang="0">
                  <a:pos x="233" y="276"/>
                </a:cxn>
                <a:cxn ang="0">
                  <a:pos x="72" y="137"/>
                </a:cxn>
                <a:cxn ang="0">
                  <a:pos x="0" y="94"/>
                </a:cxn>
                <a:cxn ang="0">
                  <a:pos x="26" y="52"/>
                </a:cxn>
              </a:cxnLst>
              <a:rect l="0" t="0" r="r" b="b"/>
              <a:pathLst>
                <a:path w="544" h="392">
                  <a:moveTo>
                    <a:pt x="26" y="52"/>
                  </a:moveTo>
                  <a:lnTo>
                    <a:pt x="102" y="16"/>
                  </a:lnTo>
                  <a:lnTo>
                    <a:pt x="245" y="0"/>
                  </a:lnTo>
                  <a:lnTo>
                    <a:pt x="305" y="37"/>
                  </a:lnTo>
                  <a:lnTo>
                    <a:pt x="400" y="25"/>
                  </a:lnTo>
                  <a:lnTo>
                    <a:pt x="544" y="121"/>
                  </a:lnTo>
                  <a:lnTo>
                    <a:pt x="480" y="196"/>
                  </a:lnTo>
                  <a:lnTo>
                    <a:pt x="484" y="229"/>
                  </a:lnTo>
                  <a:lnTo>
                    <a:pt x="375" y="324"/>
                  </a:lnTo>
                  <a:lnTo>
                    <a:pt x="356" y="327"/>
                  </a:lnTo>
                  <a:lnTo>
                    <a:pt x="351" y="356"/>
                  </a:lnTo>
                  <a:lnTo>
                    <a:pt x="326" y="340"/>
                  </a:lnTo>
                  <a:lnTo>
                    <a:pt x="347" y="368"/>
                  </a:lnTo>
                  <a:lnTo>
                    <a:pt x="326" y="392"/>
                  </a:lnTo>
                  <a:lnTo>
                    <a:pt x="308" y="390"/>
                  </a:lnTo>
                  <a:lnTo>
                    <a:pt x="233" y="276"/>
                  </a:lnTo>
                  <a:lnTo>
                    <a:pt x="72" y="137"/>
                  </a:lnTo>
                  <a:lnTo>
                    <a:pt x="0" y="94"/>
                  </a:lnTo>
                  <a:lnTo>
                    <a:pt x="26" y="52"/>
                  </a:lnTo>
                  <a:close/>
                </a:path>
              </a:pathLst>
            </a:custGeom>
            <a:solidFill>
              <a:srgbClr val="A9CF83"/>
            </a:solidFill>
            <a:ln w="47625" cmpd="dbl">
              <a:solidFill>
                <a:schemeClr val="bg1">
                  <a:lumMod val="95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6478B"/>
                </a:solidFill>
                <a:effectLst/>
                <a:uLnTx/>
                <a:uFillTx/>
                <a:latin typeface="Calibri" pitchFamily="34" charset="0"/>
                <a:ea typeface="+mn-ea"/>
                <a:cs typeface="+mn-cs"/>
              </a:endParaRPr>
            </a:p>
          </p:txBody>
        </p:sp>
        <p:sp>
          <p:nvSpPr>
            <p:cNvPr id="19" name="Oval 18">
              <a:extLst>
                <a:ext uri="{FF2B5EF4-FFF2-40B4-BE49-F238E27FC236}">
                  <a16:creationId xmlns:a16="http://schemas.microsoft.com/office/drawing/2014/main" id="{13399717-D7A6-4735-4A33-A7B31CF9656B}"/>
                </a:ext>
              </a:extLst>
            </p:cNvPr>
            <p:cNvSpPr/>
            <p:nvPr/>
          </p:nvSpPr>
          <p:spPr>
            <a:xfrm>
              <a:off x="3352800" y="2514600"/>
              <a:ext cx="195903" cy="191630"/>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  </a:t>
              </a:r>
            </a:p>
          </p:txBody>
        </p:sp>
      </p:grpSp>
      <p:sp>
        <p:nvSpPr>
          <p:cNvPr id="16" name="TextBox 15">
            <a:extLst>
              <a:ext uri="{FF2B5EF4-FFF2-40B4-BE49-F238E27FC236}">
                <a16:creationId xmlns:a16="http://schemas.microsoft.com/office/drawing/2014/main" id="{0DBDB41B-8D32-1D89-69AB-7CD77965DE54}"/>
              </a:ext>
            </a:extLst>
          </p:cNvPr>
          <p:cNvSpPr txBox="1"/>
          <p:nvPr/>
        </p:nvSpPr>
        <p:spPr>
          <a:xfrm>
            <a:off x="10868280" y="575783"/>
            <a:ext cx="1018471"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6568C"/>
                </a:solidFill>
                <a:effectLst/>
                <a:uLnTx/>
                <a:uFillTx/>
                <a:latin typeface="Arial" panose="020B0604020202020204"/>
                <a:ea typeface="+mn-ea"/>
                <a:cs typeface="+mn-cs"/>
              </a:rPr>
              <a:t>Aiken, SC</a:t>
            </a:r>
            <a:endParaRPr kumimoji="0" lang="en-US" sz="1400" b="1" i="0" u="none" strike="noStrike" kern="1200" cap="none" spc="0" normalizeH="0" baseline="0" noProof="0">
              <a:ln>
                <a:noFill/>
              </a:ln>
              <a:solidFill>
                <a:srgbClr val="46568C"/>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BE6B6BBD-2465-196F-9B75-AAB1FE4BD08A}"/>
              </a:ext>
            </a:extLst>
          </p:cNvPr>
          <p:cNvSpPr>
            <a:spLocks noGrp="1"/>
          </p:cNvSpPr>
          <p:nvPr>
            <p:ph type="sldNum" sz="quarter" idx="11"/>
          </p:nvPr>
        </p:nvSpPr>
        <p:spPr>
          <a:xfrm>
            <a:off x="5813171" y="6344108"/>
            <a:ext cx="462647" cy="353606"/>
          </a:xfrm>
        </p:spPr>
        <p:txBody>
          <a:bodyPr/>
          <a:lstStyle/>
          <a:p>
            <a:pPr algn="ctr">
              <a:defRPr/>
            </a:pPr>
            <a:fld id="{F04C2B28-D913-4DCD-9CF5-F7D951D22168}" type="slidenum">
              <a:rPr lang="en-US" sz="1200" smtClean="0">
                <a:solidFill>
                  <a:schemeClr val="bg1"/>
                </a:solidFill>
              </a:rPr>
              <a:pPr algn="ctr">
                <a:defRPr/>
              </a:pPr>
              <a:t>26</a:t>
            </a:fld>
            <a:endParaRPr lang="en-US" dirty="0">
              <a:solidFill>
                <a:schemeClr val="bg1"/>
              </a:solidFill>
            </a:endParaRPr>
          </a:p>
        </p:txBody>
      </p:sp>
    </p:spTree>
    <p:extLst>
      <p:ext uri="{BB962C8B-B14F-4D97-AF65-F5344CB8AC3E}">
        <p14:creationId xmlns:p14="http://schemas.microsoft.com/office/powerpoint/2010/main" val="162812256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A431EB-EAD7-4E1F-BD9F-26534498CEB6}"/>
              </a:ext>
            </a:extLst>
          </p:cNvPr>
          <p:cNvSpPr>
            <a:spLocks noGrp="1"/>
          </p:cNvSpPr>
          <p:nvPr>
            <p:ph sz="quarter" idx="4294967295"/>
          </p:nvPr>
        </p:nvSpPr>
        <p:spPr>
          <a:xfrm>
            <a:off x="920380" y="1288116"/>
            <a:ext cx="10710877" cy="2140884"/>
          </a:xfrm>
        </p:spPr>
        <p:txBody>
          <a:bodyPr vert="horz" lIns="91440" tIns="45720" rIns="91440" bIns="45720" rtlCol="0" anchor="t">
            <a:noAutofit/>
          </a:bodyPr>
          <a:lstStyle/>
          <a:p>
            <a:pPr marL="0" indent="0">
              <a:lnSpc>
                <a:spcPct val="100000"/>
              </a:lnSpc>
              <a:spcBef>
                <a:spcPts val="0"/>
              </a:spcBef>
              <a:buNone/>
            </a:pPr>
            <a:r>
              <a:rPr lang="en-US" b="1" dirty="0">
                <a:solidFill>
                  <a:srgbClr val="003088"/>
                </a:solidFill>
                <a:ea typeface="Calibri" panose="020F0502020204030204" pitchFamily="34" charset="0"/>
              </a:rPr>
              <a:t>Progress</a:t>
            </a:r>
            <a:endParaRPr lang="en-US" dirty="0">
              <a:solidFill>
                <a:srgbClr val="003088"/>
              </a:solidFill>
              <a:ea typeface="Calibri" panose="020F0502020204030204" pitchFamily="34" charset="0"/>
            </a:endParaRPr>
          </a:p>
          <a:p>
            <a:pPr>
              <a:lnSpc>
                <a:spcPct val="100000"/>
              </a:lnSpc>
              <a:spcBef>
                <a:spcPts val="0"/>
              </a:spcBef>
              <a:buSzPct val="100000"/>
              <a:tabLst>
                <a:tab pos="457200" algn="l"/>
              </a:tabLst>
            </a:pPr>
            <a:r>
              <a:rPr lang="en-US" dirty="0">
                <a:solidFill>
                  <a:srgbClr val="003088"/>
                </a:solidFill>
                <a:ea typeface="Times New Roman" panose="02020603050405020304" pitchFamily="18" charset="0"/>
              </a:rPr>
              <a:t>Began acceptance of highly enriched uranium-235 from L-Basin as part of the Accelerated Basin De-Inventory campaign. </a:t>
            </a:r>
          </a:p>
          <a:p>
            <a:pPr>
              <a:lnSpc>
                <a:spcPct val="100000"/>
              </a:lnSpc>
              <a:spcBef>
                <a:spcPts val="0"/>
              </a:spcBef>
              <a:buSzPct val="100000"/>
              <a:tabLst>
                <a:tab pos="457200" algn="l"/>
              </a:tabLst>
            </a:pPr>
            <a:r>
              <a:rPr lang="en-US" dirty="0">
                <a:solidFill>
                  <a:srgbClr val="003088"/>
                </a:solidFill>
                <a:ea typeface="Calibri" panose="020F0502020204030204" pitchFamily="34" charset="0"/>
              </a:rPr>
              <a:t>T</a:t>
            </a:r>
            <a:r>
              <a:rPr lang="en-US" dirty="0">
                <a:solidFill>
                  <a:srgbClr val="003088"/>
                </a:solidFill>
                <a:effectLst/>
                <a:ea typeface="Calibri" panose="020F0502020204030204" pitchFamily="34" charset="0"/>
              </a:rPr>
              <a:t>ransition primary authority for the Savannah River Site from EM to National Nuclear Security Administration.</a:t>
            </a:r>
          </a:p>
          <a:p>
            <a:pPr marL="0" indent="0">
              <a:lnSpc>
                <a:spcPct val="100000"/>
              </a:lnSpc>
              <a:spcBef>
                <a:spcPts val="0"/>
              </a:spcBef>
              <a:buSzPct val="100000"/>
              <a:buNone/>
              <a:tabLst>
                <a:tab pos="457200" algn="l"/>
              </a:tabLst>
            </a:pPr>
            <a:endParaRPr lang="en-US" sz="1800" dirty="0">
              <a:solidFill>
                <a:srgbClr val="003088"/>
              </a:solidFill>
              <a:ea typeface="Times New Roman" panose="02020603050405020304" pitchFamily="18" charset="0"/>
            </a:endParaRPr>
          </a:p>
        </p:txBody>
      </p:sp>
      <p:sp>
        <p:nvSpPr>
          <p:cNvPr id="2" name="Title 1">
            <a:extLst>
              <a:ext uri="{FF2B5EF4-FFF2-40B4-BE49-F238E27FC236}">
                <a16:creationId xmlns:a16="http://schemas.microsoft.com/office/drawing/2014/main" id="{FBFC1FA5-6FC2-4E47-9DB9-6411073BC55B}"/>
              </a:ext>
            </a:extLst>
          </p:cNvPr>
          <p:cNvSpPr>
            <a:spLocks noGrp="1"/>
          </p:cNvSpPr>
          <p:nvPr>
            <p:ph type="title"/>
          </p:nvPr>
        </p:nvSpPr>
        <p:spPr>
          <a:xfrm>
            <a:off x="920380" y="499194"/>
            <a:ext cx="10353842" cy="712333"/>
          </a:xfrm>
        </p:spPr>
        <p:txBody>
          <a:bodyPr>
            <a:normAutofit/>
          </a:bodyPr>
          <a:lstStyle/>
          <a:p>
            <a:pPr algn="l"/>
            <a:r>
              <a:rPr lang="en-US" sz="4000" b="1" dirty="0">
                <a:solidFill>
                  <a:schemeClr val="accent1"/>
                </a:solidFill>
                <a:latin typeface="+mj-lt"/>
                <a:cs typeface="Calibri" panose="020F0502020204030204" pitchFamily="34" charset="0"/>
              </a:rPr>
              <a:t>Savannah River Site</a:t>
            </a:r>
            <a:endParaRPr lang="en-US" sz="3200" dirty="0"/>
          </a:p>
        </p:txBody>
      </p:sp>
      <p:pic>
        <p:nvPicPr>
          <p:cNvPr id="5" name="Picture 4">
            <a:extLst>
              <a:ext uri="{FF2B5EF4-FFF2-40B4-BE49-F238E27FC236}">
                <a16:creationId xmlns:a16="http://schemas.microsoft.com/office/drawing/2014/main" id="{125BFBEA-BB36-4677-AAC6-D9954D32B83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a:ext>
            </a:extLst>
          </a:blip>
          <a:srcRect/>
          <a:stretch/>
        </p:blipFill>
        <p:spPr>
          <a:xfrm>
            <a:off x="0" y="3535171"/>
            <a:ext cx="4184307" cy="2544992"/>
          </a:xfrm>
          <a:prstGeom prst="rect">
            <a:avLst/>
          </a:prstGeom>
        </p:spPr>
      </p:pic>
      <p:pic>
        <p:nvPicPr>
          <p:cNvPr id="9" name="Picture 8">
            <a:extLst>
              <a:ext uri="{FF2B5EF4-FFF2-40B4-BE49-F238E27FC236}">
                <a16:creationId xmlns:a16="http://schemas.microsoft.com/office/drawing/2014/main" id="{79ACB79E-FBBF-45B4-B6E3-21EF41FF54E6}"/>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830057" y="3535171"/>
            <a:ext cx="4524114" cy="2544992"/>
          </a:xfrm>
          <a:prstGeom prst="rect">
            <a:avLst/>
          </a:prstGeom>
        </p:spPr>
      </p:pic>
      <p:pic>
        <p:nvPicPr>
          <p:cNvPr id="13" name="Picture 12">
            <a:extLst>
              <a:ext uri="{FF2B5EF4-FFF2-40B4-BE49-F238E27FC236}">
                <a16:creationId xmlns:a16="http://schemas.microsoft.com/office/drawing/2014/main" id="{1EC8EDD9-C340-4C9C-9E00-E70C6334F10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077761" y="3535171"/>
            <a:ext cx="4114239" cy="2565888"/>
          </a:xfrm>
          <a:prstGeom prst="rect">
            <a:avLst/>
          </a:prstGeom>
        </p:spPr>
      </p:pic>
      <p:grpSp>
        <p:nvGrpSpPr>
          <p:cNvPr id="17" name="Group 16">
            <a:extLst>
              <a:ext uri="{FF2B5EF4-FFF2-40B4-BE49-F238E27FC236}">
                <a16:creationId xmlns:a16="http://schemas.microsoft.com/office/drawing/2014/main" id="{2A17A341-8108-CB94-7718-DFB3CA50EFE0}"/>
              </a:ext>
            </a:extLst>
          </p:cNvPr>
          <p:cNvGrpSpPr/>
          <p:nvPr/>
        </p:nvGrpSpPr>
        <p:grpSpPr>
          <a:xfrm rot="331421">
            <a:off x="9874912" y="45530"/>
            <a:ext cx="2298113" cy="1568338"/>
            <a:chOff x="2209799" y="1447800"/>
            <a:chExt cx="2947131" cy="2133600"/>
          </a:xfrm>
        </p:grpSpPr>
        <p:sp>
          <p:nvSpPr>
            <p:cNvPr id="18" name="Freeform 54">
              <a:extLst>
                <a:ext uri="{FF2B5EF4-FFF2-40B4-BE49-F238E27FC236}">
                  <a16:creationId xmlns:a16="http://schemas.microsoft.com/office/drawing/2014/main" id="{B11A638D-0B38-1AAB-C030-3F2203CBD2B2}"/>
                </a:ext>
              </a:extLst>
            </p:cNvPr>
            <p:cNvSpPr>
              <a:spLocks noChangeAspect="1"/>
            </p:cNvSpPr>
            <p:nvPr/>
          </p:nvSpPr>
          <p:spPr bwMode="auto">
            <a:xfrm>
              <a:off x="2209799" y="1447800"/>
              <a:ext cx="2947131" cy="2133600"/>
            </a:xfrm>
            <a:custGeom>
              <a:avLst/>
              <a:gdLst/>
              <a:ahLst/>
              <a:cxnLst>
                <a:cxn ang="0">
                  <a:pos x="26" y="52"/>
                </a:cxn>
                <a:cxn ang="0">
                  <a:pos x="102" y="16"/>
                </a:cxn>
                <a:cxn ang="0">
                  <a:pos x="245" y="0"/>
                </a:cxn>
                <a:cxn ang="0">
                  <a:pos x="305" y="37"/>
                </a:cxn>
                <a:cxn ang="0">
                  <a:pos x="400" y="25"/>
                </a:cxn>
                <a:cxn ang="0">
                  <a:pos x="544" y="121"/>
                </a:cxn>
                <a:cxn ang="0">
                  <a:pos x="480" y="196"/>
                </a:cxn>
                <a:cxn ang="0">
                  <a:pos x="484" y="229"/>
                </a:cxn>
                <a:cxn ang="0">
                  <a:pos x="375" y="324"/>
                </a:cxn>
                <a:cxn ang="0">
                  <a:pos x="356" y="327"/>
                </a:cxn>
                <a:cxn ang="0">
                  <a:pos x="351" y="356"/>
                </a:cxn>
                <a:cxn ang="0">
                  <a:pos x="326" y="340"/>
                </a:cxn>
                <a:cxn ang="0">
                  <a:pos x="347" y="368"/>
                </a:cxn>
                <a:cxn ang="0">
                  <a:pos x="326" y="392"/>
                </a:cxn>
                <a:cxn ang="0">
                  <a:pos x="308" y="390"/>
                </a:cxn>
                <a:cxn ang="0">
                  <a:pos x="233" y="276"/>
                </a:cxn>
                <a:cxn ang="0">
                  <a:pos x="72" y="137"/>
                </a:cxn>
                <a:cxn ang="0">
                  <a:pos x="0" y="94"/>
                </a:cxn>
                <a:cxn ang="0">
                  <a:pos x="26" y="52"/>
                </a:cxn>
              </a:cxnLst>
              <a:rect l="0" t="0" r="r" b="b"/>
              <a:pathLst>
                <a:path w="544" h="392">
                  <a:moveTo>
                    <a:pt x="26" y="52"/>
                  </a:moveTo>
                  <a:lnTo>
                    <a:pt x="102" y="16"/>
                  </a:lnTo>
                  <a:lnTo>
                    <a:pt x="245" y="0"/>
                  </a:lnTo>
                  <a:lnTo>
                    <a:pt x="305" y="37"/>
                  </a:lnTo>
                  <a:lnTo>
                    <a:pt x="400" y="25"/>
                  </a:lnTo>
                  <a:lnTo>
                    <a:pt x="544" y="121"/>
                  </a:lnTo>
                  <a:lnTo>
                    <a:pt x="480" y="196"/>
                  </a:lnTo>
                  <a:lnTo>
                    <a:pt x="484" y="229"/>
                  </a:lnTo>
                  <a:lnTo>
                    <a:pt x="375" y="324"/>
                  </a:lnTo>
                  <a:lnTo>
                    <a:pt x="356" y="327"/>
                  </a:lnTo>
                  <a:lnTo>
                    <a:pt x="351" y="356"/>
                  </a:lnTo>
                  <a:lnTo>
                    <a:pt x="326" y="340"/>
                  </a:lnTo>
                  <a:lnTo>
                    <a:pt x="347" y="368"/>
                  </a:lnTo>
                  <a:lnTo>
                    <a:pt x="326" y="392"/>
                  </a:lnTo>
                  <a:lnTo>
                    <a:pt x="308" y="390"/>
                  </a:lnTo>
                  <a:lnTo>
                    <a:pt x="233" y="276"/>
                  </a:lnTo>
                  <a:lnTo>
                    <a:pt x="72" y="137"/>
                  </a:lnTo>
                  <a:lnTo>
                    <a:pt x="0" y="94"/>
                  </a:lnTo>
                  <a:lnTo>
                    <a:pt x="26" y="52"/>
                  </a:lnTo>
                  <a:close/>
                </a:path>
              </a:pathLst>
            </a:custGeom>
            <a:solidFill>
              <a:srgbClr val="A9CF83"/>
            </a:solidFill>
            <a:ln w="47625" cmpd="dbl">
              <a:solidFill>
                <a:schemeClr val="bg1">
                  <a:lumMod val="95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16478B"/>
                </a:solidFill>
                <a:effectLst/>
                <a:uLnTx/>
                <a:uFillTx/>
                <a:latin typeface="Calibri" pitchFamily="34" charset="0"/>
                <a:ea typeface="+mn-ea"/>
                <a:cs typeface="+mn-cs"/>
              </a:endParaRPr>
            </a:p>
          </p:txBody>
        </p:sp>
        <p:sp>
          <p:nvSpPr>
            <p:cNvPr id="19" name="Oval 18">
              <a:extLst>
                <a:ext uri="{FF2B5EF4-FFF2-40B4-BE49-F238E27FC236}">
                  <a16:creationId xmlns:a16="http://schemas.microsoft.com/office/drawing/2014/main" id="{13399717-D7A6-4735-4A33-A7B31CF9656B}"/>
                </a:ext>
              </a:extLst>
            </p:cNvPr>
            <p:cNvSpPr/>
            <p:nvPr/>
          </p:nvSpPr>
          <p:spPr>
            <a:xfrm>
              <a:off x="3352800" y="2514600"/>
              <a:ext cx="195903" cy="191630"/>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  </a:t>
              </a:r>
            </a:p>
          </p:txBody>
        </p:sp>
      </p:grpSp>
      <p:sp>
        <p:nvSpPr>
          <p:cNvPr id="16" name="TextBox 15">
            <a:extLst>
              <a:ext uri="{FF2B5EF4-FFF2-40B4-BE49-F238E27FC236}">
                <a16:creationId xmlns:a16="http://schemas.microsoft.com/office/drawing/2014/main" id="{0DBDB41B-8D32-1D89-69AB-7CD77965DE54}"/>
              </a:ext>
            </a:extLst>
          </p:cNvPr>
          <p:cNvSpPr txBox="1"/>
          <p:nvPr/>
        </p:nvSpPr>
        <p:spPr>
          <a:xfrm>
            <a:off x="10868280" y="575783"/>
            <a:ext cx="1018471"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46568C"/>
                </a:solidFill>
                <a:effectLst/>
                <a:uLnTx/>
                <a:uFillTx/>
                <a:latin typeface="Arial" panose="020B0604020202020204"/>
                <a:ea typeface="+mn-ea"/>
                <a:cs typeface="+mn-cs"/>
              </a:rPr>
              <a:t>Aiken, SC</a:t>
            </a:r>
            <a:endParaRPr kumimoji="0" lang="en-US" sz="1400" b="1" i="0" u="none" strike="noStrike" kern="1200" cap="none" spc="0" normalizeH="0" baseline="0" noProof="0">
              <a:ln>
                <a:noFill/>
              </a:ln>
              <a:solidFill>
                <a:srgbClr val="46568C"/>
              </a:solidFill>
              <a:effectLst/>
              <a:uLnTx/>
              <a:uFillTx/>
              <a:latin typeface="Arial" panose="020B0604020202020204"/>
              <a:ea typeface="+mn-ea"/>
              <a:cs typeface="+mn-cs"/>
            </a:endParaRPr>
          </a:p>
        </p:txBody>
      </p:sp>
      <p:sp>
        <p:nvSpPr>
          <p:cNvPr id="7" name="Slide Number Placeholder 6">
            <a:extLst>
              <a:ext uri="{FF2B5EF4-FFF2-40B4-BE49-F238E27FC236}">
                <a16:creationId xmlns:a16="http://schemas.microsoft.com/office/drawing/2014/main" id="{BE6B6BBD-2465-196F-9B75-AAB1FE4BD08A}"/>
              </a:ext>
            </a:extLst>
          </p:cNvPr>
          <p:cNvSpPr>
            <a:spLocks noGrp="1"/>
          </p:cNvSpPr>
          <p:nvPr>
            <p:ph type="sldNum" sz="quarter" idx="11"/>
          </p:nvPr>
        </p:nvSpPr>
        <p:spPr>
          <a:xfrm>
            <a:off x="5813171" y="6344108"/>
            <a:ext cx="462647" cy="353606"/>
          </a:xfrm>
        </p:spPr>
        <p:txBody>
          <a:bodyPr/>
          <a:lstStyle/>
          <a:p>
            <a:pPr algn="ctr">
              <a:defRPr/>
            </a:pPr>
            <a:fld id="{F04C2B28-D913-4DCD-9CF5-F7D951D22168}" type="slidenum">
              <a:rPr lang="en-US" sz="1200" smtClean="0">
                <a:solidFill>
                  <a:schemeClr val="bg1"/>
                </a:solidFill>
              </a:rPr>
              <a:pPr algn="ctr">
                <a:defRPr/>
              </a:pPr>
              <a:t>27</a:t>
            </a:fld>
            <a:endParaRPr lang="en-US" dirty="0">
              <a:solidFill>
                <a:schemeClr val="bg1"/>
              </a:solidFill>
            </a:endParaRPr>
          </a:p>
        </p:txBody>
      </p:sp>
    </p:spTree>
    <p:extLst>
      <p:ext uri="{BB962C8B-B14F-4D97-AF65-F5344CB8AC3E}">
        <p14:creationId xmlns:p14="http://schemas.microsoft.com/office/powerpoint/2010/main" val="103485777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A431EB-EAD7-4E1F-BD9F-26534498CEB6}"/>
              </a:ext>
            </a:extLst>
          </p:cNvPr>
          <p:cNvSpPr>
            <a:spLocks noGrp="1"/>
          </p:cNvSpPr>
          <p:nvPr>
            <p:ph sz="quarter" idx="4294967295"/>
          </p:nvPr>
        </p:nvSpPr>
        <p:spPr>
          <a:xfrm>
            <a:off x="772639" y="1185484"/>
            <a:ext cx="11050479" cy="2364478"/>
          </a:xfrm>
        </p:spPr>
        <p:txBody>
          <a:bodyPr>
            <a:noAutofit/>
          </a:bodyPr>
          <a:lstStyle/>
          <a:p>
            <a:pPr marL="0" indent="0">
              <a:lnSpc>
                <a:spcPct val="100000"/>
              </a:lnSpc>
              <a:spcBef>
                <a:spcPts val="0"/>
              </a:spcBef>
              <a:buNone/>
            </a:pPr>
            <a:r>
              <a:rPr lang="en-US" b="1" dirty="0">
                <a:solidFill>
                  <a:srgbClr val="002499"/>
                </a:solidFill>
                <a:ea typeface="Calibri" panose="020F0502020204030204" pitchFamily="34" charset="0"/>
              </a:rPr>
              <a:t>Progress</a:t>
            </a:r>
          </a:p>
          <a:p>
            <a:pPr>
              <a:lnSpc>
                <a:spcPct val="100000"/>
              </a:lnSpc>
              <a:spcBef>
                <a:spcPts val="0"/>
              </a:spcBef>
            </a:pPr>
            <a:r>
              <a:rPr lang="en-US" dirty="0">
                <a:solidFill>
                  <a:srgbClr val="002499"/>
                </a:solidFill>
                <a:latin typeface="Arial "/>
                <a:ea typeface="Calibri" panose="020F0502020204030204" pitchFamily="34" charset="0"/>
              </a:rPr>
              <a:t>Crews placed the last piece of structural steel on the 60,000-square feet Advanced Manufacturing Collaborative being constructed on the University of South Carolina-Aiken campus. The 60,000-square-foot facility will provide a new laboratory, office, and conference space suitable for advanced manufacturing research and development.</a:t>
            </a:r>
            <a:endParaRPr lang="en-US" spc="-50" dirty="0">
              <a:solidFill>
                <a:srgbClr val="002499"/>
              </a:solidFill>
            </a:endParaRPr>
          </a:p>
        </p:txBody>
      </p:sp>
      <p:pic>
        <p:nvPicPr>
          <p:cNvPr id="6" name="Picture 5" descr="A picture containing person, person&#10;&#10;Description automatically generated">
            <a:extLst>
              <a:ext uri="{FF2B5EF4-FFF2-40B4-BE49-F238E27FC236}">
                <a16:creationId xmlns:a16="http://schemas.microsoft.com/office/drawing/2014/main" id="{32C310A3-EBAD-4BC5-8707-47039F8A50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70663" y="3577258"/>
            <a:ext cx="3921337" cy="2491137"/>
          </a:xfrm>
          <a:prstGeom prst="rect">
            <a:avLst/>
          </a:prstGeom>
        </p:spPr>
      </p:pic>
      <p:sp>
        <p:nvSpPr>
          <p:cNvPr id="8" name="Title 1">
            <a:extLst>
              <a:ext uri="{FF2B5EF4-FFF2-40B4-BE49-F238E27FC236}">
                <a16:creationId xmlns:a16="http://schemas.microsoft.com/office/drawing/2014/main" id="{A933A2FD-7EFD-E694-40E7-847ECC4502A6}"/>
              </a:ext>
            </a:extLst>
          </p:cNvPr>
          <p:cNvSpPr txBox="1">
            <a:spLocks/>
          </p:cNvSpPr>
          <p:nvPr/>
        </p:nvSpPr>
        <p:spPr>
          <a:xfrm>
            <a:off x="772639" y="486797"/>
            <a:ext cx="9873465" cy="712333"/>
          </a:xfrm>
          <a:prstGeom prst="rect">
            <a:avLst/>
          </a:prstGeom>
        </p:spPr>
        <p:txBody>
          <a:bodyPr vert="horz" lIns="91440" tIns="45720" rIns="91440" bIns="45720" rtlCol="0" anchor="t" anchorCtr="0">
            <a:normAutofit/>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6637"/>
                </a:solidFill>
                <a:effectLst/>
                <a:uLnTx/>
                <a:uFillTx/>
                <a:latin typeface="Arial Black" panose="020B0A04020102020204"/>
                <a:ea typeface="+mj-ea"/>
                <a:cs typeface="Calibri" panose="020F0502020204030204" pitchFamily="34" charset="0"/>
              </a:rPr>
              <a:t>Savannah River National Laboratory</a:t>
            </a:r>
            <a:endParaRPr kumimoji="0" lang="en-US" sz="2800" b="1" i="0" u="none" strike="noStrike" kern="1200" cap="none" spc="0" normalizeH="0" baseline="0" noProof="0" dirty="0">
              <a:ln>
                <a:noFill/>
              </a:ln>
              <a:solidFill>
                <a:srgbClr val="FFFFFF"/>
              </a:solidFill>
              <a:effectLst/>
              <a:uLnTx/>
              <a:uFillTx/>
              <a:latin typeface="Arial Black" panose="020B0A04020102020204"/>
              <a:ea typeface="+mj-ea"/>
              <a:cs typeface="+mj-cs"/>
            </a:endParaRPr>
          </a:p>
        </p:txBody>
      </p:sp>
      <p:pic>
        <p:nvPicPr>
          <p:cNvPr id="5" name="Picture 4">
            <a:extLst>
              <a:ext uri="{FF2B5EF4-FFF2-40B4-BE49-F238E27FC236}">
                <a16:creationId xmlns:a16="http://schemas.microsoft.com/office/drawing/2014/main" id="{1AA6EB37-8803-DEDA-DE94-3968A5DADF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4179" t="11071" r="2578" b="10915"/>
          <a:stretch/>
        </p:blipFill>
        <p:spPr>
          <a:xfrm>
            <a:off x="0" y="3577258"/>
            <a:ext cx="4462894" cy="2491139"/>
          </a:xfrm>
          <a:prstGeom prst="rect">
            <a:avLst/>
          </a:prstGeom>
        </p:spPr>
      </p:pic>
      <p:pic>
        <p:nvPicPr>
          <p:cNvPr id="1026" name="Picture 2" descr="No photo description available.">
            <a:extLst>
              <a:ext uri="{FF2B5EF4-FFF2-40B4-BE49-F238E27FC236}">
                <a16:creationId xmlns:a16="http://schemas.microsoft.com/office/drawing/2014/main" id="{89B21ECD-B5C9-2BB8-7E5B-5CA133C0A4D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
          <a:stretch/>
        </p:blipFill>
        <p:spPr bwMode="auto">
          <a:xfrm>
            <a:off x="4462894" y="3577258"/>
            <a:ext cx="3807769" cy="249113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4703160-1F2B-3CA1-1173-6AB37EFE382E}"/>
              </a:ext>
            </a:extLst>
          </p:cNvPr>
          <p:cNvSpPr>
            <a:spLocks noGrp="1"/>
          </p:cNvSpPr>
          <p:nvPr>
            <p:ph type="sldNum" sz="quarter" idx="11"/>
          </p:nvPr>
        </p:nvSpPr>
        <p:spPr>
          <a:xfrm>
            <a:off x="5864676" y="6343907"/>
            <a:ext cx="462647" cy="380902"/>
          </a:xfrm>
        </p:spPr>
        <p:txBody>
          <a:bodyPr/>
          <a:lstStyle/>
          <a:p>
            <a:pPr algn="ctr">
              <a:defRPr/>
            </a:pPr>
            <a:fld id="{F04C2B28-D913-4DCD-9CF5-F7D951D22168}" type="slidenum">
              <a:rPr lang="en-US" sz="1200" smtClean="0">
                <a:solidFill>
                  <a:schemeClr val="bg1"/>
                </a:solidFill>
              </a:rPr>
              <a:pPr algn="ctr">
                <a:defRPr/>
              </a:pPr>
              <a:t>28</a:t>
            </a:fld>
            <a:endParaRPr lang="en-US" sz="1200" dirty="0">
              <a:solidFill>
                <a:schemeClr val="bg1"/>
              </a:solidFill>
            </a:endParaRPr>
          </a:p>
        </p:txBody>
      </p:sp>
    </p:spTree>
    <p:extLst>
      <p:ext uri="{BB962C8B-B14F-4D97-AF65-F5344CB8AC3E}">
        <p14:creationId xmlns:p14="http://schemas.microsoft.com/office/powerpoint/2010/main" val="245891049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A431EB-EAD7-4E1F-BD9F-26534498CEB6}"/>
              </a:ext>
            </a:extLst>
          </p:cNvPr>
          <p:cNvSpPr>
            <a:spLocks noGrp="1"/>
          </p:cNvSpPr>
          <p:nvPr>
            <p:ph sz="quarter" idx="4294967295"/>
          </p:nvPr>
        </p:nvSpPr>
        <p:spPr>
          <a:xfrm>
            <a:off x="772639" y="1185484"/>
            <a:ext cx="11050479" cy="2364478"/>
          </a:xfrm>
        </p:spPr>
        <p:txBody>
          <a:bodyPr>
            <a:noAutofit/>
          </a:bodyPr>
          <a:lstStyle/>
          <a:p>
            <a:pPr marL="0" indent="0">
              <a:lnSpc>
                <a:spcPct val="100000"/>
              </a:lnSpc>
              <a:spcBef>
                <a:spcPts val="0"/>
              </a:spcBef>
              <a:buNone/>
            </a:pPr>
            <a:r>
              <a:rPr lang="en-US" b="1" dirty="0">
                <a:solidFill>
                  <a:srgbClr val="002499"/>
                </a:solidFill>
                <a:ea typeface="Calibri" panose="020F0502020204030204" pitchFamily="34" charset="0"/>
              </a:rPr>
              <a:t>Progress</a:t>
            </a:r>
          </a:p>
          <a:p>
            <a:pPr>
              <a:lnSpc>
                <a:spcPct val="100000"/>
              </a:lnSpc>
              <a:spcBef>
                <a:spcPts val="0"/>
              </a:spcBef>
            </a:pPr>
            <a:r>
              <a:rPr lang="en-US" dirty="0">
                <a:solidFill>
                  <a:srgbClr val="002499"/>
                </a:solidFill>
                <a:latin typeface="Arial "/>
                <a:ea typeface="Calibri" panose="020F0502020204030204" pitchFamily="34" charset="0"/>
              </a:rPr>
              <a:t>SRNL completed the installation of the Advanced Long Tern Environmental Monitoring System (ALTEMIS) sensor network in the F-Area Seepage Basin for long-term monitoring and data collection, a system designed to move from reactive to proactive monitoring at Savannah River Site. </a:t>
            </a:r>
          </a:p>
          <a:p>
            <a:pPr>
              <a:lnSpc>
                <a:spcPct val="100000"/>
              </a:lnSpc>
            </a:pPr>
            <a:endParaRPr lang="en-US" spc="-50" dirty="0">
              <a:solidFill>
                <a:srgbClr val="002499"/>
              </a:solidFill>
            </a:endParaRPr>
          </a:p>
        </p:txBody>
      </p:sp>
      <p:pic>
        <p:nvPicPr>
          <p:cNvPr id="6" name="Picture 5" descr="A picture containing person, person&#10;&#10;Description automatically generated">
            <a:extLst>
              <a:ext uri="{FF2B5EF4-FFF2-40B4-BE49-F238E27FC236}">
                <a16:creationId xmlns:a16="http://schemas.microsoft.com/office/drawing/2014/main" id="{32C310A3-EBAD-4BC5-8707-47039F8A50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70663" y="3577258"/>
            <a:ext cx="3921337" cy="2491137"/>
          </a:xfrm>
          <a:prstGeom prst="rect">
            <a:avLst/>
          </a:prstGeom>
        </p:spPr>
      </p:pic>
      <p:sp>
        <p:nvSpPr>
          <p:cNvPr id="8" name="Title 1">
            <a:extLst>
              <a:ext uri="{FF2B5EF4-FFF2-40B4-BE49-F238E27FC236}">
                <a16:creationId xmlns:a16="http://schemas.microsoft.com/office/drawing/2014/main" id="{A933A2FD-7EFD-E694-40E7-847ECC4502A6}"/>
              </a:ext>
            </a:extLst>
          </p:cNvPr>
          <p:cNvSpPr txBox="1">
            <a:spLocks/>
          </p:cNvSpPr>
          <p:nvPr/>
        </p:nvSpPr>
        <p:spPr>
          <a:xfrm>
            <a:off x="772639" y="486797"/>
            <a:ext cx="9873465" cy="712333"/>
          </a:xfrm>
          <a:prstGeom prst="rect">
            <a:avLst/>
          </a:prstGeom>
        </p:spPr>
        <p:txBody>
          <a:bodyPr vert="horz" lIns="91440" tIns="45720" rIns="91440" bIns="45720" rtlCol="0" anchor="t" anchorCtr="0">
            <a:normAutofit/>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6637"/>
                </a:solidFill>
                <a:effectLst/>
                <a:uLnTx/>
                <a:uFillTx/>
                <a:latin typeface="Arial Black" panose="020B0A04020102020204"/>
                <a:ea typeface="+mj-ea"/>
                <a:cs typeface="Calibri" panose="020F0502020204030204" pitchFamily="34" charset="0"/>
              </a:rPr>
              <a:t>Savannah River National Laboratory</a:t>
            </a:r>
            <a:endParaRPr kumimoji="0" lang="en-US" sz="2800" b="1" i="0" u="none" strike="noStrike" kern="1200" cap="none" spc="0" normalizeH="0" baseline="0" noProof="0" dirty="0">
              <a:ln>
                <a:noFill/>
              </a:ln>
              <a:solidFill>
                <a:srgbClr val="FFFFFF"/>
              </a:solidFill>
              <a:effectLst/>
              <a:uLnTx/>
              <a:uFillTx/>
              <a:latin typeface="Arial Black" panose="020B0A04020102020204"/>
              <a:ea typeface="+mj-ea"/>
              <a:cs typeface="+mj-cs"/>
            </a:endParaRPr>
          </a:p>
        </p:txBody>
      </p:sp>
      <p:pic>
        <p:nvPicPr>
          <p:cNvPr id="5" name="Picture 4">
            <a:extLst>
              <a:ext uri="{FF2B5EF4-FFF2-40B4-BE49-F238E27FC236}">
                <a16:creationId xmlns:a16="http://schemas.microsoft.com/office/drawing/2014/main" id="{1AA6EB37-8803-DEDA-DE94-3968A5DADF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4179" t="11071" r="2578" b="10915"/>
          <a:stretch/>
        </p:blipFill>
        <p:spPr>
          <a:xfrm>
            <a:off x="0" y="3577258"/>
            <a:ext cx="4462894" cy="2491139"/>
          </a:xfrm>
          <a:prstGeom prst="rect">
            <a:avLst/>
          </a:prstGeom>
        </p:spPr>
      </p:pic>
      <p:pic>
        <p:nvPicPr>
          <p:cNvPr id="1026" name="Picture 2" descr="No photo description available.">
            <a:extLst>
              <a:ext uri="{FF2B5EF4-FFF2-40B4-BE49-F238E27FC236}">
                <a16:creationId xmlns:a16="http://schemas.microsoft.com/office/drawing/2014/main" id="{89B21ECD-B5C9-2BB8-7E5B-5CA133C0A4D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1"/>
          <a:stretch/>
        </p:blipFill>
        <p:spPr bwMode="auto">
          <a:xfrm>
            <a:off x="4462894" y="3577258"/>
            <a:ext cx="3807769" cy="249113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4703160-1F2B-3CA1-1173-6AB37EFE382E}"/>
              </a:ext>
            </a:extLst>
          </p:cNvPr>
          <p:cNvSpPr>
            <a:spLocks noGrp="1"/>
          </p:cNvSpPr>
          <p:nvPr>
            <p:ph type="sldNum" sz="quarter" idx="11"/>
          </p:nvPr>
        </p:nvSpPr>
        <p:spPr>
          <a:xfrm>
            <a:off x="5864676" y="6343907"/>
            <a:ext cx="462647" cy="380902"/>
          </a:xfrm>
        </p:spPr>
        <p:txBody>
          <a:bodyPr/>
          <a:lstStyle/>
          <a:p>
            <a:pPr algn="ctr">
              <a:defRPr/>
            </a:pPr>
            <a:fld id="{F04C2B28-D913-4DCD-9CF5-F7D951D22168}" type="slidenum">
              <a:rPr lang="en-US" sz="1200" smtClean="0">
                <a:solidFill>
                  <a:schemeClr val="bg1"/>
                </a:solidFill>
              </a:rPr>
              <a:pPr algn="ctr">
                <a:defRPr/>
              </a:pPr>
              <a:t>29</a:t>
            </a:fld>
            <a:endParaRPr lang="en-US" sz="1200" dirty="0">
              <a:solidFill>
                <a:schemeClr val="bg1"/>
              </a:solidFill>
            </a:endParaRPr>
          </a:p>
        </p:txBody>
      </p:sp>
    </p:spTree>
    <p:extLst>
      <p:ext uri="{BB962C8B-B14F-4D97-AF65-F5344CB8AC3E}">
        <p14:creationId xmlns:p14="http://schemas.microsoft.com/office/powerpoint/2010/main" val="161907229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p:cNvSpPr>
            <a:spLocks noChangeArrowheads="1"/>
          </p:cNvSpPr>
          <p:nvPr/>
        </p:nvSpPr>
        <p:spPr bwMode="auto">
          <a:xfrm>
            <a:off x="838200" y="1443841"/>
            <a:ext cx="5696262" cy="3970318"/>
          </a:xfrm>
          <a:prstGeom prst="rect">
            <a:avLst/>
          </a:prstGeom>
          <a:noFill/>
          <a:ln w="9525" algn="ctr">
            <a:noFill/>
            <a:miter lim="800000"/>
            <a:headEnd/>
            <a:tailEnd/>
          </a:ln>
          <a:effectLst/>
        </p:spPr>
        <p:txBody>
          <a:bodyPr wrap="square">
            <a:spAutoFit/>
          </a:bodyPr>
          <a:lstStyle/>
          <a:p>
            <a:pPr eaLnBrk="1" hangingPunct="1">
              <a:defRPr/>
            </a:pPr>
            <a:r>
              <a:rPr lang="en-US" sz="2600" dirty="0">
                <a:ln w="0"/>
                <a:solidFill>
                  <a:srgbClr val="003088"/>
                </a:solidFill>
              </a:rPr>
              <a:t>To complete the safe cleanup of the environmental legacy brought about from decades of nuclear weapons development and government-sponsored nuclear energy research. EM's priority is to ensure the safety and health of the public and EM's workforce while continuing to protect the environment.</a:t>
            </a:r>
          </a:p>
          <a:p>
            <a:pPr eaLnBrk="1" hangingPunct="1">
              <a:defRPr/>
            </a:pPr>
            <a:endParaRPr lang="en-US" dirty="0">
              <a:ln w="0"/>
              <a:solidFill>
                <a:srgbClr val="003088"/>
              </a:solidFill>
              <a:effectLst>
                <a:outerShdw blurRad="38100" dist="25400" dir="5400000" algn="ctr" rotWithShape="0">
                  <a:srgbClr val="6E747A">
                    <a:alpha val="43000"/>
                  </a:srgbClr>
                </a:outerShdw>
              </a:effectLst>
              <a:latin typeface="+mj-lt"/>
            </a:endParaRPr>
          </a:p>
        </p:txBody>
      </p:sp>
      <p:pic>
        <p:nvPicPr>
          <p:cNvPr id="23" name="Picture 22">
            <a:extLst>
              <a:ext uri="{FF2B5EF4-FFF2-40B4-BE49-F238E27FC236}">
                <a16:creationId xmlns:a16="http://schemas.microsoft.com/office/drawing/2014/main" id="{27B0688C-7BB0-E61D-D21A-BBF0037B87FA}"/>
              </a:ext>
            </a:extLst>
          </p:cNvPr>
          <p:cNvPicPr>
            <a:picLocks noChangeAspect="1"/>
          </p:cNvPicPr>
          <p:nvPr/>
        </p:nvPicPr>
        <p:blipFill>
          <a:blip r:embed="rId3"/>
          <a:stretch>
            <a:fillRect/>
          </a:stretch>
        </p:blipFill>
        <p:spPr>
          <a:xfrm>
            <a:off x="6962729" y="1227941"/>
            <a:ext cx="4391071" cy="3845101"/>
          </a:xfrm>
          <a:prstGeom prst="rect">
            <a:avLst/>
          </a:prstGeom>
        </p:spPr>
      </p:pic>
      <p:sp>
        <p:nvSpPr>
          <p:cNvPr id="3" name="Title 2">
            <a:extLst>
              <a:ext uri="{FF2B5EF4-FFF2-40B4-BE49-F238E27FC236}">
                <a16:creationId xmlns:a16="http://schemas.microsoft.com/office/drawing/2014/main" id="{F1069A99-788A-DAF7-9C3C-73472FFACE6F}"/>
              </a:ext>
            </a:extLst>
          </p:cNvPr>
          <p:cNvSpPr>
            <a:spLocks noGrp="1"/>
          </p:cNvSpPr>
          <p:nvPr>
            <p:ph type="title"/>
          </p:nvPr>
        </p:nvSpPr>
        <p:spPr/>
        <p:txBody>
          <a:bodyPr>
            <a:normAutofit/>
          </a:bodyPr>
          <a:lstStyle/>
          <a:p>
            <a:r>
              <a:rPr lang="en-US" sz="3700" dirty="0"/>
              <a:t>Environmental Management’s Mission </a:t>
            </a:r>
          </a:p>
        </p:txBody>
      </p:sp>
      <p:sp>
        <p:nvSpPr>
          <p:cNvPr id="2" name="TextBox 1">
            <a:extLst>
              <a:ext uri="{FF2B5EF4-FFF2-40B4-BE49-F238E27FC236}">
                <a16:creationId xmlns:a16="http://schemas.microsoft.com/office/drawing/2014/main" id="{797C9C5C-84BD-3962-8137-FD7DCE05B0A4}"/>
              </a:ext>
            </a:extLst>
          </p:cNvPr>
          <p:cNvSpPr txBox="1">
            <a:spLocks noGrp="1" noRot="1" noMove="1" noResize="1" noEditPoints="1" noAdjustHandles="1" noChangeArrowheads="1" noChangeShapeType="1"/>
          </p:cNvSpPr>
          <p:nvPr/>
        </p:nvSpPr>
        <p:spPr>
          <a:xfrm>
            <a:off x="10089222" y="6156904"/>
            <a:ext cx="2010311" cy="552122"/>
          </a:xfrm>
          <a:prstGeom prst="rect">
            <a:avLst/>
          </a:prstGeom>
          <a:solidFill>
            <a:schemeClr val="accent1"/>
          </a:solidFill>
        </p:spPr>
        <p:txBody>
          <a:bodyPr wrap="square" rtlCol="0">
            <a:spAutoFit/>
          </a:bodyPr>
          <a:lstStyle/>
          <a:p>
            <a:endParaRPr lang="en-US"/>
          </a:p>
        </p:txBody>
      </p:sp>
      <p:sp>
        <p:nvSpPr>
          <p:cNvPr id="4" name="Slide Number Placeholder 3">
            <a:extLst>
              <a:ext uri="{FF2B5EF4-FFF2-40B4-BE49-F238E27FC236}">
                <a16:creationId xmlns:a16="http://schemas.microsoft.com/office/drawing/2014/main" id="{32E57A1A-91D8-8A02-AC16-77D96CEC8F01}"/>
              </a:ext>
            </a:extLst>
          </p:cNvPr>
          <p:cNvSpPr>
            <a:spLocks noGrp="1"/>
          </p:cNvSpPr>
          <p:nvPr>
            <p:ph type="sldNum" sz="quarter" idx="12"/>
          </p:nvPr>
        </p:nvSpPr>
        <p:spPr/>
        <p:txBody>
          <a:bodyPr/>
          <a:lstStyle/>
          <a:p>
            <a:fld id="{E773C8E2-B35B-254F-A137-6F2F570DAACB}" type="slidenum">
              <a:rPr lang="en-US" smtClean="0"/>
              <a:t>3</a:t>
            </a:fld>
            <a:endParaRPr lang="en-US"/>
          </a:p>
        </p:txBody>
      </p:sp>
    </p:spTree>
    <p:extLst>
      <p:ext uri="{BB962C8B-B14F-4D97-AF65-F5344CB8AC3E}">
        <p14:creationId xmlns:p14="http://schemas.microsoft.com/office/powerpoint/2010/main" val="1671049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a:ext>
            </a:extLst>
          </a:blip>
          <a:srcRect/>
          <a:stretch/>
        </p:blipFill>
        <p:spPr>
          <a:xfrm>
            <a:off x="4098664" y="3971928"/>
            <a:ext cx="4048903" cy="2084627"/>
          </a:xfrm>
          <a:prstGeom prst="rect">
            <a:avLst/>
          </a:prstGeom>
        </p:spPr>
      </p:pic>
      <p:grpSp>
        <p:nvGrpSpPr>
          <p:cNvPr id="16" name="Group 15"/>
          <p:cNvGrpSpPr/>
          <p:nvPr/>
        </p:nvGrpSpPr>
        <p:grpSpPr>
          <a:xfrm>
            <a:off x="10099343" y="1691251"/>
            <a:ext cx="1954488" cy="1843517"/>
            <a:chOff x="4762335" y="472268"/>
            <a:chExt cx="2144065" cy="2313573"/>
          </a:xfrm>
        </p:grpSpPr>
        <p:grpSp>
          <p:nvGrpSpPr>
            <p:cNvPr id="11" name="Group 10"/>
            <p:cNvGrpSpPr/>
            <p:nvPr/>
          </p:nvGrpSpPr>
          <p:grpSpPr>
            <a:xfrm>
              <a:off x="4762335" y="472268"/>
              <a:ext cx="2144065" cy="2313573"/>
              <a:chOff x="3244685" y="408768"/>
              <a:chExt cx="2144065" cy="2313573"/>
            </a:xfrm>
          </p:grpSpPr>
          <p:grpSp>
            <p:nvGrpSpPr>
              <p:cNvPr id="7" name="Group 6">
                <a:extLst>
                  <a:ext uri="{FF2B5EF4-FFF2-40B4-BE49-F238E27FC236}">
                    <a16:creationId xmlns:a16="http://schemas.microsoft.com/office/drawing/2014/main" id="{156AC22B-83F2-4718-A6DD-414F0AD921A0}"/>
                  </a:ext>
                </a:extLst>
              </p:cNvPr>
              <p:cNvGrpSpPr/>
              <p:nvPr/>
            </p:nvGrpSpPr>
            <p:grpSpPr>
              <a:xfrm rot="346260">
                <a:off x="3244685" y="408768"/>
                <a:ext cx="2144065" cy="2313573"/>
                <a:chOff x="-2094416" y="2578268"/>
                <a:chExt cx="1884173" cy="1643433"/>
              </a:xfrm>
              <a:effectLst>
                <a:outerShdw blurRad="63500" sx="102000" sy="102000" algn="ctr" rotWithShape="0">
                  <a:prstClr val="black">
                    <a:alpha val="40000"/>
                  </a:prstClr>
                </a:outerShdw>
              </a:effectLst>
            </p:grpSpPr>
            <p:grpSp>
              <p:nvGrpSpPr>
                <p:cNvPr id="2" name="Group 1">
                  <a:extLst>
                    <a:ext uri="{FF2B5EF4-FFF2-40B4-BE49-F238E27FC236}">
                      <a16:creationId xmlns:a16="http://schemas.microsoft.com/office/drawing/2014/main" id="{6D9583BB-01FC-465E-9D31-B6C582D7CECE}"/>
                    </a:ext>
                  </a:extLst>
                </p:cNvPr>
                <p:cNvGrpSpPr/>
                <p:nvPr/>
              </p:nvGrpSpPr>
              <p:grpSpPr>
                <a:xfrm>
                  <a:off x="-2094416" y="2578268"/>
                  <a:ext cx="1884173" cy="1643433"/>
                  <a:chOff x="-1132029" y="3428999"/>
                  <a:chExt cx="921786" cy="804010"/>
                </a:xfrm>
              </p:grpSpPr>
              <p:sp>
                <p:nvSpPr>
                  <p:cNvPr id="14" name="Freeform 300">
                    <a:extLst>
                      <a:ext uri="{FF2B5EF4-FFF2-40B4-BE49-F238E27FC236}">
                        <a16:creationId xmlns:a16="http://schemas.microsoft.com/office/drawing/2014/main" id="{E7E2D3A3-A7B4-4253-820F-055BC5D0E2F2}"/>
                      </a:ext>
                    </a:extLst>
                  </p:cNvPr>
                  <p:cNvSpPr>
                    <a:spLocks noChangeAspect="1"/>
                  </p:cNvSpPr>
                  <p:nvPr/>
                </p:nvSpPr>
                <p:spPr bwMode="auto">
                  <a:xfrm>
                    <a:off x="-687227" y="3428999"/>
                    <a:ext cx="476984" cy="492267"/>
                  </a:xfrm>
                  <a:custGeom>
                    <a:avLst/>
                    <a:gdLst>
                      <a:gd name="T0" fmla="*/ 0 w 447"/>
                      <a:gd name="T1" fmla="*/ 39 h 475"/>
                      <a:gd name="T2" fmla="*/ 17 w 447"/>
                      <a:gd name="T3" fmla="*/ 190 h 475"/>
                      <a:gd name="T4" fmla="*/ 43 w 447"/>
                      <a:gd name="T5" fmla="*/ 195 h 475"/>
                      <a:gd name="T6" fmla="*/ 73 w 447"/>
                      <a:gd name="T7" fmla="*/ 211 h 475"/>
                      <a:gd name="T8" fmla="*/ 96 w 447"/>
                      <a:gd name="T9" fmla="*/ 210 h 475"/>
                      <a:gd name="T10" fmla="*/ 106 w 447"/>
                      <a:gd name="T11" fmla="*/ 204 h 475"/>
                      <a:gd name="T12" fmla="*/ 129 w 447"/>
                      <a:gd name="T13" fmla="*/ 218 h 475"/>
                      <a:gd name="T14" fmla="*/ 144 w 447"/>
                      <a:gd name="T15" fmla="*/ 206 h 475"/>
                      <a:gd name="T16" fmla="*/ 148 w 447"/>
                      <a:gd name="T17" fmla="*/ 182 h 475"/>
                      <a:gd name="T18" fmla="*/ 158 w 447"/>
                      <a:gd name="T19" fmla="*/ 187 h 475"/>
                      <a:gd name="T20" fmla="*/ 163 w 447"/>
                      <a:gd name="T21" fmla="*/ 167 h 475"/>
                      <a:gd name="T22" fmla="*/ 197 w 447"/>
                      <a:gd name="T23" fmla="*/ 138 h 475"/>
                      <a:gd name="T24" fmla="*/ 202 w 447"/>
                      <a:gd name="T25" fmla="*/ 92 h 475"/>
                      <a:gd name="T26" fmla="*/ 199 w 447"/>
                      <a:gd name="T27" fmla="*/ 81 h 475"/>
                      <a:gd name="T28" fmla="*/ 205 w 447"/>
                      <a:gd name="T29" fmla="*/ 77 h 475"/>
                      <a:gd name="T30" fmla="*/ 192 w 447"/>
                      <a:gd name="T31" fmla="*/ 0 h 475"/>
                      <a:gd name="T32" fmla="*/ 158 w 447"/>
                      <a:gd name="T33" fmla="*/ 16 h 475"/>
                      <a:gd name="T34" fmla="*/ 139 w 447"/>
                      <a:gd name="T35" fmla="*/ 35 h 475"/>
                      <a:gd name="T36" fmla="*/ 126 w 447"/>
                      <a:gd name="T37" fmla="*/ 35 h 475"/>
                      <a:gd name="T38" fmla="*/ 108 w 447"/>
                      <a:gd name="T39" fmla="*/ 45 h 475"/>
                      <a:gd name="T40" fmla="*/ 62 w 447"/>
                      <a:gd name="T41" fmla="*/ 31 h 475"/>
                      <a:gd name="T42" fmla="*/ 0 w 447"/>
                      <a:gd name="T43" fmla="*/ 39 h 4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7"/>
                      <a:gd name="T67" fmla="*/ 0 h 475"/>
                      <a:gd name="T68" fmla="*/ 447 w 447"/>
                      <a:gd name="T69" fmla="*/ 475 h 4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7" h="475">
                        <a:moveTo>
                          <a:pt x="0" y="86"/>
                        </a:moveTo>
                        <a:lnTo>
                          <a:pt x="37" y="415"/>
                        </a:lnTo>
                        <a:lnTo>
                          <a:pt x="93" y="423"/>
                        </a:lnTo>
                        <a:lnTo>
                          <a:pt x="159" y="459"/>
                        </a:lnTo>
                        <a:lnTo>
                          <a:pt x="208" y="458"/>
                        </a:lnTo>
                        <a:lnTo>
                          <a:pt x="230" y="444"/>
                        </a:lnTo>
                        <a:lnTo>
                          <a:pt x="282" y="475"/>
                        </a:lnTo>
                        <a:lnTo>
                          <a:pt x="314" y="449"/>
                        </a:lnTo>
                        <a:lnTo>
                          <a:pt x="321" y="395"/>
                        </a:lnTo>
                        <a:lnTo>
                          <a:pt x="343" y="407"/>
                        </a:lnTo>
                        <a:lnTo>
                          <a:pt x="354" y="363"/>
                        </a:lnTo>
                        <a:lnTo>
                          <a:pt x="428" y="300"/>
                        </a:lnTo>
                        <a:lnTo>
                          <a:pt x="439" y="201"/>
                        </a:lnTo>
                        <a:lnTo>
                          <a:pt x="432" y="177"/>
                        </a:lnTo>
                        <a:lnTo>
                          <a:pt x="447" y="166"/>
                        </a:lnTo>
                        <a:lnTo>
                          <a:pt x="418" y="0"/>
                        </a:lnTo>
                        <a:lnTo>
                          <a:pt x="343" y="35"/>
                        </a:lnTo>
                        <a:lnTo>
                          <a:pt x="303" y="75"/>
                        </a:lnTo>
                        <a:lnTo>
                          <a:pt x="275" y="77"/>
                        </a:lnTo>
                        <a:lnTo>
                          <a:pt x="234" y="99"/>
                        </a:lnTo>
                        <a:lnTo>
                          <a:pt x="135" y="67"/>
                        </a:lnTo>
                        <a:lnTo>
                          <a:pt x="0" y="86"/>
                        </a:lnTo>
                        <a:close/>
                      </a:path>
                    </a:pathLst>
                  </a:custGeom>
                  <a:solidFill>
                    <a:srgbClr val="A9CF83"/>
                  </a:solidFill>
                  <a:ln w="19050">
                    <a:solidFill>
                      <a:schemeClr val="accent3">
                        <a:lumMod val="20000"/>
                        <a:lumOff val="80000"/>
                      </a:schemeClr>
                    </a:solidFill>
                    <a:round/>
                    <a:headEnd/>
                    <a:tailEnd/>
                  </a:ln>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304">
                    <a:extLst>
                      <a:ext uri="{FF2B5EF4-FFF2-40B4-BE49-F238E27FC236}">
                        <a16:creationId xmlns:a16="http://schemas.microsoft.com/office/drawing/2014/main" id="{756E9187-8A57-4384-876E-DBA7B86FDE7B}"/>
                      </a:ext>
                    </a:extLst>
                  </p:cNvPr>
                  <p:cNvSpPr>
                    <a:spLocks noChangeAspect="1"/>
                  </p:cNvSpPr>
                  <p:nvPr/>
                </p:nvSpPr>
                <p:spPr bwMode="auto">
                  <a:xfrm>
                    <a:off x="-1132029" y="3846228"/>
                    <a:ext cx="818586" cy="386781"/>
                  </a:xfrm>
                  <a:custGeom>
                    <a:avLst/>
                    <a:gdLst>
                      <a:gd name="T0" fmla="*/ 3 w 772"/>
                      <a:gd name="T1" fmla="*/ 161 h 375"/>
                      <a:gd name="T2" fmla="*/ 10 w 772"/>
                      <a:gd name="T3" fmla="*/ 161 h 375"/>
                      <a:gd name="T4" fmla="*/ 13 w 772"/>
                      <a:gd name="T5" fmla="*/ 144 h 375"/>
                      <a:gd name="T6" fmla="*/ 8 w 772"/>
                      <a:gd name="T7" fmla="*/ 142 h 375"/>
                      <a:gd name="T8" fmla="*/ 19 w 772"/>
                      <a:gd name="T9" fmla="*/ 128 h 375"/>
                      <a:gd name="T10" fmla="*/ 41 w 772"/>
                      <a:gd name="T11" fmla="*/ 134 h 375"/>
                      <a:gd name="T12" fmla="*/ 44 w 772"/>
                      <a:gd name="T13" fmla="*/ 114 h 375"/>
                      <a:gd name="T14" fmla="*/ 59 w 772"/>
                      <a:gd name="T15" fmla="*/ 108 h 375"/>
                      <a:gd name="T16" fmla="*/ 57 w 772"/>
                      <a:gd name="T17" fmla="*/ 103 h 375"/>
                      <a:gd name="T18" fmla="*/ 65 w 772"/>
                      <a:gd name="T19" fmla="*/ 84 h 375"/>
                      <a:gd name="T20" fmla="*/ 94 w 772"/>
                      <a:gd name="T21" fmla="*/ 82 h 375"/>
                      <a:gd name="T22" fmla="*/ 118 w 772"/>
                      <a:gd name="T23" fmla="*/ 75 h 375"/>
                      <a:gd name="T24" fmla="*/ 133 w 772"/>
                      <a:gd name="T25" fmla="*/ 65 h 375"/>
                      <a:gd name="T26" fmla="*/ 141 w 772"/>
                      <a:gd name="T27" fmla="*/ 61 h 375"/>
                      <a:gd name="T28" fmla="*/ 160 w 772"/>
                      <a:gd name="T29" fmla="*/ 60 h 375"/>
                      <a:gd name="T30" fmla="*/ 182 w 772"/>
                      <a:gd name="T31" fmla="*/ 25 h 375"/>
                      <a:gd name="T32" fmla="*/ 189 w 772"/>
                      <a:gd name="T33" fmla="*/ 27 h 375"/>
                      <a:gd name="T34" fmla="*/ 206 w 772"/>
                      <a:gd name="T35" fmla="*/ 16 h 375"/>
                      <a:gd name="T36" fmla="*/ 201 w 772"/>
                      <a:gd name="T37" fmla="*/ 6 h 375"/>
                      <a:gd name="T38" fmla="*/ 203 w 772"/>
                      <a:gd name="T39" fmla="*/ 1 h 375"/>
                      <a:gd name="T40" fmla="*/ 218 w 772"/>
                      <a:gd name="T41" fmla="*/ 0 h 375"/>
                      <a:gd name="T42" fmla="*/ 228 w 772"/>
                      <a:gd name="T43" fmla="*/ 4 h 375"/>
                      <a:gd name="T44" fmla="*/ 258 w 772"/>
                      <a:gd name="T45" fmla="*/ 21 h 375"/>
                      <a:gd name="T46" fmla="*/ 280 w 772"/>
                      <a:gd name="T47" fmla="*/ 20 h 375"/>
                      <a:gd name="T48" fmla="*/ 291 w 772"/>
                      <a:gd name="T49" fmla="*/ 13 h 375"/>
                      <a:gd name="T50" fmla="*/ 315 w 772"/>
                      <a:gd name="T51" fmla="*/ 29 h 375"/>
                      <a:gd name="T52" fmla="*/ 322 w 772"/>
                      <a:gd name="T53" fmla="*/ 57 h 375"/>
                      <a:gd name="T54" fmla="*/ 350 w 772"/>
                      <a:gd name="T55" fmla="*/ 76 h 375"/>
                      <a:gd name="T56" fmla="*/ 335 w 772"/>
                      <a:gd name="T57" fmla="*/ 91 h 375"/>
                      <a:gd name="T58" fmla="*/ 313 w 772"/>
                      <a:gd name="T59" fmla="*/ 114 h 375"/>
                      <a:gd name="T60" fmla="*/ 312 w 772"/>
                      <a:gd name="T61" fmla="*/ 118 h 375"/>
                      <a:gd name="T62" fmla="*/ 278 w 772"/>
                      <a:gd name="T63" fmla="*/ 140 h 375"/>
                      <a:gd name="T64" fmla="*/ 84 w 772"/>
                      <a:gd name="T65" fmla="*/ 157 h 375"/>
                      <a:gd name="T66" fmla="*/ 63 w 772"/>
                      <a:gd name="T67" fmla="*/ 157 h 375"/>
                      <a:gd name="T68" fmla="*/ 65 w 772"/>
                      <a:gd name="T69" fmla="*/ 165 h 375"/>
                      <a:gd name="T70" fmla="*/ 0 w 772"/>
                      <a:gd name="T71" fmla="*/ 171 h 375"/>
                      <a:gd name="T72" fmla="*/ 3 w 772"/>
                      <a:gd name="T73" fmla="*/ 161 h 3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2"/>
                      <a:gd name="T112" fmla="*/ 0 h 375"/>
                      <a:gd name="T113" fmla="*/ 772 w 772"/>
                      <a:gd name="T114" fmla="*/ 375 h 3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2" h="375">
                        <a:moveTo>
                          <a:pt x="6" y="354"/>
                        </a:moveTo>
                        <a:lnTo>
                          <a:pt x="23" y="354"/>
                        </a:lnTo>
                        <a:lnTo>
                          <a:pt x="30" y="315"/>
                        </a:lnTo>
                        <a:lnTo>
                          <a:pt x="18" y="313"/>
                        </a:lnTo>
                        <a:lnTo>
                          <a:pt x="42" y="280"/>
                        </a:lnTo>
                        <a:lnTo>
                          <a:pt x="91" y="295"/>
                        </a:lnTo>
                        <a:lnTo>
                          <a:pt x="97" y="250"/>
                        </a:lnTo>
                        <a:lnTo>
                          <a:pt x="130" y="237"/>
                        </a:lnTo>
                        <a:lnTo>
                          <a:pt x="125" y="226"/>
                        </a:lnTo>
                        <a:lnTo>
                          <a:pt x="143" y="184"/>
                        </a:lnTo>
                        <a:lnTo>
                          <a:pt x="207" y="181"/>
                        </a:lnTo>
                        <a:lnTo>
                          <a:pt x="260" y="164"/>
                        </a:lnTo>
                        <a:lnTo>
                          <a:pt x="292" y="144"/>
                        </a:lnTo>
                        <a:lnTo>
                          <a:pt x="311" y="134"/>
                        </a:lnTo>
                        <a:lnTo>
                          <a:pt x="353" y="132"/>
                        </a:lnTo>
                        <a:lnTo>
                          <a:pt x="401" y="55"/>
                        </a:lnTo>
                        <a:lnTo>
                          <a:pt x="416" y="60"/>
                        </a:lnTo>
                        <a:lnTo>
                          <a:pt x="455" y="34"/>
                        </a:lnTo>
                        <a:lnTo>
                          <a:pt x="444" y="14"/>
                        </a:lnTo>
                        <a:lnTo>
                          <a:pt x="447" y="2"/>
                        </a:lnTo>
                        <a:lnTo>
                          <a:pt x="480" y="0"/>
                        </a:lnTo>
                        <a:lnTo>
                          <a:pt x="504" y="9"/>
                        </a:lnTo>
                        <a:lnTo>
                          <a:pt x="569" y="46"/>
                        </a:lnTo>
                        <a:lnTo>
                          <a:pt x="617" y="44"/>
                        </a:lnTo>
                        <a:lnTo>
                          <a:pt x="641" y="30"/>
                        </a:lnTo>
                        <a:lnTo>
                          <a:pt x="693" y="63"/>
                        </a:lnTo>
                        <a:lnTo>
                          <a:pt x="709" y="124"/>
                        </a:lnTo>
                        <a:lnTo>
                          <a:pt x="772" y="168"/>
                        </a:lnTo>
                        <a:lnTo>
                          <a:pt x="740" y="200"/>
                        </a:lnTo>
                        <a:lnTo>
                          <a:pt x="690" y="250"/>
                        </a:lnTo>
                        <a:lnTo>
                          <a:pt x="687" y="260"/>
                        </a:lnTo>
                        <a:lnTo>
                          <a:pt x="613" y="308"/>
                        </a:lnTo>
                        <a:lnTo>
                          <a:pt x="186" y="345"/>
                        </a:lnTo>
                        <a:lnTo>
                          <a:pt x="140" y="344"/>
                        </a:lnTo>
                        <a:lnTo>
                          <a:pt x="143" y="363"/>
                        </a:lnTo>
                        <a:lnTo>
                          <a:pt x="0" y="375"/>
                        </a:lnTo>
                        <a:lnTo>
                          <a:pt x="6" y="354"/>
                        </a:lnTo>
                        <a:close/>
                      </a:path>
                    </a:pathLst>
                  </a:custGeom>
                  <a:solidFill>
                    <a:srgbClr val="A9CF83"/>
                  </a:solidFill>
                  <a:ln w="19050">
                    <a:solidFill>
                      <a:schemeClr val="accent3">
                        <a:lumMod val="20000"/>
                        <a:lumOff val="80000"/>
                      </a:schemeClr>
                    </a:solidFill>
                    <a:round/>
                    <a:headEnd/>
                    <a:tailEnd/>
                  </a:ln>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3C69E67A-FFD5-48B6-A150-8A2BF318C548}"/>
                      </a:ext>
                    </a:extLst>
                  </p:cNvPr>
                  <p:cNvSpPr/>
                  <p:nvPr/>
                </p:nvSpPr>
                <p:spPr>
                  <a:xfrm>
                    <a:off x="-1081756" y="4150728"/>
                    <a:ext cx="28212" cy="20814"/>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sp>
                <p:nvSpPr>
                  <p:cNvPr id="20" name="Oval 19">
                    <a:extLst>
                      <a:ext uri="{FF2B5EF4-FFF2-40B4-BE49-F238E27FC236}">
                        <a16:creationId xmlns:a16="http://schemas.microsoft.com/office/drawing/2014/main" id="{F47EE842-A36E-4F10-BFA4-CDCF89A20F7F}"/>
                      </a:ext>
                    </a:extLst>
                  </p:cNvPr>
                  <p:cNvSpPr/>
                  <p:nvPr/>
                </p:nvSpPr>
                <p:spPr>
                  <a:xfrm>
                    <a:off x="-460213" y="3843585"/>
                    <a:ext cx="20736" cy="181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grpSp>
            <p:sp>
              <p:nvSpPr>
                <p:cNvPr id="21" name="TextBox 20">
                  <a:extLst>
                    <a:ext uri="{FF2B5EF4-FFF2-40B4-BE49-F238E27FC236}">
                      <a16:creationId xmlns:a16="http://schemas.microsoft.com/office/drawing/2014/main" id="{F7C9F24A-56A7-4D3A-B156-AABF047CB503}"/>
                    </a:ext>
                  </a:extLst>
                </p:cNvPr>
                <p:cNvSpPr txBox="1"/>
                <p:nvPr/>
              </p:nvSpPr>
              <p:spPr>
                <a:xfrm rot="21234321">
                  <a:off x="-1959899" y="3835177"/>
                  <a:ext cx="1374815" cy="342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323265"/>
                      </a:solidFill>
                      <a:effectLst/>
                      <a:uLnTx/>
                      <a:uFillTx/>
                      <a:latin typeface="Arial" panose="020B0604020202020204"/>
                      <a:ea typeface="+mn-ea"/>
                      <a:cs typeface="+mn-cs"/>
                    </a:rPr>
                    <a:t>Paducah,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323265"/>
                      </a:solidFill>
                      <a:effectLst/>
                      <a:uLnTx/>
                      <a:uFillTx/>
                      <a:latin typeface="Arial" panose="020B0604020202020204"/>
                      <a:ea typeface="+mn-ea"/>
                      <a:cs typeface="+mn-cs"/>
                    </a:rPr>
                    <a:t>KY</a:t>
                  </a:r>
                  <a:endParaRPr kumimoji="0" lang="en-US" sz="1200" b="1" i="0" u="none" strike="noStrike" kern="1200" cap="none" spc="0" normalizeH="0" baseline="0" noProof="0">
                    <a:ln>
                      <a:noFill/>
                    </a:ln>
                    <a:solidFill>
                      <a:srgbClr val="323265"/>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781D08E7-195C-4EAF-B9FA-30DC86E1BBCB}"/>
                    </a:ext>
                  </a:extLst>
                </p:cNvPr>
                <p:cNvSpPr txBox="1"/>
                <p:nvPr/>
              </p:nvSpPr>
              <p:spPr>
                <a:xfrm rot="21234321">
                  <a:off x="-1130312" y="3062977"/>
                  <a:ext cx="904096" cy="474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3265"/>
                      </a:solidFill>
                      <a:effectLst/>
                      <a:uLnTx/>
                      <a:uFillTx/>
                      <a:latin typeface="Arial" panose="020B0604020202020204"/>
                      <a:ea typeface="+mn-ea"/>
                      <a:cs typeface="+mn-cs"/>
                    </a:rPr>
                    <a:t>Portsmouth, </a:t>
                  </a:r>
                  <a:br>
                    <a:rPr kumimoji="0" lang="en-US" sz="1000" b="1" i="0" u="none" strike="noStrike" kern="1200" cap="none" spc="0" normalizeH="0" baseline="0" noProof="0" dirty="0">
                      <a:ln>
                        <a:noFill/>
                      </a:ln>
                      <a:solidFill>
                        <a:srgbClr val="323265"/>
                      </a:solidFill>
                      <a:effectLst/>
                      <a:uLnTx/>
                      <a:uFillTx/>
                      <a:latin typeface="Arial" panose="020B0604020202020204"/>
                      <a:ea typeface="+mn-ea"/>
                      <a:cs typeface="+mn-cs"/>
                    </a:rPr>
                  </a:br>
                  <a:r>
                    <a:rPr kumimoji="0" lang="en-US" sz="1000" b="1" i="0" u="none" strike="noStrike" kern="1200" cap="none" spc="0" normalizeH="0" baseline="0" noProof="0" dirty="0">
                      <a:ln>
                        <a:noFill/>
                      </a:ln>
                      <a:solidFill>
                        <a:srgbClr val="323265"/>
                      </a:solidFill>
                      <a:effectLst/>
                      <a:uLnTx/>
                      <a:uFillTx/>
                      <a:latin typeface="Arial" panose="020B0604020202020204"/>
                      <a:ea typeface="+mn-ea"/>
                      <a:cs typeface="+mn-cs"/>
                    </a:rPr>
                    <a:t>OH</a:t>
                  </a:r>
                </a:p>
              </p:txBody>
            </p:sp>
          </p:grpSp>
          <p:sp>
            <p:nvSpPr>
              <p:cNvPr id="26" name="TextBox 25">
                <a:extLst>
                  <a:ext uri="{FF2B5EF4-FFF2-40B4-BE49-F238E27FC236}">
                    <a16:creationId xmlns:a16="http://schemas.microsoft.com/office/drawing/2014/main" id="{F7C9F24A-56A7-4D3A-B156-AABF047CB503}"/>
                  </a:ext>
                </a:extLst>
              </p:cNvPr>
              <p:cNvSpPr txBox="1"/>
              <p:nvPr/>
            </p:nvSpPr>
            <p:spPr>
              <a:xfrm rot="46033">
                <a:off x="3967758" y="1821110"/>
                <a:ext cx="918826" cy="482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323265"/>
                    </a:solidFill>
                    <a:effectLst/>
                    <a:uLnTx/>
                    <a:uFillTx/>
                    <a:latin typeface="Arial" panose="020B0604020202020204"/>
                    <a:ea typeface="+mn-ea"/>
                    <a:cs typeface="+mn-cs"/>
                  </a:rPr>
                  <a:t>Lexington, KY</a:t>
                </a:r>
                <a:endParaRPr kumimoji="0" lang="en-US" sz="1200" b="1" i="0" u="none" strike="noStrike" kern="1200" cap="none" spc="0" normalizeH="0" baseline="0" noProof="0">
                  <a:ln>
                    <a:noFill/>
                  </a:ln>
                  <a:solidFill>
                    <a:srgbClr val="323265"/>
                  </a:solidFill>
                  <a:effectLst/>
                  <a:uLnTx/>
                  <a:uFillTx/>
                  <a:latin typeface="Arial" panose="020B0604020202020204"/>
                  <a:ea typeface="+mn-ea"/>
                  <a:cs typeface="+mn-cs"/>
                </a:endParaRPr>
              </a:p>
            </p:txBody>
          </p:sp>
        </p:grpSp>
        <p:sp>
          <p:nvSpPr>
            <p:cNvPr id="22" name="Oval 21">
              <a:extLst>
                <a:ext uri="{FF2B5EF4-FFF2-40B4-BE49-F238E27FC236}">
                  <a16:creationId xmlns:a16="http://schemas.microsoft.com/office/drawing/2014/main" id="{F47EE842-A36E-4F10-BFA4-CDCF89A20F7F}"/>
                </a:ext>
              </a:extLst>
            </p:cNvPr>
            <p:cNvSpPr/>
            <p:nvPr/>
          </p:nvSpPr>
          <p:spPr>
            <a:xfrm rot="411712">
              <a:off x="6132373" y="2157931"/>
              <a:ext cx="58087" cy="57523"/>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grpSp>
      <p:sp>
        <p:nvSpPr>
          <p:cNvPr id="10" name="Title 1">
            <a:extLst>
              <a:ext uri="{FF2B5EF4-FFF2-40B4-BE49-F238E27FC236}">
                <a16:creationId xmlns:a16="http://schemas.microsoft.com/office/drawing/2014/main" id="{56FCA27D-1DE0-CFBF-5633-5410C54AB936}"/>
              </a:ext>
            </a:extLst>
          </p:cNvPr>
          <p:cNvSpPr txBox="1">
            <a:spLocks/>
          </p:cNvSpPr>
          <p:nvPr/>
        </p:nvSpPr>
        <p:spPr>
          <a:xfrm>
            <a:off x="692741" y="553856"/>
            <a:ext cx="10117915" cy="712333"/>
          </a:xfrm>
          <a:prstGeom prst="rect">
            <a:avLst/>
          </a:prstGeom>
        </p:spPr>
        <p:txBody>
          <a:bodyPr vert="horz" lIns="91440" tIns="45720" rIns="91440" bIns="45720" rtlCol="0" anchor="t" anchorCtr="0">
            <a:normAutofit fontScale="92500"/>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6637"/>
                </a:solidFill>
                <a:effectLst/>
                <a:uLnTx/>
                <a:uFillTx/>
                <a:latin typeface="Arial Black" panose="020B0A04020102020204"/>
                <a:ea typeface="+mj-ea"/>
                <a:cs typeface="Calibri" panose="020F0502020204030204" pitchFamily="34" charset="0"/>
              </a:rPr>
              <a:t>Portsmouth/Paducah Project Office (PPPO)</a:t>
            </a:r>
            <a:endParaRPr kumimoji="0" lang="en-US" sz="2800" b="1" i="0" u="none" strike="noStrike" kern="1200" cap="none" spc="0" normalizeH="0" baseline="0" noProof="0" dirty="0">
              <a:ln>
                <a:noFill/>
              </a:ln>
              <a:solidFill>
                <a:srgbClr val="FFFFFF"/>
              </a:solidFill>
              <a:effectLst/>
              <a:uLnTx/>
              <a:uFillTx/>
              <a:latin typeface="Arial Black" panose="020B0A04020102020204"/>
              <a:ea typeface="+mj-ea"/>
              <a:cs typeface="+mj-cs"/>
            </a:endParaRPr>
          </a:p>
        </p:txBody>
      </p:sp>
      <p:sp>
        <p:nvSpPr>
          <p:cNvPr id="3" name="Content Placeholder 2">
            <a:extLst>
              <a:ext uri="{FF2B5EF4-FFF2-40B4-BE49-F238E27FC236}">
                <a16:creationId xmlns:a16="http://schemas.microsoft.com/office/drawing/2014/main" id="{6E2BB0E5-C05E-4EFC-BDB9-1986BD811AEC}"/>
              </a:ext>
            </a:extLst>
          </p:cNvPr>
          <p:cNvSpPr>
            <a:spLocks noGrp="1"/>
          </p:cNvSpPr>
          <p:nvPr>
            <p:ph sz="quarter" idx="4294967295"/>
          </p:nvPr>
        </p:nvSpPr>
        <p:spPr>
          <a:xfrm>
            <a:off x="601553" y="1123314"/>
            <a:ext cx="10617959" cy="3055445"/>
          </a:xfrm>
          <a:noFill/>
        </p:spPr>
        <p:txBody>
          <a:bodyPr rIns="182880">
            <a:noAutofit/>
          </a:bodyPr>
          <a:lstStyle/>
          <a:p>
            <a:pPr marL="115888" indent="0">
              <a:lnSpc>
                <a:spcPct val="100000"/>
              </a:lnSpc>
              <a:spcBef>
                <a:spcPts val="600"/>
              </a:spcBef>
              <a:buSzPts val="1000"/>
              <a:buNone/>
              <a:tabLst>
                <a:tab pos="457200" algn="l"/>
              </a:tabLst>
            </a:pPr>
            <a:r>
              <a:rPr lang="en-US" b="1" dirty="0">
                <a:solidFill>
                  <a:srgbClr val="002499"/>
                </a:solidFill>
                <a:ea typeface="Times New Roman" panose="02020603050405020304" pitchFamily="18" charset="0"/>
                <a:cs typeface="Calibri" panose="020F0502020204030204" pitchFamily="34" charset="0"/>
              </a:rPr>
              <a:t>Progress</a:t>
            </a:r>
          </a:p>
          <a:p>
            <a:pPr marL="346075">
              <a:lnSpc>
                <a:spcPct val="100000"/>
              </a:lnSpc>
              <a:spcBef>
                <a:spcPts val="600"/>
              </a:spcBef>
              <a:buSzPct val="100000"/>
            </a:pPr>
            <a:r>
              <a:rPr lang="en-US" sz="2000" dirty="0">
                <a:solidFill>
                  <a:srgbClr val="002499"/>
                </a:solidFill>
                <a:ea typeface="Times New Roman" panose="02020603050405020304" pitchFamily="18" charset="0"/>
                <a:cs typeface="Calibri" panose="020F0502020204030204" pitchFamily="34" charset="0"/>
              </a:rPr>
              <a:t>Portsmouth - completed waste placement of 163K cubic yards from the demolition of X-326 Process Building in the On-site Waste Disposal Facility  (22 months ahead of schedule and $30M under budget)</a:t>
            </a:r>
          </a:p>
          <a:p>
            <a:pPr marL="346075">
              <a:lnSpc>
                <a:spcPct val="100000"/>
              </a:lnSpc>
              <a:spcBef>
                <a:spcPts val="600"/>
              </a:spcBef>
              <a:buSzPct val="100000"/>
            </a:pPr>
            <a:r>
              <a:rPr lang="en-US" sz="2000" dirty="0">
                <a:solidFill>
                  <a:srgbClr val="002499"/>
                </a:solidFill>
                <a:ea typeface="Times New Roman" panose="02020603050405020304" pitchFamily="18" charset="0"/>
                <a:cs typeface="Calibri" panose="020F0502020204030204" pitchFamily="34" charset="0"/>
              </a:rPr>
              <a:t>Paducah - removed an additional 1M pounds of hazardous R-114 Refrigerant from the site; began converter segmentation and bundle crushing for the C-333 process building deactivation</a:t>
            </a:r>
            <a:endParaRPr lang="en-US" sz="2000" dirty="0">
              <a:solidFill>
                <a:srgbClr val="002499"/>
              </a:solidFill>
              <a:ea typeface="Times New Roman" panose="02020603050405020304" pitchFamily="18" charset="0"/>
              <a:cs typeface="Times New Roman" panose="02020603050405020304" pitchFamily="18" charset="0"/>
            </a:endParaRPr>
          </a:p>
          <a:p>
            <a:pPr marL="400050">
              <a:lnSpc>
                <a:spcPct val="100000"/>
              </a:lnSpc>
              <a:spcBef>
                <a:spcPts val="600"/>
              </a:spcBef>
            </a:pPr>
            <a:endParaRPr lang="en-US" sz="2800" dirty="0"/>
          </a:p>
          <a:p>
            <a:pPr>
              <a:lnSpc>
                <a:spcPct val="100000"/>
              </a:lnSpc>
              <a:spcBef>
                <a:spcPts val="600"/>
              </a:spcBef>
            </a:pPr>
            <a:endParaRPr lang="en-US" altLang="en-US" sz="2800" dirty="0"/>
          </a:p>
          <a:p>
            <a:pPr>
              <a:lnSpc>
                <a:spcPct val="100000"/>
              </a:lnSpc>
              <a:spcBef>
                <a:spcPts val="600"/>
              </a:spcBef>
            </a:pPr>
            <a:endParaRPr lang="en-US" sz="2800" dirty="0"/>
          </a:p>
          <a:p>
            <a:pPr lvl="1">
              <a:lnSpc>
                <a:spcPct val="100000"/>
              </a:lnSpc>
              <a:spcBef>
                <a:spcPts val="600"/>
              </a:spcBef>
            </a:pPr>
            <a:endParaRPr lang="en-US" sz="2000" dirty="0"/>
          </a:p>
        </p:txBody>
      </p:sp>
      <p:pic>
        <p:nvPicPr>
          <p:cNvPr id="12" name="Picture 1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8000" contrast="8000"/>
                    </a14:imgEffect>
                  </a14:imgLayer>
                </a14:imgProps>
              </a:ext>
              <a:ext uri="{28A0092B-C50C-407E-A947-70E740481C1C}">
                <a14:useLocalDpi xmlns:a14="http://schemas.microsoft.com/office/drawing/2010/main"/>
              </a:ext>
            </a:extLst>
          </a:blip>
          <a:srcRect l="-2" b="-1"/>
          <a:stretch/>
        </p:blipFill>
        <p:spPr>
          <a:xfrm>
            <a:off x="-1" y="3971928"/>
            <a:ext cx="4098665" cy="2084627"/>
          </a:xfrm>
          <a:prstGeom prst="rect">
            <a:avLst/>
          </a:prstGeom>
        </p:spPr>
      </p:pic>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8000" contrast="12000"/>
                    </a14:imgEffect>
                  </a14:imgLayer>
                </a14:imgProps>
              </a:ext>
              <a:ext uri="{28A0092B-C50C-407E-A947-70E740481C1C}">
                <a14:useLocalDpi xmlns:a14="http://schemas.microsoft.com/office/drawing/2010/main"/>
              </a:ext>
            </a:extLst>
          </a:blip>
          <a:srcRect/>
          <a:stretch/>
        </p:blipFill>
        <p:spPr>
          <a:xfrm>
            <a:off x="8139943" y="3971928"/>
            <a:ext cx="4044433" cy="2078153"/>
          </a:xfrm>
          <a:prstGeom prst="rect">
            <a:avLst/>
          </a:prstGeom>
        </p:spPr>
      </p:pic>
      <p:sp>
        <p:nvSpPr>
          <p:cNvPr id="5" name="Slide Number Placeholder 4">
            <a:extLst>
              <a:ext uri="{FF2B5EF4-FFF2-40B4-BE49-F238E27FC236}">
                <a16:creationId xmlns:a16="http://schemas.microsoft.com/office/drawing/2014/main" id="{53DC1564-483D-E148-8813-6D11AF333376}"/>
              </a:ext>
            </a:extLst>
          </p:cNvPr>
          <p:cNvSpPr>
            <a:spLocks noGrp="1"/>
          </p:cNvSpPr>
          <p:nvPr>
            <p:ph type="sldNum" sz="quarter" idx="11"/>
          </p:nvPr>
        </p:nvSpPr>
        <p:spPr/>
        <p:txBody>
          <a:bodyPr/>
          <a:lstStyle/>
          <a:p>
            <a:pPr algn="ctr">
              <a:defRPr/>
            </a:pPr>
            <a:fld id="{F04C2B28-D913-4DCD-9CF5-F7D951D22168}" type="slidenum">
              <a:rPr lang="en-US" sz="1200" smtClean="0">
                <a:solidFill>
                  <a:schemeClr val="bg1"/>
                </a:solidFill>
              </a:rPr>
              <a:pPr algn="ctr">
                <a:defRPr/>
              </a:pPr>
              <a:t>30</a:t>
            </a:fld>
            <a:endParaRPr lang="en-US" sz="1200" dirty="0">
              <a:solidFill>
                <a:schemeClr val="bg1"/>
              </a:solidFill>
            </a:endParaRPr>
          </a:p>
        </p:txBody>
      </p:sp>
    </p:spTree>
    <p:extLst>
      <p:ext uri="{BB962C8B-B14F-4D97-AF65-F5344CB8AC3E}">
        <p14:creationId xmlns:p14="http://schemas.microsoft.com/office/powerpoint/2010/main" val="6053667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a:ext>
            </a:extLst>
          </a:blip>
          <a:srcRect/>
          <a:stretch/>
        </p:blipFill>
        <p:spPr>
          <a:xfrm>
            <a:off x="4098664" y="3971928"/>
            <a:ext cx="4048903" cy="2084627"/>
          </a:xfrm>
          <a:prstGeom prst="rect">
            <a:avLst/>
          </a:prstGeom>
        </p:spPr>
      </p:pic>
      <p:grpSp>
        <p:nvGrpSpPr>
          <p:cNvPr id="16" name="Group 15"/>
          <p:cNvGrpSpPr/>
          <p:nvPr/>
        </p:nvGrpSpPr>
        <p:grpSpPr>
          <a:xfrm>
            <a:off x="10099343" y="1691251"/>
            <a:ext cx="1954488" cy="1843517"/>
            <a:chOff x="4762335" y="472268"/>
            <a:chExt cx="2144065" cy="2313573"/>
          </a:xfrm>
        </p:grpSpPr>
        <p:grpSp>
          <p:nvGrpSpPr>
            <p:cNvPr id="11" name="Group 10"/>
            <p:cNvGrpSpPr/>
            <p:nvPr/>
          </p:nvGrpSpPr>
          <p:grpSpPr>
            <a:xfrm>
              <a:off x="4762335" y="472268"/>
              <a:ext cx="2144065" cy="2313573"/>
              <a:chOff x="3244685" y="408768"/>
              <a:chExt cx="2144065" cy="2313573"/>
            </a:xfrm>
          </p:grpSpPr>
          <p:grpSp>
            <p:nvGrpSpPr>
              <p:cNvPr id="7" name="Group 6">
                <a:extLst>
                  <a:ext uri="{FF2B5EF4-FFF2-40B4-BE49-F238E27FC236}">
                    <a16:creationId xmlns:a16="http://schemas.microsoft.com/office/drawing/2014/main" id="{156AC22B-83F2-4718-A6DD-414F0AD921A0}"/>
                  </a:ext>
                </a:extLst>
              </p:cNvPr>
              <p:cNvGrpSpPr/>
              <p:nvPr/>
            </p:nvGrpSpPr>
            <p:grpSpPr>
              <a:xfrm rot="346260">
                <a:off x="3244685" y="408768"/>
                <a:ext cx="2144065" cy="2313573"/>
                <a:chOff x="-2094416" y="2578268"/>
                <a:chExt cx="1884173" cy="1643433"/>
              </a:xfrm>
              <a:effectLst>
                <a:outerShdw blurRad="63500" sx="102000" sy="102000" algn="ctr" rotWithShape="0">
                  <a:prstClr val="black">
                    <a:alpha val="40000"/>
                  </a:prstClr>
                </a:outerShdw>
              </a:effectLst>
            </p:grpSpPr>
            <p:grpSp>
              <p:nvGrpSpPr>
                <p:cNvPr id="2" name="Group 1">
                  <a:extLst>
                    <a:ext uri="{FF2B5EF4-FFF2-40B4-BE49-F238E27FC236}">
                      <a16:creationId xmlns:a16="http://schemas.microsoft.com/office/drawing/2014/main" id="{6D9583BB-01FC-465E-9D31-B6C582D7CECE}"/>
                    </a:ext>
                  </a:extLst>
                </p:cNvPr>
                <p:cNvGrpSpPr/>
                <p:nvPr/>
              </p:nvGrpSpPr>
              <p:grpSpPr>
                <a:xfrm>
                  <a:off x="-2094416" y="2578268"/>
                  <a:ext cx="1884173" cy="1643433"/>
                  <a:chOff x="-1132029" y="3428999"/>
                  <a:chExt cx="921786" cy="804010"/>
                </a:xfrm>
              </p:grpSpPr>
              <p:sp>
                <p:nvSpPr>
                  <p:cNvPr id="14" name="Freeform 300">
                    <a:extLst>
                      <a:ext uri="{FF2B5EF4-FFF2-40B4-BE49-F238E27FC236}">
                        <a16:creationId xmlns:a16="http://schemas.microsoft.com/office/drawing/2014/main" id="{E7E2D3A3-A7B4-4253-820F-055BC5D0E2F2}"/>
                      </a:ext>
                    </a:extLst>
                  </p:cNvPr>
                  <p:cNvSpPr>
                    <a:spLocks noChangeAspect="1"/>
                  </p:cNvSpPr>
                  <p:nvPr/>
                </p:nvSpPr>
                <p:spPr bwMode="auto">
                  <a:xfrm>
                    <a:off x="-687227" y="3428999"/>
                    <a:ext cx="476984" cy="492267"/>
                  </a:xfrm>
                  <a:custGeom>
                    <a:avLst/>
                    <a:gdLst>
                      <a:gd name="T0" fmla="*/ 0 w 447"/>
                      <a:gd name="T1" fmla="*/ 39 h 475"/>
                      <a:gd name="T2" fmla="*/ 17 w 447"/>
                      <a:gd name="T3" fmla="*/ 190 h 475"/>
                      <a:gd name="T4" fmla="*/ 43 w 447"/>
                      <a:gd name="T5" fmla="*/ 195 h 475"/>
                      <a:gd name="T6" fmla="*/ 73 w 447"/>
                      <a:gd name="T7" fmla="*/ 211 h 475"/>
                      <a:gd name="T8" fmla="*/ 96 w 447"/>
                      <a:gd name="T9" fmla="*/ 210 h 475"/>
                      <a:gd name="T10" fmla="*/ 106 w 447"/>
                      <a:gd name="T11" fmla="*/ 204 h 475"/>
                      <a:gd name="T12" fmla="*/ 129 w 447"/>
                      <a:gd name="T13" fmla="*/ 218 h 475"/>
                      <a:gd name="T14" fmla="*/ 144 w 447"/>
                      <a:gd name="T15" fmla="*/ 206 h 475"/>
                      <a:gd name="T16" fmla="*/ 148 w 447"/>
                      <a:gd name="T17" fmla="*/ 182 h 475"/>
                      <a:gd name="T18" fmla="*/ 158 w 447"/>
                      <a:gd name="T19" fmla="*/ 187 h 475"/>
                      <a:gd name="T20" fmla="*/ 163 w 447"/>
                      <a:gd name="T21" fmla="*/ 167 h 475"/>
                      <a:gd name="T22" fmla="*/ 197 w 447"/>
                      <a:gd name="T23" fmla="*/ 138 h 475"/>
                      <a:gd name="T24" fmla="*/ 202 w 447"/>
                      <a:gd name="T25" fmla="*/ 92 h 475"/>
                      <a:gd name="T26" fmla="*/ 199 w 447"/>
                      <a:gd name="T27" fmla="*/ 81 h 475"/>
                      <a:gd name="T28" fmla="*/ 205 w 447"/>
                      <a:gd name="T29" fmla="*/ 77 h 475"/>
                      <a:gd name="T30" fmla="*/ 192 w 447"/>
                      <a:gd name="T31" fmla="*/ 0 h 475"/>
                      <a:gd name="T32" fmla="*/ 158 w 447"/>
                      <a:gd name="T33" fmla="*/ 16 h 475"/>
                      <a:gd name="T34" fmla="*/ 139 w 447"/>
                      <a:gd name="T35" fmla="*/ 35 h 475"/>
                      <a:gd name="T36" fmla="*/ 126 w 447"/>
                      <a:gd name="T37" fmla="*/ 35 h 475"/>
                      <a:gd name="T38" fmla="*/ 108 w 447"/>
                      <a:gd name="T39" fmla="*/ 45 h 475"/>
                      <a:gd name="T40" fmla="*/ 62 w 447"/>
                      <a:gd name="T41" fmla="*/ 31 h 475"/>
                      <a:gd name="T42" fmla="*/ 0 w 447"/>
                      <a:gd name="T43" fmla="*/ 39 h 4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7"/>
                      <a:gd name="T67" fmla="*/ 0 h 475"/>
                      <a:gd name="T68" fmla="*/ 447 w 447"/>
                      <a:gd name="T69" fmla="*/ 475 h 4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7" h="475">
                        <a:moveTo>
                          <a:pt x="0" y="86"/>
                        </a:moveTo>
                        <a:lnTo>
                          <a:pt x="37" y="415"/>
                        </a:lnTo>
                        <a:lnTo>
                          <a:pt x="93" y="423"/>
                        </a:lnTo>
                        <a:lnTo>
                          <a:pt x="159" y="459"/>
                        </a:lnTo>
                        <a:lnTo>
                          <a:pt x="208" y="458"/>
                        </a:lnTo>
                        <a:lnTo>
                          <a:pt x="230" y="444"/>
                        </a:lnTo>
                        <a:lnTo>
                          <a:pt x="282" y="475"/>
                        </a:lnTo>
                        <a:lnTo>
                          <a:pt x="314" y="449"/>
                        </a:lnTo>
                        <a:lnTo>
                          <a:pt x="321" y="395"/>
                        </a:lnTo>
                        <a:lnTo>
                          <a:pt x="343" y="407"/>
                        </a:lnTo>
                        <a:lnTo>
                          <a:pt x="354" y="363"/>
                        </a:lnTo>
                        <a:lnTo>
                          <a:pt x="428" y="300"/>
                        </a:lnTo>
                        <a:lnTo>
                          <a:pt x="439" y="201"/>
                        </a:lnTo>
                        <a:lnTo>
                          <a:pt x="432" y="177"/>
                        </a:lnTo>
                        <a:lnTo>
                          <a:pt x="447" y="166"/>
                        </a:lnTo>
                        <a:lnTo>
                          <a:pt x="418" y="0"/>
                        </a:lnTo>
                        <a:lnTo>
                          <a:pt x="343" y="35"/>
                        </a:lnTo>
                        <a:lnTo>
                          <a:pt x="303" y="75"/>
                        </a:lnTo>
                        <a:lnTo>
                          <a:pt x="275" y="77"/>
                        </a:lnTo>
                        <a:lnTo>
                          <a:pt x="234" y="99"/>
                        </a:lnTo>
                        <a:lnTo>
                          <a:pt x="135" y="67"/>
                        </a:lnTo>
                        <a:lnTo>
                          <a:pt x="0" y="86"/>
                        </a:lnTo>
                        <a:close/>
                      </a:path>
                    </a:pathLst>
                  </a:custGeom>
                  <a:solidFill>
                    <a:srgbClr val="A9CF83"/>
                  </a:solidFill>
                  <a:ln w="19050">
                    <a:solidFill>
                      <a:schemeClr val="accent3">
                        <a:lumMod val="20000"/>
                        <a:lumOff val="80000"/>
                      </a:schemeClr>
                    </a:solidFill>
                    <a:round/>
                    <a:headEnd/>
                    <a:tailEnd/>
                  </a:ln>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Freeform 304">
                    <a:extLst>
                      <a:ext uri="{FF2B5EF4-FFF2-40B4-BE49-F238E27FC236}">
                        <a16:creationId xmlns:a16="http://schemas.microsoft.com/office/drawing/2014/main" id="{756E9187-8A57-4384-876E-DBA7B86FDE7B}"/>
                      </a:ext>
                    </a:extLst>
                  </p:cNvPr>
                  <p:cNvSpPr>
                    <a:spLocks noChangeAspect="1"/>
                  </p:cNvSpPr>
                  <p:nvPr/>
                </p:nvSpPr>
                <p:spPr bwMode="auto">
                  <a:xfrm>
                    <a:off x="-1132029" y="3846228"/>
                    <a:ext cx="818586" cy="386781"/>
                  </a:xfrm>
                  <a:custGeom>
                    <a:avLst/>
                    <a:gdLst>
                      <a:gd name="T0" fmla="*/ 3 w 772"/>
                      <a:gd name="T1" fmla="*/ 161 h 375"/>
                      <a:gd name="T2" fmla="*/ 10 w 772"/>
                      <a:gd name="T3" fmla="*/ 161 h 375"/>
                      <a:gd name="T4" fmla="*/ 13 w 772"/>
                      <a:gd name="T5" fmla="*/ 144 h 375"/>
                      <a:gd name="T6" fmla="*/ 8 w 772"/>
                      <a:gd name="T7" fmla="*/ 142 h 375"/>
                      <a:gd name="T8" fmla="*/ 19 w 772"/>
                      <a:gd name="T9" fmla="*/ 128 h 375"/>
                      <a:gd name="T10" fmla="*/ 41 w 772"/>
                      <a:gd name="T11" fmla="*/ 134 h 375"/>
                      <a:gd name="T12" fmla="*/ 44 w 772"/>
                      <a:gd name="T13" fmla="*/ 114 h 375"/>
                      <a:gd name="T14" fmla="*/ 59 w 772"/>
                      <a:gd name="T15" fmla="*/ 108 h 375"/>
                      <a:gd name="T16" fmla="*/ 57 w 772"/>
                      <a:gd name="T17" fmla="*/ 103 h 375"/>
                      <a:gd name="T18" fmla="*/ 65 w 772"/>
                      <a:gd name="T19" fmla="*/ 84 h 375"/>
                      <a:gd name="T20" fmla="*/ 94 w 772"/>
                      <a:gd name="T21" fmla="*/ 82 h 375"/>
                      <a:gd name="T22" fmla="*/ 118 w 772"/>
                      <a:gd name="T23" fmla="*/ 75 h 375"/>
                      <a:gd name="T24" fmla="*/ 133 w 772"/>
                      <a:gd name="T25" fmla="*/ 65 h 375"/>
                      <a:gd name="T26" fmla="*/ 141 w 772"/>
                      <a:gd name="T27" fmla="*/ 61 h 375"/>
                      <a:gd name="T28" fmla="*/ 160 w 772"/>
                      <a:gd name="T29" fmla="*/ 60 h 375"/>
                      <a:gd name="T30" fmla="*/ 182 w 772"/>
                      <a:gd name="T31" fmla="*/ 25 h 375"/>
                      <a:gd name="T32" fmla="*/ 189 w 772"/>
                      <a:gd name="T33" fmla="*/ 27 h 375"/>
                      <a:gd name="T34" fmla="*/ 206 w 772"/>
                      <a:gd name="T35" fmla="*/ 16 h 375"/>
                      <a:gd name="T36" fmla="*/ 201 w 772"/>
                      <a:gd name="T37" fmla="*/ 6 h 375"/>
                      <a:gd name="T38" fmla="*/ 203 w 772"/>
                      <a:gd name="T39" fmla="*/ 1 h 375"/>
                      <a:gd name="T40" fmla="*/ 218 w 772"/>
                      <a:gd name="T41" fmla="*/ 0 h 375"/>
                      <a:gd name="T42" fmla="*/ 228 w 772"/>
                      <a:gd name="T43" fmla="*/ 4 h 375"/>
                      <a:gd name="T44" fmla="*/ 258 w 772"/>
                      <a:gd name="T45" fmla="*/ 21 h 375"/>
                      <a:gd name="T46" fmla="*/ 280 w 772"/>
                      <a:gd name="T47" fmla="*/ 20 h 375"/>
                      <a:gd name="T48" fmla="*/ 291 w 772"/>
                      <a:gd name="T49" fmla="*/ 13 h 375"/>
                      <a:gd name="T50" fmla="*/ 315 w 772"/>
                      <a:gd name="T51" fmla="*/ 29 h 375"/>
                      <a:gd name="T52" fmla="*/ 322 w 772"/>
                      <a:gd name="T53" fmla="*/ 57 h 375"/>
                      <a:gd name="T54" fmla="*/ 350 w 772"/>
                      <a:gd name="T55" fmla="*/ 76 h 375"/>
                      <a:gd name="T56" fmla="*/ 335 w 772"/>
                      <a:gd name="T57" fmla="*/ 91 h 375"/>
                      <a:gd name="T58" fmla="*/ 313 w 772"/>
                      <a:gd name="T59" fmla="*/ 114 h 375"/>
                      <a:gd name="T60" fmla="*/ 312 w 772"/>
                      <a:gd name="T61" fmla="*/ 118 h 375"/>
                      <a:gd name="T62" fmla="*/ 278 w 772"/>
                      <a:gd name="T63" fmla="*/ 140 h 375"/>
                      <a:gd name="T64" fmla="*/ 84 w 772"/>
                      <a:gd name="T65" fmla="*/ 157 h 375"/>
                      <a:gd name="T66" fmla="*/ 63 w 772"/>
                      <a:gd name="T67" fmla="*/ 157 h 375"/>
                      <a:gd name="T68" fmla="*/ 65 w 772"/>
                      <a:gd name="T69" fmla="*/ 165 h 375"/>
                      <a:gd name="T70" fmla="*/ 0 w 772"/>
                      <a:gd name="T71" fmla="*/ 171 h 375"/>
                      <a:gd name="T72" fmla="*/ 3 w 772"/>
                      <a:gd name="T73" fmla="*/ 161 h 3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2"/>
                      <a:gd name="T112" fmla="*/ 0 h 375"/>
                      <a:gd name="T113" fmla="*/ 772 w 772"/>
                      <a:gd name="T114" fmla="*/ 375 h 3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2" h="375">
                        <a:moveTo>
                          <a:pt x="6" y="354"/>
                        </a:moveTo>
                        <a:lnTo>
                          <a:pt x="23" y="354"/>
                        </a:lnTo>
                        <a:lnTo>
                          <a:pt x="30" y="315"/>
                        </a:lnTo>
                        <a:lnTo>
                          <a:pt x="18" y="313"/>
                        </a:lnTo>
                        <a:lnTo>
                          <a:pt x="42" y="280"/>
                        </a:lnTo>
                        <a:lnTo>
                          <a:pt x="91" y="295"/>
                        </a:lnTo>
                        <a:lnTo>
                          <a:pt x="97" y="250"/>
                        </a:lnTo>
                        <a:lnTo>
                          <a:pt x="130" y="237"/>
                        </a:lnTo>
                        <a:lnTo>
                          <a:pt x="125" y="226"/>
                        </a:lnTo>
                        <a:lnTo>
                          <a:pt x="143" y="184"/>
                        </a:lnTo>
                        <a:lnTo>
                          <a:pt x="207" y="181"/>
                        </a:lnTo>
                        <a:lnTo>
                          <a:pt x="260" y="164"/>
                        </a:lnTo>
                        <a:lnTo>
                          <a:pt x="292" y="144"/>
                        </a:lnTo>
                        <a:lnTo>
                          <a:pt x="311" y="134"/>
                        </a:lnTo>
                        <a:lnTo>
                          <a:pt x="353" y="132"/>
                        </a:lnTo>
                        <a:lnTo>
                          <a:pt x="401" y="55"/>
                        </a:lnTo>
                        <a:lnTo>
                          <a:pt x="416" y="60"/>
                        </a:lnTo>
                        <a:lnTo>
                          <a:pt x="455" y="34"/>
                        </a:lnTo>
                        <a:lnTo>
                          <a:pt x="444" y="14"/>
                        </a:lnTo>
                        <a:lnTo>
                          <a:pt x="447" y="2"/>
                        </a:lnTo>
                        <a:lnTo>
                          <a:pt x="480" y="0"/>
                        </a:lnTo>
                        <a:lnTo>
                          <a:pt x="504" y="9"/>
                        </a:lnTo>
                        <a:lnTo>
                          <a:pt x="569" y="46"/>
                        </a:lnTo>
                        <a:lnTo>
                          <a:pt x="617" y="44"/>
                        </a:lnTo>
                        <a:lnTo>
                          <a:pt x="641" y="30"/>
                        </a:lnTo>
                        <a:lnTo>
                          <a:pt x="693" y="63"/>
                        </a:lnTo>
                        <a:lnTo>
                          <a:pt x="709" y="124"/>
                        </a:lnTo>
                        <a:lnTo>
                          <a:pt x="772" y="168"/>
                        </a:lnTo>
                        <a:lnTo>
                          <a:pt x="740" y="200"/>
                        </a:lnTo>
                        <a:lnTo>
                          <a:pt x="690" y="250"/>
                        </a:lnTo>
                        <a:lnTo>
                          <a:pt x="687" y="260"/>
                        </a:lnTo>
                        <a:lnTo>
                          <a:pt x="613" y="308"/>
                        </a:lnTo>
                        <a:lnTo>
                          <a:pt x="186" y="345"/>
                        </a:lnTo>
                        <a:lnTo>
                          <a:pt x="140" y="344"/>
                        </a:lnTo>
                        <a:lnTo>
                          <a:pt x="143" y="363"/>
                        </a:lnTo>
                        <a:lnTo>
                          <a:pt x="0" y="375"/>
                        </a:lnTo>
                        <a:lnTo>
                          <a:pt x="6" y="354"/>
                        </a:lnTo>
                        <a:close/>
                      </a:path>
                    </a:pathLst>
                  </a:custGeom>
                  <a:solidFill>
                    <a:srgbClr val="A9CF83"/>
                  </a:solidFill>
                  <a:ln w="19050">
                    <a:solidFill>
                      <a:schemeClr val="accent3">
                        <a:lumMod val="20000"/>
                        <a:lumOff val="80000"/>
                      </a:schemeClr>
                    </a:solidFill>
                    <a:round/>
                    <a:headEnd/>
                    <a:tailEnd/>
                  </a:ln>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3C69E67A-FFD5-48B6-A150-8A2BF318C548}"/>
                      </a:ext>
                    </a:extLst>
                  </p:cNvPr>
                  <p:cNvSpPr/>
                  <p:nvPr/>
                </p:nvSpPr>
                <p:spPr>
                  <a:xfrm>
                    <a:off x="-1081756" y="4150728"/>
                    <a:ext cx="28212" cy="20814"/>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sp>
                <p:nvSpPr>
                  <p:cNvPr id="20" name="Oval 19">
                    <a:extLst>
                      <a:ext uri="{FF2B5EF4-FFF2-40B4-BE49-F238E27FC236}">
                        <a16:creationId xmlns:a16="http://schemas.microsoft.com/office/drawing/2014/main" id="{F47EE842-A36E-4F10-BFA4-CDCF89A20F7F}"/>
                      </a:ext>
                    </a:extLst>
                  </p:cNvPr>
                  <p:cNvSpPr/>
                  <p:nvPr/>
                </p:nvSpPr>
                <p:spPr>
                  <a:xfrm>
                    <a:off x="-460213" y="3843585"/>
                    <a:ext cx="20736" cy="181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grpSp>
            <p:sp>
              <p:nvSpPr>
                <p:cNvPr id="21" name="TextBox 20">
                  <a:extLst>
                    <a:ext uri="{FF2B5EF4-FFF2-40B4-BE49-F238E27FC236}">
                      <a16:creationId xmlns:a16="http://schemas.microsoft.com/office/drawing/2014/main" id="{F7C9F24A-56A7-4D3A-B156-AABF047CB503}"/>
                    </a:ext>
                  </a:extLst>
                </p:cNvPr>
                <p:cNvSpPr txBox="1"/>
                <p:nvPr/>
              </p:nvSpPr>
              <p:spPr>
                <a:xfrm rot="21234321">
                  <a:off x="-1959899" y="3835177"/>
                  <a:ext cx="1374815" cy="342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323265"/>
                      </a:solidFill>
                      <a:effectLst/>
                      <a:uLnTx/>
                      <a:uFillTx/>
                      <a:latin typeface="Arial" panose="020B0604020202020204"/>
                      <a:ea typeface="+mn-ea"/>
                      <a:cs typeface="+mn-cs"/>
                    </a:rPr>
                    <a:t>Paducah,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323265"/>
                      </a:solidFill>
                      <a:effectLst/>
                      <a:uLnTx/>
                      <a:uFillTx/>
                      <a:latin typeface="Arial" panose="020B0604020202020204"/>
                      <a:ea typeface="+mn-ea"/>
                      <a:cs typeface="+mn-cs"/>
                    </a:rPr>
                    <a:t>KY</a:t>
                  </a:r>
                  <a:endParaRPr kumimoji="0" lang="en-US" sz="1200" b="1" i="0" u="none" strike="noStrike" kern="1200" cap="none" spc="0" normalizeH="0" baseline="0" noProof="0">
                    <a:ln>
                      <a:noFill/>
                    </a:ln>
                    <a:solidFill>
                      <a:srgbClr val="323265"/>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781D08E7-195C-4EAF-B9FA-30DC86E1BBCB}"/>
                    </a:ext>
                  </a:extLst>
                </p:cNvPr>
                <p:cNvSpPr txBox="1"/>
                <p:nvPr/>
              </p:nvSpPr>
              <p:spPr>
                <a:xfrm rot="21234321">
                  <a:off x="-1130312" y="3062977"/>
                  <a:ext cx="904096" cy="474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3265"/>
                      </a:solidFill>
                      <a:effectLst/>
                      <a:uLnTx/>
                      <a:uFillTx/>
                      <a:latin typeface="Arial" panose="020B0604020202020204"/>
                      <a:ea typeface="+mn-ea"/>
                      <a:cs typeface="+mn-cs"/>
                    </a:rPr>
                    <a:t>Portsmouth, </a:t>
                  </a:r>
                  <a:br>
                    <a:rPr kumimoji="0" lang="en-US" sz="1000" b="1" i="0" u="none" strike="noStrike" kern="1200" cap="none" spc="0" normalizeH="0" baseline="0" noProof="0" dirty="0">
                      <a:ln>
                        <a:noFill/>
                      </a:ln>
                      <a:solidFill>
                        <a:srgbClr val="323265"/>
                      </a:solidFill>
                      <a:effectLst/>
                      <a:uLnTx/>
                      <a:uFillTx/>
                      <a:latin typeface="Arial" panose="020B0604020202020204"/>
                      <a:ea typeface="+mn-ea"/>
                      <a:cs typeface="+mn-cs"/>
                    </a:rPr>
                  </a:br>
                  <a:r>
                    <a:rPr kumimoji="0" lang="en-US" sz="1000" b="1" i="0" u="none" strike="noStrike" kern="1200" cap="none" spc="0" normalizeH="0" baseline="0" noProof="0" dirty="0">
                      <a:ln>
                        <a:noFill/>
                      </a:ln>
                      <a:solidFill>
                        <a:srgbClr val="323265"/>
                      </a:solidFill>
                      <a:effectLst/>
                      <a:uLnTx/>
                      <a:uFillTx/>
                      <a:latin typeface="Arial" panose="020B0604020202020204"/>
                      <a:ea typeface="+mn-ea"/>
                      <a:cs typeface="+mn-cs"/>
                    </a:rPr>
                    <a:t>OH</a:t>
                  </a:r>
                </a:p>
              </p:txBody>
            </p:sp>
          </p:grpSp>
          <p:sp>
            <p:nvSpPr>
              <p:cNvPr id="26" name="TextBox 25">
                <a:extLst>
                  <a:ext uri="{FF2B5EF4-FFF2-40B4-BE49-F238E27FC236}">
                    <a16:creationId xmlns:a16="http://schemas.microsoft.com/office/drawing/2014/main" id="{F7C9F24A-56A7-4D3A-B156-AABF047CB503}"/>
                  </a:ext>
                </a:extLst>
              </p:cNvPr>
              <p:cNvSpPr txBox="1"/>
              <p:nvPr/>
            </p:nvSpPr>
            <p:spPr>
              <a:xfrm rot="46033">
                <a:off x="3967758" y="1821110"/>
                <a:ext cx="918826" cy="482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323265"/>
                    </a:solidFill>
                    <a:effectLst/>
                    <a:uLnTx/>
                    <a:uFillTx/>
                    <a:latin typeface="Arial" panose="020B0604020202020204"/>
                    <a:ea typeface="+mn-ea"/>
                    <a:cs typeface="+mn-cs"/>
                  </a:rPr>
                  <a:t>Lexington, KY</a:t>
                </a:r>
                <a:endParaRPr kumimoji="0" lang="en-US" sz="1200" b="1" i="0" u="none" strike="noStrike" kern="1200" cap="none" spc="0" normalizeH="0" baseline="0" noProof="0">
                  <a:ln>
                    <a:noFill/>
                  </a:ln>
                  <a:solidFill>
                    <a:srgbClr val="323265"/>
                  </a:solidFill>
                  <a:effectLst/>
                  <a:uLnTx/>
                  <a:uFillTx/>
                  <a:latin typeface="Arial" panose="020B0604020202020204"/>
                  <a:ea typeface="+mn-ea"/>
                  <a:cs typeface="+mn-cs"/>
                </a:endParaRPr>
              </a:p>
            </p:txBody>
          </p:sp>
        </p:grpSp>
        <p:sp>
          <p:nvSpPr>
            <p:cNvPr id="22" name="Oval 21">
              <a:extLst>
                <a:ext uri="{FF2B5EF4-FFF2-40B4-BE49-F238E27FC236}">
                  <a16:creationId xmlns:a16="http://schemas.microsoft.com/office/drawing/2014/main" id="{F47EE842-A36E-4F10-BFA4-CDCF89A20F7F}"/>
                </a:ext>
              </a:extLst>
            </p:cNvPr>
            <p:cNvSpPr/>
            <p:nvPr/>
          </p:nvSpPr>
          <p:spPr>
            <a:xfrm rot="411712">
              <a:off x="6132373" y="2157931"/>
              <a:ext cx="58087" cy="57523"/>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grpSp>
      <p:sp>
        <p:nvSpPr>
          <p:cNvPr id="10" name="Title 1">
            <a:extLst>
              <a:ext uri="{FF2B5EF4-FFF2-40B4-BE49-F238E27FC236}">
                <a16:creationId xmlns:a16="http://schemas.microsoft.com/office/drawing/2014/main" id="{56FCA27D-1DE0-CFBF-5633-5410C54AB936}"/>
              </a:ext>
            </a:extLst>
          </p:cNvPr>
          <p:cNvSpPr txBox="1">
            <a:spLocks/>
          </p:cNvSpPr>
          <p:nvPr/>
        </p:nvSpPr>
        <p:spPr>
          <a:xfrm>
            <a:off x="692741" y="553856"/>
            <a:ext cx="10117915" cy="712333"/>
          </a:xfrm>
          <a:prstGeom prst="rect">
            <a:avLst/>
          </a:prstGeom>
        </p:spPr>
        <p:txBody>
          <a:bodyPr vert="horz" lIns="91440" tIns="45720" rIns="91440" bIns="45720" rtlCol="0" anchor="t" anchorCtr="0">
            <a:normAutofit fontScale="92500"/>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6637"/>
                </a:solidFill>
                <a:effectLst/>
                <a:uLnTx/>
                <a:uFillTx/>
                <a:latin typeface="Arial Black" panose="020B0A04020102020204"/>
                <a:ea typeface="+mj-ea"/>
                <a:cs typeface="Calibri" panose="020F0502020204030204" pitchFamily="34" charset="0"/>
              </a:rPr>
              <a:t>Portsmouth/Paducah Project Office (PPPO)</a:t>
            </a:r>
            <a:endParaRPr kumimoji="0" lang="en-US" sz="2800" b="1" i="0" u="none" strike="noStrike" kern="1200" cap="none" spc="0" normalizeH="0" baseline="0" noProof="0" dirty="0">
              <a:ln>
                <a:noFill/>
              </a:ln>
              <a:solidFill>
                <a:srgbClr val="FFFFFF"/>
              </a:solidFill>
              <a:effectLst/>
              <a:uLnTx/>
              <a:uFillTx/>
              <a:latin typeface="Arial Black" panose="020B0A04020102020204"/>
              <a:ea typeface="+mj-ea"/>
              <a:cs typeface="+mj-cs"/>
            </a:endParaRPr>
          </a:p>
        </p:txBody>
      </p:sp>
      <p:sp>
        <p:nvSpPr>
          <p:cNvPr id="3" name="Content Placeholder 2">
            <a:extLst>
              <a:ext uri="{FF2B5EF4-FFF2-40B4-BE49-F238E27FC236}">
                <a16:creationId xmlns:a16="http://schemas.microsoft.com/office/drawing/2014/main" id="{6E2BB0E5-C05E-4EFC-BDB9-1986BD811AEC}"/>
              </a:ext>
            </a:extLst>
          </p:cNvPr>
          <p:cNvSpPr>
            <a:spLocks noGrp="1"/>
          </p:cNvSpPr>
          <p:nvPr>
            <p:ph sz="quarter" idx="4294967295"/>
          </p:nvPr>
        </p:nvSpPr>
        <p:spPr>
          <a:xfrm>
            <a:off x="601553" y="1123314"/>
            <a:ext cx="10617959" cy="3055445"/>
          </a:xfrm>
          <a:noFill/>
        </p:spPr>
        <p:txBody>
          <a:bodyPr rIns="182880">
            <a:noAutofit/>
          </a:bodyPr>
          <a:lstStyle/>
          <a:p>
            <a:pPr marL="115888" indent="0">
              <a:lnSpc>
                <a:spcPct val="100000"/>
              </a:lnSpc>
              <a:spcBef>
                <a:spcPts val="600"/>
              </a:spcBef>
              <a:buSzPts val="1000"/>
              <a:buNone/>
              <a:tabLst>
                <a:tab pos="457200" algn="l"/>
              </a:tabLst>
            </a:pPr>
            <a:r>
              <a:rPr lang="en-US" b="1" dirty="0">
                <a:solidFill>
                  <a:srgbClr val="002499"/>
                </a:solidFill>
                <a:ea typeface="Times New Roman" panose="02020603050405020304" pitchFamily="18" charset="0"/>
                <a:cs typeface="Calibri" panose="020F0502020204030204" pitchFamily="34" charset="0"/>
              </a:rPr>
              <a:t>Progress</a:t>
            </a:r>
          </a:p>
          <a:p>
            <a:pPr marL="346075">
              <a:lnSpc>
                <a:spcPct val="100000"/>
              </a:lnSpc>
              <a:spcBef>
                <a:spcPts val="600"/>
              </a:spcBef>
              <a:buSzPct val="100000"/>
            </a:pPr>
            <a:r>
              <a:rPr lang="en-US" sz="2000" dirty="0">
                <a:solidFill>
                  <a:srgbClr val="002499"/>
                </a:solidFill>
                <a:ea typeface="Times New Roman" panose="02020603050405020304" pitchFamily="18" charset="0"/>
                <a:cs typeface="Calibri" panose="020F0502020204030204" pitchFamily="34" charset="0"/>
              </a:rPr>
              <a:t>Paducah and Portsmouth - began the first offsite shipment of depleted uranium hexafluoride (DUF6) from both sites’ DUF6 conversion plants via multi-car rail shipments for disposal at a licensed facility</a:t>
            </a:r>
          </a:p>
          <a:p>
            <a:pPr marL="0" indent="0">
              <a:lnSpc>
                <a:spcPct val="100000"/>
              </a:lnSpc>
              <a:buNone/>
            </a:pPr>
            <a:r>
              <a:rPr lang="en-US" b="1" dirty="0">
                <a:solidFill>
                  <a:srgbClr val="002499"/>
                </a:solidFill>
              </a:rPr>
              <a:t>Upcoming Work</a:t>
            </a:r>
          </a:p>
          <a:p>
            <a:pPr>
              <a:lnSpc>
                <a:spcPct val="100000"/>
              </a:lnSpc>
            </a:pPr>
            <a:r>
              <a:rPr lang="en-US" sz="2000" dirty="0">
                <a:solidFill>
                  <a:srgbClr val="002499"/>
                </a:solidFill>
              </a:rPr>
              <a:t>Portsmouth and Paducah - work toward advancing deactivation and demolition projects at both sites to transfer land back to the community for future reuse</a:t>
            </a:r>
          </a:p>
          <a:p>
            <a:pPr marL="346075">
              <a:lnSpc>
                <a:spcPct val="100000"/>
              </a:lnSpc>
              <a:spcBef>
                <a:spcPts val="600"/>
              </a:spcBef>
              <a:buSzPct val="100000"/>
            </a:pPr>
            <a:endParaRPr lang="en-US" dirty="0"/>
          </a:p>
          <a:p>
            <a:pPr marL="400050">
              <a:lnSpc>
                <a:spcPct val="100000"/>
              </a:lnSpc>
              <a:spcBef>
                <a:spcPts val="600"/>
              </a:spcBef>
            </a:pPr>
            <a:endParaRPr lang="en-US" sz="2800" dirty="0"/>
          </a:p>
          <a:p>
            <a:pPr>
              <a:lnSpc>
                <a:spcPct val="100000"/>
              </a:lnSpc>
              <a:spcBef>
                <a:spcPts val="600"/>
              </a:spcBef>
            </a:pPr>
            <a:endParaRPr lang="en-US" altLang="en-US" sz="2800" dirty="0"/>
          </a:p>
          <a:p>
            <a:pPr>
              <a:lnSpc>
                <a:spcPct val="100000"/>
              </a:lnSpc>
              <a:spcBef>
                <a:spcPts val="600"/>
              </a:spcBef>
            </a:pPr>
            <a:endParaRPr lang="en-US" sz="2800" dirty="0"/>
          </a:p>
          <a:p>
            <a:pPr lvl="1">
              <a:lnSpc>
                <a:spcPct val="100000"/>
              </a:lnSpc>
              <a:spcBef>
                <a:spcPts val="600"/>
              </a:spcBef>
            </a:pPr>
            <a:endParaRPr lang="en-US" sz="2000" dirty="0"/>
          </a:p>
        </p:txBody>
      </p:sp>
      <p:pic>
        <p:nvPicPr>
          <p:cNvPr id="12" name="Picture 11"/>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8000" contrast="8000"/>
                    </a14:imgEffect>
                  </a14:imgLayer>
                </a14:imgProps>
              </a:ext>
              <a:ext uri="{28A0092B-C50C-407E-A947-70E740481C1C}">
                <a14:useLocalDpi xmlns:a14="http://schemas.microsoft.com/office/drawing/2010/main"/>
              </a:ext>
            </a:extLst>
          </a:blip>
          <a:srcRect l="-2" b="-1"/>
          <a:stretch/>
        </p:blipFill>
        <p:spPr>
          <a:xfrm>
            <a:off x="-1" y="3971928"/>
            <a:ext cx="4098665" cy="2084627"/>
          </a:xfrm>
          <a:prstGeom prst="rect">
            <a:avLst/>
          </a:prstGeom>
        </p:spPr>
      </p:pic>
      <p:pic>
        <p:nvPicPr>
          <p:cNvPr id="13" name="Picture 12"/>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8000" contrast="12000"/>
                    </a14:imgEffect>
                  </a14:imgLayer>
                </a14:imgProps>
              </a:ext>
              <a:ext uri="{28A0092B-C50C-407E-A947-70E740481C1C}">
                <a14:useLocalDpi xmlns:a14="http://schemas.microsoft.com/office/drawing/2010/main"/>
              </a:ext>
            </a:extLst>
          </a:blip>
          <a:srcRect/>
          <a:stretch/>
        </p:blipFill>
        <p:spPr>
          <a:xfrm>
            <a:off x="8139943" y="3971928"/>
            <a:ext cx="4044433" cy="2078153"/>
          </a:xfrm>
          <a:prstGeom prst="rect">
            <a:avLst/>
          </a:prstGeom>
        </p:spPr>
      </p:pic>
      <p:sp>
        <p:nvSpPr>
          <p:cNvPr id="5" name="Slide Number Placeholder 4">
            <a:extLst>
              <a:ext uri="{FF2B5EF4-FFF2-40B4-BE49-F238E27FC236}">
                <a16:creationId xmlns:a16="http://schemas.microsoft.com/office/drawing/2014/main" id="{53DC1564-483D-E148-8813-6D11AF333376}"/>
              </a:ext>
            </a:extLst>
          </p:cNvPr>
          <p:cNvSpPr>
            <a:spLocks noGrp="1"/>
          </p:cNvSpPr>
          <p:nvPr>
            <p:ph type="sldNum" sz="quarter" idx="11"/>
          </p:nvPr>
        </p:nvSpPr>
        <p:spPr/>
        <p:txBody>
          <a:bodyPr/>
          <a:lstStyle/>
          <a:p>
            <a:pPr algn="ctr">
              <a:defRPr/>
            </a:pPr>
            <a:fld id="{F04C2B28-D913-4DCD-9CF5-F7D951D22168}" type="slidenum">
              <a:rPr lang="en-US" sz="1200" smtClean="0">
                <a:solidFill>
                  <a:schemeClr val="bg1"/>
                </a:solidFill>
              </a:rPr>
              <a:pPr algn="ctr">
                <a:defRPr/>
              </a:pPr>
              <a:t>31</a:t>
            </a:fld>
            <a:endParaRPr lang="en-US" sz="1200" dirty="0">
              <a:solidFill>
                <a:schemeClr val="bg1"/>
              </a:solidFill>
            </a:endParaRPr>
          </a:p>
        </p:txBody>
      </p:sp>
    </p:spTree>
    <p:extLst>
      <p:ext uri="{BB962C8B-B14F-4D97-AF65-F5344CB8AC3E}">
        <p14:creationId xmlns:p14="http://schemas.microsoft.com/office/powerpoint/2010/main" val="425925311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DF0941-A57B-4299-BC41-5D25B8F030F7}"/>
              </a:ext>
            </a:extLst>
          </p:cNvPr>
          <p:cNvSpPr>
            <a:spLocks noGrp="1"/>
          </p:cNvSpPr>
          <p:nvPr>
            <p:ph sz="quarter" idx="4294967295"/>
          </p:nvPr>
        </p:nvSpPr>
        <p:spPr>
          <a:xfrm>
            <a:off x="801384" y="1141719"/>
            <a:ext cx="11390616" cy="2724590"/>
          </a:xfrm>
        </p:spPr>
        <p:txBody>
          <a:bodyPr>
            <a:normAutofit/>
          </a:bodyPr>
          <a:lstStyle/>
          <a:p>
            <a:pPr marL="0" indent="0">
              <a:lnSpc>
                <a:spcPct val="120000"/>
              </a:lnSpc>
              <a:spcBef>
                <a:spcPts val="0"/>
              </a:spcBef>
              <a:buNone/>
            </a:pPr>
            <a:r>
              <a:rPr lang="en-US" sz="2800" b="1" dirty="0">
                <a:solidFill>
                  <a:srgbClr val="002499"/>
                </a:solidFill>
              </a:rPr>
              <a:t>Progress</a:t>
            </a:r>
          </a:p>
          <a:p>
            <a:pPr>
              <a:lnSpc>
                <a:spcPct val="120000"/>
              </a:lnSpc>
              <a:spcBef>
                <a:spcPts val="0"/>
              </a:spcBef>
            </a:pPr>
            <a:r>
              <a:rPr lang="en-US" dirty="0">
                <a:solidFill>
                  <a:srgbClr val="002499"/>
                </a:solidFill>
              </a:rPr>
              <a:t>Finished demolition on two former reactor facilities in the heart of ORNL.</a:t>
            </a:r>
          </a:p>
          <a:p>
            <a:pPr>
              <a:lnSpc>
                <a:spcPct val="120000"/>
              </a:lnSpc>
              <a:spcBef>
                <a:spcPts val="0"/>
              </a:spcBef>
            </a:pPr>
            <a:r>
              <a:rPr lang="en-US" dirty="0">
                <a:solidFill>
                  <a:srgbClr val="002499"/>
                </a:solidFill>
              </a:rPr>
              <a:t>Processing and disposing of the high dose inventory of U-233 stored at ORNL.</a:t>
            </a:r>
          </a:p>
          <a:p>
            <a:pPr>
              <a:lnSpc>
                <a:spcPct val="120000"/>
              </a:lnSpc>
              <a:spcBef>
                <a:spcPts val="0"/>
              </a:spcBef>
            </a:pPr>
            <a:r>
              <a:rPr lang="en-US" dirty="0">
                <a:solidFill>
                  <a:srgbClr val="002499"/>
                </a:solidFill>
              </a:rPr>
              <a:t>Initiated early site preparations for the Environmental Management Disposal Facility.</a:t>
            </a:r>
          </a:p>
        </p:txBody>
      </p:sp>
      <p:pic>
        <p:nvPicPr>
          <p:cNvPr id="6" name="Picture 5">
            <a:extLst>
              <a:ext uri="{FF2B5EF4-FFF2-40B4-BE49-F238E27FC236}">
                <a16:creationId xmlns:a16="http://schemas.microsoft.com/office/drawing/2014/main" id="{469919BD-8589-4208-B145-C5BBA20DF9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3734126"/>
            <a:ext cx="4072118" cy="2315151"/>
          </a:xfrm>
          <a:prstGeom prst="rect">
            <a:avLst/>
          </a:prstGeom>
        </p:spPr>
      </p:pic>
      <p:pic>
        <p:nvPicPr>
          <p:cNvPr id="11" name="Picture 10">
            <a:extLst>
              <a:ext uri="{FF2B5EF4-FFF2-40B4-BE49-F238E27FC236}">
                <a16:creationId xmlns:a16="http://schemas.microsoft.com/office/drawing/2014/main" id="{CF992962-71D0-419D-BA72-4BB6981D4D5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47765" y="3734125"/>
            <a:ext cx="4072118" cy="2315151"/>
          </a:xfrm>
          <a:prstGeom prst="rect">
            <a:avLst/>
          </a:prstGeom>
        </p:spPr>
      </p:pic>
      <p:grpSp>
        <p:nvGrpSpPr>
          <p:cNvPr id="20" name="Group 19">
            <a:extLst>
              <a:ext uri="{FF2B5EF4-FFF2-40B4-BE49-F238E27FC236}">
                <a16:creationId xmlns:a16="http://schemas.microsoft.com/office/drawing/2014/main" id="{DD9DDCFC-6968-471A-BBF9-A1CD1784D609}"/>
              </a:ext>
            </a:extLst>
          </p:cNvPr>
          <p:cNvGrpSpPr/>
          <p:nvPr/>
        </p:nvGrpSpPr>
        <p:grpSpPr>
          <a:xfrm rot="290193">
            <a:off x="8849988" y="358169"/>
            <a:ext cx="3141491" cy="929041"/>
            <a:chOff x="5546537" y="3896683"/>
            <a:chExt cx="963412" cy="302698"/>
          </a:xfrm>
          <a:effectLst>
            <a:outerShdw blurRad="63500" sx="102000" sy="102000" algn="ctr" rotWithShape="0">
              <a:prstClr val="black">
                <a:alpha val="40000"/>
              </a:prstClr>
            </a:outerShdw>
          </a:effectLst>
        </p:grpSpPr>
        <p:sp>
          <p:nvSpPr>
            <p:cNvPr id="21" name="Freeform 305">
              <a:extLst>
                <a:ext uri="{FF2B5EF4-FFF2-40B4-BE49-F238E27FC236}">
                  <a16:creationId xmlns:a16="http://schemas.microsoft.com/office/drawing/2014/main" id="{482880D8-0DFF-431D-8C97-7839FF75F6F7}"/>
                </a:ext>
              </a:extLst>
            </p:cNvPr>
            <p:cNvSpPr>
              <a:spLocks noChangeAspect="1"/>
            </p:cNvSpPr>
            <p:nvPr/>
          </p:nvSpPr>
          <p:spPr bwMode="auto">
            <a:xfrm>
              <a:off x="5546537" y="3896683"/>
              <a:ext cx="963412" cy="302698"/>
            </a:xfrm>
            <a:custGeom>
              <a:avLst/>
              <a:gdLst>
                <a:gd name="T0" fmla="*/ 7 w 906"/>
                <a:gd name="T1" fmla="*/ 111 h 292"/>
                <a:gd name="T2" fmla="*/ 5 w 906"/>
                <a:gd name="T3" fmla="*/ 109 h 292"/>
                <a:gd name="T4" fmla="*/ 16 w 906"/>
                <a:gd name="T5" fmla="*/ 100 h 292"/>
                <a:gd name="T6" fmla="*/ 28 w 906"/>
                <a:gd name="T7" fmla="*/ 79 h 292"/>
                <a:gd name="T8" fmla="*/ 24 w 906"/>
                <a:gd name="T9" fmla="*/ 74 h 292"/>
                <a:gd name="T10" fmla="*/ 30 w 906"/>
                <a:gd name="T11" fmla="*/ 64 h 292"/>
                <a:gd name="T12" fmla="*/ 30 w 906"/>
                <a:gd name="T13" fmla="*/ 52 h 292"/>
                <a:gd name="T14" fmla="*/ 39 w 906"/>
                <a:gd name="T15" fmla="*/ 43 h 292"/>
                <a:gd name="T16" fmla="*/ 103 w 906"/>
                <a:gd name="T17" fmla="*/ 38 h 292"/>
                <a:gd name="T18" fmla="*/ 101 w 906"/>
                <a:gd name="T19" fmla="*/ 29 h 292"/>
                <a:gd name="T20" fmla="*/ 122 w 906"/>
                <a:gd name="T21" fmla="*/ 30 h 292"/>
                <a:gd name="T22" fmla="*/ 317 w 906"/>
                <a:gd name="T23" fmla="*/ 12 h 292"/>
                <a:gd name="T24" fmla="*/ 413 w 906"/>
                <a:gd name="T25" fmla="*/ 0 h 292"/>
                <a:gd name="T26" fmla="*/ 396 w 906"/>
                <a:gd name="T27" fmla="*/ 32 h 292"/>
                <a:gd name="T28" fmla="*/ 370 w 906"/>
                <a:gd name="T29" fmla="*/ 38 h 292"/>
                <a:gd name="T30" fmla="*/ 357 w 906"/>
                <a:gd name="T31" fmla="*/ 54 h 292"/>
                <a:gd name="T32" fmla="*/ 310 w 906"/>
                <a:gd name="T33" fmla="*/ 81 h 292"/>
                <a:gd name="T34" fmla="*/ 307 w 906"/>
                <a:gd name="T35" fmla="*/ 91 h 292"/>
                <a:gd name="T36" fmla="*/ 296 w 906"/>
                <a:gd name="T37" fmla="*/ 96 h 292"/>
                <a:gd name="T38" fmla="*/ 296 w 906"/>
                <a:gd name="T39" fmla="*/ 111 h 292"/>
                <a:gd name="T40" fmla="*/ 231 w 906"/>
                <a:gd name="T41" fmla="*/ 118 h 292"/>
                <a:gd name="T42" fmla="*/ 103 w 906"/>
                <a:gd name="T43" fmla="*/ 128 h 292"/>
                <a:gd name="T44" fmla="*/ 0 w 906"/>
                <a:gd name="T45" fmla="*/ 134 h 292"/>
                <a:gd name="T46" fmla="*/ 7 w 906"/>
                <a:gd name="T47" fmla="*/ 111 h 2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06"/>
                <a:gd name="T73" fmla="*/ 0 h 292"/>
                <a:gd name="T74" fmla="*/ 906 w 906"/>
                <a:gd name="T75" fmla="*/ 292 h 2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06" h="292">
                  <a:moveTo>
                    <a:pt x="15" y="240"/>
                  </a:moveTo>
                  <a:lnTo>
                    <a:pt x="10" y="237"/>
                  </a:lnTo>
                  <a:lnTo>
                    <a:pt x="34" y="217"/>
                  </a:lnTo>
                  <a:lnTo>
                    <a:pt x="60" y="171"/>
                  </a:lnTo>
                  <a:lnTo>
                    <a:pt x="54" y="161"/>
                  </a:lnTo>
                  <a:lnTo>
                    <a:pt x="65" y="138"/>
                  </a:lnTo>
                  <a:lnTo>
                    <a:pt x="65" y="114"/>
                  </a:lnTo>
                  <a:lnTo>
                    <a:pt x="84" y="95"/>
                  </a:lnTo>
                  <a:lnTo>
                    <a:pt x="225" y="83"/>
                  </a:lnTo>
                  <a:lnTo>
                    <a:pt x="222" y="64"/>
                  </a:lnTo>
                  <a:lnTo>
                    <a:pt x="268" y="65"/>
                  </a:lnTo>
                  <a:lnTo>
                    <a:pt x="695" y="27"/>
                  </a:lnTo>
                  <a:lnTo>
                    <a:pt x="906" y="0"/>
                  </a:lnTo>
                  <a:lnTo>
                    <a:pt x="867" y="70"/>
                  </a:lnTo>
                  <a:lnTo>
                    <a:pt x="811" y="83"/>
                  </a:lnTo>
                  <a:lnTo>
                    <a:pt x="782" y="118"/>
                  </a:lnTo>
                  <a:lnTo>
                    <a:pt x="680" y="177"/>
                  </a:lnTo>
                  <a:lnTo>
                    <a:pt x="673" y="198"/>
                  </a:lnTo>
                  <a:lnTo>
                    <a:pt x="648" y="210"/>
                  </a:lnTo>
                  <a:lnTo>
                    <a:pt x="648" y="240"/>
                  </a:lnTo>
                  <a:lnTo>
                    <a:pt x="507" y="257"/>
                  </a:lnTo>
                  <a:lnTo>
                    <a:pt x="225" y="279"/>
                  </a:lnTo>
                  <a:lnTo>
                    <a:pt x="0" y="292"/>
                  </a:lnTo>
                  <a:lnTo>
                    <a:pt x="15" y="240"/>
                  </a:lnTo>
                  <a:close/>
                </a:path>
              </a:pathLst>
            </a:custGeom>
            <a:solidFill>
              <a:srgbClr val="A9CF83"/>
            </a:solidFill>
            <a:ln w="19050">
              <a:solidFill>
                <a:schemeClr val="accent3">
                  <a:lumMod val="20000"/>
                  <a:lumOff val="80000"/>
                </a:schemeClr>
              </a:solidFill>
              <a:round/>
              <a:headEnd/>
              <a:tailEnd/>
            </a:ln>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val 21">
              <a:extLst>
                <a:ext uri="{FF2B5EF4-FFF2-40B4-BE49-F238E27FC236}">
                  <a16:creationId xmlns:a16="http://schemas.microsoft.com/office/drawing/2014/main" id="{64A9B27B-664E-4AEF-994F-F8B82B330825}"/>
                </a:ext>
              </a:extLst>
            </p:cNvPr>
            <p:cNvSpPr/>
            <p:nvPr/>
          </p:nvSpPr>
          <p:spPr>
            <a:xfrm>
              <a:off x="6152606" y="3974042"/>
              <a:ext cx="72351"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  </a:t>
              </a:r>
            </a:p>
          </p:txBody>
        </p:sp>
      </p:grpSp>
      <p:sp>
        <p:nvSpPr>
          <p:cNvPr id="2" name="TextBox 1">
            <a:extLst>
              <a:ext uri="{FF2B5EF4-FFF2-40B4-BE49-F238E27FC236}">
                <a16:creationId xmlns:a16="http://schemas.microsoft.com/office/drawing/2014/main" id="{F01E1D14-73DA-4178-8F91-0F7AB0408DFA}"/>
              </a:ext>
            </a:extLst>
          </p:cNvPr>
          <p:cNvSpPr txBox="1"/>
          <p:nvPr/>
        </p:nvSpPr>
        <p:spPr>
          <a:xfrm>
            <a:off x="9765120" y="607737"/>
            <a:ext cx="11908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Calibri"/>
                <a:ea typeface="+mn-ea"/>
                <a:cs typeface="+mn-cs"/>
              </a:rPr>
              <a:t>Oak Ridge, Tennessee</a:t>
            </a:r>
          </a:p>
        </p:txBody>
      </p:sp>
      <p:sp>
        <p:nvSpPr>
          <p:cNvPr id="9" name="Title 1">
            <a:extLst>
              <a:ext uri="{FF2B5EF4-FFF2-40B4-BE49-F238E27FC236}">
                <a16:creationId xmlns:a16="http://schemas.microsoft.com/office/drawing/2014/main" id="{3F80F98C-8337-82E9-75E9-A14B00D88C5A}"/>
              </a:ext>
            </a:extLst>
          </p:cNvPr>
          <p:cNvSpPr txBox="1">
            <a:spLocks/>
          </p:cNvSpPr>
          <p:nvPr/>
        </p:nvSpPr>
        <p:spPr>
          <a:xfrm>
            <a:off x="801384" y="566793"/>
            <a:ext cx="9873465" cy="712333"/>
          </a:xfrm>
          <a:prstGeom prst="rect">
            <a:avLst/>
          </a:prstGeom>
        </p:spPr>
        <p:txBody>
          <a:bodyPr vert="horz" lIns="91440" tIns="45720" rIns="91440" bIns="45720" rtlCol="0" anchor="t" anchorCtr="0">
            <a:normAutofit/>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6637"/>
                </a:solidFill>
                <a:effectLst/>
                <a:uLnTx/>
                <a:uFillTx/>
                <a:latin typeface="Arial Black" panose="020B0A04020102020204"/>
                <a:ea typeface="+mj-ea"/>
                <a:cs typeface="Calibri" panose="020F0502020204030204" pitchFamily="34" charset="0"/>
              </a:rPr>
              <a:t>Oak Ridge</a:t>
            </a:r>
            <a:endParaRPr kumimoji="0" lang="en-US" sz="2800" b="1" i="0" u="none" strike="noStrike" kern="1200" cap="none" spc="0" normalizeH="0" baseline="0" noProof="0" dirty="0">
              <a:ln>
                <a:noFill/>
              </a:ln>
              <a:solidFill>
                <a:srgbClr val="FFFFFF"/>
              </a:solidFill>
              <a:effectLst/>
              <a:uLnTx/>
              <a:uFillTx/>
              <a:latin typeface="Arial Black" panose="020B0A04020102020204"/>
              <a:ea typeface="+mj-ea"/>
              <a:cs typeface="+mj-cs"/>
            </a:endParaRPr>
          </a:p>
        </p:txBody>
      </p:sp>
      <p:pic>
        <p:nvPicPr>
          <p:cNvPr id="8" name="Picture 7">
            <a:extLst>
              <a:ext uri="{FF2B5EF4-FFF2-40B4-BE49-F238E27FC236}">
                <a16:creationId xmlns:a16="http://schemas.microsoft.com/office/drawing/2014/main" id="{A16CE87C-85C1-C4CD-F898-10BBCDFD211F}"/>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119883" y="3734126"/>
            <a:ext cx="4072118" cy="2315151"/>
          </a:xfrm>
          <a:prstGeom prst="rect">
            <a:avLst/>
          </a:prstGeom>
        </p:spPr>
      </p:pic>
      <p:sp>
        <p:nvSpPr>
          <p:cNvPr id="5" name="Slide Number Placeholder 4">
            <a:extLst>
              <a:ext uri="{FF2B5EF4-FFF2-40B4-BE49-F238E27FC236}">
                <a16:creationId xmlns:a16="http://schemas.microsoft.com/office/drawing/2014/main" id="{707EC72B-2626-F82E-303A-C7F82CCD49DB}"/>
              </a:ext>
            </a:extLst>
          </p:cNvPr>
          <p:cNvSpPr>
            <a:spLocks noGrp="1"/>
          </p:cNvSpPr>
          <p:nvPr>
            <p:ph type="sldNum" sz="quarter" idx="11"/>
          </p:nvPr>
        </p:nvSpPr>
        <p:spPr/>
        <p:txBody>
          <a:bodyPr/>
          <a:lstStyle/>
          <a:p>
            <a:pPr algn="ctr">
              <a:defRPr/>
            </a:pPr>
            <a:fld id="{F04C2B28-D913-4DCD-9CF5-F7D951D22168}" type="slidenum">
              <a:rPr lang="en-US" sz="1200" smtClean="0">
                <a:solidFill>
                  <a:schemeClr val="bg1"/>
                </a:solidFill>
              </a:rPr>
              <a:pPr algn="ctr">
                <a:defRPr/>
              </a:pPr>
              <a:t>32</a:t>
            </a:fld>
            <a:endParaRPr lang="en-US" sz="1200">
              <a:solidFill>
                <a:schemeClr val="bg1"/>
              </a:solidFill>
            </a:endParaRPr>
          </a:p>
        </p:txBody>
      </p:sp>
    </p:spTree>
    <p:extLst>
      <p:ext uri="{BB962C8B-B14F-4D97-AF65-F5344CB8AC3E}">
        <p14:creationId xmlns:p14="http://schemas.microsoft.com/office/powerpoint/2010/main" val="276097977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DF0941-A57B-4299-BC41-5D25B8F030F7}"/>
              </a:ext>
            </a:extLst>
          </p:cNvPr>
          <p:cNvSpPr>
            <a:spLocks noGrp="1"/>
          </p:cNvSpPr>
          <p:nvPr>
            <p:ph sz="quarter" idx="4294967295"/>
          </p:nvPr>
        </p:nvSpPr>
        <p:spPr>
          <a:xfrm>
            <a:off x="801384" y="1141719"/>
            <a:ext cx="11390616" cy="2724590"/>
          </a:xfrm>
        </p:spPr>
        <p:txBody>
          <a:bodyPr>
            <a:normAutofit/>
          </a:bodyPr>
          <a:lstStyle/>
          <a:p>
            <a:pPr marL="0" indent="0">
              <a:lnSpc>
                <a:spcPct val="120000"/>
              </a:lnSpc>
              <a:spcBef>
                <a:spcPts val="0"/>
              </a:spcBef>
              <a:buNone/>
            </a:pPr>
            <a:r>
              <a:rPr lang="en-US" sz="2800" b="1" dirty="0">
                <a:solidFill>
                  <a:srgbClr val="002499"/>
                </a:solidFill>
              </a:rPr>
              <a:t>Upcoming Work</a:t>
            </a:r>
          </a:p>
          <a:p>
            <a:pPr>
              <a:lnSpc>
                <a:spcPct val="120000"/>
              </a:lnSpc>
              <a:spcBef>
                <a:spcPts val="0"/>
              </a:spcBef>
            </a:pPr>
            <a:r>
              <a:rPr lang="en-US" dirty="0">
                <a:solidFill>
                  <a:srgbClr val="002499"/>
                </a:solidFill>
              </a:rPr>
              <a:t>Begin demolition on Alpha-2, a former Manhattan Project enrichment facility, at Y-12.</a:t>
            </a:r>
          </a:p>
          <a:p>
            <a:pPr>
              <a:lnSpc>
                <a:spcPct val="120000"/>
              </a:lnSpc>
              <a:spcBef>
                <a:spcPts val="0"/>
              </a:spcBef>
            </a:pPr>
            <a:r>
              <a:rPr lang="en-US" dirty="0">
                <a:solidFill>
                  <a:srgbClr val="002499"/>
                </a:solidFill>
              </a:rPr>
              <a:t>Finish soil remediation at the East Tennessee Technology Park.</a:t>
            </a:r>
          </a:p>
        </p:txBody>
      </p:sp>
      <p:pic>
        <p:nvPicPr>
          <p:cNvPr id="6" name="Picture 5">
            <a:extLst>
              <a:ext uri="{FF2B5EF4-FFF2-40B4-BE49-F238E27FC236}">
                <a16:creationId xmlns:a16="http://schemas.microsoft.com/office/drawing/2014/main" id="{469919BD-8589-4208-B145-C5BBA20DF9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3734126"/>
            <a:ext cx="4072118" cy="2315151"/>
          </a:xfrm>
          <a:prstGeom prst="rect">
            <a:avLst/>
          </a:prstGeom>
        </p:spPr>
      </p:pic>
      <p:pic>
        <p:nvPicPr>
          <p:cNvPr id="11" name="Picture 10">
            <a:extLst>
              <a:ext uri="{FF2B5EF4-FFF2-40B4-BE49-F238E27FC236}">
                <a16:creationId xmlns:a16="http://schemas.microsoft.com/office/drawing/2014/main" id="{CF992962-71D0-419D-BA72-4BB6981D4D5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47765" y="3734125"/>
            <a:ext cx="4072118" cy="2315151"/>
          </a:xfrm>
          <a:prstGeom prst="rect">
            <a:avLst/>
          </a:prstGeom>
        </p:spPr>
      </p:pic>
      <p:grpSp>
        <p:nvGrpSpPr>
          <p:cNvPr id="20" name="Group 19">
            <a:extLst>
              <a:ext uri="{FF2B5EF4-FFF2-40B4-BE49-F238E27FC236}">
                <a16:creationId xmlns:a16="http://schemas.microsoft.com/office/drawing/2014/main" id="{DD9DDCFC-6968-471A-BBF9-A1CD1784D609}"/>
              </a:ext>
            </a:extLst>
          </p:cNvPr>
          <p:cNvGrpSpPr/>
          <p:nvPr/>
        </p:nvGrpSpPr>
        <p:grpSpPr>
          <a:xfrm rot="290193">
            <a:off x="8849988" y="358169"/>
            <a:ext cx="3141491" cy="929041"/>
            <a:chOff x="5546537" y="3896683"/>
            <a:chExt cx="963412" cy="302698"/>
          </a:xfrm>
          <a:effectLst>
            <a:outerShdw blurRad="63500" sx="102000" sy="102000" algn="ctr" rotWithShape="0">
              <a:prstClr val="black">
                <a:alpha val="40000"/>
              </a:prstClr>
            </a:outerShdw>
          </a:effectLst>
        </p:grpSpPr>
        <p:sp>
          <p:nvSpPr>
            <p:cNvPr id="21" name="Freeform 305">
              <a:extLst>
                <a:ext uri="{FF2B5EF4-FFF2-40B4-BE49-F238E27FC236}">
                  <a16:creationId xmlns:a16="http://schemas.microsoft.com/office/drawing/2014/main" id="{482880D8-0DFF-431D-8C97-7839FF75F6F7}"/>
                </a:ext>
              </a:extLst>
            </p:cNvPr>
            <p:cNvSpPr>
              <a:spLocks noChangeAspect="1"/>
            </p:cNvSpPr>
            <p:nvPr/>
          </p:nvSpPr>
          <p:spPr bwMode="auto">
            <a:xfrm>
              <a:off x="5546537" y="3896683"/>
              <a:ext cx="963412" cy="302698"/>
            </a:xfrm>
            <a:custGeom>
              <a:avLst/>
              <a:gdLst>
                <a:gd name="T0" fmla="*/ 7 w 906"/>
                <a:gd name="T1" fmla="*/ 111 h 292"/>
                <a:gd name="T2" fmla="*/ 5 w 906"/>
                <a:gd name="T3" fmla="*/ 109 h 292"/>
                <a:gd name="T4" fmla="*/ 16 w 906"/>
                <a:gd name="T5" fmla="*/ 100 h 292"/>
                <a:gd name="T6" fmla="*/ 28 w 906"/>
                <a:gd name="T7" fmla="*/ 79 h 292"/>
                <a:gd name="T8" fmla="*/ 24 w 906"/>
                <a:gd name="T9" fmla="*/ 74 h 292"/>
                <a:gd name="T10" fmla="*/ 30 w 906"/>
                <a:gd name="T11" fmla="*/ 64 h 292"/>
                <a:gd name="T12" fmla="*/ 30 w 906"/>
                <a:gd name="T13" fmla="*/ 52 h 292"/>
                <a:gd name="T14" fmla="*/ 39 w 906"/>
                <a:gd name="T15" fmla="*/ 43 h 292"/>
                <a:gd name="T16" fmla="*/ 103 w 906"/>
                <a:gd name="T17" fmla="*/ 38 h 292"/>
                <a:gd name="T18" fmla="*/ 101 w 906"/>
                <a:gd name="T19" fmla="*/ 29 h 292"/>
                <a:gd name="T20" fmla="*/ 122 w 906"/>
                <a:gd name="T21" fmla="*/ 30 h 292"/>
                <a:gd name="T22" fmla="*/ 317 w 906"/>
                <a:gd name="T23" fmla="*/ 12 h 292"/>
                <a:gd name="T24" fmla="*/ 413 w 906"/>
                <a:gd name="T25" fmla="*/ 0 h 292"/>
                <a:gd name="T26" fmla="*/ 396 w 906"/>
                <a:gd name="T27" fmla="*/ 32 h 292"/>
                <a:gd name="T28" fmla="*/ 370 w 906"/>
                <a:gd name="T29" fmla="*/ 38 h 292"/>
                <a:gd name="T30" fmla="*/ 357 w 906"/>
                <a:gd name="T31" fmla="*/ 54 h 292"/>
                <a:gd name="T32" fmla="*/ 310 w 906"/>
                <a:gd name="T33" fmla="*/ 81 h 292"/>
                <a:gd name="T34" fmla="*/ 307 w 906"/>
                <a:gd name="T35" fmla="*/ 91 h 292"/>
                <a:gd name="T36" fmla="*/ 296 w 906"/>
                <a:gd name="T37" fmla="*/ 96 h 292"/>
                <a:gd name="T38" fmla="*/ 296 w 906"/>
                <a:gd name="T39" fmla="*/ 111 h 292"/>
                <a:gd name="T40" fmla="*/ 231 w 906"/>
                <a:gd name="T41" fmla="*/ 118 h 292"/>
                <a:gd name="T42" fmla="*/ 103 w 906"/>
                <a:gd name="T43" fmla="*/ 128 h 292"/>
                <a:gd name="T44" fmla="*/ 0 w 906"/>
                <a:gd name="T45" fmla="*/ 134 h 292"/>
                <a:gd name="T46" fmla="*/ 7 w 906"/>
                <a:gd name="T47" fmla="*/ 111 h 2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06"/>
                <a:gd name="T73" fmla="*/ 0 h 292"/>
                <a:gd name="T74" fmla="*/ 906 w 906"/>
                <a:gd name="T75" fmla="*/ 292 h 2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06" h="292">
                  <a:moveTo>
                    <a:pt x="15" y="240"/>
                  </a:moveTo>
                  <a:lnTo>
                    <a:pt x="10" y="237"/>
                  </a:lnTo>
                  <a:lnTo>
                    <a:pt x="34" y="217"/>
                  </a:lnTo>
                  <a:lnTo>
                    <a:pt x="60" y="171"/>
                  </a:lnTo>
                  <a:lnTo>
                    <a:pt x="54" y="161"/>
                  </a:lnTo>
                  <a:lnTo>
                    <a:pt x="65" y="138"/>
                  </a:lnTo>
                  <a:lnTo>
                    <a:pt x="65" y="114"/>
                  </a:lnTo>
                  <a:lnTo>
                    <a:pt x="84" y="95"/>
                  </a:lnTo>
                  <a:lnTo>
                    <a:pt x="225" y="83"/>
                  </a:lnTo>
                  <a:lnTo>
                    <a:pt x="222" y="64"/>
                  </a:lnTo>
                  <a:lnTo>
                    <a:pt x="268" y="65"/>
                  </a:lnTo>
                  <a:lnTo>
                    <a:pt x="695" y="27"/>
                  </a:lnTo>
                  <a:lnTo>
                    <a:pt x="906" y="0"/>
                  </a:lnTo>
                  <a:lnTo>
                    <a:pt x="867" y="70"/>
                  </a:lnTo>
                  <a:lnTo>
                    <a:pt x="811" y="83"/>
                  </a:lnTo>
                  <a:lnTo>
                    <a:pt x="782" y="118"/>
                  </a:lnTo>
                  <a:lnTo>
                    <a:pt x="680" y="177"/>
                  </a:lnTo>
                  <a:lnTo>
                    <a:pt x="673" y="198"/>
                  </a:lnTo>
                  <a:lnTo>
                    <a:pt x="648" y="210"/>
                  </a:lnTo>
                  <a:lnTo>
                    <a:pt x="648" y="240"/>
                  </a:lnTo>
                  <a:lnTo>
                    <a:pt x="507" y="257"/>
                  </a:lnTo>
                  <a:lnTo>
                    <a:pt x="225" y="279"/>
                  </a:lnTo>
                  <a:lnTo>
                    <a:pt x="0" y="292"/>
                  </a:lnTo>
                  <a:lnTo>
                    <a:pt x="15" y="240"/>
                  </a:lnTo>
                  <a:close/>
                </a:path>
              </a:pathLst>
            </a:custGeom>
            <a:solidFill>
              <a:srgbClr val="A9CF83"/>
            </a:solidFill>
            <a:ln w="19050">
              <a:solidFill>
                <a:schemeClr val="accent3">
                  <a:lumMod val="20000"/>
                  <a:lumOff val="80000"/>
                </a:schemeClr>
              </a:solidFill>
              <a:round/>
              <a:headEnd/>
              <a:tailEnd/>
            </a:ln>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val 21">
              <a:extLst>
                <a:ext uri="{FF2B5EF4-FFF2-40B4-BE49-F238E27FC236}">
                  <a16:creationId xmlns:a16="http://schemas.microsoft.com/office/drawing/2014/main" id="{64A9B27B-664E-4AEF-994F-F8B82B330825}"/>
                </a:ext>
              </a:extLst>
            </p:cNvPr>
            <p:cNvSpPr/>
            <p:nvPr/>
          </p:nvSpPr>
          <p:spPr>
            <a:xfrm>
              <a:off x="6152606" y="3974042"/>
              <a:ext cx="72351"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  </a:t>
              </a:r>
            </a:p>
          </p:txBody>
        </p:sp>
      </p:grpSp>
      <p:sp>
        <p:nvSpPr>
          <p:cNvPr id="2" name="TextBox 1">
            <a:extLst>
              <a:ext uri="{FF2B5EF4-FFF2-40B4-BE49-F238E27FC236}">
                <a16:creationId xmlns:a16="http://schemas.microsoft.com/office/drawing/2014/main" id="{F01E1D14-73DA-4178-8F91-0F7AB0408DFA}"/>
              </a:ext>
            </a:extLst>
          </p:cNvPr>
          <p:cNvSpPr txBox="1"/>
          <p:nvPr/>
        </p:nvSpPr>
        <p:spPr>
          <a:xfrm>
            <a:off x="9765120" y="607737"/>
            <a:ext cx="119084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solidFill>
                <a:effectLst/>
                <a:uLnTx/>
                <a:uFillTx/>
                <a:latin typeface="Calibri"/>
                <a:ea typeface="+mn-ea"/>
                <a:cs typeface="+mn-cs"/>
              </a:rPr>
              <a:t>Oak Ridge, Tennessee</a:t>
            </a:r>
          </a:p>
        </p:txBody>
      </p:sp>
      <p:sp>
        <p:nvSpPr>
          <p:cNvPr id="9" name="Title 1">
            <a:extLst>
              <a:ext uri="{FF2B5EF4-FFF2-40B4-BE49-F238E27FC236}">
                <a16:creationId xmlns:a16="http://schemas.microsoft.com/office/drawing/2014/main" id="{3F80F98C-8337-82E9-75E9-A14B00D88C5A}"/>
              </a:ext>
            </a:extLst>
          </p:cNvPr>
          <p:cNvSpPr txBox="1">
            <a:spLocks/>
          </p:cNvSpPr>
          <p:nvPr/>
        </p:nvSpPr>
        <p:spPr>
          <a:xfrm>
            <a:off x="801384" y="566793"/>
            <a:ext cx="9873465" cy="712333"/>
          </a:xfrm>
          <a:prstGeom prst="rect">
            <a:avLst/>
          </a:prstGeom>
        </p:spPr>
        <p:txBody>
          <a:bodyPr vert="horz" lIns="91440" tIns="45720" rIns="91440" bIns="45720" rtlCol="0" anchor="t" anchorCtr="0">
            <a:normAutofit/>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6637"/>
                </a:solidFill>
                <a:effectLst/>
                <a:uLnTx/>
                <a:uFillTx/>
                <a:latin typeface="Arial Black" panose="020B0A04020102020204"/>
                <a:ea typeface="+mj-ea"/>
                <a:cs typeface="Calibri" panose="020F0502020204030204" pitchFamily="34" charset="0"/>
              </a:rPr>
              <a:t>Oak Ridge</a:t>
            </a:r>
            <a:endParaRPr kumimoji="0" lang="en-US" sz="2800" b="1" i="0" u="none" strike="noStrike" kern="1200" cap="none" spc="0" normalizeH="0" baseline="0" noProof="0" dirty="0">
              <a:ln>
                <a:noFill/>
              </a:ln>
              <a:solidFill>
                <a:srgbClr val="FFFFFF"/>
              </a:solidFill>
              <a:effectLst/>
              <a:uLnTx/>
              <a:uFillTx/>
              <a:latin typeface="Arial Black" panose="020B0A04020102020204"/>
              <a:ea typeface="+mj-ea"/>
              <a:cs typeface="+mj-cs"/>
            </a:endParaRPr>
          </a:p>
        </p:txBody>
      </p:sp>
      <p:pic>
        <p:nvPicPr>
          <p:cNvPr id="8" name="Picture 7">
            <a:extLst>
              <a:ext uri="{FF2B5EF4-FFF2-40B4-BE49-F238E27FC236}">
                <a16:creationId xmlns:a16="http://schemas.microsoft.com/office/drawing/2014/main" id="{A16CE87C-85C1-C4CD-F898-10BBCDFD211F}"/>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8119883" y="3734126"/>
            <a:ext cx="4072118" cy="2315151"/>
          </a:xfrm>
          <a:prstGeom prst="rect">
            <a:avLst/>
          </a:prstGeom>
        </p:spPr>
      </p:pic>
      <p:sp>
        <p:nvSpPr>
          <p:cNvPr id="5" name="Slide Number Placeholder 4">
            <a:extLst>
              <a:ext uri="{FF2B5EF4-FFF2-40B4-BE49-F238E27FC236}">
                <a16:creationId xmlns:a16="http://schemas.microsoft.com/office/drawing/2014/main" id="{707EC72B-2626-F82E-303A-C7F82CCD49DB}"/>
              </a:ext>
            </a:extLst>
          </p:cNvPr>
          <p:cNvSpPr>
            <a:spLocks noGrp="1"/>
          </p:cNvSpPr>
          <p:nvPr>
            <p:ph type="sldNum" sz="quarter" idx="11"/>
          </p:nvPr>
        </p:nvSpPr>
        <p:spPr/>
        <p:txBody>
          <a:bodyPr/>
          <a:lstStyle/>
          <a:p>
            <a:pPr algn="ctr">
              <a:defRPr/>
            </a:pPr>
            <a:fld id="{F04C2B28-D913-4DCD-9CF5-F7D951D22168}" type="slidenum">
              <a:rPr lang="en-US" sz="1200" smtClean="0">
                <a:solidFill>
                  <a:schemeClr val="bg1"/>
                </a:solidFill>
              </a:rPr>
              <a:pPr algn="ctr">
                <a:defRPr/>
              </a:pPr>
              <a:t>33</a:t>
            </a:fld>
            <a:endParaRPr lang="en-US" sz="1200">
              <a:solidFill>
                <a:schemeClr val="bg1"/>
              </a:solidFill>
            </a:endParaRPr>
          </a:p>
        </p:txBody>
      </p:sp>
    </p:spTree>
    <p:extLst>
      <p:ext uri="{BB962C8B-B14F-4D97-AF65-F5344CB8AC3E}">
        <p14:creationId xmlns:p14="http://schemas.microsoft.com/office/powerpoint/2010/main" val="382972359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4103F8-0959-46C0-824C-817D898851FD}"/>
              </a:ext>
            </a:extLst>
          </p:cNvPr>
          <p:cNvSpPr>
            <a:spLocks noGrp="1"/>
          </p:cNvSpPr>
          <p:nvPr>
            <p:ph sz="quarter" idx="4294967295"/>
          </p:nvPr>
        </p:nvSpPr>
        <p:spPr>
          <a:xfrm>
            <a:off x="806872" y="1142273"/>
            <a:ext cx="11121272" cy="2655344"/>
          </a:xfrm>
        </p:spPr>
        <p:txBody>
          <a:bodyPr>
            <a:noAutofit/>
          </a:bodyPr>
          <a:lstStyle/>
          <a:p>
            <a:pPr marL="0" marR="0" indent="0">
              <a:spcBef>
                <a:spcPts val="1000"/>
              </a:spcBef>
              <a:spcAft>
                <a:spcPts val="0"/>
              </a:spcAft>
              <a:buNone/>
            </a:pPr>
            <a:r>
              <a:rPr lang="en-US" b="1" dirty="0">
                <a:solidFill>
                  <a:srgbClr val="003088"/>
                </a:solidFill>
                <a:effectLst/>
                <a:ea typeface="Calibri" panose="020F0502020204030204" pitchFamily="34" charset="0"/>
              </a:rPr>
              <a:t>Progress</a:t>
            </a:r>
            <a:endParaRPr lang="en-US" dirty="0">
              <a:solidFill>
                <a:srgbClr val="003088"/>
              </a:solidFill>
              <a:effectLst/>
              <a:ea typeface="Calibri" panose="020F0502020204030204" pitchFamily="34" charset="0"/>
            </a:endParaRPr>
          </a:p>
          <a:p>
            <a:pPr>
              <a:spcBef>
                <a:spcPts val="0"/>
              </a:spcBef>
              <a:tabLst>
                <a:tab pos="457200" algn="l"/>
              </a:tabLst>
            </a:pPr>
            <a:r>
              <a:rPr lang="en-US" dirty="0">
                <a:solidFill>
                  <a:srgbClr val="003088"/>
                </a:solidFill>
                <a:effectLst/>
                <a:ea typeface="Times New Roman" panose="02020603050405020304" pitchFamily="18" charset="0"/>
                <a:cs typeface="Times New Roman" panose="02020603050405020304" pitchFamily="18" charset="0"/>
              </a:rPr>
              <a:t>Started radiological operations at the Integrated Waste Treatment Unit  processing over 68K Gallons of Sodium Bearing Waste</a:t>
            </a:r>
            <a:endParaRPr lang="en-US" dirty="0">
              <a:solidFill>
                <a:srgbClr val="003088"/>
              </a:solidFill>
              <a:ea typeface="Times New Roman" panose="02020603050405020304" pitchFamily="18" charset="0"/>
              <a:cs typeface="Times New Roman" panose="02020603050405020304" pitchFamily="18" charset="0"/>
            </a:endParaRPr>
          </a:p>
          <a:p>
            <a:pPr>
              <a:spcBef>
                <a:spcPts val="0"/>
              </a:spcBef>
              <a:tabLst>
                <a:tab pos="457200" algn="l"/>
              </a:tabLst>
            </a:pPr>
            <a:r>
              <a:rPr lang="en-US" dirty="0">
                <a:solidFill>
                  <a:srgbClr val="003088"/>
                </a:solidFill>
                <a:effectLst/>
                <a:ea typeface="Times New Roman" panose="02020603050405020304" pitchFamily="18" charset="0"/>
                <a:cs typeface="Times New Roman" panose="02020603050405020304" pitchFamily="18" charset="0"/>
              </a:rPr>
              <a:t>Decontamination and demolition (D&amp;D) four Accelerated Retrieval Project  (ARP) structures in preparation for the construction of the Subsurface Disposal Area (SDA) cap</a:t>
            </a:r>
            <a:endParaRPr lang="en-US" dirty="0">
              <a:solidFill>
                <a:srgbClr val="003088"/>
              </a:solidFill>
              <a:ea typeface="Times New Roman" panose="02020603050405020304" pitchFamily="18" charset="0"/>
              <a:cs typeface="Times New Roman" panose="02020603050405020304" pitchFamily="18" charset="0"/>
            </a:endParaRPr>
          </a:p>
          <a:p>
            <a:pPr>
              <a:spcBef>
                <a:spcPts val="0"/>
              </a:spcBef>
              <a:tabLst>
                <a:tab pos="457200" algn="l"/>
              </a:tabLst>
            </a:pPr>
            <a:r>
              <a:rPr lang="en-US" dirty="0">
                <a:solidFill>
                  <a:srgbClr val="003088"/>
                </a:solidFill>
                <a:effectLst/>
                <a:ea typeface="Times New Roman" panose="02020603050405020304" pitchFamily="18" charset="0"/>
                <a:cs typeface="Times New Roman" panose="02020603050405020304" pitchFamily="18" charset="0"/>
              </a:rPr>
              <a:t>Completed 48% of D&amp;D of the S1W facility and commenced D&amp;D activities at A1W </a:t>
            </a:r>
            <a:endParaRPr lang="en-US" dirty="0">
              <a:solidFill>
                <a:srgbClr val="003088"/>
              </a:solidFill>
              <a:ea typeface="Times New Roman" panose="02020603050405020304" pitchFamily="18" charset="0"/>
              <a:cs typeface="Times New Roman" panose="02020603050405020304" pitchFamily="18" charset="0"/>
            </a:endParaRPr>
          </a:p>
          <a:p>
            <a:pPr>
              <a:spcBef>
                <a:spcPts val="0"/>
              </a:spcBef>
              <a:tabLst>
                <a:tab pos="457200" algn="l"/>
              </a:tabLst>
            </a:pPr>
            <a:r>
              <a:rPr lang="en-US" dirty="0">
                <a:solidFill>
                  <a:srgbClr val="003088"/>
                </a:solidFill>
                <a:effectLst/>
                <a:ea typeface="Times New Roman" panose="02020603050405020304" pitchFamily="18" charset="0"/>
                <a:cs typeface="Times New Roman" panose="02020603050405020304" pitchFamily="18" charset="0"/>
              </a:rPr>
              <a:t>Completed transfer for all SNF from wet to dry storage</a:t>
            </a:r>
            <a:endParaRPr lang="en-US" dirty="0">
              <a:solidFill>
                <a:srgbClr val="003088"/>
              </a:solidFill>
              <a:effectLst/>
              <a:ea typeface="Calibri" panose="020F0502020204030204" pitchFamily="34" charset="0"/>
              <a:cs typeface="Times New Roman" panose="02020603050405020304" pitchFamily="18" charset="0"/>
            </a:endParaRPr>
          </a:p>
        </p:txBody>
      </p:sp>
      <p:grpSp>
        <p:nvGrpSpPr>
          <p:cNvPr id="18" name="Group 17">
            <a:extLst>
              <a:ext uri="{FF2B5EF4-FFF2-40B4-BE49-F238E27FC236}">
                <a16:creationId xmlns:a16="http://schemas.microsoft.com/office/drawing/2014/main" id="{B7E8DA45-943C-722D-3513-3689EB46F5E0}"/>
              </a:ext>
            </a:extLst>
          </p:cNvPr>
          <p:cNvGrpSpPr/>
          <p:nvPr/>
        </p:nvGrpSpPr>
        <p:grpSpPr>
          <a:xfrm>
            <a:off x="10622501" y="259996"/>
            <a:ext cx="1351129" cy="1736294"/>
            <a:chOff x="10372300" y="68240"/>
            <a:chExt cx="1419366" cy="1816679"/>
          </a:xfrm>
        </p:grpSpPr>
        <p:grpSp>
          <p:nvGrpSpPr>
            <p:cNvPr id="2" name="Group 1">
              <a:extLst>
                <a:ext uri="{FF2B5EF4-FFF2-40B4-BE49-F238E27FC236}">
                  <a16:creationId xmlns:a16="http://schemas.microsoft.com/office/drawing/2014/main" id="{4B2341E1-74EE-4E28-A222-FC13DB42C5F9}"/>
                </a:ext>
              </a:extLst>
            </p:cNvPr>
            <p:cNvGrpSpPr/>
            <p:nvPr/>
          </p:nvGrpSpPr>
          <p:grpSpPr>
            <a:xfrm>
              <a:off x="10372300" y="68240"/>
              <a:ext cx="1419366" cy="1816679"/>
              <a:chOff x="2681487" y="2156932"/>
              <a:chExt cx="680056" cy="1007466"/>
            </a:xfrm>
            <a:effectLst>
              <a:outerShdw blurRad="63500" sx="102000" sy="102000" algn="ctr" rotWithShape="0">
                <a:prstClr val="black">
                  <a:alpha val="40000"/>
                </a:prstClr>
              </a:outerShdw>
            </a:effectLst>
          </p:grpSpPr>
          <p:sp>
            <p:nvSpPr>
              <p:cNvPr id="11" name="Freeform 274">
                <a:extLst>
                  <a:ext uri="{FF2B5EF4-FFF2-40B4-BE49-F238E27FC236}">
                    <a16:creationId xmlns:a16="http://schemas.microsoft.com/office/drawing/2014/main" id="{BC920EA3-DB54-4E46-B992-BD9DE1653CF8}"/>
                  </a:ext>
                </a:extLst>
              </p:cNvPr>
              <p:cNvSpPr>
                <a:spLocks noChangeAspect="1"/>
              </p:cNvSpPr>
              <p:nvPr/>
            </p:nvSpPr>
            <p:spPr bwMode="auto">
              <a:xfrm>
                <a:off x="2681487" y="2156932"/>
                <a:ext cx="680056" cy="1007466"/>
              </a:xfrm>
              <a:custGeom>
                <a:avLst/>
                <a:gdLst>
                  <a:gd name="T0" fmla="*/ 0 w 638"/>
                  <a:gd name="T1" fmla="*/ 396 h 972"/>
                  <a:gd name="T2" fmla="*/ 24 w 638"/>
                  <a:gd name="T3" fmla="*/ 301 h 972"/>
                  <a:gd name="T4" fmla="*/ 37 w 638"/>
                  <a:gd name="T5" fmla="*/ 275 h 972"/>
                  <a:gd name="T6" fmla="*/ 26 w 638"/>
                  <a:gd name="T7" fmla="*/ 264 h 972"/>
                  <a:gd name="T8" fmla="*/ 28 w 638"/>
                  <a:gd name="T9" fmla="*/ 252 h 972"/>
                  <a:gd name="T10" fmla="*/ 47 w 638"/>
                  <a:gd name="T11" fmla="*/ 236 h 972"/>
                  <a:gd name="T12" fmla="*/ 74 w 638"/>
                  <a:gd name="T13" fmla="*/ 194 h 972"/>
                  <a:gd name="T14" fmla="*/ 66 w 638"/>
                  <a:gd name="T15" fmla="*/ 180 h 972"/>
                  <a:gd name="T16" fmla="*/ 62 w 638"/>
                  <a:gd name="T17" fmla="*/ 169 h 972"/>
                  <a:gd name="T18" fmla="*/ 63 w 638"/>
                  <a:gd name="T19" fmla="*/ 145 h 972"/>
                  <a:gd name="T20" fmla="*/ 98 w 638"/>
                  <a:gd name="T21" fmla="*/ 0 h 972"/>
                  <a:gd name="T22" fmla="*/ 137 w 638"/>
                  <a:gd name="T23" fmla="*/ 9 h 972"/>
                  <a:gd name="T24" fmla="*/ 123 w 638"/>
                  <a:gd name="T25" fmla="*/ 65 h 972"/>
                  <a:gd name="T26" fmla="*/ 132 w 638"/>
                  <a:gd name="T27" fmla="*/ 85 h 972"/>
                  <a:gd name="T28" fmla="*/ 133 w 638"/>
                  <a:gd name="T29" fmla="*/ 97 h 972"/>
                  <a:gd name="T30" fmla="*/ 129 w 638"/>
                  <a:gd name="T31" fmla="*/ 99 h 972"/>
                  <a:gd name="T32" fmla="*/ 143 w 638"/>
                  <a:gd name="T33" fmla="*/ 113 h 972"/>
                  <a:gd name="T34" fmla="*/ 158 w 638"/>
                  <a:gd name="T35" fmla="*/ 149 h 972"/>
                  <a:gd name="T36" fmla="*/ 163 w 638"/>
                  <a:gd name="T37" fmla="*/ 180 h 972"/>
                  <a:gd name="T38" fmla="*/ 166 w 638"/>
                  <a:gd name="T39" fmla="*/ 199 h 972"/>
                  <a:gd name="T40" fmla="*/ 156 w 638"/>
                  <a:gd name="T41" fmla="*/ 216 h 972"/>
                  <a:gd name="T42" fmla="*/ 162 w 638"/>
                  <a:gd name="T43" fmla="*/ 223 h 972"/>
                  <a:gd name="T44" fmla="*/ 182 w 638"/>
                  <a:gd name="T45" fmla="*/ 212 h 972"/>
                  <a:gd name="T46" fmla="*/ 196 w 638"/>
                  <a:gd name="T47" fmla="*/ 269 h 972"/>
                  <a:gd name="T48" fmla="*/ 205 w 638"/>
                  <a:gd name="T49" fmla="*/ 273 h 972"/>
                  <a:gd name="T50" fmla="*/ 208 w 638"/>
                  <a:gd name="T51" fmla="*/ 289 h 972"/>
                  <a:gd name="T52" fmla="*/ 234 w 638"/>
                  <a:gd name="T53" fmla="*/ 296 h 972"/>
                  <a:gd name="T54" fmla="*/ 275 w 638"/>
                  <a:gd name="T55" fmla="*/ 296 h 972"/>
                  <a:gd name="T56" fmla="*/ 293 w 638"/>
                  <a:gd name="T57" fmla="*/ 303 h 972"/>
                  <a:gd name="T58" fmla="*/ 268 w 638"/>
                  <a:gd name="T59" fmla="*/ 447 h 972"/>
                  <a:gd name="T60" fmla="*/ 134 w 638"/>
                  <a:gd name="T61" fmla="*/ 424 h 972"/>
                  <a:gd name="T62" fmla="*/ 0 w 638"/>
                  <a:gd name="T63" fmla="*/ 396 h 9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8"/>
                  <a:gd name="T97" fmla="*/ 0 h 972"/>
                  <a:gd name="T98" fmla="*/ 638 w 638"/>
                  <a:gd name="T99" fmla="*/ 972 h 9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8" h="972">
                    <a:moveTo>
                      <a:pt x="0" y="862"/>
                    </a:moveTo>
                    <a:lnTo>
                      <a:pt x="53" y="655"/>
                    </a:lnTo>
                    <a:lnTo>
                      <a:pt x="80" y="599"/>
                    </a:lnTo>
                    <a:lnTo>
                      <a:pt x="57" y="574"/>
                    </a:lnTo>
                    <a:lnTo>
                      <a:pt x="62" y="548"/>
                    </a:lnTo>
                    <a:lnTo>
                      <a:pt x="102" y="514"/>
                    </a:lnTo>
                    <a:lnTo>
                      <a:pt x="163" y="422"/>
                    </a:lnTo>
                    <a:lnTo>
                      <a:pt x="144" y="391"/>
                    </a:lnTo>
                    <a:lnTo>
                      <a:pt x="134" y="368"/>
                    </a:lnTo>
                    <a:lnTo>
                      <a:pt x="138" y="316"/>
                    </a:lnTo>
                    <a:lnTo>
                      <a:pt x="214" y="0"/>
                    </a:lnTo>
                    <a:lnTo>
                      <a:pt x="298" y="19"/>
                    </a:lnTo>
                    <a:lnTo>
                      <a:pt x="269" y="141"/>
                    </a:lnTo>
                    <a:lnTo>
                      <a:pt x="288" y="185"/>
                    </a:lnTo>
                    <a:lnTo>
                      <a:pt x="290" y="211"/>
                    </a:lnTo>
                    <a:lnTo>
                      <a:pt x="281" y="216"/>
                    </a:lnTo>
                    <a:lnTo>
                      <a:pt x="312" y="245"/>
                    </a:lnTo>
                    <a:lnTo>
                      <a:pt x="344" y="324"/>
                    </a:lnTo>
                    <a:lnTo>
                      <a:pt x="355" y="393"/>
                    </a:lnTo>
                    <a:lnTo>
                      <a:pt x="362" y="432"/>
                    </a:lnTo>
                    <a:lnTo>
                      <a:pt x="339" y="469"/>
                    </a:lnTo>
                    <a:lnTo>
                      <a:pt x="353" y="485"/>
                    </a:lnTo>
                    <a:lnTo>
                      <a:pt x="398" y="460"/>
                    </a:lnTo>
                    <a:lnTo>
                      <a:pt x="429" y="585"/>
                    </a:lnTo>
                    <a:lnTo>
                      <a:pt x="448" y="593"/>
                    </a:lnTo>
                    <a:lnTo>
                      <a:pt x="453" y="629"/>
                    </a:lnTo>
                    <a:lnTo>
                      <a:pt x="509" y="643"/>
                    </a:lnTo>
                    <a:lnTo>
                      <a:pt x="600" y="643"/>
                    </a:lnTo>
                    <a:lnTo>
                      <a:pt x="638" y="659"/>
                    </a:lnTo>
                    <a:lnTo>
                      <a:pt x="585" y="972"/>
                    </a:lnTo>
                    <a:lnTo>
                      <a:pt x="292" y="922"/>
                    </a:lnTo>
                    <a:lnTo>
                      <a:pt x="0" y="862"/>
                    </a:lnTo>
                    <a:close/>
                  </a:path>
                </a:pathLst>
              </a:custGeom>
              <a:solidFill>
                <a:srgbClr val="A9CF83"/>
              </a:solidFill>
              <a:ln w="19050">
                <a:solidFill>
                  <a:schemeClr val="accent3">
                    <a:lumMod val="20000"/>
                    <a:lumOff val="80000"/>
                  </a:schemeClr>
                </a:solidFill>
                <a:round/>
                <a:headEnd/>
                <a:tailEnd/>
              </a:ln>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EB97DAFF-3EF1-4B67-A15F-7522D407C0A7}"/>
                  </a:ext>
                </a:extLst>
              </p:cNvPr>
              <p:cNvSpPr/>
              <p:nvPr/>
            </p:nvSpPr>
            <p:spPr>
              <a:xfrm>
                <a:off x="3076829" y="2878712"/>
                <a:ext cx="72351"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grpSp>
        <p:sp>
          <p:nvSpPr>
            <p:cNvPr id="13" name="TextBox 12">
              <a:extLst>
                <a:ext uri="{FF2B5EF4-FFF2-40B4-BE49-F238E27FC236}">
                  <a16:creationId xmlns:a16="http://schemas.microsoft.com/office/drawing/2014/main" id="{04CB660F-81E5-4C7D-9ADE-D4343E154A8F}"/>
                </a:ext>
              </a:extLst>
            </p:cNvPr>
            <p:cNvSpPr txBox="1"/>
            <p:nvPr/>
          </p:nvSpPr>
          <p:spPr>
            <a:xfrm>
              <a:off x="10640691" y="914399"/>
              <a:ext cx="806872"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1F497D"/>
                  </a:solidFill>
                  <a:effectLst/>
                  <a:uLnTx/>
                  <a:uFillTx/>
                  <a:latin typeface="Calibri"/>
                  <a:ea typeface="+mn-ea"/>
                  <a:cs typeface="+mn-cs"/>
                </a:rPr>
                <a:t>Idaho Falls,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1F497D"/>
                  </a:solidFill>
                  <a:effectLst/>
                  <a:uLnTx/>
                  <a:uFillTx/>
                  <a:latin typeface="Calibri"/>
                  <a:ea typeface="+mn-ea"/>
                  <a:cs typeface="+mn-cs"/>
                </a:rPr>
                <a:t>Idaho</a:t>
              </a:r>
            </a:p>
          </p:txBody>
        </p:sp>
      </p:grpSp>
      <p:sp>
        <p:nvSpPr>
          <p:cNvPr id="4" name="Title 1">
            <a:extLst>
              <a:ext uri="{FF2B5EF4-FFF2-40B4-BE49-F238E27FC236}">
                <a16:creationId xmlns:a16="http://schemas.microsoft.com/office/drawing/2014/main" id="{920880FA-6584-F920-0FB6-1FF02083E743}"/>
              </a:ext>
            </a:extLst>
          </p:cNvPr>
          <p:cNvSpPr txBox="1">
            <a:spLocks/>
          </p:cNvSpPr>
          <p:nvPr/>
        </p:nvSpPr>
        <p:spPr>
          <a:xfrm>
            <a:off x="794522" y="526518"/>
            <a:ext cx="9873465" cy="712333"/>
          </a:xfrm>
          <a:prstGeom prst="rect">
            <a:avLst/>
          </a:prstGeom>
        </p:spPr>
        <p:txBody>
          <a:bodyPr vert="horz" lIns="91440" tIns="45720" rIns="91440" bIns="45720" rtlCol="0" anchor="t" anchorCtr="0">
            <a:normAutofit/>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6637"/>
                </a:solidFill>
                <a:effectLst/>
                <a:uLnTx/>
                <a:uFillTx/>
                <a:latin typeface="Arial Black" panose="020B0A04020102020204"/>
                <a:ea typeface="+mj-ea"/>
                <a:cs typeface="Calibri" panose="020F0502020204030204" pitchFamily="34" charset="0"/>
              </a:rPr>
              <a:t>Idaho Cleanup Project</a:t>
            </a:r>
            <a:endParaRPr kumimoji="0" lang="en-US" sz="2800" b="1" i="0" u="none" strike="noStrike" kern="1200" cap="none" spc="0" normalizeH="0" baseline="0" noProof="0" dirty="0">
              <a:ln>
                <a:noFill/>
              </a:ln>
              <a:solidFill>
                <a:srgbClr val="FFFFFF"/>
              </a:solidFill>
              <a:effectLst/>
              <a:uLnTx/>
              <a:uFillTx/>
              <a:latin typeface="Arial Black" panose="020B0A04020102020204"/>
              <a:ea typeface="+mj-ea"/>
              <a:cs typeface="+mj-cs"/>
            </a:endParaRPr>
          </a:p>
        </p:txBody>
      </p:sp>
      <p:pic>
        <p:nvPicPr>
          <p:cNvPr id="8" name="Picture 7" descr="A group of people in a room&#10;&#10;Description automatically generated">
            <a:extLst>
              <a:ext uri="{FF2B5EF4-FFF2-40B4-BE49-F238E27FC236}">
                <a16:creationId xmlns:a16="http://schemas.microsoft.com/office/drawing/2014/main" id="{E796C6FD-C7C0-4469-1B89-3E70DBD11B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 y="3798099"/>
            <a:ext cx="4344294" cy="2259431"/>
          </a:xfrm>
          <a:prstGeom prst="rect">
            <a:avLst/>
          </a:prstGeom>
        </p:spPr>
      </p:pic>
      <p:pic>
        <p:nvPicPr>
          <p:cNvPr id="12" name="Picture 11" descr="A construction site with a large building&#10;&#10;Description automatically generated">
            <a:extLst>
              <a:ext uri="{FF2B5EF4-FFF2-40B4-BE49-F238E27FC236}">
                <a16:creationId xmlns:a16="http://schemas.microsoft.com/office/drawing/2014/main" id="{298F7DFA-F85B-C012-ACE6-9971B8974C4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12271" y="3810257"/>
            <a:ext cx="4671841" cy="2247273"/>
          </a:xfrm>
          <a:prstGeom prst="rect">
            <a:avLst/>
          </a:prstGeom>
        </p:spPr>
      </p:pic>
      <p:pic>
        <p:nvPicPr>
          <p:cNvPr id="17" name="Picture 16" descr="A group of people in a factory&#10;&#10;Description automatically generated">
            <a:extLst>
              <a:ext uri="{FF2B5EF4-FFF2-40B4-BE49-F238E27FC236}">
                <a16:creationId xmlns:a16="http://schemas.microsoft.com/office/drawing/2014/main" id="{FB13B572-C202-5CDB-8A28-1C4DC9FDB8D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29587" y="3811747"/>
            <a:ext cx="3962413" cy="2247272"/>
          </a:xfrm>
          <a:prstGeom prst="rect">
            <a:avLst/>
          </a:prstGeom>
        </p:spPr>
      </p:pic>
      <p:sp>
        <p:nvSpPr>
          <p:cNvPr id="19" name="Slide Number Placeholder 18">
            <a:extLst>
              <a:ext uri="{FF2B5EF4-FFF2-40B4-BE49-F238E27FC236}">
                <a16:creationId xmlns:a16="http://schemas.microsoft.com/office/drawing/2014/main" id="{A6EC995A-B2C6-B0D0-3A78-661B9DE28DE4}"/>
              </a:ext>
            </a:extLst>
          </p:cNvPr>
          <p:cNvSpPr>
            <a:spLocks noGrp="1"/>
          </p:cNvSpPr>
          <p:nvPr>
            <p:ph type="sldNum" sz="quarter" idx="11"/>
          </p:nvPr>
        </p:nvSpPr>
        <p:spPr/>
        <p:txBody>
          <a:bodyPr/>
          <a:lstStyle/>
          <a:p>
            <a:pPr algn="ctr">
              <a:defRPr/>
            </a:pPr>
            <a:fld id="{F04C2B28-D913-4DCD-9CF5-F7D951D22168}" type="slidenum">
              <a:rPr lang="en-US" sz="1200" smtClean="0">
                <a:solidFill>
                  <a:schemeClr val="bg1"/>
                </a:solidFill>
              </a:rPr>
              <a:pPr algn="ctr">
                <a:defRPr/>
              </a:pPr>
              <a:t>34</a:t>
            </a:fld>
            <a:endParaRPr lang="en-US" sz="1200">
              <a:solidFill>
                <a:schemeClr val="bg1"/>
              </a:solidFill>
            </a:endParaRPr>
          </a:p>
        </p:txBody>
      </p:sp>
    </p:spTree>
    <p:extLst>
      <p:ext uri="{BB962C8B-B14F-4D97-AF65-F5344CB8AC3E}">
        <p14:creationId xmlns:p14="http://schemas.microsoft.com/office/powerpoint/2010/main" val="51294930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4103F8-0959-46C0-824C-817D898851FD}"/>
              </a:ext>
            </a:extLst>
          </p:cNvPr>
          <p:cNvSpPr>
            <a:spLocks noGrp="1"/>
          </p:cNvSpPr>
          <p:nvPr>
            <p:ph sz="quarter" idx="4294967295"/>
          </p:nvPr>
        </p:nvSpPr>
        <p:spPr>
          <a:xfrm>
            <a:off x="806872" y="1142273"/>
            <a:ext cx="11121272" cy="2655344"/>
          </a:xfrm>
        </p:spPr>
        <p:txBody>
          <a:bodyPr>
            <a:noAutofit/>
          </a:bodyPr>
          <a:lstStyle/>
          <a:p>
            <a:pPr marL="0" marR="0" indent="0">
              <a:spcBef>
                <a:spcPts val="1000"/>
              </a:spcBef>
              <a:spcAft>
                <a:spcPts val="0"/>
              </a:spcAft>
              <a:buNone/>
            </a:pPr>
            <a:r>
              <a:rPr lang="en-US" b="1" dirty="0">
                <a:solidFill>
                  <a:srgbClr val="003088"/>
                </a:solidFill>
                <a:effectLst/>
                <a:ea typeface="Calibri" panose="020F0502020204030204" pitchFamily="34" charset="0"/>
              </a:rPr>
              <a:t>Upcoming Work: </a:t>
            </a:r>
            <a:endParaRPr lang="en-US" dirty="0">
              <a:solidFill>
                <a:srgbClr val="003088"/>
              </a:solidFill>
              <a:effectLst/>
              <a:ea typeface="Calibri" panose="020F0502020204030204" pitchFamily="34" charset="0"/>
            </a:endParaRPr>
          </a:p>
          <a:p>
            <a:pPr>
              <a:spcBef>
                <a:spcPts val="0"/>
              </a:spcBef>
              <a:tabLst>
                <a:tab pos="457200" algn="l"/>
              </a:tabLst>
            </a:pPr>
            <a:r>
              <a:rPr lang="en-US" dirty="0">
                <a:solidFill>
                  <a:srgbClr val="003088"/>
                </a:solidFill>
                <a:effectLst/>
                <a:ea typeface="Times New Roman" panose="02020603050405020304" pitchFamily="18" charset="0"/>
                <a:cs typeface="Times New Roman" panose="02020603050405020304" pitchFamily="18" charset="0"/>
              </a:rPr>
              <a:t>Complete D&amp;D of three remaining ARP structures and begin </a:t>
            </a:r>
          </a:p>
          <a:p>
            <a:pPr marL="457200" lvl="1" indent="0">
              <a:spcBef>
                <a:spcPts val="0"/>
              </a:spcBef>
              <a:buNone/>
              <a:tabLst>
                <a:tab pos="457200" algn="l"/>
              </a:tabLst>
            </a:pPr>
            <a:r>
              <a:rPr lang="en-US" sz="2400" dirty="0">
                <a:solidFill>
                  <a:srgbClr val="003088"/>
                </a:solidFill>
                <a:effectLst/>
                <a:ea typeface="Times New Roman" panose="02020603050405020304" pitchFamily="18" charset="0"/>
                <a:cs typeface="Times New Roman" panose="02020603050405020304" pitchFamily="18" charset="0"/>
              </a:rPr>
              <a:t>construction of SDA Cap</a:t>
            </a:r>
            <a:endParaRPr lang="en-US" sz="2400" dirty="0">
              <a:solidFill>
                <a:srgbClr val="003088"/>
              </a:solidFill>
              <a:ea typeface="Times New Roman" panose="02020603050405020304" pitchFamily="18" charset="0"/>
              <a:cs typeface="Times New Roman" panose="02020603050405020304" pitchFamily="18" charset="0"/>
            </a:endParaRPr>
          </a:p>
          <a:p>
            <a:pPr>
              <a:spcBef>
                <a:spcPts val="0"/>
              </a:spcBef>
              <a:tabLst>
                <a:tab pos="457200" algn="l"/>
              </a:tabLst>
            </a:pPr>
            <a:r>
              <a:rPr lang="en-US" dirty="0">
                <a:solidFill>
                  <a:srgbClr val="003088"/>
                </a:solidFill>
                <a:effectLst/>
                <a:ea typeface="Times New Roman" panose="02020603050405020304" pitchFamily="18" charset="0"/>
                <a:cs typeface="Times New Roman" panose="02020603050405020304" pitchFamily="18" charset="0"/>
              </a:rPr>
              <a:t>Finish construction of the Idaho CERCLA Disposal Facility expansion</a:t>
            </a:r>
            <a:endParaRPr lang="en-US" dirty="0">
              <a:solidFill>
                <a:srgbClr val="003088"/>
              </a:solidFill>
              <a:ea typeface="Times New Roman" panose="02020603050405020304" pitchFamily="18" charset="0"/>
              <a:cs typeface="Times New Roman" panose="02020603050405020304" pitchFamily="18" charset="0"/>
            </a:endParaRPr>
          </a:p>
          <a:p>
            <a:pPr>
              <a:spcBef>
                <a:spcPts val="0"/>
              </a:spcBef>
              <a:tabLst>
                <a:tab pos="457200" algn="l"/>
              </a:tabLst>
            </a:pPr>
            <a:r>
              <a:rPr lang="en-US" dirty="0">
                <a:solidFill>
                  <a:srgbClr val="003088"/>
                </a:solidFill>
                <a:effectLst/>
                <a:ea typeface="Times New Roman" panose="02020603050405020304" pitchFamily="18" charset="0"/>
                <a:cs typeface="Times New Roman" panose="02020603050405020304" pitchFamily="18" charset="0"/>
              </a:rPr>
              <a:t>Complete processing of sodium-bearing waste and close Idaho Nuclear Technical and Engineering Center tank farm facilities</a:t>
            </a:r>
            <a:endParaRPr lang="en-US" dirty="0">
              <a:solidFill>
                <a:srgbClr val="003088"/>
              </a:solidFill>
              <a:ea typeface="Times New Roman" panose="02020603050405020304" pitchFamily="18" charset="0"/>
              <a:cs typeface="Times New Roman" panose="02020603050405020304" pitchFamily="18" charset="0"/>
            </a:endParaRPr>
          </a:p>
          <a:p>
            <a:pPr>
              <a:spcBef>
                <a:spcPts val="0"/>
              </a:spcBef>
              <a:tabLst>
                <a:tab pos="457200" algn="l"/>
              </a:tabLst>
            </a:pPr>
            <a:r>
              <a:rPr lang="en-US" dirty="0">
                <a:solidFill>
                  <a:srgbClr val="003088"/>
                </a:solidFill>
                <a:effectLst/>
                <a:ea typeface="Times New Roman" panose="02020603050405020304" pitchFamily="18" charset="0"/>
                <a:cs typeface="Times New Roman" panose="02020603050405020304" pitchFamily="18" charset="0"/>
              </a:rPr>
              <a:t>Begin packaging spent nuclear fuel into road ready containers</a:t>
            </a:r>
            <a:endParaRPr lang="en-US" dirty="0">
              <a:solidFill>
                <a:srgbClr val="003088"/>
              </a:solidFill>
              <a:ea typeface="Times New Roman" panose="02020603050405020304" pitchFamily="18" charset="0"/>
              <a:cs typeface="Times New Roman" panose="02020603050405020304" pitchFamily="18" charset="0"/>
            </a:endParaRPr>
          </a:p>
          <a:p>
            <a:pPr>
              <a:spcBef>
                <a:spcPts val="0"/>
              </a:spcBef>
              <a:tabLst>
                <a:tab pos="457200" algn="l"/>
              </a:tabLst>
            </a:pPr>
            <a:r>
              <a:rPr lang="en-US" dirty="0">
                <a:solidFill>
                  <a:srgbClr val="003088"/>
                </a:solidFill>
                <a:effectLst/>
                <a:ea typeface="Times New Roman" panose="02020603050405020304" pitchFamily="18" charset="0"/>
                <a:cs typeface="Times New Roman" panose="02020603050405020304" pitchFamily="18" charset="0"/>
              </a:rPr>
              <a:t>Complete D&amp;D of the S1W, S1W and S5G prototype reactors</a:t>
            </a:r>
            <a:endParaRPr lang="en-US" dirty="0">
              <a:solidFill>
                <a:srgbClr val="003088"/>
              </a:solidFill>
              <a:effectLst/>
              <a:ea typeface="Calibri" panose="020F0502020204030204" pitchFamily="34" charset="0"/>
              <a:cs typeface="Times New Roman" panose="02020603050405020304" pitchFamily="18" charset="0"/>
            </a:endParaRPr>
          </a:p>
          <a:p>
            <a:pPr marL="0" indent="0">
              <a:lnSpc>
                <a:spcPct val="100000"/>
              </a:lnSpc>
              <a:buNone/>
            </a:pPr>
            <a:endParaRPr lang="en-US" sz="2000" dirty="0">
              <a:solidFill>
                <a:srgbClr val="003088"/>
              </a:solidFill>
            </a:endParaRPr>
          </a:p>
        </p:txBody>
      </p:sp>
      <p:grpSp>
        <p:nvGrpSpPr>
          <p:cNvPr id="18" name="Group 17">
            <a:extLst>
              <a:ext uri="{FF2B5EF4-FFF2-40B4-BE49-F238E27FC236}">
                <a16:creationId xmlns:a16="http://schemas.microsoft.com/office/drawing/2014/main" id="{B7E8DA45-943C-722D-3513-3689EB46F5E0}"/>
              </a:ext>
            </a:extLst>
          </p:cNvPr>
          <p:cNvGrpSpPr/>
          <p:nvPr/>
        </p:nvGrpSpPr>
        <p:grpSpPr>
          <a:xfrm>
            <a:off x="10622501" y="259996"/>
            <a:ext cx="1351129" cy="1736294"/>
            <a:chOff x="10372300" y="68240"/>
            <a:chExt cx="1419366" cy="1816679"/>
          </a:xfrm>
        </p:grpSpPr>
        <p:grpSp>
          <p:nvGrpSpPr>
            <p:cNvPr id="2" name="Group 1">
              <a:extLst>
                <a:ext uri="{FF2B5EF4-FFF2-40B4-BE49-F238E27FC236}">
                  <a16:creationId xmlns:a16="http://schemas.microsoft.com/office/drawing/2014/main" id="{4B2341E1-74EE-4E28-A222-FC13DB42C5F9}"/>
                </a:ext>
              </a:extLst>
            </p:cNvPr>
            <p:cNvGrpSpPr/>
            <p:nvPr/>
          </p:nvGrpSpPr>
          <p:grpSpPr>
            <a:xfrm>
              <a:off x="10372300" y="68240"/>
              <a:ext cx="1419366" cy="1816679"/>
              <a:chOff x="2681487" y="2156932"/>
              <a:chExt cx="680056" cy="1007466"/>
            </a:xfrm>
            <a:effectLst>
              <a:outerShdw blurRad="63500" sx="102000" sy="102000" algn="ctr" rotWithShape="0">
                <a:prstClr val="black">
                  <a:alpha val="40000"/>
                </a:prstClr>
              </a:outerShdw>
            </a:effectLst>
          </p:grpSpPr>
          <p:sp>
            <p:nvSpPr>
              <p:cNvPr id="11" name="Freeform 274">
                <a:extLst>
                  <a:ext uri="{FF2B5EF4-FFF2-40B4-BE49-F238E27FC236}">
                    <a16:creationId xmlns:a16="http://schemas.microsoft.com/office/drawing/2014/main" id="{BC920EA3-DB54-4E46-B992-BD9DE1653CF8}"/>
                  </a:ext>
                </a:extLst>
              </p:cNvPr>
              <p:cNvSpPr>
                <a:spLocks noChangeAspect="1"/>
              </p:cNvSpPr>
              <p:nvPr/>
            </p:nvSpPr>
            <p:spPr bwMode="auto">
              <a:xfrm>
                <a:off x="2681487" y="2156932"/>
                <a:ext cx="680056" cy="1007466"/>
              </a:xfrm>
              <a:custGeom>
                <a:avLst/>
                <a:gdLst>
                  <a:gd name="T0" fmla="*/ 0 w 638"/>
                  <a:gd name="T1" fmla="*/ 396 h 972"/>
                  <a:gd name="T2" fmla="*/ 24 w 638"/>
                  <a:gd name="T3" fmla="*/ 301 h 972"/>
                  <a:gd name="T4" fmla="*/ 37 w 638"/>
                  <a:gd name="T5" fmla="*/ 275 h 972"/>
                  <a:gd name="T6" fmla="*/ 26 w 638"/>
                  <a:gd name="T7" fmla="*/ 264 h 972"/>
                  <a:gd name="T8" fmla="*/ 28 w 638"/>
                  <a:gd name="T9" fmla="*/ 252 h 972"/>
                  <a:gd name="T10" fmla="*/ 47 w 638"/>
                  <a:gd name="T11" fmla="*/ 236 h 972"/>
                  <a:gd name="T12" fmla="*/ 74 w 638"/>
                  <a:gd name="T13" fmla="*/ 194 h 972"/>
                  <a:gd name="T14" fmla="*/ 66 w 638"/>
                  <a:gd name="T15" fmla="*/ 180 h 972"/>
                  <a:gd name="T16" fmla="*/ 62 w 638"/>
                  <a:gd name="T17" fmla="*/ 169 h 972"/>
                  <a:gd name="T18" fmla="*/ 63 w 638"/>
                  <a:gd name="T19" fmla="*/ 145 h 972"/>
                  <a:gd name="T20" fmla="*/ 98 w 638"/>
                  <a:gd name="T21" fmla="*/ 0 h 972"/>
                  <a:gd name="T22" fmla="*/ 137 w 638"/>
                  <a:gd name="T23" fmla="*/ 9 h 972"/>
                  <a:gd name="T24" fmla="*/ 123 w 638"/>
                  <a:gd name="T25" fmla="*/ 65 h 972"/>
                  <a:gd name="T26" fmla="*/ 132 w 638"/>
                  <a:gd name="T27" fmla="*/ 85 h 972"/>
                  <a:gd name="T28" fmla="*/ 133 w 638"/>
                  <a:gd name="T29" fmla="*/ 97 h 972"/>
                  <a:gd name="T30" fmla="*/ 129 w 638"/>
                  <a:gd name="T31" fmla="*/ 99 h 972"/>
                  <a:gd name="T32" fmla="*/ 143 w 638"/>
                  <a:gd name="T33" fmla="*/ 113 h 972"/>
                  <a:gd name="T34" fmla="*/ 158 w 638"/>
                  <a:gd name="T35" fmla="*/ 149 h 972"/>
                  <a:gd name="T36" fmla="*/ 163 w 638"/>
                  <a:gd name="T37" fmla="*/ 180 h 972"/>
                  <a:gd name="T38" fmla="*/ 166 w 638"/>
                  <a:gd name="T39" fmla="*/ 199 h 972"/>
                  <a:gd name="T40" fmla="*/ 156 w 638"/>
                  <a:gd name="T41" fmla="*/ 216 h 972"/>
                  <a:gd name="T42" fmla="*/ 162 w 638"/>
                  <a:gd name="T43" fmla="*/ 223 h 972"/>
                  <a:gd name="T44" fmla="*/ 182 w 638"/>
                  <a:gd name="T45" fmla="*/ 212 h 972"/>
                  <a:gd name="T46" fmla="*/ 196 w 638"/>
                  <a:gd name="T47" fmla="*/ 269 h 972"/>
                  <a:gd name="T48" fmla="*/ 205 w 638"/>
                  <a:gd name="T49" fmla="*/ 273 h 972"/>
                  <a:gd name="T50" fmla="*/ 208 w 638"/>
                  <a:gd name="T51" fmla="*/ 289 h 972"/>
                  <a:gd name="T52" fmla="*/ 234 w 638"/>
                  <a:gd name="T53" fmla="*/ 296 h 972"/>
                  <a:gd name="T54" fmla="*/ 275 w 638"/>
                  <a:gd name="T55" fmla="*/ 296 h 972"/>
                  <a:gd name="T56" fmla="*/ 293 w 638"/>
                  <a:gd name="T57" fmla="*/ 303 h 972"/>
                  <a:gd name="T58" fmla="*/ 268 w 638"/>
                  <a:gd name="T59" fmla="*/ 447 h 972"/>
                  <a:gd name="T60" fmla="*/ 134 w 638"/>
                  <a:gd name="T61" fmla="*/ 424 h 972"/>
                  <a:gd name="T62" fmla="*/ 0 w 638"/>
                  <a:gd name="T63" fmla="*/ 396 h 9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8"/>
                  <a:gd name="T97" fmla="*/ 0 h 972"/>
                  <a:gd name="T98" fmla="*/ 638 w 638"/>
                  <a:gd name="T99" fmla="*/ 972 h 9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8" h="972">
                    <a:moveTo>
                      <a:pt x="0" y="862"/>
                    </a:moveTo>
                    <a:lnTo>
                      <a:pt x="53" y="655"/>
                    </a:lnTo>
                    <a:lnTo>
                      <a:pt x="80" y="599"/>
                    </a:lnTo>
                    <a:lnTo>
                      <a:pt x="57" y="574"/>
                    </a:lnTo>
                    <a:lnTo>
                      <a:pt x="62" y="548"/>
                    </a:lnTo>
                    <a:lnTo>
                      <a:pt x="102" y="514"/>
                    </a:lnTo>
                    <a:lnTo>
                      <a:pt x="163" y="422"/>
                    </a:lnTo>
                    <a:lnTo>
                      <a:pt x="144" y="391"/>
                    </a:lnTo>
                    <a:lnTo>
                      <a:pt x="134" y="368"/>
                    </a:lnTo>
                    <a:lnTo>
                      <a:pt x="138" y="316"/>
                    </a:lnTo>
                    <a:lnTo>
                      <a:pt x="214" y="0"/>
                    </a:lnTo>
                    <a:lnTo>
                      <a:pt x="298" y="19"/>
                    </a:lnTo>
                    <a:lnTo>
                      <a:pt x="269" y="141"/>
                    </a:lnTo>
                    <a:lnTo>
                      <a:pt x="288" y="185"/>
                    </a:lnTo>
                    <a:lnTo>
                      <a:pt x="290" y="211"/>
                    </a:lnTo>
                    <a:lnTo>
                      <a:pt x="281" y="216"/>
                    </a:lnTo>
                    <a:lnTo>
                      <a:pt x="312" y="245"/>
                    </a:lnTo>
                    <a:lnTo>
                      <a:pt x="344" y="324"/>
                    </a:lnTo>
                    <a:lnTo>
                      <a:pt x="355" y="393"/>
                    </a:lnTo>
                    <a:lnTo>
                      <a:pt x="362" y="432"/>
                    </a:lnTo>
                    <a:lnTo>
                      <a:pt x="339" y="469"/>
                    </a:lnTo>
                    <a:lnTo>
                      <a:pt x="353" y="485"/>
                    </a:lnTo>
                    <a:lnTo>
                      <a:pt x="398" y="460"/>
                    </a:lnTo>
                    <a:lnTo>
                      <a:pt x="429" y="585"/>
                    </a:lnTo>
                    <a:lnTo>
                      <a:pt x="448" y="593"/>
                    </a:lnTo>
                    <a:lnTo>
                      <a:pt x="453" y="629"/>
                    </a:lnTo>
                    <a:lnTo>
                      <a:pt x="509" y="643"/>
                    </a:lnTo>
                    <a:lnTo>
                      <a:pt x="600" y="643"/>
                    </a:lnTo>
                    <a:lnTo>
                      <a:pt x="638" y="659"/>
                    </a:lnTo>
                    <a:lnTo>
                      <a:pt x="585" y="972"/>
                    </a:lnTo>
                    <a:lnTo>
                      <a:pt x="292" y="922"/>
                    </a:lnTo>
                    <a:lnTo>
                      <a:pt x="0" y="862"/>
                    </a:lnTo>
                    <a:close/>
                  </a:path>
                </a:pathLst>
              </a:custGeom>
              <a:solidFill>
                <a:srgbClr val="A9CF83"/>
              </a:solidFill>
              <a:ln w="19050">
                <a:solidFill>
                  <a:schemeClr val="accent3">
                    <a:lumMod val="20000"/>
                    <a:lumOff val="80000"/>
                  </a:schemeClr>
                </a:solidFill>
                <a:round/>
                <a:headEnd/>
                <a:tailEnd/>
              </a:ln>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EB97DAFF-3EF1-4B67-A15F-7522D407C0A7}"/>
                  </a:ext>
                </a:extLst>
              </p:cNvPr>
              <p:cNvSpPr/>
              <p:nvPr/>
            </p:nvSpPr>
            <p:spPr>
              <a:xfrm>
                <a:off x="3076829" y="2878712"/>
                <a:ext cx="72351"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grpSp>
        <p:sp>
          <p:nvSpPr>
            <p:cNvPr id="13" name="TextBox 12">
              <a:extLst>
                <a:ext uri="{FF2B5EF4-FFF2-40B4-BE49-F238E27FC236}">
                  <a16:creationId xmlns:a16="http://schemas.microsoft.com/office/drawing/2014/main" id="{04CB660F-81E5-4C7D-9ADE-D4343E154A8F}"/>
                </a:ext>
              </a:extLst>
            </p:cNvPr>
            <p:cNvSpPr txBox="1"/>
            <p:nvPr/>
          </p:nvSpPr>
          <p:spPr>
            <a:xfrm>
              <a:off x="10640691" y="914399"/>
              <a:ext cx="806872" cy="6924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1F497D"/>
                  </a:solidFill>
                  <a:effectLst/>
                  <a:uLnTx/>
                  <a:uFillTx/>
                  <a:latin typeface="Calibri"/>
                  <a:ea typeface="+mn-ea"/>
                  <a:cs typeface="+mn-cs"/>
                </a:rPr>
                <a:t>Idaho Falls,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1F497D"/>
                  </a:solidFill>
                  <a:effectLst/>
                  <a:uLnTx/>
                  <a:uFillTx/>
                  <a:latin typeface="Calibri"/>
                  <a:ea typeface="+mn-ea"/>
                  <a:cs typeface="+mn-cs"/>
                </a:rPr>
                <a:t>Idaho</a:t>
              </a:r>
            </a:p>
          </p:txBody>
        </p:sp>
      </p:grpSp>
      <p:sp>
        <p:nvSpPr>
          <p:cNvPr id="4" name="Title 1">
            <a:extLst>
              <a:ext uri="{FF2B5EF4-FFF2-40B4-BE49-F238E27FC236}">
                <a16:creationId xmlns:a16="http://schemas.microsoft.com/office/drawing/2014/main" id="{920880FA-6584-F920-0FB6-1FF02083E743}"/>
              </a:ext>
            </a:extLst>
          </p:cNvPr>
          <p:cNvSpPr txBox="1">
            <a:spLocks/>
          </p:cNvSpPr>
          <p:nvPr/>
        </p:nvSpPr>
        <p:spPr>
          <a:xfrm>
            <a:off x="794522" y="526518"/>
            <a:ext cx="9873465" cy="712333"/>
          </a:xfrm>
          <a:prstGeom prst="rect">
            <a:avLst/>
          </a:prstGeom>
        </p:spPr>
        <p:txBody>
          <a:bodyPr vert="horz" lIns="91440" tIns="45720" rIns="91440" bIns="45720" rtlCol="0" anchor="t" anchorCtr="0">
            <a:normAutofit/>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6637"/>
                </a:solidFill>
                <a:effectLst/>
                <a:uLnTx/>
                <a:uFillTx/>
                <a:latin typeface="Arial Black" panose="020B0A04020102020204"/>
                <a:ea typeface="+mj-ea"/>
                <a:cs typeface="Calibri" panose="020F0502020204030204" pitchFamily="34" charset="0"/>
              </a:rPr>
              <a:t>Idaho Cleanup Project</a:t>
            </a:r>
            <a:endParaRPr kumimoji="0" lang="en-US" sz="2800" b="1" i="0" u="none" strike="noStrike" kern="1200" cap="none" spc="0" normalizeH="0" baseline="0" noProof="0" dirty="0">
              <a:ln>
                <a:noFill/>
              </a:ln>
              <a:solidFill>
                <a:srgbClr val="FFFFFF"/>
              </a:solidFill>
              <a:effectLst/>
              <a:uLnTx/>
              <a:uFillTx/>
              <a:latin typeface="Arial Black" panose="020B0A04020102020204"/>
              <a:ea typeface="+mj-ea"/>
              <a:cs typeface="+mj-cs"/>
            </a:endParaRPr>
          </a:p>
        </p:txBody>
      </p:sp>
      <p:pic>
        <p:nvPicPr>
          <p:cNvPr id="8" name="Picture 7" descr="A group of people in a room&#10;&#10;Description automatically generated">
            <a:extLst>
              <a:ext uri="{FF2B5EF4-FFF2-40B4-BE49-F238E27FC236}">
                <a16:creationId xmlns:a16="http://schemas.microsoft.com/office/drawing/2014/main" id="{E796C6FD-C7C0-4469-1B89-3E70DBD11B1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 y="3798099"/>
            <a:ext cx="4344294" cy="2259431"/>
          </a:xfrm>
          <a:prstGeom prst="rect">
            <a:avLst/>
          </a:prstGeom>
        </p:spPr>
      </p:pic>
      <p:pic>
        <p:nvPicPr>
          <p:cNvPr id="12" name="Picture 11" descr="A construction site with a large building&#10;&#10;Description automatically generated">
            <a:extLst>
              <a:ext uri="{FF2B5EF4-FFF2-40B4-BE49-F238E27FC236}">
                <a16:creationId xmlns:a16="http://schemas.microsoft.com/office/drawing/2014/main" id="{298F7DFA-F85B-C012-ACE6-9971B8974C4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12271" y="3810257"/>
            <a:ext cx="4671841" cy="2247273"/>
          </a:xfrm>
          <a:prstGeom prst="rect">
            <a:avLst/>
          </a:prstGeom>
        </p:spPr>
      </p:pic>
      <p:pic>
        <p:nvPicPr>
          <p:cNvPr id="17" name="Picture 16" descr="A group of people in a factory&#10;&#10;Description automatically generated">
            <a:extLst>
              <a:ext uri="{FF2B5EF4-FFF2-40B4-BE49-F238E27FC236}">
                <a16:creationId xmlns:a16="http://schemas.microsoft.com/office/drawing/2014/main" id="{FB13B572-C202-5CDB-8A28-1C4DC9FDB8D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229587" y="3811747"/>
            <a:ext cx="3962413" cy="2247272"/>
          </a:xfrm>
          <a:prstGeom prst="rect">
            <a:avLst/>
          </a:prstGeom>
        </p:spPr>
      </p:pic>
      <p:sp>
        <p:nvSpPr>
          <p:cNvPr id="19" name="Slide Number Placeholder 18">
            <a:extLst>
              <a:ext uri="{FF2B5EF4-FFF2-40B4-BE49-F238E27FC236}">
                <a16:creationId xmlns:a16="http://schemas.microsoft.com/office/drawing/2014/main" id="{A6EC995A-B2C6-B0D0-3A78-661B9DE28DE4}"/>
              </a:ext>
            </a:extLst>
          </p:cNvPr>
          <p:cNvSpPr>
            <a:spLocks noGrp="1"/>
          </p:cNvSpPr>
          <p:nvPr>
            <p:ph type="sldNum" sz="quarter" idx="11"/>
          </p:nvPr>
        </p:nvSpPr>
        <p:spPr/>
        <p:txBody>
          <a:bodyPr/>
          <a:lstStyle/>
          <a:p>
            <a:pPr algn="ctr">
              <a:defRPr/>
            </a:pPr>
            <a:fld id="{F04C2B28-D913-4DCD-9CF5-F7D951D22168}" type="slidenum">
              <a:rPr lang="en-US" sz="1200" smtClean="0">
                <a:solidFill>
                  <a:schemeClr val="bg1"/>
                </a:solidFill>
              </a:rPr>
              <a:pPr algn="ctr">
                <a:defRPr/>
              </a:pPr>
              <a:t>35</a:t>
            </a:fld>
            <a:endParaRPr lang="en-US" sz="1200">
              <a:solidFill>
                <a:schemeClr val="bg1"/>
              </a:solidFill>
            </a:endParaRPr>
          </a:p>
        </p:txBody>
      </p:sp>
    </p:spTree>
    <p:extLst>
      <p:ext uri="{BB962C8B-B14F-4D97-AF65-F5344CB8AC3E}">
        <p14:creationId xmlns:p14="http://schemas.microsoft.com/office/powerpoint/2010/main" val="330207638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66BD32-B5D3-4216-B1AE-6D7691E73793}"/>
              </a:ext>
            </a:extLst>
          </p:cNvPr>
          <p:cNvSpPr>
            <a:spLocks noGrp="1"/>
          </p:cNvSpPr>
          <p:nvPr>
            <p:ph sz="quarter" idx="4294967295"/>
          </p:nvPr>
        </p:nvSpPr>
        <p:spPr>
          <a:xfrm>
            <a:off x="791111" y="1109193"/>
            <a:ext cx="10958998" cy="2536684"/>
          </a:xfrm>
        </p:spPr>
        <p:txBody>
          <a:bodyPr>
            <a:noAutofit/>
          </a:bodyPr>
          <a:lstStyle/>
          <a:p>
            <a:pPr marL="0" indent="0">
              <a:lnSpc>
                <a:spcPct val="100000"/>
              </a:lnSpc>
              <a:spcBef>
                <a:spcPts val="0"/>
              </a:spcBef>
              <a:buNone/>
            </a:pPr>
            <a:r>
              <a:rPr lang="en-US" b="1" dirty="0">
                <a:solidFill>
                  <a:srgbClr val="002499"/>
                </a:solidFill>
                <a:ea typeface="Calibri" panose="020F0502020204030204" pitchFamily="34" charset="0"/>
              </a:rPr>
              <a:t>Progress</a:t>
            </a:r>
            <a:endParaRPr lang="en-US" sz="2800" b="1" dirty="0">
              <a:solidFill>
                <a:srgbClr val="002499"/>
              </a:solidFill>
              <a:ea typeface="Calibri" panose="020F0502020204030204" pitchFamily="34" charset="0"/>
            </a:endParaRPr>
          </a:p>
          <a:p>
            <a:pPr>
              <a:lnSpc>
                <a:spcPct val="100000"/>
              </a:lnSpc>
              <a:spcBef>
                <a:spcPts val="0"/>
              </a:spcBef>
            </a:pPr>
            <a:r>
              <a:rPr lang="en-US" sz="2000" dirty="0">
                <a:solidFill>
                  <a:srgbClr val="002499"/>
                </a:solidFill>
                <a:ea typeface="Times New Roman" panose="02020603050405020304" pitchFamily="18" charset="0"/>
              </a:rPr>
              <a:t>Exceeded EM goal for transuranic waste shipments to Waste Isolation Pilot Plant for the last 3 years</a:t>
            </a:r>
            <a:endParaRPr lang="en-US" sz="2000" dirty="0">
              <a:solidFill>
                <a:srgbClr val="002499"/>
              </a:solidFill>
              <a:ea typeface="Calibri" panose="020F0502020204030204" pitchFamily="34" charset="0"/>
            </a:endParaRPr>
          </a:p>
          <a:p>
            <a:pPr>
              <a:lnSpc>
                <a:spcPct val="100000"/>
              </a:lnSpc>
              <a:spcBef>
                <a:spcPts val="0"/>
              </a:spcBef>
            </a:pPr>
            <a:r>
              <a:rPr lang="en-US" sz="2000" dirty="0">
                <a:solidFill>
                  <a:srgbClr val="002499"/>
                </a:solidFill>
                <a:ea typeface="Times New Roman" panose="02020603050405020304" pitchFamily="18" charset="0"/>
              </a:rPr>
              <a:t>Finished investigation and soil remediation for 2 legacy cleanup campaigns </a:t>
            </a:r>
            <a:endParaRPr lang="en-US" sz="2000" dirty="0">
              <a:solidFill>
                <a:srgbClr val="002499"/>
              </a:solidFill>
              <a:ea typeface="Calibri" panose="020F0502020204030204" pitchFamily="34" charset="0"/>
            </a:endParaRPr>
          </a:p>
          <a:p>
            <a:pPr>
              <a:lnSpc>
                <a:spcPct val="100000"/>
              </a:lnSpc>
              <a:spcBef>
                <a:spcPts val="0"/>
              </a:spcBef>
            </a:pPr>
            <a:r>
              <a:rPr lang="en-US" sz="2000" dirty="0">
                <a:solidFill>
                  <a:srgbClr val="002499"/>
                </a:solidFill>
                <a:ea typeface="Calibri" panose="020F0502020204030204" pitchFamily="34" charset="0"/>
              </a:rPr>
              <a:t>Completed </a:t>
            </a:r>
            <a:r>
              <a:rPr lang="en-US" sz="2000" dirty="0">
                <a:solidFill>
                  <a:srgbClr val="003088"/>
                </a:solidFill>
                <a:ea typeface="Calibri" panose="020F0502020204030204" pitchFamily="34" charset="0"/>
              </a:rPr>
              <a:t>field</a:t>
            </a:r>
            <a:r>
              <a:rPr lang="en-US" sz="2000" dirty="0">
                <a:solidFill>
                  <a:srgbClr val="002499"/>
                </a:solidFill>
                <a:ea typeface="Calibri" panose="020F0502020204030204" pitchFamily="34" charset="0"/>
              </a:rPr>
              <a:t> work for Middle DP Road Site – a key cleanup project for Los Alamos County economic development</a:t>
            </a:r>
          </a:p>
          <a:p>
            <a:pPr>
              <a:lnSpc>
                <a:spcPct val="100000"/>
              </a:lnSpc>
              <a:spcBef>
                <a:spcPts val="0"/>
              </a:spcBef>
            </a:pPr>
            <a:r>
              <a:rPr lang="en-US" sz="2000" dirty="0">
                <a:solidFill>
                  <a:srgbClr val="002499"/>
                </a:solidFill>
                <a:ea typeface="Calibri" panose="020F0502020204030204" pitchFamily="34" charset="0"/>
              </a:rPr>
              <a:t>Implemented </a:t>
            </a:r>
            <a:r>
              <a:rPr lang="pt-BR" sz="2000" dirty="0">
                <a:solidFill>
                  <a:srgbClr val="002499"/>
                </a:solidFill>
                <a:ea typeface="Calibri" panose="020F0502020204030204" pitchFamily="34" charset="0"/>
              </a:rPr>
              <a:t>EM Los Alamos Field Office</a:t>
            </a:r>
            <a:r>
              <a:rPr lang="en-US" sz="2000" dirty="0">
                <a:solidFill>
                  <a:srgbClr val="002499"/>
                </a:solidFill>
                <a:ea typeface="Calibri" panose="020F0502020204030204" pitchFamily="34" charset="0"/>
              </a:rPr>
              <a:t> Strategic Vision initiative to obtain input from pueblos, stakeholders and the public for remaining legacy cleanup projects</a:t>
            </a:r>
          </a:p>
          <a:p>
            <a:pPr marL="0" indent="0">
              <a:lnSpc>
                <a:spcPct val="100000"/>
              </a:lnSpc>
              <a:buNone/>
            </a:pPr>
            <a:endParaRPr lang="en-US" sz="3200" dirty="0">
              <a:solidFill>
                <a:srgbClr val="002499"/>
              </a:solidFill>
            </a:endParaRPr>
          </a:p>
        </p:txBody>
      </p:sp>
      <p:sp>
        <p:nvSpPr>
          <p:cNvPr id="8" name="Title 2"/>
          <p:cNvSpPr txBox="1">
            <a:spLocks noGrp="1"/>
          </p:cNvSpPr>
          <p:nvPr>
            <p:ph type="title"/>
          </p:nvPr>
        </p:nvSpPr>
        <p:spPr>
          <a:xfrm>
            <a:off x="1893664" y="209634"/>
            <a:ext cx="8229600" cy="712333"/>
          </a:xfrm>
        </p:spPr>
        <p:txBody>
          <a:bodyPr/>
          <a:lstStyle/>
          <a:p>
            <a:pPr algn="r" eaLnBrk="1" hangingPunct="1">
              <a:defRPr/>
            </a:pPr>
            <a:r>
              <a:rPr lang="en-US" b="1" dirty="0">
                <a:solidFill>
                  <a:schemeClr val="bg1"/>
                </a:solidFill>
                <a:cs typeface="Arial" panose="020B0604020202020204" pitchFamily="34" charset="0"/>
              </a:rPr>
              <a:t>Los Alamos</a:t>
            </a:r>
            <a:endParaRPr lang="en-US" b="1" dirty="0">
              <a:solidFill>
                <a:srgbClr val="FF0000"/>
              </a:solidFill>
              <a:effectLst/>
              <a:cs typeface="Arial" panose="020B0604020202020204" pitchFamily="34" charset="0"/>
            </a:endParaRPr>
          </a:p>
        </p:txBody>
      </p:sp>
      <p:sp>
        <p:nvSpPr>
          <p:cNvPr id="3" name="Title 1">
            <a:extLst>
              <a:ext uri="{FF2B5EF4-FFF2-40B4-BE49-F238E27FC236}">
                <a16:creationId xmlns:a16="http://schemas.microsoft.com/office/drawing/2014/main" id="{9CE23975-30CA-5EBD-0D65-A5ADF0A25B42}"/>
              </a:ext>
            </a:extLst>
          </p:cNvPr>
          <p:cNvSpPr txBox="1">
            <a:spLocks/>
          </p:cNvSpPr>
          <p:nvPr/>
        </p:nvSpPr>
        <p:spPr>
          <a:xfrm>
            <a:off x="1159267" y="459753"/>
            <a:ext cx="9873465" cy="712333"/>
          </a:xfrm>
          <a:prstGeom prst="rect">
            <a:avLst/>
          </a:prstGeom>
        </p:spPr>
        <p:txBody>
          <a:bodyPr vert="horz" lIns="91440" tIns="45720" rIns="91440" bIns="45720" rtlCol="0" anchor="t" anchorCtr="0">
            <a:normAutofit/>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6637"/>
                </a:solidFill>
                <a:effectLst/>
                <a:uLnTx/>
                <a:uFillTx/>
                <a:latin typeface="Arial Black" panose="020B0A04020102020204"/>
                <a:ea typeface="+mj-ea"/>
                <a:cs typeface="Calibri" panose="020F0502020204030204" pitchFamily="34" charset="0"/>
              </a:rPr>
              <a:t>Los Alamos</a:t>
            </a:r>
            <a:endParaRPr kumimoji="0" lang="en-US" sz="2800" b="1" i="0" u="none" strike="noStrike" kern="1200" cap="none" spc="0" normalizeH="0" baseline="0" noProof="0" dirty="0">
              <a:ln>
                <a:noFill/>
              </a:ln>
              <a:solidFill>
                <a:srgbClr val="FFFFFF"/>
              </a:solidFill>
              <a:effectLst/>
              <a:uLnTx/>
              <a:uFillTx/>
              <a:latin typeface="Arial Black" panose="020B0A04020102020204"/>
              <a:ea typeface="+mj-ea"/>
              <a:cs typeface="+mj-cs"/>
            </a:endParaRPr>
          </a:p>
        </p:txBody>
      </p:sp>
      <p:grpSp>
        <p:nvGrpSpPr>
          <p:cNvPr id="6" name="Group 5">
            <a:extLst>
              <a:ext uri="{FF2B5EF4-FFF2-40B4-BE49-F238E27FC236}">
                <a16:creationId xmlns:a16="http://schemas.microsoft.com/office/drawing/2014/main" id="{65160369-6D6B-5BD0-33A6-D509D830BFEF}"/>
              </a:ext>
            </a:extLst>
          </p:cNvPr>
          <p:cNvGrpSpPr>
            <a:grpSpLocks/>
          </p:cNvGrpSpPr>
          <p:nvPr/>
        </p:nvGrpSpPr>
        <p:grpSpPr>
          <a:xfrm rot="21201364">
            <a:off x="9901808" y="96631"/>
            <a:ext cx="1758199" cy="1388938"/>
            <a:chOff x="1938859" y="2057400"/>
            <a:chExt cx="2228330" cy="2152651"/>
          </a:xfrm>
        </p:grpSpPr>
        <p:sp>
          <p:nvSpPr>
            <p:cNvPr id="10" name="Freeform 28">
              <a:extLst>
                <a:ext uri="{FF2B5EF4-FFF2-40B4-BE49-F238E27FC236}">
                  <a16:creationId xmlns:a16="http://schemas.microsoft.com/office/drawing/2014/main" id="{E52844FB-E75F-0985-164B-EBBE060146E2}"/>
                </a:ext>
              </a:extLst>
            </p:cNvPr>
            <p:cNvSpPr>
              <a:spLocks noChangeAspect="1"/>
            </p:cNvSpPr>
            <p:nvPr/>
          </p:nvSpPr>
          <p:spPr bwMode="auto">
            <a:xfrm>
              <a:off x="1938859" y="2057400"/>
              <a:ext cx="2228330" cy="2152651"/>
            </a:xfrm>
            <a:custGeom>
              <a:avLst/>
              <a:gdLst/>
              <a:ahLst/>
              <a:cxnLst>
                <a:cxn ang="0">
                  <a:pos x="94" y="724"/>
                </a:cxn>
                <a:cxn ang="0">
                  <a:pos x="104" y="670"/>
                </a:cxn>
                <a:cxn ang="0">
                  <a:pos x="291" y="693"/>
                </a:cxn>
                <a:cxn ang="0">
                  <a:pos x="284" y="666"/>
                </a:cxn>
                <a:cxn ang="0">
                  <a:pos x="685" y="703"/>
                </a:cxn>
                <a:cxn ang="0">
                  <a:pos x="747" y="69"/>
                </a:cxn>
                <a:cxn ang="0">
                  <a:pos x="431" y="42"/>
                </a:cxn>
                <a:cxn ang="0">
                  <a:pos x="111" y="0"/>
                </a:cxn>
                <a:cxn ang="0">
                  <a:pos x="0" y="712"/>
                </a:cxn>
                <a:cxn ang="0">
                  <a:pos x="94" y="724"/>
                </a:cxn>
              </a:cxnLst>
              <a:rect l="0" t="0" r="r" b="b"/>
              <a:pathLst>
                <a:path w="747" h="724">
                  <a:moveTo>
                    <a:pt x="94" y="724"/>
                  </a:moveTo>
                  <a:lnTo>
                    <a:pt x="104" y="670"/>
                  </a:lnTo>
                  <a:lnTo>
                    <a:pt x="291" y="693"/>
                  </a:lnTo>
                  <a:lnTo>
                    <a:pt x="284" y="666"/>
                  </a:lnTo>
                  <a:lnTo>
                    <a:pt x="685" y="703"/>
                  </a:lnTo>
                  <a:lnTo>
                    <a:pt x="747" y="69"/>
                  </a:lnTo>
                  <a:lnTo>
                    <a:pt x="431" y="42"/>
                  </a:lnTo>
                  <a:lnTo>
                    <a:pt x="111" y="0"/>
                  </a:lnTo>
                  <a:lnTo>
                    <a:pt x="0" y="712"/>
                  </a:lnTo>
                  <a:lnTo>
                    <a:pt x="94" y="724"/>
                  </a:lnTo>
                  <a:close/>
                </a:path>
              </a:pathLst>
            </a:custGeom>
            <a:solidFill>
              <a:srgbClr val="A9CF83"/>
            </a:solidFill>
            <a:ln w="50800" cmpd="dbl">
              <a:solidFill>
                <a:schemeClr val="bg1">
                  <a:lumMod val="95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6478B"/>
                </a:solidFill>
                <a:effectLst/>
                <a:uLnTx/>
                <a:uFillTx/>
                <a:latin typeface="Calibri" pitchFamily="34" charset="0"/>
                <a:ea typeface="+mn-ea"/>
                <a:cs typeface="+mn-cs"/>
              </a:endParaRPr>
            </a:p>
          </p:txBody>
        </p:sp>
        <p:sp>
          <p:nvSpPr>
            <p:cNvPr id="11" name="Oval 10">
              <a:extLst>
                <a:ext uri="{FF2B5EF4-FFF2-40B4-BE49-F238E27FC236}">
                  <a16:creationId xmlns:a16="http://schemas.microsoft.com/office/drawing/2014/main" id="{F5A081FE-D83A-2C18-C1E3-20120056BCDC}"/>
                </a:ext>
              </a:extLst>
            </p:cNvPr>
            <p:cNvSpPr>
              <a:spLocks/>
            </p:cNvSpPr>
            <p:nvPr/>
          </p:nvSpPr>
          <p:spPr>
            <a:xfrm>
              <a:off x="3352800" y="2514600"/>
              <a:ext cx="195903" cy="191630"/>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sp>
        <p:nvSpPr>
          <p:cNvPr id="9" name="Rectangle 8">
            <a:extLst>
              <a:ext uri="{FF2B5EF4-FFF2-40B4-BE49-F238E27FC236}">
                <a16:creationId xmlns:a16="http://schemas.microsoft.com/office/drawing/2014/main" id="{4BB06DF5-3D13-1FBD-E1DF-E09D07F61E48}"/>
              </a:ext>
            </a:extLst>
          </p:cNvPr>
          <p:cNvSpPr>
            <a:spLocks/>
          </p:cNvSpPr>
          <p:nvPr/>
        </p:nvSpPr>
        <p:spPr>
          <a:xfrm>
            <a:off x="10123264" y="502222"/>
            <a:ext cx="1099654" cy="461665"/>
          </a:xfrm>
          <a:prstGeom prst="rect">
            <a:avLst/>
          </a:prstGeom>
          <a:effectLst>
            <a:outerShdw blurRad="63500" sx="102000" sy="102000" algn="ctr"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6568C"/>
                </a:solidFill>
                <a:effectLst/>
                <a:uLnTx/>
                <a:uFillTx/>
                <a:latin typeface="Calibri"/>
                <a:ea typeface="+mn-ea"/>
                <a:cs typeface="+mn-cs"/>
              </a:rPr>
              <a:t>Los Alamos, </a:t>
            </a:r>
            <a:br>
              <a:rPr kumimoji="0" lang="en-US" sz="1200" b="1" i="0" u="none" strike="noStrike" kern="1200" cap="none" spc="0" normalizeH="0" baseline="0" noProof="0" dirty="0">
                <a:ln>
                  <a:noFill/>
                </a:ln>
                <a:solidFill>
                  <a:srgbClr val="46568C"/>
                </a:solidFill>
                <a:effectLst/>
                <a:uLnTx/>
                <a:uFillTx/>
                <a:latin typeface="Calibri"/>
                <a:ea typeface="+mn-ea"/>
                <a:cs typeface="+mn-cs"/>
              </a:rPr>
            </a:br>
            <a:r>
              <a:rPr kumimoji="0" lang="en-US" sz="1200" b="1" i="0" u="none" strike="noStrike" kern="1200" cap="none" spc="0" normalizeH="0" baseline="0" noProof="0" dirty="0">
                <a:ln>
                  <a:noFill/>
                </a:ln>
                <a:solidFill>
                  <a:srgbClr val="46568C"/>
                </a:solidFill>
                <a:effectLst/>
                <a:uLnTx/>
                <a:uFillTx/>
                <a:latin typeface="Calibri"/>
                <a:ea typeface="+mn-ea"/>
                <a:cs typeface="+mn-cs"/>
              </a:rPr>
              <a:t>New Mexico</a:t>
            </a:r>
          </a:p>
        </p:txBody>
      </p:sp>
      <p:pic>
        <p:nvPicPr>
          <p:cNvPr id="5" name="Picture 4" descr="A construction site with heavy machinery&#10;&#10;Description automatically generated">
            <a:extLst>
              <a:ext uri="{FF2B5EF4-FFF2-40B4-BE49-F238E27FC236}">
                <a16:creationId xmlns:a16="http://schemas.microsoft.com/office/drawing/2014/main" id="{C6D5841C-A181-9238-6DA2-798CB4B277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10044" y="3751112"/>
            <a:ext cx="4081956" cy="2300140"/>
          </a:xfrm>
          <a:prstGeom prst="rect">
            <a:avLst/>
          </a:prstGeom>
        </p:spPr>
      </p:pic>
      <p:pic>
        <p:nvPicPr>
          <p:cNvPr id="16" name="Picture 15" descr="Long shot of several semi trucks&#10;&#10;Description automatically generated">
            <a:extLst>
              <a:ext uri="{FF2B5EF4-FFF2-40B4-BE49-F238E27FC236}">
                <a16:creationId xmlns:a16="http://schemas.microsoft.com/office/drawing/2014/main" id="{88E2B8CC-9453-28FD-FBE3-F64CA44FD5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24728" y="3751111"/>
            <a:ext cx="4185316" cy="2300141"/>
          </a:xfrm>
          <a:prstGeom prst="rect">
            <a:avLst/>
          </a:prstGeom>
        </p:spPr>
      </p:pic>
      <p:pic>
        <p:nvPicPr>
          <p:cNvPr id="18" name="Picture 17" descr="A construction worker using a hose to dig a hole in the ground&#10;&#10;Description automatically generated">
            <a:extLst>
              <a:ext uri="{FF2B5EF4-FFF2-40B4-BE49-F238E27FC236}">
                <a16:creationId xmlns:a16="http://schemas.microsoft.com/office/drawing/2014/main" id="{CBD4030A-93FF-E2E7-7B0E-2C38ECE29F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3751111"/>
            <a:ext cx="3924728" cy="2300141"/>
          </a:xfrm>
          <a:prstGeom prst="rect">
            <a:avLst/>
          </a:prstGeom>
        </p:spPr>
      </p:pic>
      <p:sp>
        <p:nvSpPr>
          <p:cNvPr id="4" name="Slide Number Placeholder 3">
            <a:extLst>
              <a:ext uri="{FF2B5EF4-FFF2-40B4-BE49-F238E27FC236}">
                <a16:creationId xmlns:a16="http://schemas.microsoft.com/office/drawing/2014/main" id="{006B2C4F-89AF-B465-7574-4AE111EE270D}"/>
              </a:ext>
            </a:extLst>
          </p:cNvPr>
          <p:cNvSpPr>
            <a:spLocks noGrp="1"/>
          </p:cNvSpPr>
          <p:nvPr>
            <p:ph type="sldNum" sz="quarter" idx="11"/>
          </p:nvPr>
        </p:nvSpPr>
        <p:spPr/>
        <p:txBody>
          <a:bodyPr/>
          <a:lstStyle/>
          <a:p>
            <a:pPr algn="ctr">
              <a:defRPr/>
            </a:pPr>
            <a:fld id="{F04C2B28-D913-4DCD-9CF5-F7D951D22168}" type="slidenum">
              <a:rPr lang="en-US" sz="1200" smtClean="0">
                <a:solidFill>
                  <a:schemeClr val="bg1"/>
                </a:solidFill>
              </a:rPr>
              <a:pPr algn="ctr">
                <a:defRPr/>
              </a:pPr>
              <a:t>36</a:t>
            </a:fld>
            <a:endParaRPr lang="en-US" sz="1200" dirty="0">
              <a:solidFill>
                <a:schemeClr val="bg1"/>
              </a:solidFill>
            </a:endParaRPr>
          </a:p>
        </p:txBody>
      </p:sp>
    </p:spTree>
    <p:extLst>
      <p:ext uri="{BB962C8B-B14F-4D97-AF65-F5344CB8AC3E}">
        <p14:creationId xmlns:p14="http://schemas.microsoft.com/office/powerpoint/2010/main" val="263921931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E66BD32-B5D3-4216-B1AE-6D7691E73793}"/>
              </a:ext>
            </a:extLst>
          </p:cNvPr>
          <p:cNvSpPr>
            <a:spLocks noGrp="1"/>
          </p:cNvSpPr>
          <p:nvPr>
            <p:ph sz="quarter" idx="4294967295"/>
          </p:nvPr>
        </p:nvSpPr>
        <p:spPr>
          <a:xfrm>
            <a:off x="791111" y="1246431"/>
            <a:ext cx="10958998" cy="2830953"/>
          </a:xfrm>
        </p:spPr>
        <p:txBody>
          <a:bodyPr>
            <a:noAutofit/>
          </a:bodyPr>
          <a:lstStyle/>
          <a:p>
            <a:pPr marL="0" indent="0">
              <a:lnSpc>
                <a:spcPct val="100000"/>
              </a:lnSpc>
              <a:spcBef>
                <a:spcPts val="0"/>
              </a:spcBef>
              <a:buNone/>
            </a:pPr>
            <a:r>
              <a:rPr lang="en-US" sz="2800" b="1" dirty="0">
                <a:solidFill>
                  <a:srgbClr val="002499"/>
                </a:solidFill>
                <a:ea typeface="Calibri" panose="020F0502020204030204" pitchFamily="34" charset="0"/>
              </a:rPr>
              <a:t>Upcoming Work</a:t>
            </a:r>
          </a:p>
          <a:p>
            <a:pPr>
              <a:lnSpc>
                <a:spcPct val="100000"/>
              </a:lnSpc>
              <a:spcBef>
                <a:spcPts val="0"/>
              </a:spcBef>
            </a:pPr>
            <a:r>
              <a:rPr lang="en-US" dirty="0">
                <a:solidFill>
                  <a:srgbClr val="002499"/>
                </a:solidFill>
                <a:ea typeface="Times New Roman" panose="02020603050405020304" pitchFamily="18" charset="0"/>
              </a:rPr>
              <a:t>Complete below-ground retrieval and size-reduction of 158 corrugated metal pipes of cemented transuranic waste </a:t>
            </a:r>
          </a:p>
          <a:p>
            <a:pPr>
              <a:lnSpc>
                <a:spcPct val="100000"/>
              </a:lnSpc>
              <a:spcBef>
                <a:spcPts val="0"/>
              </a:spcBef>
            </a:pPr>
            <a:r>
              <a:rPr lang="en-US" dirty="0">
                <a:solidFill>
                  <a:srgbClr val="002499"/>
                </a:solidFill>
                <a:ea typeface="Times New Roman" panose="02020603050405020304" pitchFamily="18" charset="0"/>
              </a:rPr>
              <a:t>Perform site characterization and soil remediation at 5 Aggregate Areas within watersheds or canyons at Los Alamos National Laboratory</a:t>
            </a:r>
            <a:endParaRPr lang="en-US" dirty="0">
              <a:solidFill>
                <a:srgbClr val="002499"/>
              </a:solidFill>
              <a:ea typeface="Calibri" panose="020F0502020204030204" pitchFamily="34" charset="0"/>
            </a:endParaRPr>
          </a:p>
          <a:p>
            <a:pPr marL="0" indent="0">
              <a:lnSpc>
                <a:spcPct val="100000"/>
              </a:lnSpc>
              <a:buNone/>
            </a:pPr>
            <a:endParaRPr lang="en-US" sz="3600" dirty="0">
              <a:solidFill>
                <a:srgbClr val="002499"/>
              </a:solidFill>
            </a:endParaRPr>
          </a:p>
        </p:txBody>
      </p:sp>
      <p:sp>
        <p:nvSpPr>
          <p:cNvPr id="8" name="Title 2"/>
          <p:cNvSpPr txBox="1">
            <a:spLocks noGrp="1"/>
          </p:cNvSpPr>
          <p:nvPr>
            <p:ph type="title"/>
          </p:nvPr>
        </p:nvSpPr>
        <p:spPr>
          <a:xfrm>
            <a:off x="1893664" y="209634"/>
            <a:ext cx="8229600" cy="712333"/>
          </a:xfrm>
        </p:spPr>
        <p:txBody>
          <a:bodyPr/>
          <a:lstStyle/>
          <a:p>
            <a:pPr algn="r" eaLnBrk="1" hangingPunct="1">
              <a:defRPr/>
            </a:pPr>
            <a:r>
              <a:rPr lang="en-US" b="1" dirty="0">
                <a:solidFill>
                  <a:schemeClr val="bg1"/>
                </a:solidFill>
                <a:cs typeface="Arial" panose="020B0604020202020204" pitchFamily="34" charset="0"/>
              </a:rPr>
              <a:t>Los Alamos</a:t>
            </a:r>
            <a:endParaRPr lang="en-US" b="1" dirty="0">
              <a:solidFill>
                <a:srgbClr val="FF0000"/>
              </a:solidFill>
              <a:effectLst/>
              <a:cs typeface="Arial" panose="020B0604020202020204" pitchFamily="34" charset="0"/>
            </a:endParaRPr>
          </a:p>
        </p:txBody>
      </p:sp>
      <p:sp>
        <p:nvSpPr>
          <p:cNvPr id="3" name="Title 1">
            <a:extLst>
              <a:ext uri="{FF2B5EF4-FFF2-40B4-BE49-F238E27FC236}">
                <a16:creationId xmlns:a16="http://schemas.microsoft.com/office/drawing/2014/main" id="{9CE23975-30CA-5EBD-0D65-A5ADF0A25B42}"/>
              </a:ext>
            </a:extLst>
          </p:cNvPr>
          <p:cNvSpPr txBox="1">
            <a:spLocks/>
          </p:cNvSpPr>
          <p:nvPr/>
        </p:nvSpPr>
        <p:spPr>
          <a:xfrm>
            <a:off x="1159267" y="459753"/>
            <a:ext cx="9873465" cy="712333"/>
          </a:xfrm>
          <a:prstGeom prst="rect">
            <a:avLst/>
          </a:prstGeom>
        </p:spPr>
        <p:txBody>
          <a:bodyPr vert="horz" lIns="91440" tIns="45720" rIns="91440" bIns="45720" rtlCol="0" anchor="t" anchorCtr="0">
            <a:normAutofit/>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6637"/>
                </a:solidFill>
                <a:effectLst/>
                <a:uLnTx/>
                <a:uFillTx/>
                <a:latin typeface="Arial Black" panose="020B0A04020102020204"/>
                <a:ea typeface="+mj-ea"/>
                <a:cs typeface="Calibri" panose="020F0502020204030204" pitchFamily="34" charset="0"/>
              </a:rPr>
              <a:t>Los Alamos</a:t>
            </a:r>
            <a:endParaRPr kumimoji="0" lang="en-US" sz="2800" b="1" i="0" u="none" strike="noStrike" kern="1200" cap="none" spc="0" normalizeH="0" baseline="0" noProof="0" dirty="0">
              <a:ln>
                <a:noFill/>
              </a:ln>
              <a:solidFill>
                <a:srgbClr val="FFFFFF"/>
              </a:solidFill>
              <a:effectLst/>
              <a:uLnTx/>
              <a:uFillTx/>
              <a:latin typeface="Arial Black" panose="020B0A04020102020204"/>
              <a:ea typeface="+mj-ea"/>
              <a:cs typeface="+mj-cs"/>
            </a:endParaRPr>
          </a:p>
        </p:txBody>
      </p:sp>
      <p:grpSp>
        <p:nvGrpSpPr>
          <p:cNvPr id="6" name="Group 5">
            <a:extLst>
              <a:ext uri="{FF2B5EF4-FFF2-40B4-BE49-F238E27FC236}">
                <a16:creationId xmlns:a16="http://schemas.microsoft.com/office/drawing/2014/main" id="{65160369-6D6B-5BD0-33A6-D509D830BFEF}"/>
              </a:ext>
            </a:extLst>
          </p:cNvPr>
          <p:cNvGrpSpPr>
            <a:grpSpLocks/>
          </p:cNvGrpSpPr>
          <p:nvPr/>
        </p:nvGrpSpPr>
        <p:grpSpPr>
          <a:xfrm rot="21201364">
            <a:off x="9862179" y="98930"/>
            <a:ext cx="1805816" cy="1524233"/>
            <a:chOff x="1938859" y="2057400"/>
            <a:chExt cx="2228330" cy="2152651"/>
          </a:xfrm>
        </p:grpSpPr>
        <p:sp>
          <p:nvSpPr>
            <p:cNvPr id="10" name="Freeform 28">
              <a:extLst>
                <a:ext uri="{FF2B5EF4-FFF2-40B4-BE49-F238E27FC236}">
                  <a16:creationId xmlns:a16="http://schemas.microsoft.com/office/drawing/2014/main" id="{E52844FB-E75F-0985-164B-EBBE060146E2}"/>
                </a:ext>
              </a:extLst>
            </p:cNvPr>
            <p:cNvSpPr>
              <a:spLocks noChangeAspect="1"/>
            </p:cNvSpPr>
            <p:nvPr/>
          </p:nvSpPr>
          <p:spPr bwMode="auto">
            <a:xfrm>
              <a:off x="1938859" y="2057400"/>
              <a:ext cx="2228330" cy="2152651"/>
            </a:xfrm>
            <a:custGeom>
              <a:avLst/>
              <a:gdLst/>
              <a:ahLst/>
              <a:cxnLst>
                <a:cxn ang="0">
                  <a:pos x="94" y="724"/>
                </a:cxn>
                <a:cxn ang="0">
                  <a:pos x="104" y="670"/>
                </a:cxn>
                <a:cxn ang="0">
                  <a:pos x="291" y="693"/>
                </a:cxn>
                <a:cxn ang="0">
                  <a:pos x="284" y="666"/>
                </a:cxn>
                <a:cxn ang="0">
                  <a:pos x="685" y="703"/>
                </a:cxn>
                <a:cxn ang="0">
                  <a:pos x="747" y="69"/>
                </a:cxn>
                <a:cxn ang="0">
                  <a:pos x="431" y="42"/>
                </a:cxn>
                <a:cxn ang="0">
                  <a:pos x="111" y="0"/>
                </a:cxn>
                <a:cxn ang="0">
                  <a:pos x="0" y="712"/>
                </a:cxn>
                <a:cxn ang="0">
                  <a:pos x="94" y="724"/>
                </a:cxn>
              </a:cxnLst>
              <a:rect l="0" t="0" r="r" b="b"/>
              <a:pathLst>
                <a:path w="747" h="724">
                  <a:moveTo>
                    <a:pt x="94" y="724"/>
                  </a:moveTo>
                  <a:lnTo>
                    <a:pt x="104" y="670"/>
                  </a:lnTo>
                  <a:lnTo>
                    <a:pt x="291" y="693"/>
                  </a:lnTo>
                  <a:lnTo>
                    <a:pt x="284" y="666"/>
                  </a:lnTo>
                  <a:lnTo>
                    <a:pt x="685" y="703"/>
                  </a:lnTo>
                  <a:lnTo>
                    <a:pt x="747" y="69"/>
                  </a:lnTo>
                  <a:lnTo>
                    <a:pt x="431" y="42"/>
                  </a:lnTo>
                  <a:lnTo>
                    <a:pt x="111" y="0"/>
                  </a:lnTo>
                  <a:lnTo>
                    <a:pt x="0" y="712"/>
                  </a:lnTo>
                  <a:lnTo>
                    <a:pt x="94" y="724"/>
                  </a:lnTo>
                  <a:close/>
                </a:path>
              </a:pathLst>
            </a:custGeom>
            <a:solidFill>
              <a:srgbClr val="A9CF83"/>
            </a:solidFill>
            <a:ln w="50800" cmpd="dbl">
              <a:solidFill>
                <a:schemeClr val="bg1">
                  <a:lumMod val="95000"/>
                </a:schemeClr>
              </a:solidFill>
              <a:prstDash val="solid"/>
              <a:round/>
              <a:headEnd/>
              <a:tailEnd/>
            </a:ln>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16478B"/>
                </a:solidFill>
                <a:effectLst/>
                <a:uLnTx/>
                <a:uFillTx/>
                <a:latin typeface="Calibri" pitchFamily="34" charset="0"/>
                <a:ea typeface="+mn-ea"/>
                <a:cs typeface="+mn-cs"/>
              </a:endParaRPr>
            </a:p>
          </p:txBody>
        </p:sp>
        <p:sp>
          <p:nvSpPr>
            <p:cNvPr id="11" name="Oval 10">
              <a:extLst>
                <a:ext uri="{FF2B5EF4-FFF2-40B4-BE49-F238E27FC236}">
                  <a16:creationId xmlns:a16="http://schemas.microsoft.com/office/drawing/2014/main" id="{F5A081FE-D83A-2C18-C1E3-20120056BCDC}"/>
                </a:ext>
              </a:extLst>
            </p:cNvPr>
            <p:cNvSpPr>
              <a:spLocks/>
            </p:cNvSpPr>
            <p:nvPr/>
          </p:nvSpPr>
          <p:spPr>
            <a:xfrm>
              <a:off x="3352800" y="2514600"/>
              <a:ext cx="195903" cy="191630"/>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p>
          </p:txBody>
        </p:sp>
      </p:grpSp>
      <p:sp>
        <p:nvSpPr>
          <p:cNvPr id="9" name="Rectangle 8">
            <a:extLst>
              <a:ext uri="{FF2B5EF4-FFF2-40B4-BE49-F238E27FC236}">
                <a16:creationId xmlns:a16="http://schemas.microsoft.com/office/drawing/2014/main" id="{4BB06DF5-3D13-1FBD-E1DF-E09D07F61E48}"/>
              </a:ext>
            </a:extLst>
          </p:cNvPr>
          <p:cNvSpPr>
            <a:spLocks/>
          </p:cNvSpPr>
          <p:nvPr/>
        </p:nvSpPr>
        <p:spPr>
          <a:xfrm>
            <a:off x="10123264" y="502222"/>
            <a:ext cx="1099654" cy="461665"/>
          </a:xfrm>
          <a:prstGeom prst="rect">
            <a:avLst/>
          </a:prstGeom>
          <a:effectLst>
            <a:outerShdw blurRad="63500" sx="102000" sy="102000" algn="ctr" rotWithShape="0">
              <a:prstClr val="black">
                <a:alpha val="40000"/>
              </a:prstClr>
            </a:outerShdw>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46568C"/>
                </a:solidFill>
                <a:effectLst/>
                <a:uLnTx/>
                <a:uFillTx/>
                <a:latin typeface="Calibri"/>
                <a:ea typeface="+mn-ea"/>
                <a:cs typeface="+mn-cs"/>
              </a:rPr>
              <a:t>Los Alamos, </a:t>
            </a:r>
            <a:br>
              <a:rPr kumimoji="0" lang="en-US" sz="1200" b="1" i="0" u="none" strike="noStrike" kern="1200" cap="none" spc="0" normalizeH="0" baseline="0" noProof="0" dirty="0">
                <a:ln>
                  <a:noFill/>
                </a:ln>
                <a:solidFill>
                  <a:srgbClr val="46568C"/>
                </a:solidFill>
                <a:effectLst/>
                <a:uLnTx/>
                <a:uFillTx/>
                <a:latin typeface="Calibri"/>
                <a:ea typeface="+mn-ea"/>
                <a:cs typeface="+mn-cs"/>
              </a:rPr>
            </a:br>
            <a:r>
              <a:rPr kumimoji="0" lang="en-US" sz="1200" b="1" i="0" u="none" strike="noStrike" kern="1200" cap="none" spc="0" normalizeH="0" baseline="0" noProof="0" dirty="0">
                <a:ln>
                  <a:noFill/>
                </a:ln>
                <a:solidFill>
                  <a:srgbClr val="46568C"/>
                </a:solidFill>
                <a:effectLst/>
                <a:uLnTx/>
                <a:uFillTx/>
                <a:latin typeface="Calibri"/>
                <a:ea typeface="+mn-ea"/>
                <a:cs typeface="+mn-cs"/>
              </a:rPr>
              <a:t>New Mexico</a:t>
            </a:r>
          </a:p>
        </p:txBody>
      </p:sp>
      <p:pic>
        <p:nvPicPr>
          <p:cNvPr id="5" name="Picture 4" descr="A construction site with heavy machinery&#10;&#10;Description automatically generated">
            <a:extLst>
              <a:ext uri="{FF2B5EF4-FFF2-40B4-BE49-F238E27FC236}">
                <a16:creationId xmlns:a16="http://schemas.microsoft.com/office/drawing/2014/main" id="{C6D5841C-A181-9238-6DA2-798CB4B277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10044" y="3751112"/>
            <a:ext cx="4081956" cy="2300140"/>
          </a:xfrm>
          <a:prstGeom prst="rect">
            <a:avLst/>
          </a:prstGeom>
        </p:spPr>
      </p:pic>
      <p:pic>
        <p:nvPicPr>
          <p:cNvPr id="16" name="Picture 15" descr="Long shot of several semi trucks&#10;&#10;Description automatically generated">
            <a:extLst>
              <a:ext uri="{FF2B5EF4-FFF2-40B4-BE49-F238E27FC236}">
                <a16:creationId xmlns:a16="http://schemas.microsoft.com/office/drawing/2014/main" id="{88E2B8CC-9453-28FD-FBE3-F64CA44FD5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24728" y="3751111"/>
            <a:ext cx="4185316" cy="2300141"/>
          </a:xfrm>
          <a:prstGeom prst="rect">
            <a:avLst/>
          </a:prstGeom>
        </p:spPr>
      </p:pic>
      <p:pic>
        <p:nvPicPr>
          <p:cNvPr id="18" name="Picture 17" descr="A construction worker using a hose to dig a hole in the ground&#10;&#10;Description automatically generated">
            <a:extLst>
              <a:ext uri="{FF2B5EF4-FFF2-40B4-BE49-F238E27FC236}">
                <a16:creationId xmlns:a16="http://schemas.microsoft.com/office/drawing/2014/main" id="{CBD4030A-93FF-E2E7-7B0E-2C38ECE29FD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3751111"/>
            <a:ext cx="3924728" cy="2300141"/>
          </a:xfrm>
          <a:prstGeom prst="rect">
            <a:avLst/>
          </a:prstGeom>
        </p:spPr>
      </p:pic>
      <p:sp>
        <p:nvSpPr>
          <p:cNvPr id="4" name="Slide Number Placeholder 3">
            <a:extLst>
              <a:ext uri="{FF2B5EF4-FFF2-40B4-BE49-F238E27FC236}">
                <a16:creationId xmlns:a16="http://schemas.microsoft.com/office/drawing/2014/main" id="{006B2C4F-89AF-B465-7574-4AE111EE270D}"/>
              </a:ext>
            </a:extLst>
          </p:cNvPr>
          <p:cNvSpPr>
            <a:spLocks noGrp="1"/>
          </p:cNvSpPr>
          <p:nvPr>
            <p:ph type="sldNum" sz="quarter" idx="11"/>
          </p:nvPr>
        </p:nvSpPr>
        <p:spPr/>
        <p:txBody>
          <a:bodyPr/>
          <a:lstStyle/>
          <a:p>
            <a:pPr algn="ctr">
              <a:defRPr/>
            </a:pPr>
            <a:fld id="{F04C2B28-D913-4DCD-9CF5-F7D951D22168}" type="slidenum">
              <a:rPr lang="en-US" sz="1200" smtClean="0">
                <a:solidFill>
                  <a:schemeClr val="bg1"/>
                </a:solidFill>
              </a:rPr>
              <a:pPr algn="ctr">
                <a:defRPr/>
              </a:pPr>
              <a:t>37</a:t>
            </a:fld>
            <a:endParaRPr lang="en-US" sz="1200" dirty="0">
              <a:solidFill>
                <a:schemeClr val="bg1"/>
              </a:solidFill>
            </a:endParaRPr>
          </a:p>
        </p:txBody>
      </p:sp>
    </p:spTree>
    <p:extLst>
      <p:ext uri="{BB962C8B-B14F-4D97-AF65-F5344CB8AC3E}">
        <p14:creationId xmlns:p14="http://schemas.microsoft.com/office/powerpoint/2010/main" val="215443152"/>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306BE7-C0BA-D303-259B-1FBB4674A12C}"/>
              </a:ext>
            </a:extLst>
          </p:cNvPr>
          <p:cNvSpPr>
            <a:spLocks noGrp="1"/>
          </p:cNvSpPr>
          <p:nvPr>
            <p:ph sz="quarter" idx="4294967295"/>
          </p:nvPr>
        </p:nvSpPr>
        <p:spPr>
          <a:xfrm>
            <a:off x="844744" y="1104328"/>
            <a:ext cx="9896044" cy="3289829"/>
          </a:xfrm>
        </p:spPr>
        <p:txBody>
          <a:bodyPr vert="horz" lIns="91440" tIns="45720" rIns="91440" bIns="45720" rtlCol="0" anchor="t">
            <a:normAutofit/>
          </a:bodyPr>
          <a:lstStyle/>
          <a:p>
            <a:pPr marL="0" indent="0">
              <a:lnSpc>
                <a:spcPct val="100000"/>
              </a:lnSpc>
              <a:spcBef>
                <a:spcPts val="0"/>
              </a:spcBef>
              <a:buNone/>
              <a:tabLst>
                <a:tab pos="457200" algn="l"/>
              </a:tabLst>
            </a:pPr>
            <a:r>
              <a:rPr lang="en-US" b="1" dirty="0">
                <a:solidFill>
                  <a:srgbClr val="002499"/>
                </a:solidFill>
                <a:ea typeface="Times New Roman" panose="02020603050405020304" pitchFamily="18" charset="0"/>
                <a:cs typeface="Arial"/>
              </a:rPr>
              <a:t>Progress</a:t>
            </a:r>
          </a:p>
          <a:p>
            <a:pPr>
              <a:lnSpc>
                <a:spcPct val="100000"/>
              </a:lnSpc>
              <a:spcBef>
                <a:spcPts val="0"/>
              </a:spcBef>
              <a:tabLst>
                <a:tab pos="457200" algn="l"/>
              </a:tabLst>
            </a:pPr>
            <a:r>
              <a:rPr lang="en-US" sz="2000" dirty="0">
                <a:solidFill>
                  <a:srgbClr val="002499"/>
                </a:solidFill>
                <a:ea typeface="Times New Roman" panose="02020603050405020304" pitchFamily="18" charset="0"/>
                <a:cs typeface="Arial"/>
              </a:rPr>
              <a:t>Disposed of over 14 million tons of contaminated soil and debris out of the approximated 16-million-ton tailings pile</a:t>
            </a:r>
          </a:p>
          <a:p>
            <a:pPr>
              <a:lnSpc>
                <a:spcPct val="100000"/>
              </a:lnSpc>
              <a:spcBef>
                <a:spcPts val="0"/>
              </a:spcBef>
              <a:tabLst>
                <a:tab pos="457200" algn="l"/>
              </a:tabLst>
            </a:pPr>
            <a:r>
              <a:rPr lang="en-US" sz="2000" dirty="0">
                <a:solidFill>
                  <a:srgbClr val="002499"/>
                </a:solidFill>
                <a:ea typeface="Times New Roman" panose="02020603050405020304" pitchFamily="18" charset="0"/>
                <a:cs typeface="Arial"/>
              </a:rPr>
              <a:t>Removed a cumulative total of more than 980,000 pounds of ammonia and 5,600 pounds of uranium from groundwater</a:t>
            </a:r>
          </a:p>
          <a:p>
            <a:pPr>
              <a:lnSpc>
                <a:spcPct val="100000"/>
              </a:lnSpc>
              <a:spcBef>
                <a:spcPts val="0"/>
              </a:spcBef>
              <a:tabLst>
                <a:tab pos="457200" algn="l"/>
              </a:tabLst>
            </a:pPr>
            <a:r>
              <a:rPr lang="en-US" sz="2000" dirty="0">
                <a:solidFill>
                  <a:srgbClr val="002499"/>
                </a:solidFill>
                <a:ea typeface="Times New Roman" panose="02020603050405020304" pitchFamily="18" charset="0"/>
                <a:cs typeface="Arial"/>
              </a:rPr>
              <a:t>Final expansion phase of the Crescent Junction disposal cell was completed</a:t>
            </a:r>
          </a:p>
          <a:p>
            <a:pPr>
              <a:lnSpc>
                <a:spcPct val="100000"/>
              </a:lnSpc>
              <a:spcBef>
                <a:spcPts val="0"/>
              </a:spcBef>
              <a:tabLst>
                <a:tab pos="457200" algn="l"/>
              </a:tabLst>
            </a:pPr>
            <a:r>
              <a:rPr lang="en-US" sz="2000" dirty="0">
                <a:solidFill>
                  <a:srgbClr val="002499"/>
                </a:solidFill>
                <a:ea typeface="Times New Roman" panose="02020603050405020304" pitchFamily="18" charset="0"/>
                <a:cs typeface="Arial"/>
              </a:rPr>
              <a:t>Completed demo and removal of the Atlas Building</a:t>
            </a:r>
          </a:p>
          <a:p>
            <a:pPr>
              <a:lnSpc>
                <a:spcPct val="100000"/>
              </a:lnSpc>
              <a:spcBef>
                <a:spcPts val="0"/>
              </a:spcBef>
              <a:tabLst>
                <a:tab pos="457200" algn="l"/>
              </a:tabLst>
            </a:pPr>
            <a:r>
              <a:rPr lang="en-US" sz="2000" dirty="0">
                <a:solidFill>
                  <a:srgbClr val="002499"/>
                </a:solidFill>
                <a:ea typeface="Times New Roman" panose="02020603050405020304" pitchFamily="18" charset="0"/>
                <a:cs typeface="Arial"/>
              </a:rPr>
              <a:t>Remediated and removed 14 autoclaves</a:t>
            </a:r>
            <a:endParaRPr lang="en-US" sz="3600" b="1" dirty="0">
              <a:solidFill>
                <a:srgbClr val="002499"/>
              </a:solidFill>
              <a:latin typeface="+mj-lt"/>
              <a:ea typeface="Times New Roman" panose="02020603050405020304" pitchFamily="18" charset="0"/>
              <a:cs typeface="Arial" panose="020B0604020202020204" pitchFamily="34" charset="0"/>
            </a:endParaRPr>
          </a:p>
          <a:p>
            <a:pPr>
              <a:lnSpc>
                <a:spcPct val="100000"/>
              </a:lnSpc>
              <a:spcBef>
                <a:spcPts val="0"/>
              </a:spcBef>
              <a:tabLst>
                <a:tab pos="457200" algn="l"/>
              </a:tabLst>
            </a:pPr>
            <a:endParaRPr lang="en-US" sz="3600" b="1" dirty="0">
              <a:solidFill>
                <a:srgbClr val="002499"/>
              </a:solidFill>
              <a:latin typeface="+mj-lt"/>
              <a:ea typeface="Times New Roman" panose="02020603050405020304" pitchFamily="18" charset="0"/>
              <a:cs typeface="Times New Roman" panose="02020603050405020304" pitchFamily="18" charset="0"/>
            </a:endParaRPr>
          </a:p>
          <a:p>
            <a:pPr>
              <a:lnSpc>
                <a:spcPct val="100000"/>
              </a:lnSpc>
            </a:pPr>
            <a:endParaRPr lang="en-US" sz="3600" dirty="0">
              <a:solidFill>
                <a:srgbClr val="002499"/>
              </a:solidFill>
            </a:endParaRPr>
          </a:p>
        </p:txBody>
      </p:sp>
      <p:grpSp>
        <p:nvGrpSpPr>
          <p:cNvPr id="13" name="Group 12">
            <a:extLst>
              <a:ext uri="{FF2B5EF4-FFF2-40B4-BE49-F238E27FC236}">
                <a16:creationId xmlns:a16="http://schemas.microsoft.com/office/drawing/2014/main" id="{D3CA6DB3-9129-046F-553A-B89245940913}"/>
              </a:ext>
            </a:extLst>
          </p:cNvPr>
          <p:cNvGrpSpPr/>
          <p:nvPr/>
        </p:nvGrpSpPr>
        <p:grpSpPr>
          <a:xfrm>
            <a:off x="10254954" y="1690700"/>
            <a:ext cx="1854436" cy="2000249"/>
            <a:chOff x="9616687" y="838846"/>
            <a:chExt cx="1638088" cy="1829348"/>
          </a:xfrm>
        </p:grpSpPr>
        <p:grpSp>
          <p:nvGrpSpPr>
            <p:cNvPr id="4" name="Group 3">
              <a:extLst>
                <a:ext uri="{FF2B5EF4-FFF2-40B4-BE49-F238E27FC236}">
                  <a16:creationId xmlns:a16="http://schemas.microsoft.com/office/drawing/2014/main" id="{E9216E36-07F7-8E99-0AA8-F7C8F3B15C00}"/>
                </a:ext>
              </a:extLst>
            </p:cNvPr>
            <p:cNvGrpSpPr/>
            <p:nvPr/>
          </p:nvGrpSpPr>
          <p:grpSpPr>
            <a:xfrm>
              <a:off x="9616687" y="838846"/>
              <a:ext cx="1595724" cy="1829348"/>
              <a:chOff x="7446312" y="2096903"/>
              <a:chExt cx="792920" cy="909364"/>
            </a:xfrm>
          </p:grpSpPr>
          <p:sp>
            <p:nvSpPr>
              <p:cNvPr id="5" name="Freeform 283">
                <a:extLst>
                  <a:ext uri="{FF2B5EF4-FFF2-40B4-BE49-F238E27FC236}">
                    <a16:creationId xmlns:a16="http://schemas.microsoft.com/office/drawing/2014/main" id="{DF668556-01A3-1FE9-5316-078767A14C99}"/>
                  </a:ext>
                </a:extLst>
              </p:cNvPr>
              <p:cNvSpPr>
                <a:spLocks noChangeAspect="1"/>
              </p:cNvSpPr>
              <p:nvPr/>
            </p:nvSpPr>
            <p:spPr bwMode="auto">
              <a:xfrm>
                <a:off x="7446312" y="2096903"/>
                <a:ext cx="792920" cy="909364"/>
              </a:xfrm>
              <a:custGeom>
                <a:avLst/>
                <a:gdLst>
                  <a:gd name="T0" fmla="*/ 61 w 603"/>
                  <a:gd name="T1" fmla="*/ 0 h 713"/>
                  <a:gd name="T2" fmla="*/ 195 w 603"/>
                  <a:gd name="T3" fmla="*/ 23 h 713"/>
                  <a:gd name="T4" fmla="*/ 184 w 603"/>
                  <a:gd name="T5" fmla="*/ 81 h 713"/>
                  <a:gd name="T6" fmla="*/ 277 w 603"/>
                  <a:gd name="T7" fmla="*/ 95 h 713"/>
                  <a:gd name="T8" fmla="*/ 242 w 603"/>
                  <a:gd name="T9" fmla="*/ 327 h 713"/>
                  <a:gd name="T10" fmla="*/ 0 w 603"/>
                  <a:gd name="T11" fmla="*/ 288 h 713"/>
                  <a:gd name="T12" fmla="*/ 61 w 603"/>
                  <a:gd name="T13" fmla="*/ 0 h 713"/>
                  <a:gd name="T14" fmla="*/ 0 60000 65536"/>
                  <a:gd name="T15" fmla="*/ 0 60000 65536"/>
                  <a:gd name="T16" fmla="*/ 0 60000 65536"/>
                  <a:gd name="T17" fmla="*/ 0 60000 65536"/>
                  <a:gd name="T18" fmla="*/ 0 60000 65536"/>
                  <a:gd name="T19" fmla="*/ 0 60000 65536"/>
                  <a:gd name="T20" fmla="*/ 0 60000 65536"/>
                  <a:gd name="T21" fmla="*/ 0 w 603"/>
                  <a:gd name="T22" fmla="*/ 0 h 713"/>
                  <a:gd name="T23" fmla="*/ 603 w 603"/>
                  <a:gd name="T24" fmla="*/ 713 h 7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3" h="713">
                    <a:moveTo>
                      <a:pt x="133" y="0"/>
                    </a:moveTo>
                    <a:lnTo>
                      <a:pt x="423" y="50"/>
                    </a:lnTo>
                    <a:lnTo>
                      <a:pt x="400" y="176"/>
                    </a:lnTo>
                    <a:lnTo>
                      <a:pt x="603" y="207"/>
                    </a:lnTo>
                    <a:lnTo>
                      <a:pt x="527" y="713"/>
                    </a:lnTo>
                    <a:lnTo>
                      <a:pt x="0" y="628"/>
                    </a:lnTo>
                    <a:lnTo>
                      <a:pt x="133" y="0"/>
                    </a:lnTo>
                    <a:close/>
                  </a:path>
                </a:pathLst>
              </a:custGeom>
              <a:solidFill>
                <a:srgbClr val="A9CF83"/>
              </a:solidFill>
              <a:ln w="19050">
                <a:solidFill>
                  <a:schemeClr val="accent3">
                    <a:lumMod val="20000"/>
                    <a:lumOff val="80000"/>
                  </a:schemeClr>
                </a:solidFill>
                <a:round/>
                <a:headEnd/>
                <a:tailEnd/>
              </a:ln>
              <a:effectLst>
                <a:outerShdw blurRad="63500" sx="102000" sy="102000" algn="ctr" rotWithShape="0">
                  <a:prstClr val="black">
                    <a:alpha val="40000"/>
                  </a:prstClr>
                </a:outerShdw>
              </a:effectLst>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4CFBDB86-7847-66AB-73BF-5827F91E1016}"/>
                  </a:ext>
                </a:extLst>
              </p:cNvPr>
              <p:cNvSpPr/>
              <p:nvPr/>
            </p:nvSpPr>
            <p:spPr>
              <a:xfrm>
                <a:off x="8000907" y="2854189"/>
                <a:ext cx="89103" cy="88131"/>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grpSp>
        <p:sp>
          <p:nvSpPr>
            <p:cNvPr id="7" name="TextBox 6">
              <a:extLst>
                <a:ext uri="{FF2B5EF4-FFF2-40B4-BE49-F238E27FC236}">
                  <a16:creationId xmlns:a16="http://schemas.microsoft.com/office/drawing/2014/main" id="{D5C0E555-472F-5C52-4E7F-BCAB0A63ADD5}"/>
                </a:ext>
              </a:extLst>
            </p:cNvPr>
            <p:cNvSpPr txBox="1"/>
            <p:nvPr/>
          </p:nvSpPr>
          <p:spPr>
            <a:xfrm>
              <a:off x="10210805" y="1927687"/>
              <a:ext cx="10439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088"/>
                  </a:solidFill>
                  <a:effectLst/>
                  <a:uLnTx/>
                  <a:uFillTx/>
                  <a:latin typeface="Arial" panose="020B0604020202020204"/>
                  <a:ea typeface="+mn-ea"/>
                  <a:cs typeface="+mn-cs"/>
                </a:rPr>
                <a:t>Moab, </a:t>
              </a:r>
              <a:br>
                <a:rPr kumimoji="0" lang="en-US" sz="1400" b="1" i="0" u="none" strike="noStrike" kern="1200" cap="none" spc="0" normalizeH="0" baseline="0" noProof="0" dirty="0">
                  <a:ln>
                    <a:noFill/>
                  </a:ln>
                  <a:solidFill>
                    <a:srgbClr val="003088"/>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003088"/>
                  </a:solidFill>
                  <a:effectLst/>
                  <a:uLnTx/>
                  <a:uFillTx/>
                  <a:latin typeface="Arial" panose="020B0604020202020204"/>
                  <a:ea typeface="+mn-ea"/>
                  <a:cs typeface="+mn-cs"/>
                </a:rPr>
                <a:t>Utah</a:t>
              </a:r>
              <a:endParaRPr kumimoji="0" lang="en-US" sz="1400" b="0" i="0" u="none" strike="noStrike" kern="1200" cap="none" spc="0" normalizeH="0" baseline="0" noProof="0" dirty="0">
                <a:ln>
                  <a:noFill/>
                </a:ln>
                <a:solidFill>
                  <a:srgbClr val="003088"/>
                </a:solidFill>
                <a:effectLst/>
                <a:uLnTx/>
                <a:uFillTx/>
                <a:latin typeface="Arial" panose="020B0604020202020204"/>
                <a:ea typeface="+mn-ea"/>
                <a:cs typeface="+mn-cs"/>
              </a:endParaRPr>
            </a:p>
          </p:txBody>
        </p:sp>
      </p:grpSp>
      <p:sp>
        <p:nvSpPr>
          <p:cNvPr id="10" name="TextBox 9">
            <a:extLst>
              <a:ext uri="{FF2B5EF4-FFF2-40B4-BE49-F238E27FC236}">
                <a16:creationId xmlns:a16="http://schemas.microsoft.com/office/drawing/2014/main" id="{7D214FEA-F4F5-718E-2A3D-411DEC7CB7F1}"/>
              </a:ext>
            </a:extLst>
          </p:cNvPr>
          <p:cNvSpPr txBox="1"/>
          <p:nvPr/>
        </p:nvSpPr>
        <p:spPr>
          <a:xfrm>
            <a:off x="353989" y="432898"/>
            <a:ext cx="13449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3E6637"/>
                </a:solidFill>
                <a:effectLst/>
                <a:uLnTx/>
                <a:uFillTx/>
                <a:latin typeface="Arial Black" panose="020B0A04020102020204"/>
                <a:ea typeface="+mn-ea"/>
                <a:cs typeface="Calibri" panose="020F0502020204030204" pitchFamily="34" charset="0"/>
              </a:rPr>
              <a:t>Moab Uranium Mill Tailings Remedial Action Project</a:t>
            </a:r>
          </a:p>
        </p:txBody>
      </p:sp>
      <p:pic>
        <p:nvPicPr>
          <p:cNvPr id="8" name="Picture 7" descr="A group of people holding a sign&#10;&#10;Description automatically generated">
            <a:extLst>
              <a:ext uri="{FF2B5EF4-FFF2-40B4-BE49-F238E27FC236}">
                <a16:creationId xmlns:a16="http://schemas.microsoft.com/office/drawing/2014/main" id="{8510B653-259D-244D-5E10-1F442082AA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92106" y="3932429"/>
            <a:ext cx="3945524" cy="2116728"/>
          </a:xfrm>
          <a:prstGeom prst="rect">
            <a:avLst/>
          </a:prstGeom>
        </p:spPr>
      </p:pic>
      <p:pic>
        <p:nvPicPr>
          <p:cNvPr id="11" name="Picture 10" descr="A building with a large excavator&#10;&#10;Description automatically generated">
            <a:extLst>
              <a:ext uri="{FF2B5EF4-FFF2-40B4-BE49-F238E27FC236}">
                <a16:creationId xmlns:a16="http://schemas.microsoft.com/office/drawing/2014/main" id="{CE16FC0A-62FA-CAB2-4137-3570E463D0B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3932429"/>
            <a:ext cx="4192106" cy="2116727"/>
          </a:xfrm>
          <a:prstGeom prst="rect">
            <a:avLst/>
          </a:prstGeom>
        </p:spPr>
      </p:pic>
      <p:pic>
        <p:nvPicPr>
          <p:cNvPr id="15" name="Picture 14" descr="A landscape with mountains and blue sky&#10;&#10;Description automatically generated">
            <a:extLst>
              <a:ext uri="{FF2B5EF4-FFF2-40B4-BE49-F238E27FC236}">
                <a16:creationId xmlns:a16="http://schemas.microsoft.com/office/drawing/2014/main" id="{033574C7-6F0B-831E-4378-5F1CF365F8B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37630" y="3932428"/>
            <a:ext cx="4057443" cy="2116729"/>
          </a:xfrm>
          <a:prstGeom prst="rect">
            <a:avLst/>
          </a:prstGeom>
        </p:spPr>
      </p:pic>
      <p:sp>
        <p:nvSpPr>
          <p:cNvPr id="9" name="Slide Number Placeholder 8">
            <a:extLst>
              <a:ext uri="{FF2B5EF4-FFF2-40B4-BE49-F238E27FC236}">
                <a16:creationId xmlns:a16="http://schemas.microsoft.com/office/drawing/2014/main" id="{A06C2442-2FD6-0E06-0975-2F2998F1CD6C}"/>
              </a:ext>
            </a:extLst>
          </p:cNvPr>
          <p:cNvSpPr>
            <a:spLocks noGrp="1"/>
          </p:cNvSpPr>
          <p:nvPr>
            <p:ph type="sldNum" sz="quarter" idx="11"/>
          </p:nvPr>
        </p:nvSpPr>
        <p:spPr>
          <a:xfrm>
            <a:off x="5857852" y="6356862"/>
            <a:ext cx="476295" cy="353606"/>
          </a:xfrm>
        </p:spPr>
        <p:txBody>
          <a:bodyPr/>
          <a:lstStyle/>
          <a:p>
            <a:pPr algn="ctr">
              <a:defRPr/>
            </a:pPr>
            <a:fld id="{D4EBD7CD-2776-4AE8-9F2D-BE5F085DCC59}" type="slidenum">
              <a:rPr lang="en-US" sz="1200" smtClean="0">
                <a:solidFill>
                  <a:schemeClr val="bg1"/>
                </a:solidFill>
              </a:rPr>
              <a:pPr algn="ctr">
                <a:defRPr/>
              </a:pPr>
              <a:t>38</a:t>
            </a:fld>
            <a:endParaRPr lang="en-US" sz="1200" dirty="0">
              <a:solidFill>
                <a:schemeClr val="bg1"/>
              </a:solidFill>
            </a:endParaRPr>
          </a:p>
        </p:txBody>
      </p:sp>
    </p:spTree>
    <p:extLst>
      <p:ext uri="{BB962C8B-B14F-4D97-AF65-F5344CB8AC3E}">
        <p14:creationId xmlns:p14="http://schemas.microsoft.com/office/powerpoint/2010/main" val="402359995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306BE7-C0BA-D303-259B-1FBB4674A12C}"/>
              </a:ext>
            </a:extLst>
          </p:cNvPr>
          <p:cNvSpPr>
            <a:spLocks noGrp="1"/>
          </p:cNvSpPr>
          <p:nvPr>
            <p:ph sz="quarter" idx="4294967295"/>
          </p:nvPr>
        </p:nvSpPr>
        <p:spPr>
          <a:xfrm>
            <a:off x="844744" y="1104328"/>
            <a:ext cx="9896044" cy="3289829"/>
          </a:xfrm>
        </p:spPr>
        <p:txBody>
          <a:bodyPr vert="horz" lIns="91440" tIns="45720" rIns="91440" bIns="45720" rtlCol="0" anchor="t">
            <a:normAutofit/>
          </a:bodyPr>
          <a:lstStyle/>
          <a:p>
            <a:pPr marL="0" indent="0">
              <a:lnSpc>
                <a:spcPct val="100000"/>
              </a:lnSpc>
              <a:spcBef>
                <a:spcPts val="0"/>
              </a:spcBef>
              <a:buNone/>
              <a:tabLst>
                <a:tab pos="457200" algn="l"/>
              </a:tabLst>
            </a:pPr>
            <a:r>
              <a:rPr lang="en-US" sz="2800" b="1" dirty="0">
                <a:solidFill>
                  <a:srgbClr val="002499"/>
                </a:solidFill>
                <a:ea typeface="Times New Roman" panose="02020603050405020304" pitchFamily="18" charset="0"/>
                <a:cs typeface="Arial"/>
              </a:rPr>
              <a:t>Upcoming Work</a:t>
            </a:r>
            <a:endParaRPr lang="en-US" sz="2800" dirty="0">
              <a:ea typeface="Calibri" panose="020F0502020204030204" pitchFamily="34" charset="0"/>
              <a:cs typeface="Arial"/>
            </a:endParaRPr>
          </a:p>
          <a:p>
            <a:pPr>
              <a:lnSpc>
                <a:spcPct val="100000"/>
              </a:lnSpc>
              <a:spcBef>
                <a:spcPts val="0"/>
              </a:spcBef>
            </a:pPr>
            <a:r>
              <a:rPr lang="en-US" dirty="0">
                <a:solidFill>
                  <a:srgbClr val="002499"/>
                </a:solidFill>
                <a:ea typeface="Calibri" panose="020F0502020204030204" pitchFamily="34" charset="0"/>
                <a:cs typeface="Arial" panose="020B0604020202020204"/>
              </a:rPr>
              <a:t>Groundwater Compliance Action Plan field study investigations with National Labs </a:t>
            </a:r>
          </a:p>
          <a:p>
            <a:pPr>
              <a:lnSpc>
                <a:spcPct val="100000"/>
              </a:lnSpc>
              <a:spcBef>
                <a:spcPts val="0"/>
              </a:spcBef>
            </a:pPr>
            <a:r>
              <a:rPr lang="en-US" dirty="0">
                <a:solidFill>
                  <a:srgbClr val="002499"/>
                </a:solidFill>
                <a:ea typeface="Calibri" panose="020F0502020204030204" pitchFamily="34" charset="0"/>
                <a:cs typeface="Arial" panose="020B0604020202020204"/>
              </a:rPr>
              <a:t>Approval of Evapotranspiration (ET) Cover Design</a:t>
            </a:r>
          </a:p>
          <a:p>
            <a:pPr>
              <a:lnSpc>
                <a:spcPct val="100000"/>
              </a:lnSpc>
              <a:spcBef>
                <a:spcPts val="0"/>
              </a:spcBef>
            </a:pPr>
            <a:r>
              <a:rPr lang="en-US" dirty="0">
                <a:solidFill>
                  <a:srgbClr val="002499"/>
                </a:solidFill>
                <a:ea typeface="Times New Roman" panose="02020603050405020304" pitchFamily="18" charset="0"/>
              </a:rPr>
              <a:t>Move an additional 1 million tons of tailings</a:t>
            </a:r>
            <a:endParaRPr lang="en-US" dirty="0">
              <a:solidFill>
                <a:srgbClr val="002499"/>
              </a:solidFill>
              <a:ea typeface="Calibri" panose="020F0502020204030204" pitchFamily="34" charset="0"/>
              <a:cs typeface="Arial" panose="020B0604020202020204"/>
            </a:endParaRPr>
          </a:p>
          <a:p>
            <a:pPr marL="0" indent="0">
              <a:lnSpc>
                <a:spcPct val="100000"/>
              </a:lnSpc>
              <a:spcBef>
                <a:spcPts val="0"/>
              </a:spcBef>
              <a:buNone/>
              <a:tabLst>
                <a:tab pos="457200" algn="l"/>
              </a:tabLst>
            </a:pPr>
            <a:endParaRPr lang="en-US" sz="4000" b="1" dirty="0">
              <a:solidFill>
                <a:srgbClr val="002499"/>
              </a:solidFill>
              <a:latin typeface="+mj-lt"/>
              <a:ea typeface="Times New Roman" panose="02020603050405020304" pitchFamily="18" charset="0"/>
              <a:cs typeface="Arial" panose="020B0604020202020204" pitchFamily="34" charset="0"/>
            </a:endParaRPr>
          </a:p>
          <a:p>
            <a:pPr>
              <a:lnSpc>
                <a:spcPct val="100000"/>
              </a:lnSpc>
              <a:spcBef>
                <a:spcPts val="0"/>
              </a:spcBef>
              <a:tabLst>
                <a:tab pos="457200" algn="l"/>
              </a:tabLst>
            </a:pPr>
            <a:endParaRPr lang="en-US" sz="4000" b="1" dirty="0">
              <a:solidFill>
                <a:srgbClr val="002499"/>
              </a:solidFill>
              <a:latin typeface="+mj-lt"/>
              <a:ea typeface="Times New Roman" panose="02020603050405020304" pitchFamily="18" charset="0"/>
              <a:cs typeface="Times New Roman" panose="02020603050405020304" pitchFamily="18" charset="0"/>
            </a:endParaRPr>
          </a:p>
          <a:p>
            <a:pPr>
              <a:lnSpc>
                <a:spcPct val="100000"/>
              </a:lnSpc>
            </a:pPr>
            <a:endParaRPr lang="en-US" sz="4000" dirty="0">
              <a:solidFill>
                <a:srgbClr val="002499"/>
              </a:solidFill>
            </a:endParaRPr>
          </a:p>
        </p:txBody>
      </p:sp>
      <p:grpSp>
        <p:nvGrpSpPr>
          <p:cNvPr id="13" name="Group 12">
            <a:extLst>
              <a:ext uri="{FF2B5EF4-FFF2-40B4-BE49-F238E27FC236}">
                <a16:creationId xmlns:a16="http://schemas.microsoft.com/office/drawing/2014/main" id="{D3CA6DB3-9129-046F-553A-B89245940913}"/>
              </a:ext>
            </a:extLst>
          </p:cNvPr>
          <p:cNvGrpSpPr/>
          <p:nvPr/>
        </p:nvGrpSpPr>
        <p:grpSpPr>
          <a:xfrm>
            <a:off x="10254954" y="1690700"/>
            <a:ext cx="1854436" cy="2000249"/>
            <a:chOff x="9616687" y="838846"/>
            <a:chExt cx="1638088" cy="1829348"/>
          </a:xfrm>
        </p:grpSpPr>
        <p:grpSp>
          <p:nvGrpSpPr>
            <p:cNvPr id="4" name="Group 3">
              <a:extLst>
                <a:ext uri="{FF2B5EF4-FFF2-40B4-BE49-F238E27FC236}">
                  <a16:creationId xmlns:a16="http://schemas.microsoft.com/office/drawing/2014/main" id="{E9216E36-07F7-8E99-0AA8-F7C8F3B15C00}"/>
                </a:ext>
              </a:extLst>
            </p:cNvPr>
            <p:cNvGrpSpPr/>
            <p:nvPr/>
          </p:nvGrpSpPr>
          <p:grpSpPr>
            <a:xfrm>
              <a:off x="9616687" y="838846"/>
              <a:ext cx="1595724" cy="1829348"/>
              <a:chOff x="7446312" y="2096903"/>
              <a:chExt cx="792920" cy="909364"/>
            </a:xfrm>
          </p:grpSpPr>
          <p:sp>
            <p:nvSpPr>
              <p:cNvPr id="5" name="Freeform 283">
                <a:extLst>
                  <a:ext uri="{FF2B5EF4-FFF2-40B4-BE49-F238E27FC236}">
                    <a16:creationId xmlns:a16="http://schemas.microsoft.com/office/drawing/2014/main" id="{DF668556-01A3-1FE9-5316-078767A14C99}"/>
                  </a:ext>
                </a:extLst>
              </p:cNvPr>
              <p:cNvSpPr>
                <a:spLocks noChangeAspect="1"/>
              </p:cNvSpPr>
              <p:nvPr/>
            </p:nvSpPr>
            <p:spPr bwMode="auto">
              <a:xfrm>
                <a:off x="7446312" y="2096903"/>
                <a:ext cx="792920" cy="909364"/>
              </a:xfrm>
              <a:custGeom>
                <a:avLst/>
                <a:gdLst>
                  <a:gd name="T0" fmla="*/ 61 w 603"/>
                  <a:gd name="T1" fmla="*/ 0 h 713"/>
                  <a:gd name="T2" fmla="*/ 195 w 603"/>
                  <a:gd name="T3" fmla="*/ 23 h 713"/>
                  <a:gd name="T4" fmla="*/ 184 w 603"/>
                  <a:gd name="T5" fmla="*/ 81 h 713"/>
                  <a:gd name="T6" fmla="*/ 277 w 603"/>
                  <a:gd name="T7" fmla="*/ 95 h 713"/>
                  <a:gd name="T8" fmla="*/ 242 w 603"/>
                  <a:gd name="T9" fmla="*/ 327 h 713"/>
                  <a:gd name="T10" fmla="*/ 0 w 603"/>
                  <a:gd name="T11" fmla="*/ 288 h 713"/>
                  <a:gd name="T12" fmla="*/ 61 w 603"/>
                  <a:gd name="T13" fmla="*/ 0 h 713"/>
                  <a:gd name="T14" fmla="*/ 0 60000 65536"/>
                  <a:gd name="T15" fmla="*/ 0 60000 65536"/>
                  <a:gd name="T16" fmla="*/ 0 60000 65536"/>
                  <a:gd name="T17" fmla="*/ 0 60000 65536"/>
                  <a:gd name="T18" fmla="*/ 0 60000 65536"/>
                  <a:gd name="T19" fmla="*/ 0 60000 65536"/>
                  <a:gd name="T20" fmla="*/ 0 60000 65536"/>
                  <a:gd name="T21" fmla="*/ 0 w 603"/>
                  <a:gd name="T22" fmla="*/ 0 h 713"/>
                  <a:gd name="T23" fmla="*/ 603 w 603"/>
                  <a:gd name="T24" fmla="*/ 713 h 7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3" h="713">
                    <a:moveTo>
                      <a:pt x="133" y="0"/>
                    </a:moveTo>
                    <a:lnTo>
                      <a:pt x="423" y="50"/>
                    </a:lnTo>
                    <a:lnTo>
                      <a:pt x="400" y="176"/>
                    </a:lnTo>
                    <a:lnTo>
                      <a:pt x="603" y="207"/>
                    </a:lnTo>
                    <a:lnTo>
                      <a:pt x="527" y="713"/>
                    </a:lnTo>
                    <a:lnTo>
                      <a:pt x="0" y="628"/>
                    </a:lnTo>
                    <a:lnTo>
                      <a:pt x="133" y="0"/>
                    </a:lnTo>
                    <a:close/>
                  </a:path>
                </a:pathLst>
              </a:custGeom>
              <a:solidFill>
                <a:srgbClr val="A9CF83"/>
              </a:solidFill>
              <a:ln w="19050">
                <a:solidFill>
                  <a:schemeClr val="accent3">
                    <a:lumMod val="20000"/>
                    <a:lumOff val="80000"/>
                  </a:schemeClr>
                </a:solidFill>
                <a:round/>
                <a:headEnd/>
                <a:tailEnd/>
              </a:ln>
              <a:effectLst>
                <a:outerShdw blurRad="63500" sx="102000" sy="102000" algn="ctr" rotWithShape="0">
                  <a:prstClr val="black">
                    <a:alpha val="40000"/>
                  </a:prstClr>
                </a:outerShdw>
              </a:effectLst>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4CFBDB86-7847-66AB-73BF-5827F91E1016}"/>
                  </a:ext>
                </a:extLst>
              </p:cNvPr>
              <p:cNvSpPr/>
              <p:nvPr/>
            </p:nvSpPr>
            <p:spPr>
              <a:xfrm>
                <a:off x="8000907" y="2854189"/>
                <a:ext cx="89103" cy="88131"/>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grpSp>
        <p:sp>
          <p:nvSpPr>
            <p:cNvPr id="7" name="TextBox 6">
              <a:extLst>
                <a:ext uri="{FF2B5EF4-FFF2-40B4-BE49-F238E27FC236}">
                  <a16:creationId xmlns:a16="http://schemas.microsoft.com/office/drawing/2014/main" id="{D5C0E555-472F-5C52-4E7F-BCAB0A63ADD5}"/>
                </a:ext>
              </a:extLst>
            </p:cNvPr>
            <p:cNvSpPr txBox="1"/>
            <p:nvPr/>
          </p:nvSpPr>
          <p:spPr>
            <a:xfrm>
              <a:off x="10210805" y="1927687"/>
              <a:ext cx="104397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088"/>
                  </a:solidFill>
                  <a:effectLst/>
                  <a:uLnTx/>
                  <a:uFillTx/>
                  <a:latin typeface="Arial" panose="020B0604020202020204"/>
                  <a:ea typeface="+mn-ea"/>
                  <a:cs typeface="+mn-cs"/>
                </a:rPr>
                <a:t>Moab, </a:t>
              </a:r>
              <a:br>
                <a:rPr kumimoji="0" lang="en-US" sz="1400" b="1" i="0" u="none" strike="noStrike" kern="1200" cap="none" spc="0" normalizeH="0" baseline="0" noProof="0" dirty="0">
                  <a:ln>
                    <a:noFill/>
                  </a:ln>
                  <a:solidFill>
                    <a:srgbClr val="003088"/>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003088"/>
                  </a:solidFill>
                  <a:effectLst/>
                  <a:uLnTx/>
                  <a:uFillTx/>
                  <a:latin typeface="Arial" panose="020B0604020202020204"/>
                  <a:ea typeface="+mn-ea"/>
                  <a:cs typeface="+mn-cs"/>
                </a:rPr>
                <a:t>Utah</a:t>
              </a:r>
              <a:endParaRPr kumimoji="0" lang="en-US" sz="1400" b="0" i="0" u="none" strike="noStrike" kern="1200" cap="none" spc="0" normalizeH="0" baseline="0" noProof="0" dirty="0">
                <a:ln>
                  <a:noFill/>
                </a:ln>
                <a:solidFill>
                  <a:srgbClr val="003088"/>
                </a:solidFill>
                <a:effectLst/>
                <a:uLnTx/>
                <a:uFillTx/>
                <a:latin typeface="Arial" panose="020B0604020202020204"/>
                <a:ea typeface="+mn-ea"/>
                <a:cs typeface="+mn-cs"/>
              </a:endParaRPr>
            </a:p>
          </p:txBody>
        </p:sp>
      </p:grpSp>
      <p:sp>
        <p:nvSpPr>
          <p:cNvPr id="10" name="TextBox 9">
            <a:extLst>
              <a:ext uri="{FF2B5EF4-FFF2-40B4-BE49-F238E27FC236}">
                <a16:creationId xmlns:a16="http://schemas.microsoft.com/office/drawing/2014/main" id="{7D214FEA-F4F5-718E-2A3D-411DEC7CB7F1}"/>
              </a:ext>
            </a:extLst>
          </p:cNvPr>
          <p:cNvSpPr txBox="1"/>
          <p:nvPr/>
        </p:nvSpPr>
        <p:spPr>
          <a:xfrm>
            <a:off x="353989" y="432898"/>
            <a:ext cx="13449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3E6637"/>
                </a:solidFill>
                <a:effectLst/>
                <a:uLnTx/>
                <a:uFillTx/>
                <a:latin typeface="Arial Black" panose="020B0A04020102020204"/>
                <a:ea typeface="+mn-ea"/>
                <a:cs typeface="Calibri" panose="020F0502020204030204" pitchFamily="34" charset="0"/>
              </a:rPr>
              <a:t>Moab Uranium Mill Tailings Remedial Action Project</a:t>
            </a:r>
          </a:p>
        </p:txBody>
      </p:sp>
      <p:pic>
        <p:nvPicPr>
          <p:cNvPr id="8" name="Picture 7" descr="A group of people holding a sign&#10;&#10;Description automatically generated">
            <a:extLst>
              <a:ext uri="{FF2B5EF4-FFF2-40B4-BE49-F238E27FC236}">
                <a16:creationId xmlns:a16="http://schemas.microsoft.com/office/drawing/2014/main" id="{8510B653-259D-244D-5E10-1F442082AA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92106" y="3932429"/>
            <a:ext cx="3945524" cy="2116728"/>
          </a:xfrm>
          <a:prstGeom prst="rect">
            <a:avLst/>
          </a:prstGeom>
        </p:spPr>
      </p:pic>
      <p:pic>
        <p:nvPicPr>
          <p:cNvPr id="11" name="Picture 10" descr="A building with a large excavator&#10;&#10;Description automatically generated">
            <a:extLst>
              <a:ext uri="{FF2B5EF4-FFF2-40B4-BE49-F238E27FC236}">
                <a16:creationId xmlns:a16="http://schemas.microsoft.com/office/drawing/2014/main" id="{CE16FC0A-62FA-CAB2-4137-3570E463D0B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3932429"/>
            <a:ext cx="4192106" cy="2116727"/>
          </a:xfrm>
          <a:prstGeom prst="rect">
            <a:avLst/>
          </a:prstGeom>
        </p:spPr>
      </p:pic>
      <p:pic>
        <p:nvPicPr>
          <p:cNvPr id="15" name="Picture 14" descr="A landscape with mountains and blue sky&#10;&#10;Description automatically generated">
            <a:extLst>
              <a:ext uri="{FF2B5EF4-FFF2-40B4-BE49-F238E27FC236}">
                <a16:creationId xmlns:a16="http://schemas.microsoft.com/office/drawing/2014/main" id="{033574C7-6F0B-831E-4378-5F1CF365F8B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37630" y="3932428"/>
            <a:ext cx="4057443" cy="2116729"/>
          </a:xfrm>
          <a:prstGeom prst="rect">
            <a:avLst/>
          </a:prstGeom>
        </p:spPr>
      </p:pic>
      <p:sp>
        <p:nvSpPr>
          <p:cNvPr id="9" name="Slide Number Placeholder 8">
            <a:extLst>
              <a:ext uri="{FF2B5EF4-FFF2-40B4-BE49-F238E27FC236}">
                <a16:creationId xmlns:a16="http://schemas.microsoft.com/office/drawing/2014/main" id="{A06C2442-2FD6-0E06-0975-2F2998F1CD6C}"/>
              </a:ext>
            </a:extLst>
          </p:cNvPr>
          <p:cNvSpPr>
            <a:spLocks noGrp="1"/>
          </p:cNvSpPr>
          <p:nvPr>
            <p:ph type="sldNum" sz="quarter" idx="11"/>
          </p:nvPr>
        </p:nvSpPr>
        <p:spPr>
          <a:xfrm>
            <a:off x="5857852" y="6356862"/>
            <a:ext cx="476295" cy="353606"/>
          </a:xfrm>
        </p:spPr>
        <p:txBody>
          <a:bodyPr/>
          <a:lstStyle/>
          <a:p>
            <a:pPr algn="ctr">
              <a:defRPr/>
            </a:pPr>
            <a:fld id="{D4EBD7CD-2776-4AE8-9F2D-BE5F085DCC59}" type="slidenum">
              <a:rPr lang="en-US" sz="1200" smtClean="0">
                <a:solidFill>
                  <a:schemeClr val="bg1"/>
                </a:solidFill>
              </a:rPr>
              <a:pPr algn="ctr">
                <a:defRPr/>
              </a:pPr>
              <a:t>39</a:t>
            </a:fld>
            <a:endParaRPr lang="en-US" sz="1200" dirty="0">
              <a:solidFill>
                <a:schemeClr val="bg1"/>
              </a:solidFill>
            </a:endParaRPr>
          </a:p>
        </p:txBody>
      </p:sp>
    </p:spTree>
    <p:extLst>
      <p:ext uri="{BB962C8B-B14F-4D97-AF65-F5344CB8AC3E}">
        <p14:creationId xmlns:p14="http://schemas.microsoft.com/office/powerpoint/2010/main" val="86998923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2C53A9-39B6-38CB-5932-821C2EA433DC}"/>
              </a:ext>
            </a:extLst>
          </p:cNvPr>
          <p:cNvSpPr txBox="1"/>
          <p:nvPr/>
        </p:nvSpPr>
        <p:spPr>
          <a:xfrm>
            <a:off x="3047036" y="3247227"/>
            <a:ext cx="6094070" cy="369332"/>
          </a:xfrm>
          <a:prstGeom prst="rect">
            <a:avLst/>
          </a:prstGeom>
          <a:noFill/>
        </p:spPr>
        <p:txBody>
          <a:bodyPr wrap="square">
            <a:spAutoFit/>
          </a:bodyPr>
          <a:lstStyle/>
          <a:p>
            <a:r>
              <a:rPr lang="en-US" sz="1800">
                <a:cs typeface="Times New Roman" panose="02020603050405020304" pitchFamily="18" charset="0"/>
              </a:rPr>
              <a:t> </a:t>
            </a:r>
            <a:r>
              <a:rPr lang="en-US" sz="1800" b="1">
                <a:solidFill>
                  <a:schemeClr val="bg1"/>
                </a:solidFill>
                <a:latin typeface="+mn-lt"/>
                <a:cs typeface="Times New Roman" panose="02020603050405020304" pitchFamily="18" charset="0"/>
              </a:rPr>
              <a:t>End State Contracting Model</a:t>
            </a:r>
            <a:endParaRPr lang="en-US"/>
          </a:p>
        </p:txBody>
      </p:sp>
      <p:sp>
        <p:nvSpPr>
          <p:cNvPr id="8" name="TextBox 7">
            <a:extLst>
              <a:ext uri="{FF2B5EF4-FFF2-40B4-BE49-F238E27FC236}">
                <a16:creationId xmlns:a16="http://schemas.microsoft.com/office/drawing/2014/main" id="{0FFC8ABA-DDCE-994B-9932-483B3C408E0B}"/>
              </a:ext>
            </a:extLst>
          </p:cNvPr>
          <p:cNvSpPr txBox="1"/>
          <p:nvPr/>
        </p:nvSpPr>
        <p:spPr>
          <a:xfrm>
            <a:off x="3048856" y="3246902"/>
            <a:ext cx="6097712" cy="369332"/>
          </a:xfrm>
          <a:prstGeom prst="rect">
            <a:avLst/>
          </a:prstGeom>
          <a:noFill/>
        </p:spPr>
        <p:txBody>
          <a:bodyPr wrap="square">
            <a:spAutoFit/>
          </a:bodyPr>
          <a:lstStyle/>
          <a:p>
            <a:r>
              <a:rPr lang="en-US" sz="1800">
                <a:cs typeface="Times New Roman" panose="02020603050405020304" pitchFamily="18" charset="0"/>
              </a:rPr>
              <a:t> </a:t>
            </a:r>
            <a:r>
              <a:rPr lang="en-US" sz="1800" b="1">
                <a:solidFill>
                  <a:schemeClr val="bg1"/>
                </a:solidFill>
                <a:latin typeface="+mn-lt"/>
                <a:cs typeface="Times New Roman" panose="02020603050405020304" pitchFamily="18" charset="0"/>
              </a:rPr>
              <a:t>End State Contracting Model</a:t>
            </a:r>
            <a:endParaRPr lang="en-US"/>
          </a:p>
        </p:txBody>
      </p:sp>
      <p:sp>
        <p:nvSpPr>
          <p:cNvPr id="10" name="TextBox 9">
            <a:extLst>
              <a:ext uri="{FF2B5EF4-FFF2-40B4-BE49-F238E27FC236}">
                <a16:creationId xmlns:a16="http://schemas.microsoft.com/office/drawing/2014/main" id="{AB720216-D082-985E-D094-931EC063F13B}"/>
              </a:ext>
            </a:extLst>
          </p:cNvPr>
          <p:cNvSpPr txBox="1"/>
          <p:nvPr/>
        </p:nvSpPr>
        <p:spPr>
          <a:xfrm>
            <a:off x="3048990" y="3247303"/>
            <a:ext cx="6097978" cy="369332"/>
          </a:xfrm>
          <a:prstGeom prst="rect">
            <a:avLst/>
          </a:prstGeom>
          <a:noFill/>
        </p:spPr>
        <p:txBody>
          <a:bodyPr wrap="square">
            <a:spAutoFit/>
          </a:bodyPr>
          <a:lstStyle/>
          <a:p>
            <a:r>
              <a:rPr lang="en-US" sz="1800" b="1">
                <a:solidFill>
                  <a:schemeClr val="bg1"/>
                </a:solidFill>
              </a:rPr>
              <a:t>EM</a:t>
            </a:r>
            <a:r>
              <a:rPr lang="en-US" sz="1800" b="1" spc="-20">
                <a:solidFill>
                  <a:schemeClr val="bg1"/>
                </a:solidFill>
              </a:rPr>
              <a:t> </a:t>
            </a:r>
            <a:r>
              <a:rPr lang="en-US" sz="1800" b="1">
                <a:solidFill>
                  <a:schemeClr val="bg1"/>
                </a:solidFill>
              </a:rPr>
              <a:t>Efforts</a:t>
            </a:r>
            <a:r>
              <a:rPr lang="en-US" sz="1800" b="1" spc="-20">
                <a:solidFill>
                  <a:schemeClr val="bg1"/>
                </a:solidFill>
              </a:rPr>
              <a:t> </a:t>
            </a:r>
            <a:r>
              <a:rPr lang="en-US" sz="1800" b="1">
                <a:solidFill>
                  <a:schemeClr val="bg1"/>
                </a:solidFill>
              </a:rPr>
              <a:t>under the Justice40</a:t>
            </a:r>
            <a:r>
              <a:rPr lang="en-US" sz="1800" b="1" spc="15">
                <a:solidFill>
                  <a:schemeClr val="bg1"/>
                </a:solidFill>
              </a:rPr>
              <a:t> </a:t>
            </a:r>
            <a:r>
              <a:rPr lang="en-US" sz="1800" b="1" spc="-10">
                <a:solidFill>
                  <a:schemeClr val="bg1"/>
                </a:solidFill>
              </a:rPr>
              <a:t>Initiative</a:t>
            </a:r>
            <a:endParaRPr lang="en-US" sz="1800" b="1">
              <a:solidFill>
                <a:schemeClr val="bg1"/>
              </a:solidFill>
            </a:endParaRPr>
          </a:p>
        </p:txBody>
      </p:sp>
      <p:pic>
        <p:nvPicPr>
          <p:cNvPr id="13" name="Picture 12">
            <a:extLst>
              <a:ext uri="{FF2B5EF4-FFF2-40B4-BE49-F238E27FC236}">
                <a16:creationId xmlns:a16="http://schemas.microsoft.com/office/drawing/2014/main" id="{316A535A-EE81-65BD-544A-390520B4643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9765" y="1529474"/>
            <a:ext cx="6328612" cy="4254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a:extLst>
              <a:ext uri="{FF2B5EF4-FFF2-40B4-BE49-F238E27FC236}">
                <a16:creationId xmlns:a16="http://schemas.microsoft.com/office/drawing/2014/main" id="{E560641C-4D93-74C1-2F75-152143D0D8AD}"/>
              </a:ext>
            </a:extLst>
          </p:cNvPr>
          <p:cNvSpPr txBox="1"/>
          <p:nvPr/>
        </p:nvSpPr>
        <p:spPr>
          <a:xfrm>
            <a:off x="809122" y="277898"/>
            <a:ext cx="11824035" cy="661720"/>
          </a:xfrm>
          <a:prstGeom prst="rect">
            <a:avLst/>
          </a:prstGeom>
          <a:noFill/>
        </p:spPr>
        <p:txBody>
          <a:bodyPr wrap="square">
            <a:spAutoFit/>
          </a:bodyPr>
          <a:lstStyle/>
          <a:p>
            <a:r>
              <a:rPr kumimoji="0" lang="en-US" sz="3700" b="1" i="0" u="none" strike="noStrike" kern="1200" cap="none" spc="0" normalizeH="0" baseline="0" noProof="0">
                <a:ln>
                  <a:noFill/>
                </a:ln>
                <a:solidFill>
                  <a:srgbClr val="3E6637"/>
                </a:solidFill>
                <a:effectLst/>
                <a:uLnTx/>
                <a:uFillTx/>
                <a:latin typeface="Arial Black" panose="020B0A04020102020204"/>
                <a:ea typeface="+mj-ea"/>
                <a:cs typeface="+mj-cs"/>
              </a:rPr>
              <a:t>107 Original EM Cleanup Sites</a:t>
            </a:r>
            <a:endParaRPr lang="en-US"/>
          </a:p>
        </p:txBody>
      </p:sp>
      <p:sp>
        <p:nvSpPr>
          <p:cNvPr id="2" name="TextBox 1">
            <a:extLst>
              <a:ext uri="{FF2B5EF4-FFF2-40B4-BE49-F238E27FC236}">
                <a16:creationId xmlns:a16="http://schemas.microsoft.com/office/drawing/2014/main" id="{6CD90270-0F83-2DCA-BB80-B5B2B4B615ED}"/>
              </a:ext>
            </a:extLst>
          </p:cNvPr>
          <p:cNvSpPr txBox="1">
            <a:spLocks noGrp="1" noRot="1" noMove="1" noResize="1" noEditPoints="1" noAdjustHandles="1" noChangeArrowheads="1" noChangeShapeType="1"/>
          </p:cNvSpPr>
          <p:nvPr/>
        </p:nvSpPr>
        <p:spPr>
          <a:xfrm>
            <a:off x="10052761" y="6080166"/>
            <a:ext cx="2139239" cy="640743"/>
          </a:xfrm>
          <a:prstGeom prst="rect">
            <a:avLst/>
          </a:prstGeom>
          <a:solidFill>
            <a:schemeClr val="accent1"/>
          </a:solidFill>
        </p:spPr>
        <p:txBody>
          <a:bodyPr wrap="square" rtlCol="0">
            <a:spAutoFit/>
          </a:bodyPr>
          <a:lstStyle/>
          <a:p>
            <a:endParaRPr lang="en-US"/>
          </a:p>
        </p:txBody>
      </p:sp>
      <p:sp>
        <p:nvSpPr>
          <p:cNvPr id="4" name="Slide Number Placeholder 3">
            <a:extLst>
              <a:ext uri="{FF2B5EF4-FFF2-40B4-BE49-F238E27FC236}">
                <a16:creationId xmlns:a16="http://schemas.microsoft.com/office/drawing/2014/main" id="{68A811DC-27F3-2687-8DA9-AE271F3CE53C}"/>
              </a:ext>
            </a:extLst>
          </p:cNvPr>
          <p:cNvSpPr>
            <a:spLocks noGrp="1"/>
          </p:cNvSpPr>
          <p:nvPr>
            <p:ph type="sldNum" sz="quarter" idx="12"/>
          </p:nvPr>
        </p:nvSpPr>
        <p:spPr/>
        <p:txBody>
          <a:bodyPr/>
          <a:lstStyle/>
          <a:p>
            <a:fld id="{E773C8E2-B35B-254F-A137-6F2F570DAACB}" type="slidenum">
              <a:rPr lang="en-US" smtClean="0"/>
              <a:t>4</a:t>
            </a:fld>
            <a:endParaRPr lang="en-US"/>
          </a:p>
        </p:txBody>
      </p:sp>
    </p:spTree>
    <p:extLst>
      <p:ext uri="{BB962C8B-B14F-4D97-AF65-F5344CB8AC3E}">
        <p14:creationId xmlns:p14="http://schemas.microsoft.com/office/powerpoint/2010/main" val="41281263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8204155D-A2A9-D3D3-FAD9-41FBC67457B5}"/>
              </a:ext>
            </a:extLst>
          </p:cNvPr>
          <p:cNvSpPr>
            <a:spLocks noGrp="1"/>
          </p:cNvSpPr>
          <p:nvPr>
            <p:ph sz="quarter" idx="4294967295"/>
          </p:nvPr>
        </p:nvSpPr>
        <p:spPr>
          <a:xfrm>
            <a:off x="839191" y="1145978"/>
            <a:ext cx="9629605" cy="2867745"/>
          </a:xfrm>
        </p:spPr>
        <p:txBody>
          <a:bodyPr>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002499"/>
                </a:solidFill>
                <a:effectLst/>
                <a:uLnTx/>
                <a:uFillTx/>
                <a:latin typeface="Arial" panose="020B0604020202020204" pitchFamily="34" charset="0"/>
                <a:ea typeface="Calibri" panose="020F0502020204030204" pitchFamily="34" charset="0"/>
                <a:cs typeface="Arial" panose="020B0604020202020204" pitchFamily="34" charset="0"/>
              </a:rPr>
              <a:t>Progress:</a:t>
            </a:r>
            <a:endParaRPr kumimoji="0" lang="en-US" b="0" i="0" u="none" strike="noStrike" kern="1200" cap="none" spc="0" normalizeH="0" baseline="0" noProof="0" dirty="0">
              <a:ln>
                <a:noFill/>
              </a:ln>
              <a:solidFill>
                <a:srgbClr val="002499"/>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2499"/>
                </a:solidFill>
                <a:effectLst/>
                <a:uLnTx/>
                <a:uFillTx/>
                <a:latin typeface="Arial" panose="020B0604020202020204"/>
                <a:ea typeface="Times New Roman" panose="02020603050405020304" pitchFamily="18" charset="0"/>
                <a:cs typeface="Arial" panose="020B0604020202020204" pitchFamily="34" charset="0"/>
              </a:rPr>
              <a:t>Environmental restoration at approximately 900 former underground test locations, approximately 100 surface or near-surface soil contamination locations, and more than 1,000 industrial-type sites.</a:t>
            </a:r>
            <a:endParaRPr kumimoji="0" lang="en-US" sz="2000" b="0" i="0" u="none" strike="noStrike" kern="1200" cap="none" spc="0" normalizeH="0" baseline="0" noProof="0" dirty="0">
              <a:ln>
                <a:noFill/>
              </a:ln>
              <a:solidFill>
                <a:srgbClr val="002499"/>
              </a:solidFill>
              <a:effectLst/>
              <a:uLnTx/>
              <a:uFillTx/>
              <a:latin typeface="Arial" panose="020B0604020202020204"/>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499"/>
                </a:solidFill>
                <a:effectLst/>
                <a:uLnTx/>
                <a:uFillTx/>
                <a:latin typeface="Arial" panose="020B0604020202020204"/>
                <a:ea typeface="Calibri" panose="020F0502020204030204" pitchFamily="34" charset="0"/>
                <a:cs typeface="Arial" panose="020B0604020202020204" pitchFamily="34" charset="0"/>
              </a:rPr>
              <a:t>Obtained regulatory approval of the corrective action plan for the </a:t>
            </a:r>
            <a:r>
              <a:rPr kumimoji="0" lang="en-US" sz="2000" b="0" i="0" u="none" strike="noStrike" kern="1200" cap="none" spc="0" normalizeH="0" baseline="0" noProof="0" dirty="0" err="1">
                <a:ln>
                  <a:noFill/>
                </a:ln>
                <a:solidFill>
                  <a:srgbClr val="002499"/>
                </a:solidFill>
                <a:effectLst/>
                <a:uLnTx/>
                <a:uFillTx/>
                <a:latin typeface="Arial" panose="020B0604020202020204"/>
                <a:ea typeface="Calibri" panose="020F0502020204030204" pitchFamily="34" charset="0"/>
                <a:cs typeface="Arial" panose="020B0604020202020204" pitchFamily="34" charset="0"/>
              </a:rPr>
              <a:t>Pahute</a:t>
            </a:r>
            <a:r>
              <a:rPr kumimoji="0" lang="en-US" sz="2000" b="0" i="0" u="none" strike="noStrike" kern="1200" cap="none" spc="0" normalizeH="0" baseline="0" noProof="0" dirty="0">
                <a:ln>
                  <a:noFill/>
                </a:ln>
                <a:solidFill>
                  <a:srgbClr val="002499"/>
                </a:solidFill>
                <a:effectLst/>
                <a:uLnTx/>
                <a:uFillTx/>
                <a:latin typeface="Arial" panose="020B0604020202020204"/>
                <a:ea typeface="Calibri" panose="020F0502020204030204" pitchFamily="34" charset="0"/>
                <a:cs typeface="Arial" panose="020B0604020202020204" pitchFamily="34" charset="0"/>
              </a:rPr>
              <a:t> Mesa groundwater region – the last active groundwater corrective action area at the NNSS.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kumimoji="0" lang="en-US" sz="2000" b="0" i="0" u="none" strike="noStrike" kern="1200" cap="none" spc="0" normalizeH="0" baseline="0" noProof="0" dirty="0">
                <a:ln>
                  <a:noFill/>
                </a:ln>
                <a:solidFill>
                  <a:srgbClr val="002499"/>
                </a:solidFill>
                <a:effectLst/>
                <a:uLnTx/>
                <a:uFillTx/>
                <a:latin typeface="Arial" panose="020B0604020202020204"/>
                <a:ea typeface="Calibri" panose="020F0502020204030204" pitchFamily="34" charset="0"/>
                <a:cs typeface="Arial" panose="020B0604020202020204" pitchFamily="34" charset="0"/>
              </a:rPr>
              <a:t>Safely disposed </a:t>
            </a:r>
            <a:r>
              <a:rPr lang="en-US" sz="2000" dirty="0">
                <a:solidFill>
                  <a:srgbClr val="002499"/>
                </a:solidFill>
                <a:latin typeface="Arial" panose="020B0604020202020204"/>
              </a:rPr>
              <a:t>of approximately</a:t>
            </a:r>
            <a:r>
              <a:rPr kumimoji="0" lang="en-US" sz="2000" b="0" i="0" u="none" strike="noStrike" kern="1200" cap="none" spc="0" normalizeH="0" baseline="0" noProof="0" dirty="0">
                <a:ln>
                  <a:noFill/>
                </a:ln>
                <a:solidFill>
                  <a:srgbClr val="002499"/>
                </a:solidFill>
                <a:effectLst/>
                <a:uLnTx/>
                <a:uFillTx/>
                <a:latin typeface="Arial" panose="020B0604020202020204"/>
                <a:ea typeface="+mn-ea"/>
                <a:cs typeface="+mn-cs"/>
              </a:rPr>
              <a:t> 600,000 </a:t>
            </a:r>
            <a:r>
              <a:rPr kumimoji="0" lang="en-US" sz="2000" b="0" i="0" u="none" strike="noStrike" kern="1200" cap="none" spc="0" normalizeH="0" baseline="0" noProof="0" dirty="0">
                <a:ln>
                  <a:noFill/>
                </a:ln>
                <a:solidFill>
                  <a:srgbClr val="002499"/>
                </a:solidFill>
                <a:effectLst/>
                <a:uLnTx/>
                <a:uFillTx/>
                <a:latin typeface="Arial" panose="020B0604020202020204"/>
                <a:ea typeface="Calibri" panose="020F0502020204030204" pitchFamily="34" charset="0"/>
                <a:cs typeface="Arial" panose="020B0604020202020204" pitchFamily="34" charset="0"/>
              </a:rPr>
              <a:t>cubic feet of low-level waste (LLW), mixed low-level waste (MLLW), and classified waste transported to the NNSS.</a:t>
            </a:r>
            <a:endParaRPr lang="en-US" sz="2000" dirty="0">
              <a:solidFill>
                <a:srgbClr val="002499"/>
              </a:solidFill>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21C12A42-1A90-E94B-A082-5C5A25828AF9}"/>
              </a:ext>
            </a:extLst>
          </p:cNvPr>
          <p:cNvSpPr txBox="1"/>
          <p:nvPr/>
        </p:nvSpPr>
        <p:spPr>
          <a:xfrm>
            <a:off x="781772" y="523222"/>
            <a:ext cx="1099083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E6637"/>
                </a:solidFill>
                <a:effectLst/>
                <a:uLnTx/>
                <a:uFillTx/>
                <a:latin typeface="Arial Black" panose="020B0A04020102020204"/>
                <a:ea typeface="+mn-ea"/>
                <a:cs typeface="Calibri" panose="020F0502020204030204" pitchFamily="34" charset="0"/>
              </a:rPr>
              <a:t>Nevada National Security Site</a:t>
            </a:r>
          </a:p>
        </p:txBody>
      </p:sp>
      <p:pic>
        <p:nvPicPr>
          <p:cNvPr id="7" name="Picture 6">
            <a:extLst>
              <a:ext uri="{FF2B5EF4-FFF2-40B4-BE49-F238E27FC236}">
                <a16:creationId xmlns:a16="http://schemas.microsoft.com/office/drawing/2014/main" id="{2A313FA5-0115-66B3-66ED-679BFA8AA1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818787">
            <a:off x="10449654" y="890124"/>
            <a:ext cx="1885227" cy="2763459"/>
          </a:xfrm>
          <a:prstGeom prst="rect">
            <a:avLst/>
          </a:prstGeom>
        </p:spPr>
      </p:pic>
      <p:sp>
        <p:nvSpPr>
          <p:cNvPr id="11" name="TextBox 10">
            <a:extLst>
              <a:ext uri="{FF2B5EF4-FFF2-40B4-BE49-F238E27FC236}">
                <a16:creationId xmlns:a16="http://schemas.microsoft.com/office/drawing/2014/main" id="{D1542872-BC23-D996-7B2F-094B929AB57C}"/>
              </a:ext>
            </a:extLst>
          </p:cNvPr>
          <p:cNvSpPr txBox="1"/>
          <p:nvPr/>
        </p:nvSpPr>
        <p:spPr>
          <a:xfrm>
            <a:off x="10529829" y="1953553"/>
            <a:ext cx="1645960" cy="6001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088"/>
                </a:solidFill>
                <a:effectLst/>
                <a:uLnTx/>
                <a:uFillTx/>
                <a:latin typeface="Arial" panose="020B0604020202020204"/>
                <a:ea typeface="+mn-ea"/>
                <a:cs typeface="+mn-cs"/>
              </a:rPr>
              <a:t>Nevada National Security Site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088"/>
                </a:solidFill>
                <a:effectLst/>
                <a:uLnTx/>
                <a:uFillTx/>
                <a:latin typeface="Arial" panose="020B0604020202020204"/>
                <a:ea typeface="+mn-ea"/>
                <a:cs typeface="+mn-cs"/>
              </a:rPr>
              <a:t>Nye County, Nevada</a:t>
            </a:r>
          </a:p>
        </p:txBody>
      </p:sp>
      <p:sp>
        <p:nvSpPr>
          <p:cNvPr id="8" name="Oval 7">
            <a:extLst>
              <a:ext uri="{FF2B5EF4-FFF2-40B4-BE49-F238E27FC236}">
                <a16:creationId xmlns:a16="http://schemas.microsoft.com/office/drawing/2014/main" id="{A6F8FB83-1619-11BE-FA1B-1616A41BBBF0}"/>
              </a:ext>
            </a:extLst>
          </p:cNvPr>
          <p:cNvSpPr>
            <a:spLocks noGrp="1" noRot="1" noMove="1" noResize="1" noEditPoints="1" noAdjustHandles="1" noChangeArrowheads="1" noChangeShapeType="1"/>
          </p:cNvSpPr>
          <p:nvPr/>
        </p:nvSpPr>
        <p:spPr>
          <a:xfrm>
            <a:off x="11107275" y="1765479"/>
            <a:ext cx="245534" cy="212157"/>
          </a:xfrm>
          <a:prstGeom prst="ellipse">
            <a:avLst/>
          </a:prstGeom>
          <a:solidFill>
            <a:srgbClr val="A9C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D79CF56C-6573-CE0F-C97A-BCA2C6217EFF}"/>
              </a:ext>
            </a:extLst>
          </p:cNvPr>
          <p:cNvSpPr/>
          <p:nvPr/>
        </p:nvSpPr>
        <p:spPr>
          <a:xfrm>
            <a:off x="11318133" y="2695440"/>
            <a:ext cx="138480" cy="107893"/>
          </a:xfrm>
          <a:prstGeom prst="ellipse">
            <a:avLst/>
          </a:prstGeom>
          <a:solidFill>
            <a:srgbClr val="0030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050" name="Picture 2" descr="Peer reviewers observe a well at the Pahute Mesa groundwater area at the Nevada National Security Site. ">
            <a:extLst>
              <a:ext uri="{FF2B5EF4-FFF2-40B4-BE49-F238E27FC236}">
                <a16:creationId xmlns:a16="http://schemas.microsoft.com/office/drawing/2014/main" id="{87AEA488-DFBF-F56E-556D-4525E154C820}"/>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302388" y="3982224"/>
            <a:ext cx="3889612" cy="20743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large puddle in a desert&#10;&#10;Description automatically generated">
            <a:extLst>
              <a:ext uri="{FF2B5EF4-FFF2-40B4-BE49-F238E27FC236}">
                <a16:creationId xmlns:a16="http://schemas.microsoft.com/office/drawing/2014/main" id="{2AF79E55-C6BC-43F5-61E2-AB7FC428CDE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45088" y="3990960"/>
            <a:ext cx="6150400" cy="2066263"/>
          </a:xfrm>
          <a:prstGeom prst="rect">
            <a:avLst/>
          </a:prstGeom>
        </p:spPr>
      </p:pic>
      <p:pic>
        <p:nvPicPr>
          <p:cNvPr id="13" name="Picture 12" descr="A person wearing a white helmet and blue hat&#10;&#10;Description automatically generated with medium confidence">
            <a:extLst>
              <a:ext uri="{FF2B5EF4-FFF2-40B4-BE49-F238E27FC236}">
                <a16:creationId xmlns:a16="http://schemas.microsoft.com/office/drawing/2014/main" id="{3B776648-1892-FDA9-215E-BCDE9014A9F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06965" y="3982542"/>
            <a:ext cx="3108735" cy="2074334"/>
          </a:xfrm>
          <a:prstGeom prst="rect">
            <a:avLst/>
          </a:prstGeom>
        </p:spPr>
      </p:pic>
      <p:pic>
        <p:nvPicPr>
          <p:cNvPr id="15" name="Picture 14" descr="A bulldozer on a dirt road&#10;&#10;Description automatically generated">
            <a:extLst>
              <a:ext uri="{FF2B5EF4-FFF2-40B4-BE49-F238E27FC236}">
                <a16:creationId xmlns:a16="http://schemas.microsoft.com/office/drawing/2014/main" id="{E0E59176-BBCF-F215-B276-29F2D06430D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5" y="3984920"/>
            <a:ext cx="3108735" cy="2072490"/>
          </a:xfrm>
          <a:prstGeom prst="rect">
            <a:avLst/>
          </a:prstGeom>
        </p:spPr>
      </p:pic>
      <p:sp>
        <p:nvSpPr>
          <p:cNvPr id="5" name="Slide Number Placeholder 4">
            <a:extLst>
              <a:ext uri="{FF2B5EF4-FFF2-40B4-BE49-F238E27FC236}">
                <a16:creationId xmlns:a16="http://schemas.microsoft.com/office/drawing/2014/main" id="{E3B6F9D8-436B-0CB2-6907-67042D39902D}"/>
              </a:ext>
            </a:extLst>
          </p:cNvPr>
          <p:cNvSpPr>
            <a:spLocks noGrp="1"/>
          </p:cNvSpPr>
          <p:nvPr>
            <p:ph type="sldNum" sz="quarter" idx="11"/>
          </p:nvPr>
        </p:nvSpPr>
        <p:spPr>
          <a:xfrm>
            <a:off x="5861692" y="6334778"/>
            <a:ext cx="468616" cy="339958"/>
          </a:xfrm>
        </p:spPr>
        <p:txBody>
          <a:bodyPr/>
          <a:lstStyle/>
          <a:p>
            <a:pPr algn="ctr">
              <a:defRPr/>
            </a:pPr>
            <a:fld id="{F04C2B28-D913-4DCD-9CF5-F7D951D22168}" type="slidenum">
              <a:rPr lang="en-US" sz="1200" smtClean="0">
                <a:solidFill>
                  <a:schemeClr val="bg1"/>
                </a:solidFill>
              </a:rPr>
              <a:pPr algn="ctr">
                <a:defRPr/>
              </a:pPr>
              <a:t>40</a:t>
            </a:fld>
            <a:endParaRPr lang="en-US" sz="1200" dirty="0">
              <a:solidFill>
                <a:schemeClr val="bg1"/>
              </a:solidFill>
            </a:endParaRPr>
          </a:p>
        </p:txBody>
      </p:sp>
    </p:spTree>
    <p:extLst>
      <p:ext uri="{BB962C8B-B14F-4D97-AF65-F5344CB8AC3E}">
        <p14:creationId xmlns:p14="http://schemas.microsoft.com/office/powerpoint/2010/main" val="238884579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1">
            <a:extLst>
              <a:ext uri="{FF2B5EF4-FFF2-40B4-BE49-F238E27FC236}">
                <a16:creationId xmlns:a16="http://schemas.microsoft.com/office/drawing/2014/main" id="{8204155D-A2A9-D3D3-FAD9-41FBC67457B5}"/>
              </a:ext>
            </a:extLst>
          </p:cNvPr>
          <p:cNvSpPr>
            <a:spLocks noGrp="1"/>
          </p:cNvSpPr>
          <p:nvPr>
            <p:ph sz="quarter" idx="4294967295"/>
          </p:nvPr>
        </p:nvSpPr>
        <p:spPr>
          <a:xfrm>
            <a:off x="839191" y="1145978"/>
            <a:ext cx="9629605" cy="2867745"/>
          </a:xfrm>
        </p:spPr>
        <p:txBody>
          <a:bodyPr>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kumimoji="0" lang="en-US" sz="2800" b="1" i="0" u="none" strike="noStrike" kern="1200" cap="none" spc="0" normalizeH="0" baseline="0" noProof="0" dirty="0">
                <a:ln>
                  <a:noFill/>
                </a:ln>
                <a:solidFill>
                  <a:srgbClr val="002499"/>
                </a:solidFill>
                <a:effectLst/>
                <a:uLnTx/>
                <a:uFillTx/>
                <a:latin typeface="Arial" panose="020B0604020202020204" pitchFamily="34" charset="0"/>
                <a:ea typeface="Calibri" panose="020F0502020204030204" pitchFamily="34" charset="0"/>
                <a:cs typeface="Arial" panose="020B0604020202020204" pitchFamily="34" charset="0"/>
              </a:rPr>
              <a:t>Upcoming Work:</a:t>
            </a:r>
            <a:endParaRPr kumimoji="0" lang="en-US" sz="2800" b="0" i="0" u="none" strike="noStrike" kern="1200" cap="none" spc="0" normalizeH="0" baseline="0" noProof="0" dirty="0">
              <a:ln>
                <a:noFill/>
              </a:ln>
              <a:solidFill>
                <a:srgbClr val="002499"/>
              </a:solidFill>
              <a:effectLst/>
              <a:uLnTx/>
              <a:uFillTx/>
              <a:latin typeface="Arial" panose="020B060402020202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2499"/>
                </a:solidFill>
                <a:effectLst/>
                <a:uLnTx/>
                <a:uFillTx/>
                <a:latin typeface="Arial" panose="020B0604020202020204" pitchFamily="34" charset="0"/>
                <a:ea typeface="Calibri" panose="020F0502020204030204" pitchFamily="34" charset="0"/>
                <a:cs typeface="Arial" panose="020B0604020202020204" pitchFamily="34" charset="0"/>
              </a:rPr>
              <a:t>Complete the evaluation phase for </a:t>
            </a:r>
            <a:r>
              <a:rPr kumimoji="0" lang="en-US" b="0" i="0" u="none" strike="noStrike" kern="1200" cap="none" spc="0" normalizeH="0" baseline="0" noProof="0" dirty="0" err="1">
                <a:ln>
                  <a:noFill/>
                </a:ln>
                <a:solidFill>
                  <a:srgbClr val="002499"/>
                </a:solidFill>
                <a:effectLst/>
                <a:uLnTx/>
                <a:uFillTx/>
                <a:latin typeface="Arial" panose="020B0604020202020204" pitchFamily="34" charset="0"/>
                <a:ea typeface="Calibri" panose="020F0502020204030204" pitchFamily="34" charset="0"/>
                <a:cs typeface="Arial" panose="020B0604020202020204" pitchFamily="34" charset="0"/>
              </a:rPr>
              <a:t>Pahute</a:t>
            </a:r>
            <a:r>
              <a:rPr kumimoji="0" lang="en-US" b="0" i="0" u="none" strike="noStrike" kern="1200" cap="none" spc="0" normalizeH="0" baseline="0" noProof="0" dirty="0">
                <a:ln>
                  <a:noFill/>
                </a:ln>
                <a:solidFill>
                  <a:srgbClr val="002499"/>
                </a:solidFill>
                <a:effectLst/>
                <a:uLnTx/>
                <a:uFillTx/>
                <a:latin typeface="Arial" panose="020B0604020202020204" pitchFamily="34" charset="0"/>
                <a:ea typeface="Calibri" panose="020F0502020204030204" pitchFamily="34" charset="0"/>
                <a:cs typeface="Arial" panose="020B0604020202020204" pitchFamily="34" charset="0"/>
              </a:rPr>
              <a:t> Mesa groundwater region.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2499"/>
                </a:solidFill>
                <a:effectLst/>
                <a:uLnTx/>
                <a:uFillTx/>
                <a:latin typeface="Arial" panose="020B0604020202020204" pitchFamily="34" charset="0"/>
                <a:ea typeface="Calibri" panose="020F0502020204030204" pitchFamily="34" charset="0"/>
                <a:cs typeface="Arial" panose="020B0604020202020204" pitchFamily="34" charset="0"/>
              </a:rPr>
              <a:t>Conduct demolition and closure of the Engine Maintenance, Assembly, and Disassembly (EMAD) and the Test Cell C (TCC) complexes.</a:t>
            </a:r>
          </a:p>
          <a:p>
            <a:pPr marL="342900" indent="-342900">
              <a:lnSpc>
                <a:spcPct val="100000"/>
              </a:lnSpc>
              <a:spcBef>
                <a:spcPts val="0"/>
              </a:spcBef>
              <a:buFont typeface="Symbol" panose="05050102010706020507" pitchFamily="18" charset="2"/>
              <a:buChar char=""/>
            </a:pPr>
            <a:endParaRPr lang="en-US" dirty="0">
              <a:solidFill>
                <a:srgbClr val="002499"/>
              </a:solidFill>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21C12A42-1A90-E94B-A082-5C5A25828AF9}"/>
              </a:ext>
            </a:extLst>
          </p:cNvPr>
          <p:cNvSpPr txBox="1"/>
          <p:nvPr/>
        </p:nvSpPr>
        <p:spPr>
          <a:xfrm>
            <a:off x="781772" y="523222"/>
            <a:ext cx="1099083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E6637"/>
                </a:solidFill>
                <a:effectLst/>
                <a:uLnTx/>
                <a:uFillTx/>
                <a:latin typeface="Arial Black" panose="020B0A04020102020204"/>
                <a:ea typeface="+mn-ea"/>
                <a:cs typeface="Calibri" panose="020F0502020204030204" pitchFamily="34" charset="0"/>
              </a:rPr>
              <a:t>Nevada National Security Site</a:t>
            </a:r>
          </a:p>
        </p:txBody>
      </p:sp>
      <p:pic>
        <p:nvPicPr>
          <p:cNvPr id="7" name="Picture 6">
            <a:extLst>
              <a:ext uri="{FF2B5EF4-FFF2-40B4-BE49-F238E27FC236}">
                <a16:creationId xmlns:a16="http://schemas.microsoft.com/office/drawing/2014/main" id="{2A313FA5-0115-66B3-66ED-679BFA8AA16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818787">
            <a:off x="10449654" y="890124"/>
            <a:ext cx="1885227" cy="2763459"/>
          </a:xfrm>
          <a:prstGeom prst="rect">
            <a:avLst/>
          </a:prstGeom>
        </p:spPr>
      </p:pic>
      <p:sp>
        <p:nvSpPr>
          <p:cNvPr id="11" name="TextBox 10">
            <a:extLst>
              <a:ext uri="{FF2B5EF4-FFF2-40B4-BE49-F238E27FC236}">
                <a16:creationId xmlns:a16="http://schemas.microsoft.com/office/drawing/2014/main" id="{D1542872-BC23-D996-7B2F-094B929AB57C}"/>
              </a:ext>
            </a:extLst>
          </p:cNvPr>
          <p:cNvSpPr txBox="1"/>
          <p:nvPr/>
        </p:nvSpPr>
        <p:spPr>
          <a:xfrm>
            <a:off x="10529829" y="1953553"/>
            <a:ext cx="1645960" cy="6001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3088"/>
                </a:solidFill>
                <a:effectLst/>
                <a:uLnTx/>
                <a:uFillTx/>
                <a:latin typeface="Arial" panose="020B0604020202020204"/>
                <a:ea typeface="+mn-ea"/>
                <a:cs typeface="+mn-cs"/>
              </a:rPr>
              <a:t>Nevada National Security Site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088"/>
                </a:solidFill>
                <a:effectLst/>
                <a:uLnTx/>
                <a:uFillTx/>
                <a:latin typeface="Arial" panose="020B0604020202020204"/>
                <a:ea typeface="+mn-ea"/>
                <a:cs typeface="+mn-cs"/>
              </a:rPr>
              <a:t>Nye County, Nevada</a:t>
            </a:r>
          </a:p>
        </p:txBody>
      </p:sp>
      <p:sp>
        <p:nvSpPr>
          <p:cNvPr id="8" name="Oval 7">
            <a:extLst>
              <a:ext uri="{FF2B5EF4-FFF2-40B4-BE49-F238E27FC236}">
                <a16:creationId xmlns:a16="http://schemas.microsoft.com/office/drawing/2014/main" id="{A6F8FB83-1619-11BE-FA1B-1616A41BBBF0}"/>
              </a:ext>
            </a:extLst>
          </p:cNvPr>
          <p:cNvSpPr>
            <a:spLocks noGrp="1" noRot="1" noMove="1" noResize="1" noEditPoints="1" noAdjustHandles="1" noChangeArrowheads="1" noChangeShapeType="1"/>
          </p:cNvSpPr>
          <p:nvPr/>
        </p:nvSpPr>
        <p:spPr>
          <a:xfrm>
            <a:off x="11107275" y="1765479"/>
            <a:ext cx="245534" cy="212157"/>
          </a:xfrm>
          <a:prstGeom prst="ellipse">
            <a:avLst/>
          </a:prstGeom>
          <a:solidFill>
            <a:srgbClr val="A9CF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D79CF56C-6573-CE0F-C97A-BCA2C6217EFF}"/>
              </a:ext>
            </a:extLst>
          </p:cNvPr>
          <p:cNvSpPr/>
          <p:nvPr/>
        </p:nvSpPr>
        <p:spPr>
          <a:xfrm>
            <a:off x="11318133" y="2695440"/>
            <a:ext cx="138480" cy="107893"/>
          </a:xfrm>
          <a:prstGeom prst="ellipse">
            <a:avLst/>
          </a:prstGeom>
          <a:solidFill>
            <a:srgbClr val="00308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050" name="Picture 2" descr="Peer reviewers observe a well at the Pahute Mesa groundwater area at the Nevada National Security Site. ">
            <a:extLst>
              <a:ext uri="{FF2B5EF4-FFF2-40B4-BE49-F238E27FC236}">
                <a16:creationId xmlns:a16="http://schemas.microsoft.com/office/drawing/2014/main" id="{87AEA488-DFBF-F56E-556D-4525E154C820}"/>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302388" y="3982224"/>
            <a:ext cx="3889612" cy="20743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large puddle in a desert&#10;&#10;Description automatically generated">
            <a:extLst>
              <a:ext uri="{FF2B5EF4-FFF2-40B4-BE49-F238E27FC236}">
                <a16:creationId xmlns:a16="http://schemas.microsoft.com/office/drawing/2014/main" id="{2AF79E55-C6BC-43F5-61E2-AB7FC428CDE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45088" y="3990960"/>
            <a:ext cx="6150400" cy="2066263"/>
          </a:xfrm>
          <a:prstGeom prst="rect">
            <a:avLst/>
          </a:prstGeom>
        </p:spPr>
      </p:pic>
      <p:pic>
        <p:nvPicPr>
          <p:cNvPr id="13" name="Picture 12" descr="A person wearing a white helmet and blue hat&#10;&#10;Description automatically generated with medium confidence">
            <a:extLst>
              <a:ext uri="{FF2B5EF4-FFF2-40B4-BE49-F238E27FC236}">
                <a16:creationId xmlns:a16="http://schemas.microsoft.com/office/drawing/2014/main" id="{3B776648-1892-FDA9-215E-BCDE9014A9F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06965" y="3982542"/>
            <a:ext cx="3108735" cy="2074334"/>
          </a:xfrm>
          <a:prstGeom prst="rect">
            <a:avLst/>
          </a:prstGeom>
        </p:spPr>
      </p:pic>
      <p:pic>
        <p:nvPicPr>
          <p:cNvPr id="15" name="Picture 14" descr="A bulldozer on a dirt road&#10;&#10;Description automatically generated">
            <a:extLst>
              <a:ext uri="{FF2B5EF4-FFF2-40B4-BE49-F238E27FC236}">
                <a16:creationId xmlns:a16="http://schemas.microsoft.com/office/drawing/2014/main" id="{E0E59176-BBCF-F215-B276-29F2D06430D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5" y="3984920"/>
            <a:ext cx="3108735" cy="2072490"/>
          </a:xfrm>
          <a:prstGeom prst="rect">
            <a:avLst/>
          </a:prstGeom>
        </p:spPr>
      </p:pic>
      <p:sp>
        <p:nvSpPr>
          <p:cNvPr id="5" name="Slide Number Placeholder 4">
            <a:extLst>
              <a:ext uri="{FF2B5EF4-FFF2-40B4-BE49-F238E27FC236}">
                <a16:creationId xmlns:a16="http://schemas.microsoft.com/office/drawing/2014/main" id="{E3B6F9D8-436B-0CB2-6907-67042D39902D}"/>
              </a:ext>
            </a:extLst>
          </p:cNvPr>
          <p:cNvSpPr>
            <a:spLocks noGrp="1"/>
          </p:cNvSpPr>
          <p:nvPr>
            <p:ph type="sldNum" sz="quarter" idx="11"/>
          </p:nvPr>
        </p:nvSpPr>
        <p:spPr>
          <a:xfrm>
            <a:off x="5861692" y="6334778"/>
            <a:ext cx="468616" cy="339958"/>
          </a:xfrm>
        </p:spPr>
        <p:txBody>
          <a:bodyPr/>
          <a:lstStyle/>
          <a:p>
            <a:pPr algn="ctr">
              <a:defRPr/>
            </a:pPr>
            <a:fld id="{F04C2B28-D913-4DCD-9CF5-F7D951D22168}" type="slidenum">
              <a:rPr lang="en-US" sz="1200" smtClean="0">
                <a:solidFill>
                  <a:schemeClr val="bg1"/>
                </a:solidFill>
              </a:rPr>
              <a:pPr algn="ctr">
                <a:defRPr/>
              </a:pPr>
              <a:t>41</a:t>
            </a:fld>
            <a:endParaRPr lang="en-US" sz="1200" dirty="0">
              <a:solidFill>
                <a:schemeClr val="bg1"/>
              </a:solidFill>
            </a:endParaRPr>
          </a:p>
        </p:txBody>
      </p:sp>
    </p:spTree>
    <p:extLst>
      <p:ext uri="{BB962C8B-B14F-4D97-AF65-F5344CB8AC3E}">
        <p14:creationId xmlns:p14="http://schemas.microsoft.com/office/powerpoint/2010/main" val="2381264408"/>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D02476B-4486-4FE8-A1B2-1B19AE5C81FF}"/>
              </a:ext>
            </a:extLst>
          </p:cNvPr>
          <p:cNvGrpSpPr/>
          <p:nvPr/>
        </p:nvGrpSpPr>
        <p:grpSpPr>
          <a:xfrm>
            <a:off x="10141842" y="1146331"/>
            <a:ext cx="1960203" cy="2558873"/>
            <a:chOff x="-1250371" y="2910614"/>
            <a:chExt cx="897296" cy="1420236"/>
          </a:xfrm>
        </p:grpSpPr>
        <p:sp>
          <p:nvSpPr>
            <p:cNvPr id="7" name="Freeform 280">
              <a:extLst>
                <a:ext uri="{FF2B5EF4-FFF2-40B4-BE49-F238E27FC236}">
                  <a16:creationId xmlns:a16="http://schemas.microsoft.com/office/drawing/2014/main" id="{9664B393-65C7-4658-BC6F-95B438E1A3F3}"/>
                </a:ext>
              </a:extLst>
            </p:cNvPr>
            <p:cNvSpPr>
              <a:spLocks noChangeAspect="1"/>
            </p:cNvSpPr>
            <p:nvPr/>
          </p:nvSpPr>
          <p:spPr bwMode="auto">
            <a:xfrm>
              <a:off x="-1250371" y="2910614"/>
              <a:ext cx="897296" cy="1420236"/>
            </a:xfrm>
            <a:custGeom>
              <a:avLst/>
              <a:gdLst>
                <a:gd name="T0" fmla="*/ 12 w 843"/>
                <a:gd name="T1" fmla="*/ 128 h 1371"/>
                <a:gd name="T2" fmla="*/ 1 w 843"/>
                <a:gd name="T3" fmla="*/ 177 h 1371"/>
                <a:gd name="T4" fmla="*/ 39 w 843"/>
                <a:gd name="T5" fmla="*/ 255 h 1371"/>
                <a:gd name="T6" fmla="*/ 46 w 843"/>
                <a:gd name="T7" fmla="*/ 251 h 1371"/>
                <a:gd name="T8" fmla="*/ 57 w 843"/>
                <a:gd name="T9" fmla="*/ 284 h 1371"/>
                <a:gd name="T10" fmla="*/ 39 w 843"/>
                <a:gd name="T11" fmla="*/ 260 h 1371"/>
                <a:gd name="T12" fmla="*/ 34 w 843"/>
                <a:gd name="T13" fmla="*/ 297 h 1371"/>
                <a:gd name="T14" fmla="*/ 55 w 843"/>
                <a:gd name="T15" fmla="*/ 318 h 1371"/>
                <a:gd name="T16" fmla="*/ 41 w 843"/>
                <a:gd name="T17" fmla="*/ 350 h 1371"/>
                <a:gd name="T18" fmla="*/ 81 w 843"/>
                <a:gd name="T19" fmla="*/ 434 h 1371"/>
                <a:gd name="T20" fmla="*/ 72 w 843"/>
                <a:gd name="T21" fmla="*/ 464 h 1371"/>
                <a:gd name="T22" fmla="*/ 126 w 843"/>
                <a:gd name="T23" fmla="*/ 488 h 1371"/>
                <a:gd name="T24" fmla="*/ 146 w 843"/>
                <a:gd name="T25" fmla="*/ 513 h 1371"/>
                <a:gd name="T26" fmla="*/ 168 w 843"/>
                <a:gd name="T27" fmla="*/ 522 h 1371"/>
                <a:gd name="T28" fmla="*/ 168 w 843"/>
                <a:gd name="T29" fmla="*/ 537 h 1371"/>
                <a:gd name="T30" fmla="*/ 182 w 843"/>
                <a:gd name="T31" fmla="*/ 539 h 1371"/>
                <a:gd name="T32" fmla="*/ 214 w 843"/>
                <a:gd name="T33" fmla="*/ 587 h 1371"/>
                <a:gd name="T34" fmla="*/ 214 w 843"/>
                <a:gd name="T35" fmla="*/ 621 h 1371"/>
                <a:gd name="T36" fmla="*/ 351 w 843"/>
                <a:gd name="T37" fmla="*/ 629 h 1371"/>
                <a:gd name="T38" fmla="*/ 342 w 843"/>
                <a:gd name="T39" fmla="*/ 615 h 1371"/>
                <a:gd name="T40" fmla="*/ 347 w 843"/>
                <a:gd name="T41" fmla="*/ 595 h 1371"/>
                <a:gd name="T42" fmla="*/ 369 w 843"/>
                <a:gd name="T43" fmla="*/ 562 h 1371"/>
                <a:gd name="T44" fmla="*/ 385 w 843"/>
                <a:gd name="T45" fmla="*/ 551 h 1371"/>
                <a:gd name="T46" fmla="*/ 376 w 843"/>
                <a:gd name="T47" fmla="*/ 539 h 1371"/>
                <a:gd name="T48" fmla="*/ 369 w 843"/>
                <a:gd name="T49" fmla="*/ 505 h 1371"/>
                <a:gd name="T50" fmla="*/ 173 w 843"/>
                <a:gd name="T51" fmla="*/ 215 h 1371"/>
                <a:gd name="T52" fmla="*/ 220 w 843"/>
                <a:gd name="T53" fmla="*/ 49 h 1371"/>
                <a:gd name="T54" fmla="*/ 36 w 843"/>
                <a:gd name="T55" fmla="*/ 0 h 1371"/>
                <a:gd name="T56" fmla="*/ 30 w 843"/>
                <a:gd name="T57" fmla="*/ 9 h 1371"/>
                <a:gd name="T58" fmla="*/ 0 w 843"/>
                <a:gd name="T59" fmla="*/ 83 h 1371"/>
                <a:gd name="T60" fmla="*/ 12 w 843"/>
                <a:gd name="T61" fmla="*/ 128 h 13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43"/>
                <a:gd name="T94" fmla="*/ 0 h 1371"/>
                <a:gd name="T95" fmla="*/ 843 w 843"/>
                <a:gd name="T96" fmla="*/ 1371 h 137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43" h="1371">
                  <a:moveTo>
                    <a:pt x="27" y="279"/>
                  </a:moveTo>
                  <a:lnTo>
                    <a:pt x="3" y="385"/>
                  </a:lnTo>
                  <a:lnTo>
                    <a:pt x="85" y="556"/>
                  </a:lnTo>
                  <a:lnTo>
                    <a:pt x="100" y="546"/>
                  </a:lnTo>
                  <a:lnTo>
                    <a:pt x="125" y="618"/>
                  </a:lnTo>
                  <a:lnTo>
                    <a:pt x="85" y="567"/>
                  </a:lnTo>
                  <a:lnTo>
                    <a:pt x="76" y="647"/>
                  </a:lnTo>
                  <a:lnTo>
                    <a:pt x="122" y="693"/>
                  </a:lnTo>
                  <a:lnTo>
                    <a:pt x="89" y="761"/>
                  </a:lnTo>
                  <a:lnTo>
                    <a:pt x="177" y="945"/>
                  </a:lnTo>
                  <a:lnTo>
                    <a:pt x="158" y="1011"/>
                  </a:lnTo>
                  <a:lnTo>
                    <a:pt x="275" y="1063"/>
                  </a:lnTo>
                  <a:lnTo>
                    <a:pt x="319" y="1117"/>
                  </a:lnTo>
                  <a:lnTo>
                    <a:pt x="368" y="1136"/>
                  </a:lnTo>
                  <a:lnTo>
                    <a:pt x="368" y="1169"/>
                  </a:lnTo>
                  <a:lnTo>
                    <a:pt x="398" y="1175"/>
                  </a:lnTo>
                  <a:lnTo>
                    <a:pt x="467" y="1280"/>
                  </a:lnTo>
                  <a:lnTo>
                    <a:pt x="467" y="1354"/>
                  </a:lnTo>
                  <a:lnTo>
                    <a:pt x="768" y="1371"/>
                  </a:lnTo>
                  <a:lnTo>
                    <a:pt x="749" y="1340"/>
                  </a:lnTo>
                  <a:lnTo>
                    <a:pt x="758" y="1295"/>
                  </a:lnTo>
                  <a:lnTo>
                    <a:pt x="807" y="1223"/>
                  </a:lnTo>
                  <a:lnTo>
                    <a:pt x="843" y="1200"/>
                  </a:lnTo>
                  <a:lnTo>
                    <a:pt x="822" y="1173"/>
                  </a:lnTo>
                  <a:lnTo>
                    <a:pt x="807" y="1100"/>
                  </a:lnTo>
                  <a:lnTo>
                    <a:pt x="378" y="470"/>
                  </a:lnTo>
                  <a:lnTo>
                    <a:pt x="480" y="106"/>
                  </a:lnTo>
                  <a:lnTo>
                    <a:pt x="79" y="0"/>
                  </a:lnTo>
                  <a:lnTo>
                    <a:pt x="67" y="21"/>
                  </a:lnTo>
                  <a:lnTo>
                    <a:pt x="0" y="182"/>
                  </a:lnTo>
                  <a:lnTo>
                    <a:pt x="27" y="279"/>
                  </a:lnTo>
                  <a:close/>
                </a:path>
              </a:pathLst>
            </a:custGeom>
            <a:solidFill>
              <a:srgbClr val="A9CF83"/>
            </a:solidFill>
            <a:ln w="19050">
              <a:solidFill>
                <a:schemeClr val="accent3">
                  <a:lumMod val="20000"/>
                  <a:lumOff val="80000"/>
                </a:schemeClr>
              </a:solidFill>
              <a:round/>
              <a:headEnd/>
              <a:tailEnd/>
            </a:ln>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B15DDCF4-0D6F-42F9-A03D-A76AE23B9BF7}"/>
                </a:ext>
              </a:extLst>
            </p:cNvPr>
            <p:cNvSpPr/>
            <p:nvPr/>
          </p:nvSpPr>
          <p:spPr>
            <a:xfrm>
              <a:off x="-804840" y="4134523"/>
              <a:ext cx="72351"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grpSp>
      <p:sp>
        <p:nvSpPr>
          <p:cNvPr id="9" name="TextBox 8">
            <a:extLst>
              <a:ext uri="{FF2B5EF4-FFF2-40B4-BE49-F238E27FC236}">
                <a16:creationId xmlns:a16="http://schemas.microsoft.com/office/drawing/2014/main" id="{87ADFD75-9042-4904-855F-5D0EB53A9746}"/>
              </a:ext>
            </a:extLst>
          </p:cNvPr>
          <p:cNvSpPr txBox="1"/>
          <p:nvPr/>
        </p:nvSpPr>
        <p:spPr>
          <a:xfrm>
            <a:off x="10548309" y="2699833"/>
            <a:ext cx="1370456"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3265"/>
                </a:solidFill>
                <a:effectLst/>
                <a:uLnTx/>
                <a:uFillTx/>
                <a:latin typeface="Arial" panose="020B0604020202020204"/>
                <a:ea typeface="+mn-ea"/>
                <a:cs typeface="+mn-cs"/>
              </a:rPr>
              <a:t>Energy Technology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3265"/>
                </a:solidFill>
                <a:effectLst/>
                <a:uLnTx/>
                <a:uFillTx/>
                <a:latin typeface="Arial" panose="020B0604020202020204"/>
                <a:ea typeface="+mn-ea"/>
                <a:cs typeface="+mn-cs"/>
              </a:rPr>
              <a:t>Engineering Center</a:t>
            </a:r>
            <a:br>
              <a:rPr kumimoji="0" lang="en-US" sz="1000" b="1" i="0" u="none" strike="noStrike" kern="1200" cap="none" spc="0" normalizeH="0" baseline="0" noProof="0" dirty="0">
                <a:ln>
                  <a:noFill/>
                </a:ln>
                <a:solidFill>
                  <a:srgbClr val="323265"/>
                </a:solidFill>
                <a:effectLst/>
                <a:uLnTx/>
                <a:uFillTx/>
                <a:latin typeface="Arial" panose="020B0604020202020204"/>
                <a:ea typeface="+mn-ea"/>
                <a:cs typeface="+mn-cs"/>
              </a:rPr>
            </a:br>
            <a:r>
              <a:rPr kumimoji="0" lang="en-US" sz="1000" b="0" i="0" u="none" strike="noStrike" kern="1200" cap="none" spc="0" normalizeH="0" baseline="0" noProof="0" dirty="0">
                <a:ln>
                  <a:noFill/>
                </a:ln>
                <a:solidFill>
                  <a:srgbClr val="323265"/>
                </a:solidFill>
                <a:effectLst/>
                <a:uLnTx/>
                <a:uFillTx/>
                <a:latin typeface="Arial" panose="020B0604020202020204"/>
                <a:ea typeface="+mn-ea"/>
                <a:cs typeface="+mn-cs"/>
              </a:rPr>
              <a:t>Ventura County,</a:t>
            </a:r>
            <a:br>
              <a:rPr kumimoji="0" lang="en-US" sz="1000" b="0" i="0" u="none" strike="noStrike" kern="1200" cap="none" spc="0" normalizeH="0" baseline="0" noProof="0" dirty="0">
                <a:ln>
                  <a:noFill/>
                </a:ln>
                <a:solidFill>
                  <a:srgbClr val="323265"/>
                </a:solidFill>
                <a:effectLst/>
                <a:uLnTx/>
                <a:uFillTx/>
                <a:latin typeface="Arial" panose="020B0604020202020204"/>
                <a:ea typeface="+mn-ea"/>
                <a:cs typeface="+mn-cs"/>
              </a:rPr>
            </a:br>
            <a:r>
              <a:rPr kumimoji="0" lang="en-US" sz="1000" b="0" i="0" u="none" strike="noStrike" kern="1200" cap="none" spc="0" normalizeH="0" baseline="0" noProof="0" dirty="0">
                <a:ln>
                  <a:noFill/>
                </a:ln>
                <a:solidFill>
                  <a:srgbClr val="323265"/>
                </a:solidFill>
                <a:effectLst/>
                <a:uLnTx/>
                <a:uFillTx/>
                <a:latin typeface="Arial" panose="020B0604020202020204"/>
                <a:ea typeface="+mn-ea"/>
                <a:cs typeface="+mn-cs"/>
              </a:rPr>
              <a:t>California</a:t>
            </a:r>
            <a:endParaRPr kumimoji="0" lang="en-US" sz="1200" b="0" i="0" u="none" strike="noStrike" kern="1200" cap="none" spc="0" normalizeH="0" baseline="0" noProof="0" dirty="0">
              <a:ln>
                <a:noFill/>
              </a:ln>
              <a:solidFill>
                <a:srgbClr val="323265"/>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F111AB43-70B4-843B-338F-163946604E4D}"/>
              </a:ext>
            </a:extLst>
          </p:cNvPr>
          <p:cNvSpPr txBox="1"/>
          <p:nvPr/>
        </p:nvSpPr>
        <p:spPr>
          <a:xfrm>
            <a:off x="116440" y="468552"/>
            <a:ext cx="1195911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3E6637"/>
                </a:solidFill>
                <a:effectLst/>
                <a:uLnTx/>
                <a:uFillTx/>
                <a:latin typeface="Arial Black" panose="020B0A04020102020204"/>
                <a:ea typeface="+mn-ea"/>
                <a:cs typeface="Calibri" panose="020F0502020204030204" pitchFamily="34" charset="0"/>
              </a:rPr>
              <a:t>Energy Technology Engineering Center (ETEC)</a:t>
            </a:r>
          </a:p>
        </p:txBody>
      </p:sp>
      <p:pic>
        <p:nvPicPr>
          <p:cNvPr id="1026" name="Picture 2" descr="Water is applied for dust suppression following the demolition of the Sodium Pump Test Facility at the Energy Technology Engineering Center.">
            <a:extLst>
              <a:ext uri="{FF2B5EF4-FFF2-40B4-BE49-F238E27FC236}">
                <a16:creationId xmlns:a16="http://schemas.microsoft.com/office/drawing/2014/main" id="{399A0630-B708-AD82-F3B5-CECC9F82A0D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242738" y="3818120"/>
            <a:ext cx="3949262" cy="2238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67C5820-F4D7-8C18-D584-7A1A9197C65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3818120"/>
            <a:ext cx="3949262" cy="2238872"/>
          </a:xfrm>
          <a:prstGeom prst="rect">
            <a:avLst/>
          </a:prstGeom>
          <a:ln w="50800">
            <a:noFill/>
          </a:ln>
        </p:spPr>
      </p:pic>
      <p:sp>
        <p:nvSpPr>
          <p:cNvPr id="10" name="Slide Number Placeholder 9">
            <a:extLst>
              <a:ext uri="{FF2B5EF4-FFF2-40B4-BE49-F238E27FC236}">
                <a16:creationId xmlns:a16="http://schemas.microsoft.com/office/drawing/2014/main" id="{413245CB-8B3A-17D7-F64B-03ACCD425389}"/>
              </a:ext>
            </a:extLst>
          </p:cNvPr>
          <p:cNvSpPr>
            <a:spLocks noGrp="1"/>
          </p:cNvSpPr>
          <p:nvPr>
            <p:ph type="sldNum" sz="quarter" idx="11"/>
          </p:nvPr>
        </p:nvSpPr>
        <p:spPr>
          <a:xfrm>
            <a:off x="5864676" y="6362152"/>
            <a:ext cx="462646" cy="380902"/>
          </a:xfrm>
        </p:spPr>
        <p:txBody>
          <a:bodyPr/>
          <a:lstStyle/>
          <a:p>
            <a:pPr algn="ctr">
              <a:defRPr/>
            </a:pPr>
            <a:fld id="{F04C2B28-D913-4DCD-9CF5-F7D951D22168}" type="slidenum">
              <a:rPr lang="en-US" sz="1200" smtClean="0">
                <a:solidFill>
                  <a:schemeClr val="bg1"/>
                </a:solidFill>
              </a:rPr>
              <a:pPr algn="ctr">
                <a:defRPr/>
              </a:pPr>
              <a:t>42</a:t>
            </a:fld>
            <a:endParaRPr lang="en-US" sz="1200">
              <a:solidFill>
                <a:schemeClr val="bg1"/>
              </a:solidFill>
            </a:endParaRPr>
          </a:p>
        </p:txBody>
      </p:sp>
      <p:sp>
        <p:nvSpPr>
          <p:cNvPr id="4" name="Content Placeholder 2">
            <a:extLst>
              <a:ext uri="{FF2B5EF4-FFF2-40B4-BE49-F238E27FC236}">
                <a16:creationId xmlns:a16="http://schemas.microsoft.com/office/drawing/2014/main" id="{AAF2956A-F4FE-38CC-3CB7-85CB0DC5DDE9}"/>
              </a:ext>
            </a:extLst>
          </p:cNvPr>
          <p:cNvSpPr>
            <a:spLocks noGrp="1"/>
          </p:cNvSpPr>
          <p:nvPr>
            <p:ph sz="quarter" idx="4294967295"/>
          </p:nvPr>
        </p:nvSpPr>
        <p:spPr>
          <a:xfrm>
            <a:off x="785989" y="1160544"/>
            <a:ext cx="9579040" cy="2720885"/>
          </a:xfrm>
        </p:spPr>
        <p:txBody>
          <a:bodyPr>
            <a:normAutofit fontScale="85000" lnSpcReduction="10000"/>
          </a:bodyPr>
          <a:lstStyle/>
          <a:p>
            <a:pPr marL="0" marR="0" indent="0">
              <a:lnSpc>
                <a:spcPct val="120000"/>
              </a:lnSpc>
              <a:spcBef>
                <a:spcPts val="0"/>
              </a:spcBef>
              <a:spcAft>
                <a:spcPts val="0"/>
              </a:spcAft>
              <a:buNone/>
            </a:pPr>
            <a:r>
              <a:rPr lang="en-US" sz="2800" b="1" dirty="0">
                <a:solidFill>
                  <a:srgbClr val="003088"/>
                </a:solidFill>
                <a:effectLst/>
                <a:ea typeface="Calibri" panose="020F0502020204030204" pitchFamily="34" charset="0"/>
              </a:rPr>
              <a:t>Progress</a:t>
            </a:r>
            <a:endParaRPr lang="en-US" sz="2800" b="1" dirty="0">
              <a:solidFill>
                <a:srgbClr val="003088"/>
              </a:solidFill>
              <a:ea typeface="Calibri" panose="020F0502020204030204" pitchFamily="34" charset="0"/>
            </a:endParaRPr>
          </a:p>
          <a:p>
            <a:pPr>
              <a:lnSpc>
                <a:spcPct val="120000"/>
              </a:lnSpc>
              <a:spcBef>
                <a:spcPts val="0"/>
              </a:spcBef>
            </a:pPr>
            <a:r>
              <a:rPr lang="en-US" dirty="0">
                <a:solidFill>
                  <a:srgbClr val="003088"/>
                </a:solidFill>
                <a:effectLst/>
                <a:ea typeface="Calibri" panose="020F0502020204030204" pitchFamily="34" charset="0"/>
              </a:rPr>
              <a:t>Completed remediation and demolition of the last 18 DOE-owned buildings</a:t>
            </a:r>
          </a:p>
          <a:p>
            <a:pPr>
              <a:lnSpc>
                <a:spcPct val="120000"/>
              </a:lnSpc>
              <a:spcBef>
                <a:spcPts val="0"/>
              </a:spcBef>
            </a:pPr>
            <a:r>
              <a:rPr lang="en-US" dirty="0">
                <a:solidFill>
                  <a:srgbClr val="003088"/>
                </a:solidFill>
                <a:effectLst/>
                <a:ea typeface="Calibri" panose="020F0502020204030204" pitchFamily="34" charset="0"/>
              </a:rPr>
              <a:t>Collected 105,000+ endangered </a:t>
            </a:r>
            <a:r>
              <a:rPr lang="en-US" dirty="0" err="1">
                <a:solidFill>
                  <a:srgbClr val="003088"/>
                </a:solidFill>
                <a:effectLst/>
                <a:ea typeface="Calibri" panose="020F0502020204030204" pitchFamily="34" charset="0"/>
              </a:rPr>
              <a:t>Braunton’s</a:t>
            </a:r>
            <a:r>
              <a:rPr lang="en-US" dirty="0">
                <a:solidFill>
                  <a:srgbClr val="003088"/>
                </a:solidFill>
                <a:effectLst/>
                <a:ea typeface="Calibri" panose="020F0502020204030204" pitchFamily="34" charset="0"/>
              </a:rPr>
              <a:t> Milk-vetch seeds with U.S. Fish and Wildlife for preservation and future revegetation.</a:t>
            </a:r>
          </a:p>
          <a:p>
            <a:pPr>
              <a:lnSpc>
                <a:spcPct val="120000"/>
              </a:lnSpc>
              <a:spcBef>
                <a:spcPts val="0"/>
              </a:spcBef>
            </a:pPr>
            <a:r>
              <a:rPr lang="en-US" dirty="0">
                <a:solidFill>
                  <a:srgbClr val="003088"/>
                </a:solidFill>
                <a:ea typeface="Calibri" panose="020F0502020204030204" pitchFamily="34" charset="0"/>
              </a:rPr>
              <a:t>Continued ongoing</a:t>
            </a:r>
            <a:r>
              <a:rPr lang="en-US" dirty="0">
                <a:solidFill>
                  <a:srgbClr val="003088"/>
                </a:solidFill>
                <a:effectLst/>
                <a:ea typeface="Calibri" panose="020F0502020204030204" pitchFamily="34" charset="0"/>
              </a:rPr>
              <a:t> groundwater interim measures, reducing </a:t>
            </a:r>
            <a:r>
              <a:rPr lang="en-US" dirty="0">
                <a:solidFill>
                  <a:srgbClr val="003088"/>
                </a:solidFill>
                <a:ea typeface="Calibri" panose="020F0502020204030204" pitchFamily="34" charset="0"/>
              </a:rPr>
              <a:t>v</a:t>
            </a:r>
            <a:r>
              <a:rPr lang="en-US" dirty="0">
                <a:solidFill>
                  <a:srgbClr val="003088"/>
                </a:solidFill>
                <a:effectLst/>
                <a:ea typeface="Calibri" panose="020F0502020204030204" pitchFamily="34" charset="0"/>
              </a:rPr>
              <a:t>olatile organic compound impacted groundwater concentrations by 10,000 ppb in 2017 to &lt; 500 ppb in 2023.</a:t>
            </a:r>
          </a:p>
        </p:txBody>
      </p:sp>
      <p:pic>
        <p:nvPicPr>
          <p:cNvPr id="12" name="Picture 11" descr="A group of people standing in front of a rocky hill&#10;&#10;Description automatically generated">
            <a:extLst>
              <a:ext uri="{FF2B5EF4-FFF2-40B4-BE49-F238E27FC236}">
                <a16:creationId xmlns:a16="http://schemas.microsoft.com/office/drawing/2014/main" id="{EE4FEF59-E304-7889-C2D6-BE4BE3E6618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49262" y="3818120"/>
            <a:ext cx="4293476" cy="2238872"/>
          </a:xfrm>
          <a:prstGeom prst="rect">
            <a:avLst/>
          </a:prstGeom>
        </p:spPr>
      </p:pic>
    </p:spTree>
    <p:extLst>
      <p:ext uri="{BB962C8B-B14F-4D97-AF65-F5344CB8AC3E}">
        <p14:creationId xmlns:p14="http://schemas.microsoft.com/office/powerpoint/2010/main" val="225052306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D02476B-4486-4FE8-A1B2-1B19AE5C81FF}"/>
              </a:ext>
            </a:extLst>
          </p:cNvPr>
          <p:cNvGrpSpPr/>
          <p:nvPr/>
        </p:nvGrpSpPr>
        <p:grpSpPr>
          <a:xfrm>
            <a:off x="10141842" y="1146331"/>
            <a:ext cx="1960203" cy="2558873"/>
            <a:chOff x="-1250371" y="2910614"/>
            <a:chExt cx="897296" cy="1420236"/>
          </a:xfrm>
        </p:grpSpPr>
        <p:sp>
          <p:nvSpPr>
            <p:cNvPr id="7" name="Freeform 280">
              <a:extLst>
                <a:ext uri="{FF2B5EF4-FFF2-40B4-BE49-F238E27FC236}">
                  <a16:creationId xmlns:a16="http://schemas.microsoft.com/office/drawing/2014/main" id="{9664B393-65C7-4658-BC6F-95B438E1A3F3}"/>
                </a:ext>
              </a:extLst>
            </p:cNvPr>
            <p:cNvSpPr>
              <a:spLocks noChangeAspect="1"/>
            </p:cNvSpPr>
            <p:nvPr/>
          </p:nvSpPr>
          <p:spPr bwMode="auto">
            <a:xfrm>
              <a:off x="-1250371" y="2910614"/>
              <a:ext cx="897296" cy="1420236"/>
            </a:xfrm>
            <a:custGeom>
              <a:avLst/>
              <a:gdLst>
                <a:gd name="T0" fmla="*/ 12 w 843"/>
                <a:gd name="T1" fmla="*/ 128 h 1371"/>
                <a:gd name="T2" fmla="*/ 1 w 843"/>
                <a:gd name="T3" fmla="*/ 177 h 1371"/>
                <a:gd name="T4" fmla="*/ 39 w 843"/>
                <a:gd name="T5" fmla="*/ 255 h 1371"/>
                <a:gd name="T6" fmla="*/ 46 w 843"/>
                <a:gd name="T7" fmla="*/ 251 h 1371"/>
                <a:gd name="T8" fmla="*/ 57 w 843"/>
                <a:gd name="T9" fmla="*/ 284 h 1371"/>
                <a:gd name="T10" fmla="*/ 39 w 843"/>
                <a:gd name="T11" fmla="*/ 260 h 1371"/>
                <a:gd name="T12" fmla="*/ 34 w 843"/>
                <a:gd name="T13" fmla="*/ 297 h 1371"/>
                <a:gd name="T14" fmla="*/ 55 w 843"/>
                <a:gd name="T15" fmla="*/ 318 h 1371"/>
                <a:gd name="T16" fmla="*/ 41 w 843"/>
                <a:gd name="T17" fmla="*/ 350 h 1371"/>
                <a:gd name="T18" fmla="*/ 81 w 843"/>
                <a:gd name="T19" fmla="*/ 434 h 1371"/>
                <a:gd name="T20" fmla="*/ 72 w 843"/>
                <a:gd name="T21" fmla="*/ 464 h 1371"/>
                <a:gd name="T22" fmla="*/ 126 w 843"/>
                <a:gd name="T23" fmla="*/ 488 h 1371"/>
                <a:gd name="T24" fmla="*/ 146 w 843"/>
                <a:gd name="T25" fmla="*/ 513 h 1371"/>
                <a:gd name="T26" fmla="*/ 168 w 843"/>
                <a:gd name="T27" fmla="*/ 522 h 1371"/>
                <a:gd name="T28" fmla="*/ 168 w 843"/>
                <a:gd name="T29" fmla="*/ 537 h 1371"/>
                <a:gd name="T30" fmla="*/ 182 w 843"/>
                <a:gd name="T31" fmla="*/ 539 h 1371"/>
                <a:gd name="T32" fmla="*/ 214 w 843"/>
                <a:gd name="T33" fmla="*/ 587 h 1371"/>
                <a:gd name="T34" fmla="*/ 214 w 843"/>
                <a:gd name="T35" fmla="*/ 621 h 1371"/>
                <a:gd name="T36" fmla="*/ 351 w 843"/>
                <a:gd name="T37" fmla="*/ 629 h 1371"/>
                <a:gd name="T38" fmla="*/ 342 w 843"/>
                <a:gd name="T39" fmla="*/ 615 h 1371"/>
                <a:gd name="T40" fmla="*/ 347 w 843"/>
                <a:gd name="T41" fmla="*/ 595 h 1371"/>
                <a:gd name="T42" fmla="*/ 369 w 843"/>
                <a:gd name="T43" fmla="*/ 562 h 1371"/>
                <a:gd name="T44" fmla="*/ 385 w 843"/>
                <a:gd name="T45" fmla="*/ 551 h 1371"/>
                <a:gd name="T46" fmla="*/ 376 w 843"/>
                <a:gd name="T47" fmla="*/ 539 h 1371"/>
                <a:gd name="T48" fmla="*/ 369 w 843"/>
                <a:gd name="T49" fmla="*/ 505 h 1371"/>
                <a:gd name="T50" fmla="*/ 173 w 843"/>
                <a:gd name="T51" fmla="*/ 215 h 1371"/>
                <a:gd name="T52" fmla="*/ 220 w 843"/>
                <a:gd name="T53" fmla="*/ 49 h 1371"/>
                <a:gd name="T54" fmla="*/ 36 w 843"/>
                <a:gd name="T55" fmla="*/ 0 h 1371"/>
                <a:gd name="T56" fmla="*/ 30 w 843"/>
                <a:gd name="T57" fmla="*/ 9 h 1371"/>
                <a:gd name="T58" fmla="*/ 0 w 843"/>
                <a:gd name="T59" fmla="*/ 83 h 1371"/>
                <a:gd name="T60" fmla="*/ 12 w 843"/>
                <a:gd name="T61" fmla="*/ 128 h 13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43"/>
                <a:gd name="T94" fmla="*/ 0 h 1371"/>
                <a:gd name="T95" fmla="*/ 843 w 843"/>
                <a:gd name="T96" fmla="*/ 1371 h 137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43" h="1371">
                  <a:moveTo>
                    <a:pt x="27" y="279"/>
                  </a:moveTo>
                  <a:lnTo>
                    <a:pt x="3" y="385"/>
                  </a:lnTo>
                  <a:lnTo>
                    <a:pt x="85" y="556"/>
                  </a:lnTo>
                  <a:lnTo>
                    <a:pt x="100" y="546"/>
                  </a:lnTo>
                  <a:lnTo>
                    <a:pt x="125" y="618"/>
                  </a:lnTo>
                  <a:lnTo>
                    <a:pt x="85" y="567"/>
                  </a:lnTo>
                  <a:lnTo>
                    <a:pt x="76" y="647"/>
                  </a:lnTo>
                  <a:lnTo>
                    <a:pt x="122" y="693"/>
                  </a:lnTo>
                  <a:lnTo>
                    <a:pt x="89" y="761"/>
                  </a:lnTo>
                  <a:lnTo>
                    <a:pt x="177" y="945"/>
                  </a:lnTo>
                  <a:lnTo>
                    <a:pt x="158" y="1011"/>
                  </a:lnTo>
                  <a:lnTo>
                    <a:pt x="275" y="1063"/>
                  </a:lnTo>
                  <a:lnTo>
                    <a:pt x="319" y="1117"/>
                  </a:lnTo>
                  <a:lnTo>
                    <a:pt x="368" y="1136"/>
                  </a:lnTo>
                  <a:lnTo>
                    <a:pt x="368" y="1169"/>
                  </a:lnTo>
                  <a:lnTo>
                    <a:pt x="398" y="1175"/>
                  </a:lnTo>
                  <a:lnTo>
                    <a:pt x="467" y="1280"/>
                  </a:lnTo>
                  <a:lnTo>
                    <a:pt x="467" y="1354"/>
                  </a:lnTo>
                  <a:lnTo>
                    <a:pt x="768" y="1371"/>
                  </a:lnTo>
                  <a:lnTo>
                    <a:pt x="749" y="1340"/>
                  </a:lnTo>
                  <a:lnTo>
                    <a:pt x="758" y="1295"/>
                  </a:lnTo>
                  <a:lnTo>
                    <a:pt x="807" y="1223"/>
                  </a:lnTo>
                  <a:lnTo>
                    <a:pt x="843" y="1200"/>
                  </a:lnTo>
                  <a:lnTo>
                    <a:pt x="822" y="1173"/>
                  </a:lnTo>
                  <a:lnTo>
                    <a:pt x="807" y="1100"/>
                  </a:lnTo>
                  <a:lnTo>
                    <a:pt x="378" y="470"/>
                  </a:lnTo>
                  <a:lnTo>
                    <a:pt x="480" y="106"/>
                  </a:lnTo>
                  <a:lnTo>
                    <a:pt x="79" y="0"/>
                  </a:lnTo>
                  <a:lnTo>
                    <a:pt x="67" y="21"/>
                  </a:lnTo>
                  <a:lnTo>
                    <a:pt x="0" y="182"/>
                  </a:lnTo>
                  <a:lnTo>
                    <a:pt x="27" y="279"/>
                  </a:lnTo>
                  <a:close/>
                </a:path>
              </a:pathLst>
            </a:custGeom>
            <a:solidFill>
              <a:srgbClr val="A9CF83"/>
            </a:solidFill>
            <a:ln w="19050">
              <a:solidFill>
                <a:schemeClr val="accent3">
                  <a:lumMod val="20000"/>
                  <a:lumOff val="80000"/>
                </a:schemeClr>
              </a:solidFill>
              <a:round/>
              <a:headEnd/>
              <a:tailEnd/>
            </a:ln>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B15DDCF4-0D6F-42F9-A03D-A76AE23B9BF7}"/>
                </a:ext>
              </a:extLst>
            </p:cNvPr>
            <p:cNvSpPr/>
            <p:nvPr/>
          </p:nvSpPr>
          <p:spPr>
            <a:xfrm>
              <a:off x="-804840" y="4134523"/>
              <a:ext cx="72351"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grpSp>
      <p:sp>
        <p:nvSpPr>
          <p:cNvPr id="9" name="TextBox 8">
            <a:extLst>
              <a:ext uri="{FF2B5EF4-FFF2-40B4-BE49-F238E27FC236}">
                <a16:creationId xmlns:a16="http://schemas.microsoft.com/office/drawing/2014/main" id="{87ADFD75-9042-4904-855F-5D0EB53A9746}"/>
              </a:ext>
            </a:extLst>
          </p:cNvPr>
          <p:cNvSpPr txBox="1"/>
          <p:nvPr/>
        </p:nvSpPr>
        <p:spPr>
          <a:xfrm>
            <a:off x="10548309" y="2699833"/>
            <a:ext cx="1370456"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3265"/>
                </a:solidFill>
                <a:effectLst/>
                <a:uLnTx/>
                <a:uFillTx/>
                <a:latin typeface="Arial" panose="020B0604020202020204"/>
                <a:ea typeface="+mn-ea"/>
                <a:cs typeface="+mn-cs"/>
              </a:rPr>
              <a:t>Energy Technology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23265"/>
                </a:solidFill>
                <a:effectLst/>
                <a:uLnTx/>
                <a:uFillTx/>
                <a:latin typeface="Arial" panose="020B0604020202020204"/>
                <a:ea typeface="+mn-ea"/>
                <a:cs typeface="+mn-cs"/>
              </a:rPr>
              <a:t>Engineering Center</a:t>
            </a:r>
            <a:br>
              <a:rPr kumimoji="0" lang="en-US" sz="1000" b="1" i="0" u="none" strike="noStrike" kern="1200" cap="none" spc="0" normalizeH="0" baseline="0" noProof="0" dirty="0">
                <a:ln>
                  <a:noFill/>
                </a:ln>
                <a:solidFill>
                  <a:srgbClr val="323265"/>
                </a:solidFill>
                <a:effectLst/>
                <a:uLnTx/>
                <a:uFillTx/>
                <a:latin typeface="Arial" panose="020B0604020202020204"/>
                <a:ea typeface="+mn-ea"/>
                <a:cs typeface="+mn-cs"/>
              </a:rPr>
            </a:br>
            <a:r>
              <a:rPr kumimoji="0" lang="en-US" sz="1000" b="0" i="0" u="none" strike="noStrike" kern="1200" cap="none" spc="0" normalizeH="0" baseline="0" noProof="0" dirty="0">
                <a:ln>
                  <a:noFill/>
                </a:ln>
                <a:solidFill>
                  <a:srgbClr val="323265"/>
                </a:solidFill>
                <a:effectLst/>
                <a:uLnTx/>
                <a:uFillTx/>
                <a:latin typeface="Arial" panose="020B0604020202020204"/>
                <a:ea typeface="+mn-ea"/>
                <a:cs typeface="+mn-cs"/>
              </a:rPr>
              <a:t>Ventura County,</a:t>
            </a:r>
            <a:br>
              <a:rPr kumimoji="0" lang="en-US" sz="1000" b="0" i="0" u="none" strike="noStrike" kern="1200" cap="none" spc="0" normalizeH="0" baseline="0" noProof="0" dirty="0">
                <a:ln>
                  <a:noFill/>
                </a:ln>
                <a:solidFill>
                  <a:srgbClr val="323265"/>
                </a:solidFill>
                <a:effectLst/>
                <a:uLnTx/>
                <a:uFillTx/>
                <a:latin typeface="Arial" panose="020B0604020202020204"/>
                <a:ea typeface="+mn-ea"/>
                <a:cs typeface="+mn-cs"/>
              </a:rPr>
            </a:br>
            <a:r>
              <a:rPr kumimoji="0" lang="en-US" sz="1000" b="0" i="0" u="none" strike="noStrike" kern="1200" cap="none" spc="0" normalizeH="0" baseline="0" noProof="0" dirty="0">
                <a:ln>
                  <a:noFill/>
                </a:ln>
                <a:solidFill>
                  <a:srgbClr val="323265"/>
                </a:solidFill>
                <a:effectLst/>
                <a:uLnTx/>
                <a:uFillTx/>
                <a:latin typeface="Arial" panose="020B0604020202020204"/>
                <a:ea typeface="+mn-ea"/>
                <a:cs typeface="+mn-cs"/>
              </a:rPr>
              <a:t>California</a:t>
            </a:r>
            <a:endParaRPr kumimoji="0" lang="en-US" sz="1200" b="0" i="0" u="none" strike="noStrike" kern="1200" cap="none" spc="0" normalizeH="0" baseline="0" noProof="0" dirty="0">
              <a:ln>
                <a:noFill/>
              </a:ln>
              <a:solidFill>
                <a:srgbClr val="323265"/>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F111AB43-70B4-843B-338F-163946604E4D}"/>
              </a:ext>
            </a:extLst>
          </p:cNvPr>
          <p:cNvSpPr txBox="1"/>
          <p:nvPr/>
        </p:nvSpPr>
        <p:spPr>
          <a:xfrm>
            <a:off x="116440" y="468552"/>
            <a:ext cx="1195911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3E6637"/>
                </a:solidFill>
                <a:effectLst/>
                <a:uLnTx/>
                <a:uFillTx/>
                <a:latin typeface="Arial Black" panose="020B0A04020102020204"/>
                <a:ea typeface="+mn-ea"/>
                <a:cs typeface="Calibri" panose="020F0502020204030204" pitchFamily="34" charset="0"/>
              </a:rPr>
              <a:t>Energy Technology Engineering Center (ETEC)</a:t>
            </a:r>
          </a:p>
        </p:txBody>
      </p:sp>
      <p:pic>
        <p:nvPicPr>
          <p:cNvPr id="1026" name="Picture 2" descr="Water is applied for dust suppression following the demolition of the Sodium Pump Test Facility at the Energy Technology Engineering Center.">
            <a:extLst>
              <a:ext uri="{FF2B5EF4-FFF2-40B4-BE49-F238E27FC236}">
                <a16:creationId xmlns:a16="http://schemas.microsoft.com/office/drawing/2014/main" id="{399A0630-B708-AD82-F3B5-CECC9F82A0D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242738" y="3818120"/>
            <a:ext cx="3949262" cy="2238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67C5820-F4D7-8C18-D584-7A1A9197C65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3818120"/>
            <a:ext cx="3949262" cy="2238872"/>
          </a:xfrm>
          <a:prstGeom prst="rect">
            <a:avLst/>
          </a:prstGeom>
          <a:ln w="50800">
            <a:noFill/>
          </a:ln>
        </p:spPr>
      </p:pic>
      <p:sp>
        <p:nvSpPr>
          <p:cNvPr id="10" name="Slide Number Placeholder 9">
            <a:extLst>
              <a:ext uri="{FF2B5EF4-FFF2-40B4-BE49-F238E27FC236}">
                <a16:creationId xmlns:a16="http://schemas.microsoft.com/office/drawing/2014/main" id="{413245CB-8B3A-17D7-F64B-03ACCD425389}"/>
              </a:ext>
            </a:extLst>
          </p:cNvPr>
          <p:cNvSpPr>
            <a:spLocks noGrp="1"/>
          </p:cNvSpPr>
          <p:nvPr>
            <p:ph type="sldNum" sz="quarter" idx="11"/>
          </p:nvPr>
        </p:nvSpPr>
        <p:spPr>
          <a:xfrm>
            <a:off x="5864676" y="6362152"/>
            <a:ext cx="462646" cy="380902"/>
          </a:xfrm>
        </p:spPr>
        <p:txBody>
          <a:bodyPr/>
          <a:lstStyle/>
          <a:p>
            <a:pPr algn="ctr">
              <a:defRPr/>
            </a:pPr>
            <a:fld id="{F04C2B28-D913-4DCD-9CF5-F7D951D22168}" type="slidenum">
              <a:rPr lang="en-US" sz="1200" smtClean="0">
                <a:solidFill>
                  <a:schemeClr val="bg1"/>
                </a:solidFill>
              </a:rPr>
              <a:pPr algn="ctr">
                <a:defRPr/>
              </a:pPr>
              <a:t>43</a:t>
            </a:fld>
            <a:endParaRPr lang="en-US" sz="1200">
              <a:solidFill>
                <a:schemeClr val="bg1"/>
              </a:solidFill>
            </a:endParaRPr>
          </a:p>
        </p:txBody>
      </p:sp>
      <p:sp>
        <p:nvSpPr>
          <p:cNvPr id="4" name="Content Placeholder 2">
            <a:extLst>
              <a:ext uri="{FF2B5EF4-FFF2-40B4-BE49-F238E27FC236}">
                <a16:creationId xmlns:a16="http://schemas.microsoft.com/office/drawing/2014/main" id="{AAF2956A-F4FE-38CC-3CB7-85CB0DC5DDE9}"/>
              </a:ext>
            </a:extLst>
          </p:cNvPr>
          <p:cNvSpPr>
            <a:spLocks noGrp="1"/>
          </p:cNvSpPr>
          <p:nvPr>
            <p:ph sz="quarter" idx="4294967295"/>
          </p:nvPr>
        </p:nvSpPr>
        <p:spPr>
          <a:xfrm>
            <a:off x="785989" y="1160544"/>
            <a:ext cx="9579040" cy="2720885"/>
          </a:xfrm>
        </p:spPr>
        <p:txBody>
          <a:bodyPr>
            <a:normAutofit/>
          </a:bodyPr>
          <a:lstStyle/>
          <a:p>
            <a:pPr marL="0" marR="0" indent="0">
              <a:lnSpc>
                <a:spcPct val="120000"/>
              </a:lnSpc>
              <a:spcBef>
                <a:spcPts val="0"/>
              </a:spcBef>
              <a:spcAft>
                <a:spcPts val="0"/>
              </a:spcAft>
              <a:buNone/>
            </a:pPr>
            <a:r>
              <a:rPr lang="en-US" b="1" dirty="0">
                <a:solidFill>
                  <a:srgbClr val="003088"/>
                </a:solidFill>
                <a:effectLst/>
                <a:ea typeface="Calibri" panose="020F0502020204030204" pitchFamily="34" charset="0"/>
              </a:rPr>
              <a:t>Upcoming Work</a:t>
            </a:r>
            <a:endParaRPr lang="en-US" dirty="0">
              <a:solidFill>
                <a:srgbClr val="003088"/>
              </a:solidFill>
              <a:effectLst/>
              <a:ea typeface="Calibri" panose="020F0502020204030204" pitchFamily="34" charset="0"/>
            </a:endParaRPr>
          </a:p>
          <a:p>
            <a:pPr>
              <a:lnSpc>
                <a:spcPct val="120000"/>
              </a:lnSpc>
              <a:spcBef>
                <a:spcPts val="0"/>
              </a:spcBef>
              <a:buSzPts val="1000"/>
              <a:tabLst>
                <a:tab pos="457200" algn="l"/>
              </a:tabLst>
            </a:pPr>
            <a:r>
              <a:rPr lang="en-US" sz="2000" dirty="0">
                <a:solidFill>
                  <a:srgbClr val="003088"/>
                </a:solidFill>
                <a:effectLst/>
                <a:ea typeface="Times New Roman" panose="02020603050405020304" pitchFamily="18" charset="0"/>
              </a:rPr>
              <a:t>Automate groundwater pumping in 2024 to continue interim measures.</a:t>
            </a:r>
          </a:p>
          <a:p>
            <a:pPr>
              <a:lnSpc>
                <a:spcPct val="120000"/>
              </a:lnSpc>
              <a:spcBef>
                <a:spcPts val="0"/>
              </a:spcBef>
              <a:buSzPts val="1000"/>
              <a:tabLst>
                <a:tab pos="457200" algn="l"/>
              </a:tabLst>
            </a:pPr>
            <a:r>
              <a:rPr lang="en-US" sz="2000" dirty="0">
                <a:solidFill>
                  <a:srgbClr val="003088"/>
                </a:solidFill>
                <a:ea typeface="Times New Roman" panose="02020603050405020304" pitchFamily="18" charset="0"/>
              </a:rPr>
              <a:t>Finalize the Groundwater Corrective Measures Study and, following state regulatory approval, commence implementation </a:t>
            </a:r>
            <a:r>
              <a:rPr lang="en-US" sz="2000" dirty="0">
                <a:solidFill>
                  <a:srgbClr val="003088"/>
                </a:solidFill>
                <a:effectLst/>
                <a:ea typeface="Times New Roman" panose="02020603050405020304" pitchFamily="18" charset="0"/>
              </a:rPr>
              <a:t>of the 2020 Record of Decision for Groundwater Remediation.</a:t>
            </a:r>
            <a:endParaRPr lang="en-US" sz="2000" dirty="0">
              <a:solidFill>
                <a:srgbClr val="003088"/>
              </a:solidFill>
              <a:effectLst/>
              <a:ea typeface="Calibri" panose="020F0502020204030204" pitchFamily="34" charset="0"/>
            </a:endParaRPr>
          </a:p>
          <a:p>
            <a:pPr>
              <a:lnSpc>
                <a:spcPct val="120000"/>
              </a:lnSpc>
              <a:spcBef>
                <a:spcPts val="0"/>
              </a:spcBef>
              <a:buSzPts val="1000"/>
              <a:tabLst>
                <a:tab pos="457200" algn="l"/>
              </a:tabLst>
            </a:pPr>
            <a:r>
              <a:rPr lang="en-US" sz="2000" dirty="0">
                <a:solidFill>
                  <a:srgbClr val="003088"/>
                </a:solidFill>
                <a:effectLst/>
                <a:ea typeface="Times New Roman" panose="02020603050405020304" pitchFamily="18" charset="0"/>
              </a:rPr>
              <a:t>Finalize the cleanup of Area IV and the Northern Buffer Zone with the state of California, including next steps for cleanup of soils.</a:t>
            </a:r>
            <a:endParaRPr lang="en-US" sz="2000" dirty="0">
              <a:solidFill>
                <a:srgbClr val="003088"/>
              </a:solidFill>
              <a:effectLst/>
              <a:ea typeface="Calibri" panose="020F0502020204030204" pitchFamily="34" charset="0"/>
            </a:endParaRPr>
          </a:p>
        </p:txBody>
      </p:sp>
      <p:pic>
        <p:nvPicPr>
          <p:cNvPr id="12" name="Picture 11" descr="A group of people standing in front of a rocky hill&#10;&#10;Description automatically generated">
            <a:extLst>
              <a:ext uri="{FF2B5EF4-FFF2-40B4-BE49-F238E27FC236}">
                <a16:creationId xmlns:a16="http://schemas.microsoft.com/office/drawing/2014/main" id="{EE4FEF59-E304-7889-C2D6-BE4BE3E6618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49262" y="3818120"/>
            <a:ext cx="4293476" cy="2238872"/>
          </a:xfrm>
          <a:prstGeom prst="rect">
            <a:avLst/>
          </a:prstGeom>
        </p:spPr>
      </p:pic>
    </p:spTree>
    <p:extLst>
      <p:ext uri="{BB962C8B-B14F-4D97-AF65-F5344CB8AC3E}">
        <p14:creationId xmlns:p14="http://schemas.microsoft.com/office/powerpoint/2010/main" val="3729748734"/>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33">
            <a:extLst>
              <a:ext uri="{FF2B5EF4-FFF2-40B4-BE49-F238E27FC236}">
                <a16:creationId xmlns:a16="http://schemas.microsoft.com/office/drawing/2014/main" id="{47107EEB-7D43-4B61-ACB4-2561A107AC29}"/>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3790885"/>
            <a:ext cx="3821763" cy="2260926"/>
          </a:xfrm>
        </p:spPr>
      </p:pic>
      <p:grpSp>
        <p:nvGrpSpPr>
          <p:cNvPr id="3" name="Group 2">
            <a:extLst>
              <a:ext uri="{FF2B5EF4-FFF2-40B4-BE49-F238E27FC236}">
                <a16:creationId xmlns:a16="http://schemas.microsoft.com/office/drawing/2014/main" id="{F47E7B25-CB81-4AF9-88E5-55E0DAC37C0F}"/>
              </a:ext>
            </a:extLst>
          </p:cNvPr>
          <p:cNvGrpSpPr/>
          <p:nvPr/>
        </p:nvGrpSpPr>
        <p:grpSpPr>
          <a:xfrm>
            <a:off x="10052761" y="703061"/>
            <a:ext cx="2039598" cy="3077570"/>
            <a:chOff x="256616" y="1054781"/>
            <a:chExt cx="3088041" cy="5466853"/>
          </a:xfrm>
        </p:grpSpPr>
        <p:grpSp>
          <p:nvGrpSpPr>
            <p:cNvPr id="16" name="Group 15">
              <a:extLst>
                <a:ext uri="{FF2B5EF4-FFF2-40B4-BE49-F238E27FC236}">
                  <a16:creationId xmlns:a16="http://schemas.microsoft.com/office/drawing/2014/main" id="{DDC3F555-668F-4987-B267-A77D0F02F712}"/>
                </a:ext>
              </a:extLst>
            </p:cNvPr>
            <p:cNvGrpSpPr>
              <a:grpSpLocks noChangeAspect="1"/>
            </p:cNvGrpSpPr>
            <p:nvPr/>
          </p:nvGrpSpPr>
          <p:grpSpPr bwMode="auto">
            <a:xfrm>
              <a:off x="256616" y="1054781"/>
              <a:ext cx="3088041" cy="5466853"/>
              <a:chOff x="1588" y="983"/>
              <a:chExt cx="1659" cy="2937"/>
            </a:xfrm>
          </p:grpSpPr>
          <p:sp>
            <p:nvSpPr>
              <p:cNvPr id="17" name="AutoShape 3">
                <a:extLst>
                  <a:ext uri="{FF2B5EF4-FFF2-40B4-BE49-F238E27FC236}">
                    <a16:creationId xmlns:a16="http://schemas.microsoft.com/office/drawing/2014/main" id="{B476ED27-93DD-4D9E-82C7-98B492470A1C}"/>
                  </a:ext>
                </a:extLst>
              </p:cNvPr>
              <p:cNvSpPr>
                <a:spLocks noChangeAspect="1" noChangeArrowheads="1" noTextEdit="1"/>
              </p:cNvSpPr>
              <p:nvPr/>
            </p:nvSpPr>
            <p:spPr bwMode="auto">
              <a:xfrm flipH="1">
                <a:off x="3214" y="983"/>
                <a:ext cx="31" cy="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2364EA37-9D22-4DDA-A119-EC4A8A9F162A}"/>
                  </a:ext>
                </a:extLst>
              </p:cNvPr>
              <p:cNvSpPr>
                <a:spLocks/>
              </p:cNvSpPr>
              <p:nvPr/>
            </p:nvSpPr>
            <p:spPr bwMode="auto">
              <a:xfrm>
                <a:off x="1588" y="1238"/>
                <a:ext cx="1650" cy="2614"/>
              </a:xfrm>
              <a:custGeom>
                <a:avLst/>
                <a:gdLst>
                  <a:gd name="T0" fmla="*/ 53 w 1650"/>
                  <a:gd name="T1" fmla="*/ 532 h 2614"/>
                  <a:gd name="T2" fmla="*/ 6 w 1650"/>
                  <a:gd name="T3" fmla="*/ 734 h 2614"/>
                  <a:gd name="T4" fmla="*/ 166 w 1650"/>
                  <a:gd name="T5" fmla="*/ 1060 h 2614"/>
                  <a:gd name="T6" fmla="*/ 195 w 1650"/>
                  <a:gd name="T7" fmla="*/ 1041 h 2614"/>
                  <a:gd name="T8" fmla="*/ 244 w 1650"/>
                  <a:gd name="T9" fmla="*/ 1178 h 2614"/>
                  <a:gd name="T10" fmla="*/ 166 w 1650"/>
                  <a:gd name="T11" fmla="*/ 1081 h 2614"/>
                  <a:gd name="T12" fmla="*/ 148 w 1650"/>
                  <a:gd name="T13" fmla="*/ 1234 h 2614"/>
                  <a:gd name="T14" fmla="*/ 238 w 1650"/>
                  <a:gd name="T15" fmla="*/ 1321 h 2614"/>
                  <a:gd name="T16" fmla="*/ 174 w 1650"/>
                  <a:gd name="T17" fmla="*/ 1451 h 2614"/>
                  <a:gd name="T18" fmla="*/ 346 w 1650"/>
                  <a:gd name="T19" fmla="*/ 1802 h 2614"/>
                  <a:gd name="T20" fmla="*/ 309 w 1650"/>
                  <a:gd name="T21" fmla="*/ 1928 h 2614"/>
                  <a:gd name="T22" fmla="*/ 538 w 1650"/>
                  <a:gd name="T23" fmla="*/ 2027 h 2614"/>
                  <a:gd name="T24" fmla="*/ 624 w 1650"/>
                  <a:gd name="T25" fmla="*/ 2130 h 2614"/>
                  <a:gd name="T26" fmla="*/ 720 w 1650"/>
                  <a:gd name="T27" fmla="*/ 2166 h 2614"/>
                  <a:gd name="T28" fmla="*/ 720 w 1650"/>
                  <a:gd name="T29" fmla="*/ 2229 h 2614"/>
                  <a:gd name="T30" fmla="*/ 779 w 1650"/>
                  <a:gd name="T31" fmla="*/ 2241 h 2614"/>
                  <a:gd name="T32" fmla="*/ 914 w 1650"/>
                  <a:gd name="T33" fmla="*/ 2441 h 2614"/>
                  <a:gd name="T34" fmla="*/ 914 w 1650"/>
                  <a:gd name="T35" fmla="*/ 2582 h 2614"/>
                  <a:gd name="T36" fmla="*/ 1503 w 1650"/>
                  <a:gd name="T37" fmla="*/ 2614 h 2614"/>
                  <a:gd name="T38" fmla="*/ 1466 w 1650"/>
                  <a:gd name="T39" fmla="*/ 2555 h 2614"/>
                  <a:gd name="T40" fmla="*/ 1483 w 1650"/>
                  <a:gd name="T41" fmla="*/ 2469 h 2614"/>
                  <a:gd name="T42" fmla="*/ 1579 w 1650"/>
                  <a:gd name="T43" fmla="*/ 2332 h 2614"/>
                  <a:gd name="T44" fmla="*/ 1650 w 1650"/>
                  <a:gd name="T45" fmla="*/ 2288 h 2614"/>
                  <a:gd name="T46" fmla="*/ 1609 w 1650"/>
                  <a:gd name="T47" fmla="*/ 2237 h 2614"/>
                  <a:gd name="T48" fmla="*/ 1579 w 1650"/>
                  <a:gd name="T49" fmla="*/ 2098 h 2614"/>
                  <a:gd name="T50" fmla="*/ 740 w 1650"/>
                  <a:gd name="T51" fmla="*/ 896 h 2614"/>
                  <a:gd name="T52" fmla="*/ 939 w 1650"/>
                  <a:gd name="T53" fmla="*/ 202 h 2614"/>
                  <a:gd name="T54" fmla="*/ 154 w 1650"/>
                  <a:gd name="T55" fmla="*/ 0 h 2614"/>
                  <a:gd name="T56" fmla="*/ 131 w 1650"/>
                  <a:gd name="T57" fmla="*/ 40 h 2614"/>
                  <a:gd name="T58" fmla="*/ 0 w 1650"/>
                  <a:gd name="T59" fmla="*/ 347 h 2614"/>
                  <a:gd name="T60" fmla="*/ 53 w 1650"/>
                  <a:gd name="T61" fmla="*/ 532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50" h="2614">
                    <a:moveTo>
                      <a:pt x="53" y="532"/>
                    </a:moveTo>
                    <a:lnTo>
                      <a:pt x="6" y="734"/>
                    </a:lnTo>
                    <a:lnTo>
                      <a:pt x="166" y="1060"/>
                    </a:lnTo>
                    <a:lnTo>
                      <a:pt x="195" y="1041"/>
                    </a:lnTo>
                    <a:lnTo>
                      <a:pt x="244" y="1178"/>
                    </a:lnTo>
                    <a:lnTo>
                      <a:pt x="166" y="1081"/>
                    </a:lnTo>
                    <a:lnTo>
                      <a:pt x="148" y="1234"/>
                    </a:lnTo>
                    <a:lnTo>
                      <a:pt x="238" y="1321"/>
                    </a:lnTo>
                    <a:lnTo>
                      <a:pt x="174" y="1451"/>
                    </a:lnTo>
                    <a:lnTo>
                      <a:pt x="346" y="1802"/>
                    </a:lnTo>
                    <a:lnTo>
                      <a:pt x="309" y="1928"/>
                    </a:lnTo>
                    <a:lnTo>
                      <a:pt x="538" y="2027"/>
                    </a:lnTo>
                    <a:lnTo>
                      <a:pt x="624" y="2130"/>
                    </a:lnTo>
                    <a:lnTo>
                      <a:pt x="720" y="2166"/>
                    </a:lnTo>
                    <a:lnTo>
                      <a:pt x="720" y="2229"/>
                    </a:lnTo>
                    <a:lnTo>
                      <a:pt x="779" y="2241"/>
                    </a:lnTo>
                    <a:lnTo>
                      <a:pt x="914" y="2441"/>
                    </a:lnTo>
                    <a:lnTo>
                      <a:pt x="914" y="2582"/>
                    </a:lnTo>
                    <a:lnTo>
                      <a:pt x="1503" y="2614"/>
                    </a:lnTo>
                    <a:lnTo>
                      <a:pt x="1466" y="2555"/>
                    </a:lnTo>
                    <a:lnTo>
                      <a:pt x="1483" y="2469"/>
                    </a:lnTo>
                    <a:lnTo>
                      <a:pt x="1579" y="2332"/>
                    </a:lnTo>
                    <a:lnTo>
                      <a:pt x="1650" y="2288"/>
                    </a:lnTo>
                    <a:lnTo>
                      <a:pt x="1609" y="2237"/>
                    </a:lnTo>
                    <a:lnTo>
                      <a:pt x="1579" y="2098"/>
                    </a:lnTo>
                    <a:lnTo>
                      <a:pt x="740" y="896"/>
                    </a:lnTo>
                    <a:lnTo>
                      <a:pt x="939" y="202"/>
                    </a:lnTo>
                    <a:lnTo>
                      <a:pt x="154" y="0"/>
                    </a:lnTo>
                    <a:lnTo>
                      <a:pt x="131" y="40"/>
                    </a:lnTo>
                    <a:lnTo>
                      <a:pt x="0" y="347"/>
                    </a:lnTo>
                    <a:lnTo>
                      <a:pt x="53" y="532"/>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8">
                <a:extLst>
                  <a:ext uri="{FF2B5EF4-FFF2-40B4-BE49-F238E27FC236}">
                    <a16:creationId xmlns:a16="http://schemas.microsoft.com/office/drawing/2014/main" id="{9ABCF5E3-95BF-4381-8980-3A6DDEF4F088}"/>
                  </a:ext>
                </a:extLst>
              </p:cNvPr>
              <p:cNvSpPr>
                <a:spLocks/>
              </p:cNvSpPr>
              <p:nvPr/>
            </p:nvSpPr>
            <p:spPr bwMode="auto">
              <a:xfrm>
                <a:off x="1597" y="1238"/>
                <a:ext cx="1650" cy="2614"/>
              </a:xfrm>
              <a:custGeom>
                <a:avLst/>
                <a:gdLst>
                  <a:gd name="T0" fmla="*/ 53 w 1650"/>
                  <a:gd name="T1" fmla="*/ 532 h 2614"/>
                  <a:gd name="T2" fmla="*/ 6 w 1650"/>
                  <a:gd name="T3" fmla="*/ 734 h 2614"/>
                  <a:gd name="T4" fmla="*/ 166 w 1650"/>
                  <a:gd name="T5" fmla="*/ 1060 h 2614"/>
                  <a:gd name="T6" fmla="*/ 195 w 1650"/>
                  <a:gd name="T7" fmla="*/ 1041 h 2614"/>
                  <a:gd name="T8" fmla="*/ 244 w 1650"/>
                  <a:gd name="T9" fmla="*/ 1178 h 2614"/>
                  <a:gd name="T10" fmla="*/ 166 w 1650"/>
                  <a:gd name="T11" fmla="*/ 1081 h 2614"/>
                  <a:gd name="T12" fmla="*/ 148 w 1650"/>
                  <a:gd name="T13" fmla="*/ 1234 h 2614"/>
                  <a:gd name="T14" fmla="*/ 238 w 1650"/>
                  <a:gd name="T15" fmla="*/ 1321 h 2614"/>
                  <a:gd name="T16" fmla="*/ 174 w 1650"/>
                  <a:gd name="T17" fmla="*/ 1451 h 2614"/>
                  <a:gd name="T18" fmla="*/ 346 w 1650"/>
                  <a:gd name="T19" fmla="*/ 1802 h 2614"/>
                  <a:gd name="T20" fmla="*/ 309 w 1650"/>
                  <a:gd name="T21" fmla="*/ 1928 h 2614"/>
                  <a:gd name="T22" fmla="*/ 538 w 1650"/>
                  <a:gd name="T23" fmla="*/ 2027 h 2614"/>
                  <a:gd name="T24" fmla="*/ 624 w 1650"/>
                  <a:gd name="T25" fmla="*/ 2130 h 2614"/>
                  <a:gd name="T26" fmla="*/ 720 w 1650"/>
                  <a:gd name="T27" fmla="*/ 2166 h 2614"/>
                  <a:gd name="T28" fmla="*/ 720 w 1650"/>
                  <a:gd name="T29" fmla="*/ 2229 h 2614"/>
                  <a:gd name="T30" fmla="*/ 779 w 1650"/>
                  <a:gd name="T31" fmla="*/ 2241 h 2614"/>
                  <a:gd name="T32" fmla="*/ 914 w 1650"/>
                  <a:gd name="T33" fmla="*/ 2441 h 2614"/>
                  <a:gd name="T34" fmla="*/ 914 w 1650"/>
                  <a:gd name="T35" fmla="*/ 2582 h 2614"/>
                  <a:gd name="T36" fmla="*/ 1503 w 1650"/>
                  <a:gd name="T37" fmla="*/ 2614 h 2614"/>
                  <a:gd name="T38" fmla="*/ 1466 w 1650"/>
                  <a:gd name="T39" fmla="*/ 2555 h 2614"/>
                  <a:gd name="T40" fmla="*/ 1483 w 1650"/>
                  <a:gd name="T41" fmla="*/ 2469 h 2614"/>
                  <a:gd name="T42" fmla="*/ 1579 w 1650"/>
                  <a:gd name="T43" fmla="*/ 2332 h 2614"/>
                  <a:gd name="T44" fmla="*/ 1650 w 1650"/>
                  <a:gd name="T45" fmla="*/ 2288 h 2614"/>
                  <a:gd name="T46" fmla="*/ 1609 w 1650"/>
                  <a:gd name="T47" fmla="*/ 2237 h 2614"/>
                  <a:gd name="T48" fmla="*/ 1579 w 1650"/>
                  <a:gd name="T49" fmla="*/ 2098 h 2614"/>
                  <a:gd name="T50" fmla="*/ 740 w 1650"/>
                  <a:gd name="T51" fmla="*/ 896 h 2614"/>
                  <a:gd name="T52" fmla="*/ 939 w 1650"/>
                  <a:gd name="T53" fmla="*/ 202 h 2614"/>
                  <a:gd name="T54" fmla="*/ 154 w 1650"/>
                  <a:gd name="T55" fmla="*/ 0 h 2614"/>
                  <a:gd name="T56" fmla="*/ 131 w 1650"/>
                  <a:gd name="T57" fmla="*/ 40 h 2614"/>
                  <a:gd name="T58" fmla="*/ 0 w 1650"/>
                  <a:gd name="T59" fmla="*/ 347 h 2614"/>
                  <a:gd name="T60" fmla="*/ 53 w 1650"/>
                  <a:gd name="T61" fmla="*/ 532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50" h="2614">
                    <a:moveTo>
                      <a:pt x="53" y="532"/>
                    </a:moveTo>
                    <a:lnTo>
                      <a:pt x="6" y="734"/>
                    </a:lnTo>
                    <a:lnTo>
                      <a:pt x="166" y="1060"/>
                    </a:lnTo>
                    <a:lnTo>
                      <a:pt x="195" y="1041"/>
                    </a:lnTo>
                    <a:lnTo>
                      <a:pt x="244" y="1178"/>
                    </a:lnTo>
                    <a:lnTo>
                      <a:pt x="166" y="1081"/>
                    </a:lnTo>
                    <a:lnTo>
                      <a:pt x="148" y="1234"/>
                    </a:lnTo>
                    <a:lnTo>
                      <a:pt x="238" y="1321"/>
                    </a:lnTo>
                    <a:lnTo>
                      <a:pt x="174" y="1451"/>
                    </a:lnTo>
                    <a:lnTo>
                      <a:pt x="346" y="1802"/>
                    </a:lnTo>
                    <a:lnTo>
                      <a:pt x="309" y="1928"/>
                    </a:lnTo>
                    <a:lnTo>
                      <a:pt x="538" y="2027"/>
                    </a:lnTo>
                    <a:lnTo>
                      <a:pt x="624" y="2130"/>
                    </a:lnTo>
                    <a:lnTo>
                      <a:pt x="720" y="2166"/>
                    </a:lnTo>
                    <a:lnTo>
                      <a:pt x="720" y="2229"/>
                    </a:lnTo>
                    <a:lnTo>
                      <a:pt x="779" y="2241"/>
                    </a:lnTo>
                    <a:lnTo>
                      <a:pt x="914" y="2441"/>
                    </a:lnTo>
                    <a:lnTo>
                      <a:pt x="914" y="2582"/>
                    </a:lnTo>
                    <a:lnTo>
                      <a:pt x="1503" y="2614"/>
                    </a:lnTo>
                    <a:lnTo>
                      <a:pt x="1466" y="2555"/>
                    </a:lnTo>
                    <a:lnTo>
                      <a:pt x="1483" y="2469"/>
                    </a:lnTo>
                    <a:lnTo>
                      <a:pt x="1579" y="2332"/>
                    </a:lnTo>
                    <a:lnTo>
                      <a:pt x="1650" y="2288"/>
                    </a:lnTo>
                    <a:lnTo>
                      <a:pt x="1609" y="2237"/>
                    </a:lnTo>
                    <a:lnTo>
                      <a:pt x="1579" y="2098"/>
                    </a:lnTo>
                    <a:lnTo>
                      <a:pt x="740" y="896"/>
                    </a:lnTo>
                    <a:lnTo>
                      <a:pt x="939" y="202"/>
                    </a:lnTo>
                    <a:lnTo>
                      <a:pt x="154" y="0"/>
                    </a:lnTo>
                    <a:lnTo>
                      <a:pt x="131" y="40"/>
                    </a:lnTo>
                    <a:lnTo>
                      <a:pt x="0" y="347"/>
                    </a:lnTo>
                    <a:lnTo>
                      <a:pt x="53" y="532"/>
                    </a:lnTo>
                    <a:close/>
                  </a:path>
                </a:pathLst>
              </a:custGeom>
              <a:noFill/>
              <a:ln w="55563" cap="flat">
                <a:solidFill>
                  <a:srgbClr val="EBF1D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Oval 9">
                <a:extLst>
                  <a:ext uri="{FF2B5EF4-FFF2-40B4-BE49-F238E27FC236}">
                    <a16:creationId xmlns:a16="http://schemas.microsoft.com/office/drawing/2014/main" id="{847648A8-E52E-4C9E-860E-5966B2395650}"/>
                  </a:ext>
                </a:extLst>
              </p:cNvPr>
              <p:cNvSpPr>
                <a:spLocks noChangeArrowheads="1"/>
              </p:cNvSpPr>
              <p:nvPr/>
            </p:nvSpPr>
            <p:spPr bwMode="auto">
              <a:xfrm>
                <a:off x="2017" y="2283"/>
                <a:ext cx="113" cy="103"/>
              </a:xfrm>
              <a:prstGeom prst="ellipse">
                <a:avLst/>
              </a:pr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extBox 21">
              <a:extLst>
                <a:ext uri="{FF2B5EF4-FFF2-40B4-BE49-F238E27FC236}">
                  <a16:creationId xmlns:a16="http://schemas.microsoft.com/office/drawing/2014/main" id="{6B46D65A-1D58-449C-92F8-62BFA6220804}"/>
                </a:ext>
              </a:extLst>
            </p:cNvPr>
            <p:cNvSpPr txBox="1"/>
            <p:nvPr/>
          </p:nvSpPr>
          <p:spPr>
            <a:xfrm>
              <a:off x="970053" y="3665708"/>
              <a:ext cx="1753306" cy="593232"/>
            </a:xfrm>
            <a:prstGeom prst="rect">
              <a:avLst/>
            </a:prstGeom>
            <a:noFill/>
          </p:spPr>
          <p:txBody>
            <a:bodyPr wrap="square" rtlCol="0">
              <a:spAutoFit/>
            </a:bodyPr>
            <a:lstStyle/>
            <a:p>
              <a:r>
                <a:rPr lang="en-US" sz="1000" b="1" dirty="0">
                  <a:solidFill>
                    <a:srgbClr val="0D3A98"/>
                  </a:solidFill>
                </a:rPr>
                <a:t>Lawrence Livermore </a:t>
              </a:r>
            </a:p>
            <a:p>
              <a:r>
                <a:rPr lang="en-US" sz="1000" b="1" dirty="0">
                  <a:solidFill>
                    <a:srgbClr val="0D3A98"/>
                  </a:solidFill>
                </a:rPr>
                <a:t>National Laboratory</a:t>
              </a:r>
            </a:p>
          </p:txBody>
        </p:sp>
      </p:grpSp>
      <p:sp>
        <p:nvSpPr>
          <p:cNvPr id="5" name="TextBox 4">
            <a:extLst>
              <a:ext uri="{FF2B5EF4-FFF2-40B4-BE49-F238E27FC236}">
                <a16:creationId xmlns:a16="http://schemas.microsoft.com/office/drawing/2014/main" id="{C1BF2B46-F72F-49C2-828A-9583434B96D5}"/>
              </a:ext>
            </a:extLst>
          </p:cNvPr>
          <p:cNvSpPr txBox="1"/>
          <p:nvPr/>
        </p:nvSpPr>
        <p:spPr>
          <a:xfrm>
            <a:off x="901321" y="1095393"/>
            <a:ext cx="8373472"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Progress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Continued the Building 280 Pool-Type Reactor Demolition Project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3088"/>
                </a:solidFill>
                <a:latin typeface="Arial" panose="020B0604020202020204"/>
                <a:ea typeface="Calibri" panose="020F0502020204030204" pitchFamily="34" charset="0"/>
              </a:rPr>
              <a:t>Continued</a:t>
            </a:r>
            <a:r>
              <a:rPr kumimoji="0" lang="en-US" sz="20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 Building 251</a:t>
            </a:r>
            <a:r>
              <a:rPr lang="en-US" sz="2000" dirty="0">
                <a:solidFill>
                  <a:srgbClr val="003088"/>
                </a:solidFill>
                <a:latin typeface="Arial" panose="020B0604020202020204"/>
                <a:ea typeface="Calibri" panose="020F0502020204030204" pitchFamily="34" charset="0"/>
              </a:rPr>
              <a:t> Demolition</a:t>
            </a:r>
            <a:r>
              <a:rPr kumimoji="0" lang="en-US" sz="20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 to </a:t>
            </a:r>
            <a:r>
              <a:rPr lang="en-US" sz="2000" dirty="0">
                <a:solidFill>
                  <a:srgbClr val="003088"/>
                </a:solidFill>
                <a:latin typeface="Arial" panose="020B0604020202020204"/>
                <a:ea typeface="Calibri" panose="020F0502020204030204" pitchFamily="34" charset="0"/>
              </a:rPr>
              <a:t>Slab project activities, an EM 2023 priority.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Continued the Legacy Slab 377 Slab and Soil removal project.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3088"/>
                </a:solidFill>
                <a:latin typeface="Arial" panose="020B0604020202020204"/>
                <a:ea typeface="Calibri" panose="020F0502020204030204" pitchFamily="34" charset="0"/>
              </a:rPr>
              <a:t>Commenced the Legacy Slab 412 Slab and Soil removal project.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Completed the </a:t>
            </a:r>
            <a:r>
              <a:rPr lang="en-US" sz="2000" dirty="0">
                <a:solidFill>
                  <a:srgbClr val="003088"/>
                </a:solidFill>
                <a:latin typeface="Arial" panose="020B0604020202020204"/>
                <a:ea typeface="Calibri" panose="020F0502020204030204" pitchFamily="34" charset="0"/>
              </a:rPr>
              <a:t>Legacy Slab 175 Slab and Soil </a:t>
            </a:r>
            <a:r>
              <a:rPr lang="en-US" sz="2000" dirty="0" err="1">
                <a:solidFill>
                  <a:srgbClr val="003088"/>
                </a:solidFill>
                <a:latin typeface="Arial" panose="020B0604020202020204"/>
                <a:ea typeface="Calibri" panose="020F0502020204030204" pitchFamily="34" charset="0"/>
              </a:rPr>
              <a:t>predemolition</a:t>
            </a:r>
            <a:r>
              <a:rPr lang="en-US" sz="2000" dirty="0">
                <a:solidFill>
                  <a:srgbClr val="003088"/>
                </a:solidFill>
                <a:latin typeface="Arial" panose="020B0604020202020204"/>
                <a:ea typeface="Calibri" panose="020F0502020204030204" pitchFamily="34" charset="0"/>
              </a:rPr>
              <a:t> activities. </a:t>
            </a:r>
            <a:endParaRPr kumimoji="0" lang="en-US" sz="20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endParaRPr>
          </a:p>
        </p:txBody>
      </p:sp>
      <p:sp>
        <p:nvSpPr>
          <p:cNvPr id="2" name="Title 1">
            <a:extLst>
              <a:ext uri="{FF2B5EF4-FFF2-40B4-BE49-F238E27FC236}">
                <a16:creationId xmlns:a16="http://schemas.microsoft.com/office/drawing/2014/main" id="{27A5EBE2-90E1-4A60-949B-B8296C1C612F}"/>
              </a:ext>
            </a:extLst>
          </p:cNvPr>
          <p:cNvSpPr>
            <a:spLocks noGrp="1"/>
          </p:cNvSpPr>
          <p:nvPr>
            <p:ph type="title"/>
          </p:nvPr>
        </p:nvSpPr>
        <p:spPr>
          <a:xfrm>
            <a:off x="874024" y="483485"/>
            <a:ext cx="9499683" cy="766548"/>
          </a:xfrm>
        </p:spPr>
        <p:txBody>
          <a:bodyPr>
            <a:normAutofit/>
          </a:bodyPr>
          <a:lstStyle/>
          <a:p>
            <a:r>
              <a:rPr lang="en-US" sz="3200" dirty="0"/>
              <a:t>Lawrence Livermore National Laboratory</a:t>
            </a:r>
          </a:p>
        </p:txBody>
      </p:sp>
      <p:pic>
        <p:nvPicPr>
          <p:cNvPr id="8" name="Picture 7">
            <a:extLst>
              <a:ext uri="{FF2B5EF4-FFF2-40B4-BE49-F238E27FC236}">
                <a16:creationId xmlns:a16="http://schemas.microsoft.com/office/drawing/2014/main" id="{77F1239F-7122-2264-56D9-C9EBCE8CC5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728" b="9774"/>
          <a:stretch/>
        </p:blipFill>
        <p:spPr>
          <a:xfrm>
            <a:off x="8120418" y="3791581"/>
            <a:ext cx="4071582" cy="2262780"/>
          </a:xfrm>
          <a:prstGeom prst="rect">
            <a:avLst/>
          </a:prstGeom>
        </p:spPr>
      </p:pic>
      <p:pic>
        <p:nvPicPr>
          <p:cNvPr id="2050" name="Picture 2" descr="The first transuranic waste shipment from Lawrence Livermore National Laboratory in a decade departs the laboratory earlier this month.">
            <a:extLst>
              <a:ext uri="{FF2B5EF4-FFF2-40B4-BE49-F238E27FC236}">
                <a16:creationId xmlns:a16="http://schemas.microsoft.com/office/drawing/2014/main" id="{C4A0D946-CD4F-2020-8B27-0F33351E84F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821763" y="3795102"/>
            <a:ext cx="4437393" cy="226092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3BF66E0F-0F53-C6C6-4463-A528B0B8BABC}"/>
              </a:ext>
            </a:extLst>
          </p:cNvPr>
          <p:cNvSpPr>
            <a:spLocks noGrp="1"/>
          </p:cNvSpPr>
          <p:nvPr>
            <p:ph type="sldNum" sz="quarter" idx="10"/>
          </p:nvPr>
        </p:nvSpPr>
        <p:spPr/>
        <p:txBody>
          <a:bodyPr/>
          <a:lstStyle/>
          <a:p>
            <a:fld id="{E773C8E2-B35B-254F-A137-6F2F570DAACB}" type="slidenum">
              <a:rPr lang="en-US" smtClean="0"/>
              <a:pPr/>
              <a:t>44</a:t>
            </a:fld>
            <a:endParaRPr lang="en-US" dirty="0"/>
          </a:p>
        </p:txBody>
      </p:sp>
    </p:spTree>
    <p:extLst>
      <p:ext uri="{BB962C8B-B14F-4D97-AF65-F5344CB8AC3E}">
        <p14:creationId xmlns:p14="http://schemas.microsoft.com/office/powerpoint/2010/main" val="16354699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Content Placeholder 33">
            <a:extLst>
              <a:ext uri="{FF2B5EF4-FFF2-40B4-BE49-F238E27FC236}">
                <a16:creationId xmlns:a16="http://schemas.microsoft.com/office/drawing/2014/main" id="{47107EEB-7D43-4B61-ACB4-2561A107AC29}"/>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0" y="3790885"/>
            <a:ext cx="3821763" cy="2260926"/>
          </a:xfrm>
        </p:spPr>
      </p:pic>
      <p:grpSp>
        <p:nvGrpSpPr>
          <p:cNvPr id="3" name="Group 2">
            <a:extLst>
              <a:ext uri="{FF2B5EF4-FFF2-40B4-BE49-F238E27FC236}">
                <a16:creationId xmlns:a16="http://schemas.microsoft.com/office/drawing/2014/main" id="{F47E7B25-CB81-4AF9-88E5-55E0DAC37C0F}"/>
              </a:ext>
            </a:extLst>
          </p:cNvPr>
          <p:cNvGrpSpPr/>
          <p:nvPr/>
        </p:nvGrpSpPr>
        <p:grpSpPr>
          <a:xfrm>
            <a:off x="10052761" y="703061"/>
            <a:ext cx="2039598" cy="3077570"/>
            <a:chOff x="256616" y="1054781"/>
            <a:chExt cx="3088041" cy="5466853"/>
          </a:xfrm>
        </p:grpSpPr>
        <p:grpSp>
          <p:nvGrpSpPr>
            <p:cNvPr id="16" name="Group 15">
              <a:extLst>
                <a:ext uri="{FF2B5EF4-FFF2-40B4-BE49-F238E27FC236}">
                  <a16:creationId xmlns:a16="http://schemas.microsoft.com/office/drawing/2014/main" id="{DDC3F555-668F-4987-B267-A77D0F02F712}"/>
                </a:ext>
              </a:extLst>
            </p:cNvPr>
            <p:cNvGrpSpPr>
              <a:grpSpLocks noChangeAspect="1"/>
            </p:cNvGrpSpPr>
            <p:nvPr/>
          </p:nvGrpSpPr>
          <p:grpSpPr bwMode="auto">
            <a:xfrm>
              <a:off x="256616" y="1054781"/>
              <a:ext cx="3088041" cy="5466853"/>
              <a:chOff x="1588" y="983"/>
              <a:chExt cx="1659" cy="2937"/>
            </a:xfrm>
          </p:grpSpPr>
          <p:sp>
            <p:nvSpPr>
              <p:cNvPr id="17" name="AutoShape 3">
                <a:extLst>
                  <a:ext uri="{FF2B5EF4-FFF2-40B4-BE49-F238E27FC236}">
                    <a16:creationId xmlns:a16="http://schemas.microsoft.com/office/drawing/2014/main" id="{B476ED27-93DD-4D9E-82C7-98B492470A1C}"/>
                  </a:ext>
                </a:extLst>
              </p:cNvPr>
              <p:cNvSpPr>
                <a:spLocks noChangeAspect="1" noChangeArrowheads="1" noTextEdit="1"/>
              </p:cNvSpPr>
              <p:nvPr/>
            </p:nvSpPr>
            <p:spPr bwMode="auto">
              <a:xfrm flipH="1">
                <a:off x="3214" y="983"/>
                <a:ext cx="31" cy="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2364EA37-9D22-4DDA-A119-EC4A8A9F162A}"/>
                  </a:ext>
                </a:extLst>
              </p:cNvPr>
              <p:cNvSpPr>
                <a:spLocks/>
              </p:cNvSpPr>
              <p:nvPr/>
            </p:nvSpPr>
            <p:spPr bwMode="auto">
              <a:xfrm>
                <a:off x="1588" y="1238"/>
                <a:ext cx="1650" cy="2614"/>
              </a:xfrm>
              <a:custGeom>
                <a:avLst/>
                <a:gdLst>
                  <a:gd name="T0" fmla="*/ 53 w 1650"/>
                  <a:gd name="T1" fmla="*/ 532 h 2614"/>
                  <a:gd name="T2" fmla="*/ 6 w 1650"/>
                  <a:gd name="T3" fmla="*/ 734 h 2614"/>
                  <a:gd name="T4" fmla="*/ 166 w 1650"/>
                  <a:gd name="T5" fmla="*/ 1060 h 2614"/>
                  <a:gd name="T6" fmla="*/ 195 w 1650"/>
                  <a:gd name="T7" fmla="*/ 1041 h 2614"/>
                  <a:gd name="T8" fmla="*/ 244 w 1650"/>
                  <a:gd name="T9" fmla="*/ 1178 h 2614"/>
                  <a:gd name="T10" fmla="*/ 166 w 1650"/>
                  <a:gd name="T11" fmla="*/ 1081 h 2614"/>
                  <a:gd name="T12" fmla="*/ 148 w 1650"/>
                  <a:gd name="T13" fmla="*/ 1234 h 2614"/>
                  <a:gd name="T14" fmla="*/ 238 w 1650"/>
                  <a:gd name="T15" fmla="*/ 1321 h 2614"/>
                  <a:gd name="T16" fmla="*/ 174 w 1650"/>
                  <a:gd name="T17" fmla="*/ 1451 h 2614"/>
                  <a:gd name="T18" fmla="*/ 346 w 1650"/>
                  <a:gd name="T19" fmla="*/ 1802 h 2614"/>
                  <a:gd name="T20" fmla="*/ 309 w 1650"/>
                  <a:gd name="T21" fmla="*/ 1928 h 2614"/>
                  <a:gd name="T22" fmla="*/ 538 w 1650"/>
                  <a:gd name="T23" fmla="*/ 2027 h 2614"/>
                  <a:gd name="T24" fmla="*/ 624 w 1650"/>
                  <a:gd name="T25" fmla="*/ 2130 h 2614"/>
                  <a:gd name="T26" fmla="*/ 720 w 1650"/>
                  <a:gd name="T27" fmla="*/ 2166 h 2614"/>
                  <a:gd name="T28" fmla="*/ 720 w 1650"/>
                  <a:gd name="T29" fmla="*/ 2229 h 2614"/>
                  <a:gd name="T30" fmla="*/ 779 w 1650"/>
                  <a:gd name="T31" fmla="*/ 2241 h 2614"/>
                  <a:gd name="T32" fmla="*/ 914 w 1650"/>
                  <a:gd name="T33" fmla="*/ 2441 h 2614"/>
                  <a:gd name="T34" fmla="*/ 914 w 1650"/>
                  <a:gd name="T35" fmla="*/ 2582 h 2614"/>
                  <a:gd name="T36" fmla="*/ 1503 w 1650"/>
                  <a:gd name="T37" fmla="*/ 2614 h 2614"/>
                  <a:gd name="T38" fmla="*/ 1466 w 1650"/>
                  <a:gd name="T39" fmla="*/ 2555 h 2614"/>
                  <a:gd name="T40" fmla="*/ 1483 w 1650"/>
                  <a:gd name="T41" fmla="*/ 2469 h 2614"/>
                  <a:gd name="T42" fmla="*/ 1579 w 1650"/>
                  <a:gd name="T43" fmla="*/ 2332 h 2614"/>
                  <a:gd name="T44" fmla="*/ 1650 w 1650"/>
                  <a:gd name="T45" fmla="*/ 2288 h 2614"/>
                  <a:gd name="T46" fmla="*/ 1609 w 1650"/>
                  <a:gd name="T47" fmla="*/ 2237 h 2614"/>
                  <a:gd name="T48" fmla="*/ 1579 w 1650"/>
                  <a:gd name="T49" fmla="*/ 2098 h 2614"/>
                  <a:gd name="T50" fmla="*/ 740 w 1650"/>
                  <a:gd name="T51" fmla="*/ 896 h 2614"/>
                  <a:gd name="T52" fmla="*/ 939 w 1650"/>
                  <a:gd name="T53" fmla="*/ 202 h 2614"/>
                  <a:gd name="T54" fmla="*/ 154 w 1650"/>
                  <a:gd name="T55" fmla="*/ 0 h 2614"/>
                  <a:gd name="T56" fmla="*/ 131 w 1650"/>
                  <a:gd name="T57" fmla="*/ 40 h 2614"/>
                  <a:gd name="T58" fmla="*/ 0 w 1650"/>
                  <a:gd name="T59" fmla="*/ 347 h 2614"/>
                  <a:gd name="T60" fmla="*/ 53 w 1650"/>
                  <a:gd name="T61" fmla="*/ 532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50" h="2614">
                    <a:moveTo>
                      <a:pt x="53" y="532"/>
                    </a:moveTo>
                    <a:lnTo>
                      <a:pt x="6" y="734"/>
                    </a:lnTo>
                    <a:lnTo>
                      <a:pt x="166" y="1060"/>
                    </a:lnTo>
                    <a:lnTo>
                      <a:pt x="195" y="1041"/>
                    </a:lnTo>
                    <a:lnTo>
                      <a:pt x="244" y="1178"/>
                    </a:lnTo>
                    <a:lnTo>
                      <a:pt x="166" y="1081"/>
                    </a:lnTo>
                    <a:lnTo>
                      <a:pt x="148" y="1234"/>
                    </a:lnTo>
                    <a:lnTo>
                      <a:pt x="238" y="1321"/>
                    </a:lnTo>
                    <a:lnTo>
                      <a:pt x="174" y="1451"/>
                    </a:lnTo>
                    <a:lnTo>
                      <a:pt x="346" y="1802"/>
                    </a:lnTo>
                    <a:lnTo>
                      <a:pt x="309" y="1928"/>
                    </a:lnTo>
                    <a:lnTo>
                      <a:pt x="538" y="2027"/>
                    </a:lnTo>
                    <a:lnTo>
                      <a:pt x="624" y="2130"/>
                    </a:lnTo>
                    <a:lnTo>
                      <a:pt x="720" y="2166"/>
                    </a:lnTo>
                    <a:lnTo>
                      <a:pt x="720" y="2229"/>
                    </a:lnTo>
                    <a:lnTo>
                      <a:pt x="779" y="2241"/>
                    </a:lnTo>
                    <a:lnTo>
                      <a:pt x="914" y="2441"/>
                    </a:lnTo>
                    <a:lnTo>
                      <a:pt x="914" y="2582"/>
                    </a:lnTo>
                    <a:lnTo>
                      <a:pt x="1503" y="2614"/>
                    </a:lnTo>
                    <a:lnTo>
                      <a:pt x="1466" y="2555"/>
                    </a:lnTo>
                    <a:lnTo>
                      <a:pt x="1483" y="2469"/>
                    </a:lnTo>
                    <a:lnTo>
                      <a:pt x="1579" y="2332"/>
                    </a:lnTo>
                    <a:lnTo>
                      <a:pt x="1650" y="2288"/>
                    </a:lnTo>
                    <a:lnTo>
                      <a:pt x="1609" y="2237"/>
                    </a:lnTo>
                    <a:lnTo>
                      <a:pt x="1579" y="2098"/>
                    </a:lnTo>
                    <a:lnTo>
                      <a:pt x="740" y="896"/>
                    </a:lnTo>
                    <a:lnTo>
                      <a:pt x="939" y="202"/>
                    </a:lnTo>
                    <a:lnTo>
                      <a:pt x="154" y="0"/>
                    </a:lnTo>
                    <a:lnTo>
                      <a:pt x="131" y="40"/>
                    </a:lnTo>
                    <a:lnTo>
                      <a:pt x="0" y="347"/>
                    </a:lnTo>
                    <a:lnTo>
                      <a:pt x="53" y="532"/>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8">
                <a:extLst>
                  <a:ext uri="{FF2B5EF4-FFF2-40B4-BE49-F238E27FC236}">
                    <a16:creationId xmlns:a16="http://schemas.microsoft.com/office/drawing/2014/main" id="{9ABCF5E3-95BF-4381-8980-3A6DDEF4F088}"/>
                  </a:ext>
                </a:extLst>
              </p:cNvPr>
              <p:cNvSpPr>
                <a:spLocks/>
              </p:cNvSpPr>
              <p:nvPr/>
            </p:nvSpPr>
            <p:spPr bwMode="auto">
              <a:xfrm>
                <a:off x="1597" y="1238"/>
                <a:ext cx="1650" cy="2614"/>
              </a:xfrm>
              <a:custGeom>
                <a:avLst/>
                <a:gdLst>
                  <a:gd name="T0" fmla="*/ 53 w 1650"/>
                  <a:gd name="T1" fmla="*/ 532 h 2614"/>
                  <a:gd name="T2" fmla="*/ 6 w 1650"/>
                  <a:gd name="T3" fmla="*/ 734 h 2614"/>
                  <a:gd name="T4" fmla="*/ 166 w 1650"/>
                  <a:gd name="T5" fmla="*/ 1060 h 2614"/>
                  <a:gd name="T6" fmla="*/ 195 w 1650"/>
                  <a:gd name="T7" fmla="*/ 1041 h 2614"/>
                  <a:gd name="T8" fmla="*/ 244 w 1650"/>
                  <a:gd name="T9" fmla="*/ 1178 h 2614"/>
                  <a:gd name="T10" fmla="*/ 166 w 1650"/>
                  <a:gd name="T11" fmla="*/ 1081 h 2614"/>
                  <a:gd name="T12" fmla="*/ 148 w 1650"/>
                  <a:gd name="T13" fmla="*/ 1234 h 2614"/>
                  <a:gd name="T14" fmla="*/ 238 w 1650"/>
                  <a:gd name="T15" fmla="*/ 1321 h 2614"/>
                  <a:gd name="T16" fmla="*/ 174 w 1650"/>
                  <a:gd name="T17" fmla="*/ 1451 h 2614"/>
                  <a:gd name="T18" fmla="*/ 346 w 1650"/>
                  <a:gd name="T19" fmla="*/ 1802 h 2614"/>
                  <a:gd name="T20" fmla="*/ 309 w 1650"/>
                  <a:gd name="T21" fmla="*/ 1928 h 2614"/>
                  <a:gd name="T22" fmla="*/ 538 w 1650"/>
                  <a:gd name="T23" fmla="*/ 2027 h 2614"/>
                  <a:gd name="T24" fmla="*/ 624 w 1650"/>
                  <a:gd name="T25" fmla="*/ 2130 h 2614"/>
                  <a:gd name="T26" fmla="*/ 720 w 1650"/>
                  <a:gd name="T27" fmla="*/ 2166 h 2614"/>
                  <a:gd name="T28" fmla="*/ 720 w 1650"/>
                  <a:gd name="T29" fmla="*/ 2229 h 2614"/>
                  <a:gd name="T30" fmla="*/ 779 w 1650"/>
                  <a:gd name="T31" fmla="*/ 2241 h 2614"/>
                  <a:gd name="T32" fmla="*/ 914 w 1650"/>
                  <a:gd name="T33" fmla="*/ 2441 h 2614"/>
                  <a:gd name="T34" fmla="*/ 914 w 1650"/>
                  <a:gd name="T35" fmla="*/ 2582 h 2614"/>
                  <a:gd name="T36" fmla="*/ 1503 w 1650"/>
                  <a:gd name="T37" fmla="*/ 2614 h 2614"/>
                  <a:gd name="T38" fmla="*/ 1466 w 1650"/>
                  <a:gd name="T39" fmla="*/ 2555 h 2614"/>
                  <a:gd name="T40" fmla="*/ 1483 w 1650"/>
                  <a:gd name="T41" fmla="*/ 2469 h 2614"/>
                  <a:gd name="T42" fmla="*/ 1579 w 1650"/>
                  <a:gd name="T43" fmla="*/ 2332 h 2614"/>
                  <a:gd name="T44" fmla="*/ 1650 w 1650"/>
                  <a:gd name="T45" fmla="*/ 2288 h 2614"/>
                  <a:gd name="T46" fmla="*/ 1609 w 1650"/>
                  <a:gd name="T47" fmla="*/ 2237 h 2614"/>
                  <a:gd name="T48" fmla="*/ 1579 w 1650"/>
                  <a:gd name="T49" fmla="*/ 2098 h 2614"/>
                  <a:gd name="T50" fmla="*/ 740 w 1650"/>
                  <a:gd name="T51" fmla="*/ 896 h 2614"/>
                  <a:gd name="T52" fmla="*/ 939 w 1650"/>
                  <a:gd name="T53" fmla="*/ 202 h 2614"/>
                  <a:gd name="T54" fmla="*/ 154 w 1650"/>
                  <a:gd name="T55" fmla="*/ 0 h 2614"/>
                  <a:gd name="T56" fmla="*/ 131 w 1650"/>
                  <a:gd name="T57" fmla="*/ 40 h 2614"/>
                  <a:gd name="T58" fmla="*/ 0 w 1650"/>
                  <a:gd name="T59" fmla="*/ 347 h 2614"/>
                  <a:gd name="T60" fmla="*/ 53 w 1650"/>
                  <a:gd name="T61" fmla="*/ 532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50" h="2614">
                    <a:moveTo>
                      <a:pt x="53" y="532"/>
                    </a:moveTo>
                    <a:lnTo>
                      <a:pt x="6" y="734"/>
                    </a:lnTo>
                    <a:lnTo>
                      <a:pt x="166" y="1060"/>
                    </a:lnTo>
                    <a:lnTo>
                      <a:pt x="195" y="1041"/>
                    </a:lnTo>
                    <a:lnTo>
                      <a:pt x="244" y="1178"/>
                    </a:lnTo>
                    <a:lnTo>
                      <a:pt x="166" y="1081"/>
                    </a:lnTo>
                    <a:lnTo>
                      <a:pt x="148" y="1234"/>
                    </a:lnTo>
                    <a:lnTo>
                      <a:pt x="238" y="1321"/>
                    </a:lnTo>
                    <a:lnTo>
                      <a:pt x="174" y="1451"/>
                    </a:lnTo>
                    <a:lnTo>
                      <a:pt x="346" y="1802"/>
                    </a:lnTo>
                    <a:lnTo>
                      <a:pt x="309" y="1928"/>
                    </a:lnTo>
                    <a:lnTo>
                      <a:pt x="538" y="2027"/>
                    </a:lnTo>
                    <a:lnTo>
                      <a:pt x="624" y="2130"/>
                    </a:lnTo>
                    <a:lnTo>
                      <a:pt x="720" y="2166"/>
                    </a:lnTo>
                    <a:lnTo>
                      <a:pt x="720" y="2229"/>
                    </a:lnTo>
                    <a:lnTo>
                      <a:pt x="779" y="2241"/>
                    </a:lnTo>
                    <a:lnTo>
                      <a:pt x="914" y="2441"/>
                    </a:lnTo>
                    <a:lnTo>
                      <a:pt x="914" y="2582"/>
                    </a:lnTo>
                    <a:lnTo>
                      <a:pt x="1503" y="2614"/>
                    </a:lnTo>
                    <a:lnTo>
                      <a:pt x="1466" y="2555"/>
                    </a:lnTo>
                    <a:lnTo>
                      <a:pt x="1483" y="2469"/>
                    </a:lnTo>
                    <a:lnTo>
                      <a:pt x="1579" y="2332"/>
                    </a:lnTo>
                    <a:lnTo>
                      <a:pt x="1650" y="2288"/>
                    </a:lnTo>
                    <a:lnTo>
                      <a:pt x="1609" y="2237"/>
                    </a:lnTo>
                    <a:lnTo>
                      <a:pt x="1579" y="2098"/>
                    </a:lnTo>
                    <a:lnTo>
                      <a:pt x="740" y="896"/>
                    </a:lnTo>
                    <a:lnTo>
                      <a:pt x="939" y="202"/>
                    </a:lnTo>
                    <a:lnTo>
                      <a:pt x="154" y="0"/>
                    </a:lnTo>
                    <a:lnTo>
                      <a:pt x="131" y="40"/>
                    </a:lnTo>
                    <a:lnTo>
                      <a:pt x="0" y="347"/>
                    </a:lnTo>
                    <a:lnTo>
                      <a:pt x="53" y="532"/>
                    </a:lnTo>
                    <a:close/>
                  </a:path>
                </a:pathLst>
              </a:custGeom>
              <a:noFill/>
              <a:ln w="55563" cap="flat">
                <a:solidFill>
                  <a:srgbClr val="EBF1D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Oval 9">
                <a:extLst>
                  <a:ext uri="{FF2B5EF4-FFF2-40B4-BE49-F238E27FC236}">
                    <a16:creationId xmlns:a16="http://schemas.microsoft.com/office/drawing/2014/main" id="{847648A8-E52E-4C9E-860E-5966B2395650}"/>
                  </a:ext>
                </a:extLst>
              </p:cNvPr>
              <p:cNvSpPr>
                <a:spLocks noChangeArrowheads="1"/>
              </p:cNvSpPr>
              <p:nvPr/>
            </p:nvSpPr>
            <p:spPr bwMode="auto">
              <a:xfrm>
                <a:off x="2017" y="2283"/>
                <a:ext cx="113" cy="103"/>
              </a:xfrm>
              <a:prstGeom prst="ellipse">
                <a:avLst/>
              </a:pr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extBox 21">
              <a:extLst>
                <a:ext uri="{FF2B5EF4-FFF2-40B4-BE49-F238E27FC236}">
                  <a16:creationId xmlns:a16="http://schemas.microsoft.com/office/drawing/2014/main" id="{6B46D65A-1D58-449C-92F8-62BFA6220804}"/>
                </a:ext>
              </a:extLst>
            </p:cNvPr>
            <p:cNvSpPr txBox="1"/>
            <p:nvPr/>
          </p:nvSpPr>
          <p:spPr>
            <a:xfrm>
              <a:off x="970053" y="3665708"/>
              <a:ext cx="1753306" cy="593232"/>
            </a:xfrm>
            <a:prstGeom prst="rect">
              <a:avLst/>
            </a:prstGeom>
            <a:noFill/>
          </p:spPr>
          <p:txBody>
            <a:bodyPr wrap="square" rtlCol="0">
              <a:spAutoFit/>
            </a:bodyPr>
            <a:lstStyle/>
            <a:p>
              <a:r>
                <a:rPr lang="en-US" sz="1000" b="1" dirty="0">
                  <a:solidFill>
                    <a:srgbClr val="0D3A98"/>
                  </a:solidFill>
                </a:rPr>
                <a:t>Lawrence Livermore </a:t>
              </a:r>
            </a:p>
            <a:p>
              <a:r>
                <a:rPr lang="en-US" sz="1000" b="1" dirty="0">
                  <a:solidFill>
                    <a:srgbClr val="0D3A98"/>
                  </a:solidFill>
                </a:rPr>
                <a:t>National Laboratory</a:t>
              </a:r>
            </a:p>
          </p:txBody>
        </p:sp>
      </p:grpSp>
      <p:sp>
        <p:nvSpPr>
          <p:cNvPr id="5" name="TextBox 4">
            <a:extLst>
              <a:ext uri="{FF2B5EF4-FFF2-40B4-BE49-F238E27FC236}">
                <a16:creationId xmlns:a16="http://schemas.microsoft.com/office/drawing/2014/main" id="{C1BF2B46-F72F-49C2-828A-9583434B96D5}"/>
              </a:ext>
            </a:extLst>
          </p:cNvPr>
          <p:cNvSpPr txBox="1"/>
          <p:nvPr/>
        </p:nvSpPr>
        <p:spPr>
          <a:xfrm>
            <a:off x="901321" y="1095393"/>
            <a:ext cx="8373472" cy="24314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Upcoming Work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Commence the Building 175 slab and soil removal project.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dirty="0">
                <a:solidFill>
                  <a:srgbClr val="003088"/>
                </a:solidFill>
                <a:latin typeface="Arial" panose="020B0604020202020204"/>
                <a:ea typeface="Calibri" panose="020F0502020204030204" pitchFamily="34" charset="0"/>
              </a:rPr>
              <a:t>Commence the Legacy Slab 175 Slab and Soil removal project.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Commence Building 212 hazard removal activities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endParaRPr>
          </a:p>
        </p:txBody>
      </p:sp>
      <p:sp>
        <p:nvSpPr>
          <p:cNvPr id="2" name="Title 1">
            <a:extLst>
              <a:ext uri="{FF2B5EF4-FFF2-40B4-BE49-F238E27FC236}">
                <a16:creationId xmlns:a16="http://schemas.microsoft.com/office/drawing/2014/main" id="{27A5EBE2-90E1-4A60-949B-B8296C1C612F}"/>
              </a:ext>
            </a:extLst>
          </p:cNvPr>
          <p:cNvSpPr>
            <a:spLocks noGrp="1"/>
          </p:cNvSpPr>
          <p:nvPr>
            <p:ph type="title"/>
          </p:nvPr>
        </p:nvSpPr>
        <p:spPr>
          <a:xfrm>
            <a:off x="874024" y="483485"/>
            <a:ext cx="9499683" cy="766548"/>
          </a:xfrm>
        </p:spPr>
        <p:txBody>
          <a:bodyPr>
            <a:normAutofit/>
          </a:bodyPr>
          <a:lstStyle/>
          <a:p>
            <a:r>
              <a:rPr lang="en-US" sz="3200" dirty="0"/>
              <a:t>Lawrence Livermore National Laboratory</a:t>
            </a:r>
          </a:p>
        </p:txBody>
      </p:sp>
      <p:pic>
        <p:nvPicPr>
          <p:cNvPr id="8" name="Picture 7">
            <a:extLst>
              <a:ext uri="{FF2B5EF4-FFF2-40B4-BE49-F238E27FC236}">
                <a16:creationId xmlns:a16="http://schemas.microsoft.com/office/drawing/2014/main" id="{77F1239F-7122-2264-56D9-C9EBCE8CC5B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728" b="9774"/>
          <a:stretch/>
        </p:blipFill>
        <p:spPr>
          <a:xfrm>
            <a:off x="8120418" y="3791581"/>
            <a:ext cx="4071582" cy="2262780"/>
          </a:xfrm>
          <a:prstGeom prst="rect">
            <a:avLst/>
          </a:prstGeom>
        </p:spPr>
      </p:pic>
      <p:pic>
        <p:nvPicPr>
          <p:cNvPr id="2050" name="Picture 2" descr="The first transuranic waste shipment from Lawrence Livermore National Laboratory in a decade departs the laboratory earlier this month.">
            <a:extLst>
              <a:ext uri="{FF2B5EF4-FFF2-40B4-BE49-F238E27FC236}">
                <a16:creationId xmlns:a16="http://schemas.microsoft.com/office/drawing/2014/main" id="{C4A0D946-CD4F-2020-8B27-0F33351E84F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821763" y="3795102"/>
            <a:ext cx="4437393" cy="2260926"/>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3BF66E0F-0F53-C6C6-4463-A528B0B8BABC}"/>
              </a:ext>
            </a:extLst>
          </p:cNvPr>
          <p:cNvSpPr>
            <a:spLocks noGrp="1"/>
          </p:cNvSpPr>
          <p:nvPr>
            <p:ph type="sldNum" sz="quarter" idx="10"/>
          </p:nvPr>
        </p:nvSpPr>
        <p:spPr/>
        <p:txBody>
          <a:bodyPr/>
          <a:lstStyle/>
          <a:p>
            <a:fld id="{E773C8E2-B35B-254F-A137-6F2F570DAACB}" type="slidenum">
              <a:rPr lang="en-US" smtClean="0"/>
              <a:pPr/>
              <a:t>45</a:t>
            </a:fld>
            <a:endParaRPr lang="en-US" dirty="0"/>
          </a:p>
        </p:txBody>
      </p:sp>
    </p:spTree>
    <p:extLst>
      <p:ext uri="{BB962C8B-B14F-4D97-AF65-F5344CB8AC3E}">
        <p14:creationId xmlns:p14="http://schemas.microsoft.com/office/powerpoint/2010/main" val="557385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BF2B46-F72F-49C2-828A-9583434B96D5}"/>
              </a:ext>
            </a:extLst>
          </p:cNvPr>
          <p:cNvSpPr txBox="1"/>
          <p:nvPr/>
        </p:nvSpPr>
        <p:spPr>
          <a:xfrm>
            <a:off x="785661" y="1141209"/>
            <a:ext cx="8518253" cy="2739211"/>
          </a:xfrm>
          <a:prstGeom prst="rect">
            <a:avLst/>
          </a:prstGeom>
          <a:noFill/>
        </p:spPr>
        <p:txBody>
          <a:bodyPr wrap="square" rtlCol="0">
            <a:spAutoFit/>
          </a:bodyPr>
          <a:lstStyle/>
          <a:p>
            <a:pPr marL="0" marR="0">
              <a:spcBef>
                <a:spcPts val="0"/>
              </a:spcBef>
              <a:spcAft>
                <a:spcPts val="0"/>
              </a:spcAft>
            </a:pPr>
            <a:r>
              <a:rPr lang="en-US" sz="2800" b="1" dirty="0">
                <a:solidFill>
                  <a:srgbClr val="003088"/>
                </a:solidFill>
                <a:effectLst/>
                <a:ea typeface="Calibri" panose="020F0502020204030204" pitchFamily="34" charset="0"/>
              </a:rPr>
              <a:t>Progress</a:t>
            </a:r>
            <a:endParaRPr lang="en-US" sz="2800" dirty="0">
              <a:solidFill>
                <a:srgbClr val="003088"/>
              </a:solidFill>
              <a:effectLst/>
              <a:ea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003088"/>
                </a:solidFill>
                <a:effectLst/>
                <a:uLnTx/>
                <a:uFillTx/>
                <a:latin typeface="Arial" panose="020B0604020202020204"/>
                <a:ea typeface="Times New Roman" panose="02020603050405020304" pitchFamily="18" charset="0"/>
                <a:cs typeface="+mn-cs"/>
              </a:rPr>
              <a:t>Commenced the Old Town Demolition (OTD) Phase VI Project which removes the Building 4 and 14 slabs, underground structures and associated contaminated soil to provide for a buildable site for future mission use. </a:t>
            </a:r>
          </a:p>
          <a:p>
            <a:pPr marL="342900" marR="0" lvl="0" indent="-342900" algn="l" defTabSz="914400" rtl="0" eaLnBrk="1" fontAlgn="auto" latinLnBrk="0" hangingPunct="1">
              <a:lnSpc>
                <a:spcPct val="100000"/>
              </a:lnSpc>
              <a:spcBef>
                <a:spcPts val="0"/>
              </a:spcBef>
              <a:spcAft>
                <a:spcPts val="0"/>
              </a:spcAft>
              <a:buClrTx/>
              <a:buSzPts val="1000"/>
              <a:buFont typeface="Symbol" panose="05050102010706020507" pitchFamily="18" charset="2"/>
              <a:buChar char=""/>
              <a:tabLst>
                <a:tab pos="457200" algn="l"/>
              </a:tabLst>
              <a:defRPr/>
            </a:pPr>
            <a:r>
              <a:rPr kumimoji="0" lang="en-US" sz="2400" b="0" i="0" u="none" strike="noStrike" kern="1200" cap="none" spc="0" normalizeH="0" baseline="0" noProof="0" dirty="0">
                <a:ln>
                  <a:noFill/>
                </a:ln>
                <a:solidFill>
                  <a:srgbClr val="003088"/>
                </a:solidFill>
                <a:effectLst/>
                <a:uLnTx/>
                <a:uFillTx/>
                <a:latin typeface="Arial" panose="020B0604020202020204"/>
                <a:ea typeface="Times New Roman" panose="02020603050405020304" pitchFamily="18" charset="0"/>
                <a:cs typeface="+mn-cs"/>
              </a:rPr>
              <a:t>Continued Excess Facility Demolition planning activities for Bayview Buildings 56 and 64.</a:t>
            </a:r>
            <a:endParaRPr lang="en-US" sz="2400" b="1" dirty="0">
              <a:solidFill>
                <a:srgbClr val="003088"/>
              </a:solidFill>
              <a:effectLst/>
              <a:ea typeface="Calibri" panose="020F0502020204030204" pitchFamily="34" charset="0"/>
            </a:endParaRPr>
          </a:p>
        </p:txBody>
      </p:sp>
      <p:sp>
        <p:nvSpPr>
          <p:cNvPr id="2" name="Title 1">
            <a:extLst>
              <a:ext uri="{FF2B5EF4-FFF2-40B4-BE49-F238E27FC236}">
                <a16:creationId xmlns:a16="http://schemas.microsoft.com/office/drawing/2014/main" id="{27A5EBE2-90E1-4A60-949B-B8296C1C612F}"/>
              </a:ext>
            </a:extLst>
          </p:cNvPr>
          <p:cNvSpPr>
            <a:spLocks noGrp="1"/>
          </p:cNvSpPr>
          <p:nvPr>
            <p:ph type="title"/>
          </p:nvPr>
        </p:nvSpPr>
        <p:spPr>
          <a:xfrm>
            <a:off x="783028" y="433411"/>
            <a:ext cx="9278775" cy="914400"/>
          </a:xfrm>
        </p:spPr>
        <p:txBody>
          <a:bodyPr>
            <a:normAutofit/>
          </a:bodyPr>
          <a:lstStyle/>
          <a:p>
            <a:r>
              <a:rPr lang="en-US" sz="3200" dirty="0"/>
              <a:t>Lawrence Berkeley National Laboratory</a:t>
            </a:r>
          </a:p>
        </p:txBody>
      </p:sp>
      <p:pic>
        <p:nvPicPr>
          <p:cNvPr id="1026" name="Picture 2" descr="A view of Bayview Parcel 1 South at Lawrence Berkeley National Laboratory in June 2019 before EM crews began demolition of the site.">
            <a:extLst>
              <a:ext uri="{FF2B5EF4-FFF2-40B4-BE49-F238E27FC236}">
                <a16:creationId xmlns:a16="http://schemas.microsoft.com/office/drawing/2014/main" id="{2BCB849A-F633-D80E-6B36-40C8D3AFB7F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802" y="3887116"/>
            <a:ext cx="4007247" cy="21699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view of Bayview Parcel 1 South at Lawrence Berkeley National Laboratory in July 2021 following EM’s completion of cleanup at the site.">
            <a:extLst>
              <a:ext uri="{FF2B5EF4-FFF2-40B4-BE49-F238E27FC236}">
                <a16:creationId xmlns:a16="http://schemas.microsoft.com/office/drawing/2014/main" id="{0F7F27C3-CF4A-D875-1104-A7014BD7703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003644" y="3881775"/>
            <a:ext cx="4004838" cy="21699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nergy Secretary Jennifer Granholm, far right, meets with U.S. Rep. Barbara Lee of California and DOE Joint Genome Institute Director Nigel Mouncey during an Aug. 20 visit to the Lawrence Berkeley National Laboratory. ">
            <a:extLst>
              <a:ext uri="{FF2B5EF4-FFF2-40B4-BE49-F238E27FC236}">
                <a16:creationId xmlns:a16="http://schemas.microsoft.com/office/drawing/2014/main" id="{25B57229-74E9-3747-F204-D54D99D8A43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008482" y="3875965"/>
            <a:ext cx="4183518" cy="218423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47E7B25-CB81-4AF9-88E5-55E0DAC37C0F}"/>
              </a:ext>
            </a:extLst>
          </p:cNvPr>
          <p:cNvGrpSpPr/>
          <p:nvPr/>
        </p:nvGrpSpPr>
        <p:grpSpPr>
          <a:xfrm>
            <a:off x="9950338" y="422309"/>
            <a:ext cx="2183881" cy="3283748"/>
            <a:chOff x="256616" y="1054781"/>
            <a:chExt cx="3088041" cy="5466853"/>
          </a:xfrm>
        </p:grpSpPr>
        <p:grpSp>
          <p:nvGrpSpPr>
            <p:cNvPr id="16" name="Group 15">
              <a:extLst>
                <a:ext uri="{FF2B5EF4-FFF2-40B4-BE49-F238E27FC236}">
                  <a16:creationId xmlns:a16="http://schemas.microsoft.com/office/drawing/2014/main" id="{DDC3F555-668F-4987-B267-A77D0F02F712}"/>
                </a:ext>
              </a:extLst>
            </p:cNvPr>
            <p:cNvGrpSpPr>
              <a:grpSpLocks noChangeAspect="1"/>
            </p:cNvGrpSpPr>
            <p:nvPr/>
          </p:nvGrpSpPr>
          <p:grpSpPr bwMode="auto">
            <a:xfrm>
              <a:off x="256616" y="1054781"/>
              <a:ext cx="3088041" cy="5466853"/>
              <a:chOff x="1588" y="983"/>
              <a:chExt cx="1659" cy="2937"/>
            </a:xfrm>
          </p:grpSpPr>
          <p:sp>
            <p:nvSpPr>
              <p:cNvPr id="17" name="AutoShape 3">
                <a:extLst>
                  <a:ext uri="{FF2B5EF4-FFF2-40B4-BE49-F238E27FC236}">
                    <a16:creationId xmlns:a16="http://schemas.microsoft.com/office/drawing/2014/main" id="{B476ED27-93DD-4D9E-82C7-98B492470A1C}"/>
                  </a:ext>
                </a:extLst>
              </p:cNvPr>
              <p:cNvSpPr>
                <a:spLocks noChangeAspect="1" noChangeArrowheads="1" noTextEdit="1"/>
              </p:cNvSpPr>
              <p:nvPr/>
            </p:nvSpPr>
            <p:spPr bwMode="auto">
              <a:xfrm flipH="1">
                <a:off x="3214" y="983"/>
                <a:ext cx="31" cy="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2364EA37-9D22-4DDA-A119-EC4A8A9F162A}"/>
                  </a:ext>
                </a:extLst>
              </p:cNvPr>
              <p:cNvSpPr>
                <a:spLocks/>
              </p:cNvSpPr>
              <p:nvPr/>
            </p:nvSpPr>
            <p:spPr bwMode="auto">
              <a:xfrm>
                <a:off x="1588" y="1238"/>
                <a:ext cx="1650" cy="2614"/>
              </a:xfrm>
              <a:custGeom>
                <a:avLst/>
                <a:gdLst>
                  <a:gd name="T0" fmla="*/ 53 w 1650"/>
                  <a:gd name="T1" fmla="*/ 532 h 2614"/>
                  <a:gd name="T2" fmla="*/ 6 w 1650"/>
                  <a:gd name="T3" fmla="*/ 734 h 2614"/>
                  <a:gd name="T4" fmla="*/ 166 w 1650"/>
                  <a:gd name="T5" fmla="*/ 1060 h 2614"/>
                  <a:gd name="T6" fmla="*/ 195 w 1650"/>
                  <a:gd name="T7" fmla="*/ 1041 h 2614"/>
                  <a:gd name="T8" fmla="*/ 244 w 1650"/>
                  <a:gd name="T9" fmla="*/ 1178 h 2614"/>
                  <a:gd name="T10" fmla="*/ 166 w 1650"/>
                  <a:gd name="T11" fmla="*/ 1081 h 2614"/>
                  <a:gd name="T12" fmla="*/ 148 w 1650"/>
                  <a:gd name="T13" fmla="*/ 1234 h 2614"/>
                  <a:gd name="T14" fmla="*/ 238 w 1650"/>
                  <a:gd name="T15" fmla="*/ 1321 h 2614"/>
                  <a:gd name="T16" fmla="*/ 174 w 1650"/>
                  <a:gd name="T17" fmla="*/ 1451 h 2614"/>
                  <a:gd name="T18" fmla="*/ 346 w 1650"/>
                  <a:gd name="T19" fmla="*/ 1802 h 2614"/>
                  <a:gd name="T20" fmla="*/ 309 w 1650"/>
                  <a:gd name="T21" fmla="*/ 1928 h 2614"/>
                  <a:gd name="T22" fmla="*/ 538 w 1650"/>
                  <a:gd name="T23" fmla="*/ 2027 h 2614"/>
                  <a:gd name="T24" fmla="*/ 624 w 1650"/>
                  <a:gd name="T25" fmla="*/ 2130 h 2614"/>
                  <a:gd name="T26" fmla="*/ 720 w 1650"/>
                  <a:gd name="T27" fmla="*/ 2166 h 2614"/>
                  <a:gd name="T28" fmla="*/ 720 w 1650"/>
                  <a:gd name="T29" fmla="*/ 2229 h 2614"/>
                  <a:gd name="T30" fmla="*/ 779 w 1650"/>
                  <a:gd name="T31" fmla="*/ 2241 h 2614"/>
                  <a:gd name="T32" fmla="*/ 914 w 1650"/>
                  <a:gd name="T33" fmla="*/ 2441 h 2614"/>
                  <a:gd name="T34" fmla="*/ 914 w 1650"/>
                  <a:gd name="T35" fmla="*/ 2582 h 2614"/>
                  <a:gd name="T36" fmla="*/ 1503 w 1650"/>
                  <a:gd name="T37" fmla="*/ 2614 h 2614"/>
                  <a:gd name="T38" fmla="*/ 1466 w 1650"/>
                  <a:gd name="T39" fmla="*/ 2555 h 2614"/>
                  <a:gd name="T40" fmla="*/ 1483 w 1650"/>
                  <a:gd name="T41" fmla="*/ 2469 h 2614"/>
                  <a:gd name="T42" fmla="*/ 1579 w 1650"/>
                  <a:gd name="T43" fmla="*/ 2332 h 2614"/>
                  <a:gd name="T44" fmla="*/ 1650 w 1650"/>
                  <a:gd name="T45" fmla="*/ 2288 h 2614"/>
                  <a:gd name="T46" fmla="*/ 1609 w 1650"/>
                  <a:gd name="T47" fmla="*/ 2237 h 2614"/>
                  <a:gd name="T48" fmla="*/ 1579 w 1650"/>
                  <a:gd name="T49" fmla="*/ 2098 h 2614"/>
                  <a:gd name="T50" fmla="*/ 740 w 1650"/>
                  <a:gd name="T51" fmla="*/ 896 h 2614"/>
                  <a:gd name="T52" fmla="*/ 939 w 1650"/>
                  <a:gd name="T53" fmla="*/ 202 h 2614"/>
                  <a:gd name="T54" fmla="*/ 154 w 1650"/>
                  <a:gd name="T55" fmla="*/ 0 h 2614"/>
                  <a:gd name="T56" fmla="*/ 131 w 1650"/>
                  <a:gd name="T57" fmla="*/ 40 h 2614"/>
                  <a:gd name="T58" fmla="*/ 0 w 1650"/>
                  <a:gd name="T59" fmla="*/ 347 h 2614"/>
                  <a:gd name="T60" fmla="*/ 53 w 1650"/>
                  <a:gd name="T61" fmla="*/ 532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50" h="2614">
                    <a:moveTo>
                      <a:pt x="53" y="532"/>
                    </a:moveTo>
                    <a:lnTo>
                      <a:pt x="6" y="734"/>
                    </a:lnTo>
                    <a:lnTo>
                      <a:pt x="166" y="1060"/>
                    </a:lnTo>
                    <a:lnTo>
                      <a:pt x="195" y="1041"/>
                    </a:lnTo>
                    <a:lnTo>
                      <a:pt x="244" y="1178"/>
                    </a:lnTo>
                    <a:lnTo>
                      <a:pt x="166" y="1081"/>
                    </a:lnTo>
                    <a:lnTo>
                      <a:pt x="148" y="1234"/>
                    </a:lnTo>
                    <a:lnTo>
                      <a:pt x="238" y="1321"/>
                    </a:lnTo>
                    <a:lnTo>
                      <a:pt x="174" y="1451"/>
                    </a:lnTo>
                    <a:lnTo>
                      <a:pt x="346" y="1802"/>
                    </a:lnTo>
                    <a:lnTo>
                      <a:pt x="309" y="1928"/>
                    </a:lnTo>
                    <a:lnTo>
                      <a:pt x="538" y="2027"/>
                    </a:lnTo>
                    <a:lnTo>
                      <a:pt x="624" y="2130"/>
                    </a:lnTo>
                    <a:lnTo>
                      <a:pt x="720" y="2166"/>
                    </a:lnTo>
                    <a:lnTo>
                      <a:pt x="720" y="2229"/>
                    </a:lnTo>
                    <a:lnTo>
                      <a:pt x="779" y="2241"/>
                    </a:lnTo>
                    <a:lnTo>
                      <a:pt x="914" y="2441"/>
                    </a:lnTo>
                    <a:lnTo>
                      <a:pt x="914" y="2582"/>
                    </a:lnTo>
                    <a:lnTo>
                      <a:pt x="1503" y="2614"/>
                    </a:lnTo>
                    <a:lnTo>
                      <a:pt x="1466" y="2555"/>
                    </a:lnTo>
                    <a:lnTo>
                      <a:pt x="1483" y="2469"/>
                    </a:lnTo>
                    <a:lnTo>
                      <a:pt x="1579" y="2332"/>
                    </a:lnTo>
                    <a:lnTo>
                      <a:pt x="1650" y="2288"/>
                    </a:lnTo>
                    <a:lnTo>
                      <a:pt x="1609" y="2237"/>
                    </a:lnTo>
                    <a:lnTo>
                      <a:pt x="1579" y="2098"/>
                    </a:lnTo>
                    <a:lnTo>
                      <a:pt x="740" y="896"/>
                    </a:lnTo>
                    <a:lnTo>
                      <a:pt x="939" y="202"/>
                    </a:lnTo>
                    <a:lnTo>
                      <a:pt x="154" y="0"/>
                    </a:lnTo>
                    <a:lnTo>
                      <a:pt x="131" y="40"/>
                    </a:lnTo>
                    <a:lnTo>
                      <a:pt x="0" y="347"/>
                    </a:lnTo>
                    <a:lnTo>
                      <a:pt x="53" y="532"/>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8">
                <a:extLst>
                  <a:ext uri="{FF2B5EF4-FFF2-40B4-BE49-F238E27FC236}">
                    <a16:creationId xmlns:a16="http://schemas.microsoft.com/office/drawing/2014/main" id="{9ABCF5E3-95BF-4381-8980-3A6DDEF4F088}"/>
                  </a:ext>
                </a:extLst>
              </p:cNvPr>
              <p:cNvSpPr>
                <a:spLocks/>
              </p:cNvSpPr>
              <p:nvPr/>
            </p:nvSpPr>
            <p:spPr bwMode="auto">
              <a:xfrm>
                <a:off x="1597" y="1238"/>
                <a:ext cx="1650" cy="2614"/>
              </a:xfrm>
              <a:custGeom>
                <a:avLst/>
                <a:gdLst>
                  <a:gd name="T0" fmla="*/ 53 w 1650"/>
                  <a:gd name="T1" fmla="*/ 532 h 2614"/>
                  <a:gd name="T2" fmla="*/ 6 w 1650"/>
                  <a:gd name="T3" fmla="*/ 734 h 2614"/>
                  <a:gd name="T4" fmla="*/ 166 w 1650"/>
                  <a:gd name="T5" fmla="*/ 1060 h 2614"/>
                  <a:gd name="T6" fmla="*/ 195 w 1650"/>
                  <a:gd name="T7" fmla="*/ 1041 h 2614"/>
                  <a:gd name="T8" fmla="*/ 244 w 1650"/>
                  <a:gd name="T9" fmla="*/ 1178 h 2614"/>
                  <a:gd name="T10" fmla="*/ 166 w 1650"/>
                  <a:gd name="T11" fmla="*/ 1081 h 2614"/>
                  <a:gd name="T12" fmla="*/ 148 w 1650"/>
                  <a:gd name="T13" fmla="*/ 1234 h 2614"/>
                  <a:gd name="T14" fmla="*/ 238 w 1650"/>
                  <a:gd name="T15" fmla="*/ 1321 h 2614"/>
                  <a:gd name="T16" fmla="*/ 174 w 1650"/>
                  <a:gd name="T17" fmla="*/ 1451 h 2614"/>
                  <a:gd name="T18" fmla="*/ 346 w 1650"/>
                  <a:gd name="T19" fmla="*/ 1802 h 2614"/>
                  <a:gd name="T20" fmla="*/ 309 w 1650"/>
                  <a:gd name="T21" fmla="*/ 1928 h 2614"/>
                  <a:gd name="T22" fmla="*/ 538 w 1650"/>
                  <a:gd name="T23" fmla="*/ 2027 h 2614"/>
                  <a:gd name="T24" fmla="*/ 624 w 1650"/>
                  <a:gd name="T25" fmla="*/ 2130 h 2614"/>
                  <a:gd name="T26" fmla="*/ 720 w 1650"/>
                  <a:gd name="T27" fmla="*/ 2166 h 2614"/>
                  <a:gd name="T28" fmla="*/ 720 w 1650"/>
                  <a:gd name="T29" fmla="*/ 2229 h 2614"/>
                  <a:gd name="T30" fmla="*/ 779 w 1650"/>
                  <a:gd name="T31" fmla="*/ 2241 h 2614"/>
                  <a:gd name="T32" fmla="*/ 914 w 1650"/>
                  <a:gd name="T33" fmla="*/ 2441 h 2614"/>
                  <a:gd name="T34" fmla="*/ 914 w 1650"/>
                  <a:gd name="T35" fmla="*/ 2582 h 2614"/>
                  <a:gd name="T36" fmla="*/ 1503 w 1650"/>
                  <a:gd name="T37" fmla="*/ 2614 h 2614"/>
                  <a:gd name="T38" fmla="*/ 1466 w 1650"/>
                  <a:gd name="T39" fmla="*/ 2555 h 2614"/>
                  <a:gd name="T40" fmla="*/ 1483 w 1650"/>
                  <a:gd name="T41" fmla="*/ 2469 h 2614"/>
                  <a:gd name="T42" fmla="*/ 1579 w 1650"/>
                  <a:gd name="T43" fmla="*/ 2332 h 2614"/>
                  <a:gd name="T44" fmla="*/ 1650 w 1650"/>
                  <a:gd name="T45" fmla="*/ 2288 h 2614"/>
                  <a:gd name="T46" fmla="*/ 1609 w 1650"/>
                  <a:gd name="T47" fmla="*/ 2237 h 2614"/>
                  <a:gd name="T48" fmla="*/ 1579 w 1650"/>
                  <a:gd name="T49" fmla="*/ 2098 h 2614"/>
                  <a:gd name="T50" fmla="*/ 740 w 1650"/>
                  <a:gd name="T51" fmla="*/ 896 h 2614"/>
                  <a:gd name="T52" fmla="*/ 939 w 1650"/>
                  <a:gd name="T53" fmla="*/ 202 h 2614"/>
                  <a:gd name="T54" fmla="*/ 154 w 1650"/>
                  <a:gd name="T55" fmla="*/ 0 h 2614"/>
                  <a:gd name="T56" fmla="*/ 131 w 1650"/>
                  <a:gd name="T57" fmla="*/ 40 h 2614"/>
                  <a:gd name="T58" fmla="*/ 0 w 1650"/>
                  <a:gd name="T59" fmla="*/ 347 h 2614"/>
                  <a:gd name="T60" fmla="*/ 53 w 1650"/>
                  <a:gd name="T61" fmla="*/ 532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50" h="2614">
                    <a:moveTo>
                      <a:pt x="53" y="532"/>
                    </a:moveTo>
                    <a:lnTo>
                      <a:pt x="6" y="734"/>
                    </a:lnTo>
                    <a:lnTo>
                      <a:pt x="166" y="1060"/>
                    </a:lnTo>
                    <a:lnTo>
                      <a:pt x="195" y="1041"/>
                    </a:lnTo>
                    <a:lnTo>
                      <a:pt x="244" y="1178"/>
                    </a:lnTo>
                    <a:lnTo>
                      <a:pt x="166" y="1081"/>
                    </a:lnTo>
                    <a:lnTo>
                      <a:pt x="148" y="1234"/>
                    </a:lnTo>
                    <a:lnTo>
                      <a:pt x="238" y="1321"/>
                    </a:lnTo>
                    <a:lnTo>
                      <a:pt x="174" y="1451"/>
                    </a:lnTo>
                    <a:lnTo>
                      <a:pt x="346" y="1802"/>
                    </a:lnTo>
                    <a:lnTo>
                      <a:pt x="309" y="1928"/>
                    </a:lnTo>
                    <a:lnTo>
                      <a:pt x="538" y="2027"/>
                    </a:lnTo>
                    <a:lnTo>
                      <a:pt x="624" y="2130"/>
                    </a:lnTo>
                    <a:lnTo>
                      <a:pt x="720" y="2166"/>
                    </a:lnTo>
                    <a:lnTo>
                      <a:pt x="720" y="2229"/>
                    </a:lnTo>
                    <a:lnTo>
                      <a:pt x="779" y="2241"/>
                    </a:lnTo>
                    <a:lnTo>
                      <a:pt x="914" y="2441"/>
                    </a:lnTo>
                    <a:lnTo>
                      <a:pt x="914" y="2582"/>
                    </a:lnTo>
                    <a:lnTo>
                      <a:pt x="1503" y="2614"/>
                    </a:lnTo>
                    <a:lnTo>
                      <a:pt x="1466" y="2555"/>
                    </a:lnTo>
                    <a:lnTo>
                      <a:pt x="1483" y="2469"/>
                    </a:lnTo>
                    <a:lnTo>
                      <a:pt x="1579" y="2332"/>
                    </a:lnTo>
                    <a:lnTo>
                      <a:pt x="1650" y="2288"/>
                    </a:lnTo>
                    <a:lnTo>
                      <a:pt x="1609" y="2237"/>
                    </a:lnTo>
                    <a:lnTo>
                      <a:pt x="1579" y="2098"/>
                    </a:lnTo>
                    <a:lnTo>
                      <a:pt x="740" y="896"/>
                    </a:lnTo>
                    <a:lnTo>
                      <a:pt x="939" y="202"/>
                    </a:lnTo>
                    <a:lnTo>
                      <a:pt x="154" y="0"/>
                    </a:lnTo>
                    <a:lnTo>
                      <a:pt x="131" y="40"/>
                    </a:lnTo>
                    <a:lnTo>
                      <a:pt x="0" y="347"/>
                    </a:lnTo>
                    <a:lnTo>
                      <a:pt x="53" y="532"/>
                    </a:lnTo>
                    <a:close/>
                  </a:path>
                </a:pathLst>
              </a:custGeom>
              <a:noFill/>
              <a:ln w="55563" cap="flat">
                <a:solidFill>
                  <a:srgbClr val="EBF1D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5" name="TextBox 24">
              <a:extLst>
                <a:ext uri="{FF2B5EF4-FFF2-40B4-BE49-F238E27FC236}">
                  <a16:creationId xmlns:a16="http://schemas.microsoft.com/office/drawing/2014/main" id="{EB65B1E2-4EED-4790-98A8-C7D59E73F52A}"/>
                </a:ext>
              </a:extLst>
            </p:cNvPr>
            <p:cNvSpPr txBox="1"/>
            <p:nvPr/>
          </p:nvSpPr>
          <p:spPr>
            <a:xfrm>
              <a:off x="851616" y="3526473"/>
              <a:ext cx="1753306" cy="593232"/>
            </a:xfrm>
            <a:prstGeom prst="rect">
              <a:avLst/>
            </a:prstGeom>
            <a:noFill/>
          </p:spPr>
          <p:txBody>
            <a:bodyPr wrap="square" rtlCol="0">
              <a:spAutoFit/>
            </a:bodyPr>
            <a:lstStyle/>
            <a:p>
              <a:r>
                <a:rPr lang="en-US" sz="1000" b="1" dirty="0">
                  <a:solidFill>
                    <a:srgbClr val="0D3A98"/>
                  </a:solidFill>
                </a:rPr>
                <a:t>Lawrence Berkeley</a:t>
              </a:r>
              <a:br>
                <a:rPr lang="en-US" sz="1000" b="1" dirty="0">
                  <a:solidFill>
                    <a:srgbClr val="0D3A98"/>
                  </a:solidFill>
                </a:rPr>
              </a:br>
              <a:r>
                <a:rPr lang="en-US" sz="1000" b="1" dirty="0">
                  <a:solidFill>
                    <a:srgbClr val="0D3A98"/>
                  </a:solidFill>
                </a:rPr>
                <a:t> National Laboratory</a:t>
              </a:r>
            </a:p>
          </p:txBody>
        </p:sp>
        <p:sp>
          <p:nvSpPr>
            <p:cNvPr id="24" name="Oval 9">
              <a:extLst>
                <a:ext uri="{FF2B5EF4-FFF2-40B4-BE49-F238E27FC236}">
                  <a16:creationId xmlns:a16="http://schemas.microsoft.com/office/drawing/2014/main" id="{04FC4FD3-6D65-4E20-B1EE-8437845EB2EC}"/>
                </a:ext>
              </a:extLst>
            </p:cNvPr>
            <p:cNvSpPr>
              <a:spLocks noChangeArrowheads="1"/>
            </p:cNvSpPr>
            <p:nvPr/>
          </p:nvSpPr>
          <p:spPr bwMode="auto">
            <a:xfrm>
              <a:off x="772982" y="3337974"/>
              <a:ext cx="210335" cy="188499"/>
            </a:xfrm>
            <a:prstGeom prst="ellipse">
              <a:avLst/>
            </a:pr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 name="Slide Number Placeholder 5">
            <a:extLst>
              <a:ext uri="{FF2B5EF4-FFF2-40B4-BE49-F238E27FC236}">
                <a16:creationId xmlns:a16="http://schemas.microsoft.com/office/drawing/2014/main" id="{F1B91217-CD6E-E279-4838-C6D9D15A88C1}"/>
              </a:ext>
            </a:extLst>
          </p:cNvPr>
          <p:cNvSpPr>
            <a:spLocks noGrp="1"/>
          </p:cNvSpPr>
          <p:nvPr>
            <p:ph type="sldNum" sz="quarter" idx="10"/>
          </p:nvPr>
        </p:nvSpPr>
        <p:spPr/>
        <p:txBody>
          <a:bodyPr/>
          <a:lstStyle/>
          <a:p>
            <a:fld id="{E773C8E2-B35B-254F-A137-6F2F570DAACB}" type="slidenum">
              <a:rPr lang="en-US" smtClean="0"/>
              <a:pPr/>
              <a:t>46</a:t>
            </a:fld>
            <a:endParaRPr lang="en-US"/>
          </a:p>
        </p:txBody>
      </p:sp>
    </p:spTree>
    <p:extLst>
      <p:ext uri="{BB962C8B-B14F-4D97-AF65-F5344CB8AC3E}">
        <p14:creationId xmlns:p14="http://schemas.microsoft.com/office/powerpoint/2010/main" val="380668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1BF2B46-F72F-49C2-828A-9583434B96D5}"/>
              </a:ext>
            </a:extLst>
          </p:cNvPr>
          <p:cNvSpPr txBox="1"/>
          <p:nvPr/>
        </p:nvSpPr>
        <p:spPr>
          <a:xfrm>
            <a:off x="785661" y="1141209"/>
            <a:ext cx="8518253" cy="2646878"/>
          </a:xfrm>
          <a:prstGeom prst="rect">
            <a:avLst/>
          </a:prstGeom>
          <a:noFill/>
        </p:spPr>
        <p:txBody>
          <a:bodyPr wrap="square" rtlCol="0">
            <a:spAutoFit/>
          </a:bodyPr>
          <a:lstStyle/>
          <a:p>
            <a:pPr marR="0" lvl="0">
              <a:spcBef>
                <a:spcPts val="0"/>
              </a:spcBef>
              <a:spcAft>
                <a:spcPts val="0"/>
              </a:spcAft>
              <a:buSzPts val="1000"/>
              <a:tabLst>
                <a:tab pos="457200" algn="l"/>
              </a:tabLst>
            </a:pPr>
            <a:r>
              <a:rPr lang="en-US" sz="2800" b="1" dirty="0">
                <a:solidFill>
                  <a:srgbClr val="003088"/>
                </a:solidFill>
                <a:effectLst/>
                <a:ea typeface="Calibri" panose="020F0502020204030204" pitchFamily="34" charset="0"/>
              </a:rPr>
              <a:t>Upcoming Work</a:t>
            </a:r>
            <a:endParaRPr lang="en-US" sz="2800" b="1" dirty="0">
              <a:solidFill>
                <a:srgbClr val="003088"/>
              </a:solidFill>
              <a:ea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Continue Excess Facility Demolition planning activities for Bayview Buildings 56 and 64.</a:t>
            </a:r>
          </a:p>
          <a:p>
            <a:pPr marL="285750" marR="0" lvl="0" indent="-2857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2400" b="0" i="0" u="none" strike="noStrike" kern="1200" cap="none" spc="0" normalizeH="0" baseline="0" noProof="0" dirty="0">
                <a:ln>
                  <a:noFill/>
                </a:ln>
                <a:solidFill>
                  <a:srgbClr val="003088"/>
                </a:solidFill>
                <a:effectLst/>
                <a:uLnTx/>
                <a:uFillTx/>
                <a:latin typeface="Arial" panose="020B0604020202020204"/>
                <a:ea typeface="Calibri" panose="020F0502020204030204" pitchFamily="34" charset="0"/>
                <a:cs typeface="+mn-cs"/>
              </a:rPr>
              <a:t>Commence planning activities for Building 71 complex work, including removal of Building 71A, removal of 8 office trailers, and develop a demolition scope for Building 71.</a:t>
            </a:r>
            <a:endParaRPr kumimoji="0" lang="en-US" sz="1600" b="0" i="0" u="none" strike="noStrike" kern="1200" cap="none" spc="0" normalizeH="0" baseline="0" noProof="0" dirty="0">
              <a:ln>
                <a:noFill/>
              </a:ln>
              <a:solidFill>
                <a:srgbClr val="003088"/>
              </a:solidFill>
              <a:effectLst/>
              <a:uLnTx/>
              <a:uFillTx/>
              <a:latin typeface="Arial" panose="020B0604020202020204"/>
              <a:ea typeface="+mn-ea"/>
              <a:cs typeface="+mn-cs"/>
            </a:endParaRPr>
          </a:p>
          <a:p>
            <a:endParaRPr lang="en-US" sz="1600" dirty="0">
              <a:solidFill>
                <a:srgbClr val="003088"/>
              </a:solidFill>
            </a:endParaRPr>
          </a:p>
        </p:txBody>
      </p:sp>
      <p:sp>
        <p:nvSpPr>
          <p:cNvPr id="2" name="Title 1">
            <a:extLst>
              <a:ext uri="{FF2B5EF4-FFF2-40B4-BE49-F238E27FC236}">
                <a16:creationId xmlns:a16="http://schemas.microsoft.com/office/drawing/2014/main" id="{27A5EBE2-90E1-4A60-949B-B8296C1C612F}"/>
              </a:ext>
            </a:extLst>
          </p:cNvPr>
          <p:cNvSpPr>
            <a:spLocks noGrp="1"/>
          </p:cNvSpPr>
          <p:nvPr>
            <p:ph type="title"/>
          </p:nvPr>
        </p:nvSpPr>
        <p:spPr>
          <a:xfrm>
            <a:off x="783028" y="433411"/>
            <a:ext cx="9278775" cy="914400"/>
          </a:xfrm>
        </p:spPr>
        <p:txBody>
          <a:bodyPr>
            <a:normAutofit/>
          </a:bodyPr>
          <a:lstStyle/>
          <a:p>
            <a:r>
              <a:rPr lang="en-US" sz="3200" dirty="0"/>
              <a:t>Lawrence Berkeley National Laboratory</a:t>
            </a:r>
          </a:p>
        </p:txBody>
      </p:sp>
      <p:pic>
        <p:nvPicPr>
          <p:cNvPr id="1026" name="Picture 2" descr="A view of Bayview Parcel 1 South at Lawrence Berkeley National Laboratory in June 2019 before EM crews began demolition of the site.">
            <a:extLst>
              <a:ext uri="{FF2B5EF4-FFF2-40B4-BE49-F238E27FC236}">
                <a16:creationId xmlns:a16="http://schemas.microsoft.com/office/drawing/2014/main" id="{2BCB849A-F633-D80E-6B36-40C8D3AFB7F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802" y="3887116"/>
            <a:ext cx="4007247" cy="21699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view of Bayview Parcel 1 South at Lawrence Berkeley National Laboratory in July 2021 following EM’s completion of cleanup at the site.">
            <a:extLst>
              <a:ext uri="{FF2B5EF4-FFF2-40B4-BE49-F238E27FC236}">
                <a16:creationId xmlns:a16="http://schemas.microsoft.com/office/drawing/2014/main" id="{0F7F27C3-CF4A-D875-1104-A7014BD7703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003644" y="3881775"/>
            <a:ext cx="4004838" cy="21699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nergy Secretary Jennifer Granholm, far right, meets with U.S. Rep. Barbara Lee of California and DOE Joint Genome Institute Director Nigel Mouncey during an Aug. 20 visit to the Lawrence Berkeley National Laboratory. ">
            <a:extLst>
              <a:ext uri="{FF2B5EF4-FFF2-40B4-BE49-F238E27FC236}">
                <a16:creationId xmlns:a16="http://schemas.microsoft.com/office/drawing/2014/main" id="{25B57229-74E9-3747-F204-D54D99D8A434}"/>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008482" y="3875965"/>
            <a:ext cx="4183518" cy="218423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F47E7B25-CB81-4AF9-88E5-55E0DAC37C0F}"/>
              </a:ext>
            </a:extLst>
          </p:cNvPr>
          <p:cNvGrpSpPr/>
          <p:nvPr/>
        </p:nvGrpSpPr>
        <p:grpSpPr>
          <a:xfrm>
            <a:off x="9950338" y="422309"/>
            <a:ext cx="2183881" cy="3283748"/>
            <a:chOff x="256616" y="1054781"/>
            <a:chExt cx="3088041" cy="5466853"/>
          </a:xfrm>
        </p:grpSpPr>
        <p:grpSp>
          <p:nvGrpSpPr>
            <p:cNvPr id="16" name="Group 15">
              <a:extLst>
                <a:ext uri="{FF2B5EF4-FFF2-40B4-BE49-F238E27FC236}">
                  <a16:creationId xmlns:a16="http://schemas.microsoft.com/office/drawing/2014/main" id="{DDC3F555-668F-4987-B267-A77D0F02F712}"/>
                </a:ext>
              </a:extLst>
            </p:cNvPr>
            <p:cNvGrpSpPr>
              <a:grpSpLocks noChangeAspect="1"/>
            </p:cNvGrpSpPr>
            <p:nvPr/>
          </p:nvGrpSpPr>
          <p:grpSpPr bwMode="auto">
            <a:xfrm>
              <a:off x="256616" y="1054781"/>
              <a:ext cx="3088041" cy="5466853"/>
              <a:chOff x="1588" y="983"/>
              <a:chExt cx="1659" cy="2937"/>
            </a:xfrm>
          </p:grpSpPr>
          <p:sp>
            <p:nvSpPr>
              <p:cNvPr id="17" name="AutoShape 3">
                <a:extLst>
                  <a:ext uri="{FF2B5EF4-FFF2-40B4-BE49-F238E27FC236}">
                    <a16:creationId xmlns:a16="http://schemas.microsoft.com/office/drawing/2014/main" id="{B476ED27-93DD-4D9E-82C7-98B492470A1C}"/>
                  </a:ext>
                </a:extLst>
              </p:cNvPr>
              <p:cNvSpPr>
                <a:spLocks noChangeAspect="1" noChangeArrowheads="1" noTextEdit="1"/>
              </p:cNvSpPr>
              <p:nvPr/>
            </p:nvSpPr>
            <p:spPr bwMode="auto">
              <a:xfrm flipH="1">
                <a:off x="3214" y="983"/>
                <a:ext cx="31" cy="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2364EA37-9D22-4DDA-A119-EC4A8A9F162A}"/>
                  </a:ext>
                </a:extLst>
              </p:cNvPr>
              <p:cNvSpPr>
                <a:spLocks/>
              </p:cNvSpPr>
              <p:nvPr/>
            </p:nvSpPr>
            <p:spPr bwMode="auto">
              <a:xfrm>
                <a:off x="1588" y="1238"/>
                <a:ext cx="1650" cy="2614"/>
              </a:xfrm>
              <a:custGeom>
                <a:avLst/>
                <a:gdLst>
                  <a:gd name="T0" fmla="*/ 53 w 1650"/>
                  <a:gd name="T1" fmla="*/ 532 h 2614"/>
                  <a:gd name="T2" fmla="*/ 6 w 1650"/>
                  <a:gd name="T3" fmla="*/ 734 h 2614"/>
                  <a:gd name="T4" fmla="*/ 166 w 1650"/>
                  <a:gd name="T5" fmla="*/ 1060 h 2614"/>
                  <a:gd name="T6" fmla="*/ 195 w 1650"/>
                  <a:gd name="T7" fmla="*/ 1041 h 2614"/>
                  <a:gd name="T8" fmla="*/ 244 w 1650"/>
                  <a:gd name="T9" fmla="*/ 1178 h 2614"/>
                  <a:gd name="T10" fmla="*/ 166 w 1650"/>
                  <a:gd name="T11" fmla="*/ 1081 h 2614"/>
                  <a:gd name="T12" fmla="*/ 148 w 1650"/>
                  <a:gd name="T13" fmla="*/ 1234 h 2614"/>
                  <a:gd name="T14" fmla="*/ 238 w 1650"/>
                  <a:gd name="T15" fmla="*/ 1321 h 2614"/>
                  <a:gd name="T16" fmla="*/ 174 w 1650"/>
                  <a:gd name="T17" fmla="*/ 1451 h 2614"/>
                  <a:gd name="T18" fmla="*/ 346 w 1650"/>
                  <a:gd name="T19" fmla="*/ 1802 h 2614"/>
                  <a:gd name="T20" fmla="*/ 309 w 1650"/>
                  <a:gd name="T21" fmla="*/ 1928 h 2614"/>
                  <a:gd name="T22" fmla="*/ 538 w 1650"/>
                  <a:gd name="T23" fmla="*/ 2027 h 2614"/>
                  <a:gd name="T24" fmla="*/ 624 w 1650"/>
                  <a:gd name="T25" fmla="*/ 2130 h 2614"/>
                  <a:gd name="T26" fmla="*/ 720 w 1650"/>
                  <a:gd name="T27" fmla="*/ 2166 h 2614"/>
                  <a:gd name="T28" fmla="*/ 720 w 1650"/>
                  <a:gd name="T29" fmla="*/ 2229 h 2614"/>
                  <a:gd name="T30" fmla="*/ 779 w 1650"/>
                  <a:gd name="T31" fmla="*/ 2241 h 2614"/>
                  <a:gd name="T32" fmla="*/ 914 w 1650"/>
                  <a:gd name="T33" fmla="*/ 2441 h 2614"/>
                  <a:gd name="T34" fmla="*/ 914 w 1650"/>
                  <a:gd name="T35" fmla="*/ 2582 h 2614"/>
                  <a:gd name="T36" fmla="*/ 1503 w 1650"/>
                  <a:gd name="T37" fmla="*/ 2614 h 2614"/>
                  <a:gd name="T38" fmla="*/ 1466 w 1650"/>
                  <a:gd name="T39" fmla="*/ 2555 h 2614"/>
                  <a:gd name="T40" fmla="*/ 1483 w 1650"/>
                  <a:gd name="T41" fmla="*/ 2469 h 2614"/>
                  <a:gd name="T42" fmla="*/ 1579 w 1650"/>
                  <a:gd name="T43" fmla="*/ 2332 h 2614"/>
                  <a:gd name="T44" fmla="*/ 1650 w 1650"/>
                  <a:gd name="T45" fmla="*/ 2288 h 2614"/>
                  <a:gd name="T46" fmla="*/ 1609 w 1650"/>
                  <a:gd name="T47" fmla="*/ 2237 h 2614"/>
                  <a:gd name="T48" fmla="*/ 1579 w 1650"/>
                  <a:gd name="T49" fmla="*/ 2098 h 2614"/>
                  <a:gd name="T50" fmla="*/ 740 w 1650"/>
                  <a:gd name="T51" fmla="*/ 896 h 2614"/>
                  <a:gd name="T52" fmla="*/ 939 w 1650"/>
                  <a:gd name="T53" fmla="*/ 202 h 2614"/>
                  <a:gd name="T54" fmla="*/ 154 w 1650"/>
                  <a:gd name="T55" fmla="*/ 0 h 2614"/>
                  <a:gd name="T56" fmla="*/ 131 w 1650"/>
                  <a:gd name="T57" fmla="*/ 40 h 2614"/>
                  <a:gd name="T58" fmla="*/ 0 w 1650"/>
                  <a:gd name="T59" fmla="*/ 347 h 2614"/>
                  <a:gd name="T60" fmla="*/ 53 w 1650"/>
                  <a:gd name="T61" fmla="*/ 532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50" h="2614">
                    <a:moveTo>
                      <a:pt x="53" y="532"/>
                    </a:moveTo>
                    <a:lnTo>
                      <a:pt x="6" y="734"/>
                    </a:lnTo>
                    <a:lnTo>
                      <a:pt x="166" y="1060"/>
                    </a:lnTo>
                    <a:lnTo>
                      <a:pt x="195" y="1041"/>
                    </a:lnTo>
                    <a:lnTo>
                      <a:pt x="244" y="1178"/>
                    </a:lnTo>
                    <a:lnTo>
                      <a:pt x="166" y="1081"/>
                    </a:lnTo>
                    <a:lnTo>
                      <a:pt x="148" y="1234"/>
                    </a:lnTo>
                    <a:lnTo>
                      <a:pt x="238" y="1321"/>
                    </a:lnTo>
                    <a:lnTo>
                      <a:pt x="174" y="1451"/>
                    </a:lnTo>
                    <a:lnTo>
                      <a:pt x="346" y="1802"/>
                    </a:lnTo>
                    <a:lnTo>
                      <a:pt x="309" y="1928"/>
                    </a:lnTo>
                    <a:lnTo>
                      <a:pt x="538" y="2027"/>
                    </a:lnTo>
                    <a:lnTo>
                      <a:pt x="624" y="2130"/>
                    </a:lnTo>
                    <a:lnTo>
                      <a:pt x="720" y="2166"/>
                    </a:lnTo>
                    <a:lnTo>
                      <a:pt x="720" y="2229"/>
                    </a:lnTo>
                    <a:lnTo>
                      <a:pt x="779" y="2241"/>
                    </a:lnTo>
                    <a:lnTo>
                      <a:pt x="914" y="2441"/>
                    </a:lnTo>
                    <a:lnTo>
                      <a:pt x="914" y="2582"/>
                    </a:lnTo>
                    <a:lnTo>
                      <a:pt x="1503" y="2614"/>
                    </a:lnTo>
                    <a:lnTo>
                      <a:pt x="1466" y="2555"/>
                    </a:lnTo>
                    <a:lnTo>
                      <a:pt x="1483" y="2469"/>
                    </a:lnTo>
                    <a:lnTo>
                      <a:pt x="1579" y="2332"/>
                    </a:lnTo>
                    <a:lnTo>
                      <a:pt x="1650" y="2288"/>
                    </a:lnTo>
                    <a:lnTo>
                      <a:pt x="1609" y="2237"/>
                    </a:lnTo>
                    <a:lnTo>
                      <a:pt x="1579" y="2098"/>
                    </a:lnTo>
                    <a:lnTo>
                      <a:pt x="740" y="896"/>
                    </a:lnTo>
                    <a:lnTo>
                      <a:pt x="939" y="202"/>
                    </a:lnTo>
                    <a:lnTo>
                      <a:pt x="154" y="0"/>
                    </a:lnTo>
                    <a:lnTo>
                      <a:pt x="131" y="40"/>
                    </a:lnTo>
                    <a:lnTo>
                      <a:pt x="0" y="347"/>
                    </a:lnTo>
                    <a:lnTo>
                      <a:pt x="53" y="532"/>
                    </a:lnTo>
                    <a:close/>
                  </a:path>
                </a:pathLst>
              </a:custGeom>
              <a:solidFill>
                <a:srgbClr val="A9C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8">
                <a:extLst>
                  <a:ext uri="{FF2B5EF4-FFF2-40B4-BE49-F238E27FC236}">
                    <a16:creationId xmlns:a16="http://schemas.microsoft.com/office/drawing/2014/main" id="{9ABCF5E3-95BF-4381-8980-3A6DDEF4F088}"/>
                  </a:ext>
                </a:extLst>
              </p:cNvPr>
              <p:cNvSpPr>
                <a:spLocks/>
              </p:cNvSpPr>
              <p:nvPr/>
            </p:nvSpPr>
            <p:spPr bwMode="auto">
              <a:xfrm>
                <a:off x="1597" y="1238"/>
                <a:ext cx="1650" cy="2614"/>
              </a:xfrm>
              <a:custGeom>
                <a:avLst/>
                <a:gdLst>
                  <a:gd name="T0" fmla="*/ 53 w 1650"/>
                  <a:gd name="T1" fmla="*/ 532 h 2614"/>
                  <a:gd name="T2" fmla="*/ 6 w 1650"/>
                  <a:gd name="T3" fmla="*/ 734 h 2614"/>
                  <a:gd name="T4" fmla="*/ 166 w 1650"/>
                  <a:gd name="T5" fmla="*/ 1060 h 2614"/>
                  <a:gd name="T6" fmla="*/ 195 w 1650"/>
                  <a:gd name="T7" fmla="*/ 1041 h 2614"/>
                  <a:gd name="T8" fmla="*/ 244 w 1650"/>
                  <a:gd name="T9" fmla="*/ 1178 h 2614"/>
                  <a:gd name="T10" fmla="*/ 166 w 1650"/>
                  <a:gd name="T11" fmla="*/ 1081 h 2614"/>
                  <a:gd name="T12" fmla="*/ 148 w 1650"/>
                  <a:gd name="T13" fmla="*/ 1234 h 2614"/>
                  <a:gd name="T14" fmla="*/ 238 w 1650"/>
                  <a:gd name="T15" fmla="*/ 1321 h 2614"/>
                  <a:gd name="T16" fmla="*/ 174 w 1650"/>
                  <a:gd name="T17" fmla="*/ 1451 h 2614"/>
                  <a:gd name="T18" fmla="*/ 346 w 1650"/>
                  <a:gd name="T19" fmla="*/ 1802 h 2614"/>
                  <a:gd name="T20" fmla="*/ 309 w 1650"/>
                  <a:gd name="T21" fmla="*/ 1928 h 2614"/>
                  <a:gd name="T22" fmla="*/ 538 w 1650"/>
                  <a:gd name="T23" fmla="*/ 2027 h 2614"/>
                  <a:gd name="T24" fmla="*/ 624 w 1650"/>
                  <a:gd name="T25" fmla="*/ 2130 h 2614"/>
                  <a:gd name="T26" fmla="*/ 720 w 1650"/>
                  <a:gd name="T27" fmla="*/ 2166 h 2614"/>
                  <a:gd name="T28" fmla="*/ 720 w 1650"/>
                  <a:gd name="T29" fmla="*/ 2229 h 2614"/>
                  <a:gd name="T30" fmla="*/ 779 w 1650"/>
                  <a:gd name="T31" fmla="*/ 2241 h 2614"/>
                  <a:gd name="T32" fmla="*/ 914 w 1650"/>
                  <a:gd name="T33" fmla="*/ 2441 h 2614"/>
                  <a:gd name="T34" fmla="*/ 914 w 1650"/>
                  <a:gd name="T35" fmla="*/ 2582 h 2614"/>
                  <a:gd name="T36" fmla="*/ 1503 w 1650"/>
                  <a:gd name="T37" fmla="*/ 2614 h 2614"/>
                  <a:gd name="T38" fmla="*/ 1466 w 1650"/>
                  <a:gd name="T39" fmla="*/ 2555 h 2614"/>
                  <a:gd name="T40" fmla="*/ 1483 w 1650"/>
                  <a:gd name="T41" fmla="*/ 2469 h 2614"/>
                  <a:gd name="T42" fmla="*/ 1579 w 1650"/>
                  <a:gd name="T43" fmla="*/ 2332 h 2614"/>
                  <a:gd name="T44" fmla="*/ 1650 w 1650"/>
                  <a:gd name="T45" fmla="*/ 2288 h 2614"/>
                  <a:gd name="T46" fmla="*/ 1609 w 1650"/>
                  <a:gd name="T47" fmla="*/ 2237 h 2614"/>
                  <a:gd name="T48" fmla="*/ 1579 w 1650"/>
                  <a:gd name="T49" fmla="*/ 2098 h 2614"/>
                  <a:gd name="T50" fmla="*/ 740 w 1650"/>
                  <a:gd name="T51" fmla="*/ 896 h 2614"/>
                  <a:gd name="T52" fmla="*/ 939 w 1650"/>
                  <a:gd name="T53" fmla="*/ 202 h 2614"/>
                  <a:gd name="T54" fmla="*/ 154 w 1650"/>
                  <a:gd name="T55" fmla="*/ 0 h 2614"/>
                  <a:gd name="T56" fmla="*/ 131 w 1650"/>
                  <a:gd name="T57" fmla="*/ 40 h 2614"/>
                  <a:gd name="T58" fmla="*/ 0 w 1650"/>
                  <a:gd name="T59" fmla="*/ 347 h 2614"/>
                  <a:gd name="T60" fmla="*/ 53 w 1650"/>
                  <a:gd name="T61" fmla="*/ 532 h 2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50" h="2614">
                    <a:moveTo>
                      <a:pt x="53" y="532"/>
                    </a:moveTo>
                    <a:lnTo>
                      <a:pt x="6" y="734"/>
                    </a:lnTo>
                    <a:lnTo>
                      <a:pt x="166" y="1060"/>
                    </a:lnTo>
                    <a:lnTo>
                      <a:pt x="195" y="1041"/>
                    </a:lnTo>
                    <a:lnTo>
                      <a:pt x="244" y="1178"/>
                    </a:lnTo>
                    <a:lnTo>
                      <a:pt x="166" y="1081"/>
                    </a:lnTo>
                    <a:lnTo>
                      <a:pt x="148" y="1234"/>
                    </a:lnTo>
                    <a:lnTo>
                      <a:pt x="238" y="1321"/>
                    </a:lnTo>
                    <a:lnTo>
                      <a:pt x="174" y="1451"/>
                    </a:lnTo>
                    <a:lnTo>
                      <a:pt x="346" y="1802"/>
                    </a:lnTo>
                    <a:lnTo>
                      <a:pt x="309" y="1928"/>
                    </a:lnTo>
                    <a:lnTo>
                      <a:pt x="538" y="2027"/>
                    </a:lnTo>
                    <a:lnTo>
                      <a:pt x="624" y="2130"/>
                    </a:lnTo>
                    <a:lnTo>
                      <a:pt x="720" y="2166"/>
                    </a:lnTo>
                    <a:lnTo>
                      <a:pt x="720" y="2229"/>
                    </a:lnTo>
                    <a:lnTo>
                      <a:pt x="779" y="2241"/>
                    </a:lnTo>
                    <a:lnTo>
                      <a:pt x="914" y="2441"/>
                    </a:lnTo>
                    <a:lnTo>
                      <a:pt x="914" y="2582"/>
                    </a:lnTo>
                    <a:lnTo>
                      <a:pt x="1503" y="2614"/>
                    </a:lnTo>
                    <a:lnTo>
                      <a:pt x="1466" y="2555"/>
                    </a:lnTo>
                    <a:lnTo>
                      <a:pt x="1483" y="2469"/>
                    </a:lnTo>
                    <a:lnTo>
                      <a:pt x="1579" y="2332"/>
                    </a:lnTo>
                    <a:lnTo>
                      <a:pt x="1650" y="2288"/>
                    </a:lnTo>
                    <a:lnTo>
                      <a:pt x="1609" y="2237"/>
                    </a:lnTo>
                    <a:lnTo>
                      <a:pt x="1579" y="2098"/>
                    </a:lnTo>
                    <a:lnTo>
                      <a:pt x="740" y="896"/>
                    </a:lnTo>
                    <a:lnTo>
                      <a:pt x="939" y="202"/>
                    </a:lnTo>
                    <a:lnTo>
                      <a:pt x="154" y="0"/>
                    </a:lnTo>
                    <a:lnTo>
                      <a:pt x="131" y="40"/>
                    </a:lnTo>
                    <a:lnTo>
                      <a:pt x="0" y="347"/>
                    </a:lnTo>
                    <a:lnTo>
                      <a:pt x="53" y="532"/>
                    </a:lnTo>
                    <a:close/>
                  </a:path>
                </a:pathLst>
              </a:custGeom>
              <a:noFill/>
              <a:ln w="55563" cap="flat">
                <a:solidFill>
                  <a:srgbClr val="EBF1DE"/>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25" name="TextBox 24">
              <a:extLst>
                <a:ext uri="{FF2B5EF4-FFF2-40B4-BE49-F238E27FC236}">
                  <a16:creationId xmlns:a16="http://schemas.microsoft.com/office/drawing/2014/main" id="{EB65B1E2-4EED-4790-98A8-C7D59E73F52A}"/>
                </a:ext>
              </a:extLst>
            </p:cNvPr>
            <p:cNvSpPr txBox="1"/>
            <p:nvPr/>
          </p:nvSpPr>
          <p:spPr>
            <a:xfrm>
              <a:off x="851616" y="3526473"/>
              <a:ext cx="1753306" cy="593232"/>
            </a:xfrm>
            <a:prstGeom prst="rect">
              <a:avLst/>
            </a:prstGeom>
            <a:noFill/>
          </p:spPr>
          <p:txBody>
            <a:bodyPr wrap="square" rtlCol="0">
              <a:spAutoFit/>
            </a:bodyPr>
            <a:lstStyle/>
            <a:p>
              <a:r>
                <a:rPr lang="en-US" sz="1000" b="1" dirty="0">
                  <a:solidFill>
                    <a:srgbClr val="0D3A98"/>
                  </a:solidFill>
                </a:rPr>
                <a:t>Lawrence Berkeley</a:t>
              </a:r>
              <a:br>
                <a:rPr lang="en-US" sz="1000" b="1" dirty="0">
                  <a:solidFill>
                    <a:srgbClr val="0D3A98"/>
                  </a:solidFill>
                </a:rPr>
              </a:br>
              <a:r>
                <a:rPr lang="en-US" sz="1000" b="1" dirty="0">
                  <a:solidFill>
                    <a:srgbClr val="0D3A98"/>
                  </a:solidFill>
                </a:rPr>
                <a:t> National Laboratory</a:t>
              </a:r>
            </a:p>
          </p:txBody>
        </p:sp>
        <p:sp>
          <p:nvSpPr>
            <p:cNvPr id="24" name="Oval 9">
              <a:extLst>
                <a:ext uri="{FF2B5EF4-FFF2-40B4-BE49-F238E27FC236}">
                  <a16:creationId xmlns:a16="http://schemas.microsoft.com/office/drawing/2014/main" id="{04FC4FD3-6D65-4E20-B1EE-8437845EB2EC}"/>
                </a:ext>
              </a:extLst>
            </p:cNvPr>
            <p:cNvSpPr>
              <a:spLocks noChangeArrowheads="1"/>
            </p:cNvSpPr>
            <p:nvPr/>
          </p:nvSpPr>
          <p:spPr bwMode="auto">
            <a:xfrm>
              <a:off x="772982" y="3337974"/>
              <a:ext cx="210335" cy="188499"/>
            </a:xfrm>
            <a:prstGeom prst="ellipse">
              <a:avLst/>
            </a:prstGeom>
            <a:solidFill>
              <a:srgbClr val="0D3A9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 name="Slide Number Placeholder 5">
            <a:extLst>
              <a:ext uri="{FF2B5EF4-FFF2-40B4-BE49-F238E27FC236}">
                <a16:creationId xmlns:a16="http://schemas.microsoft.com/office/drawing/2014/main" id="{F1B91217-CD6E-E279-4838-C6D9D15A88C1}"/>
              </a:ext>
            </a:extLst>
          </p:cNvPr>
          <p:cNvSpPr>
            <a:spLocks noGrp="1"/>
          </p:cNvSpPr>
          <p:nvPr>
            <p:ph type="sldNum" sz="quarter" idx="10"/>
          </p:nvPr>
        </p:nvSpPr>
        <p:spPr/>
        <p:txBody>
          <a:bodyPr/>
          <a:lstStyle/>
          <a:p>
            <a:fld id="{E773C8E2-B35B-254F-A137-6F2F570DAACB}" type="slidenum">
              <a:rPr lang="en-US" smtClean="0"/>
              <a:pPr/>
              <a:t>47</a:t>
            </a:fld>
            <a:endParaRPr lang="en-US"/>
          </a:p>
        </p:txBody>
      </p:sp>
    </p:spTree>
    <p:extLst>
      <p:ext uri="{BB962C8B-B14F-4D97-AF65-F5344CB8AC3E}">
        <p14:creationId xmlns:p14="http://schemas.microsoft.com/office/powerpoint/2010/main" val="25516085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5E8C-33DB-02E4-EB8D-6508B594DFFA}"/>
              </a:ext>
            </a:extLst>
          </p:cNvPr>
          <p:cNvSpPr>
            <a:spLocks noGrp="1"/>
          </p:cNvSpPr>
          <p:nvPr>
            <p:ph type="title"/>
          </p:nvPr>
        </p:nvSpPr>
        <p:spPr/>
        <p:txBody>
          <a:bodyPr/>
          <a:lstStyle/>
          <a:p>
            <a:r>
              <a:rPr lang="en-US" dirty="0"/>
              <a:t>TEPP Training in the Midwest</a:t>
            </a:r>
          </a:p>
        </p:txBody>
      </p:sp>
      <p:sp>
        <p:nvSpPr>
          <p:cNvPr id="4" name="Slide Number Placeholder 3">
            <a:extLst>
              <a:ext uri="{FF2B5EF4-FFF2-40B4-BE49-F238E27FC236}">
                <a16:creationId xmlns:a16="http://schemas.microsoft.com/office/drawing/2014/main" id="{E58D8488-E562-7707-F281-85BA5858F3A7}"/>
              </a:ext>
            </a:extLst>
          </p:cNvPr>
          <p:cNvSpPr>
            <a:spLocks noGrp="1"/>
          </p:cNvSpPr>
          <p:nvPr>
            <p:ph type="sldNum" sz="quarter" idx="10"/>
          </p:nvPr>
        </p:nvSpPr>
        <p:spPr/>
        <p:txBody>
          <a:bodyPr/>
          <a:lstStyle/>
          <a:p>
            <a:fld id="{E773C8E2-B35B-254F-A137-6F2F570DAACB}" type="slidenum">
              <a:rPr lang="en-US" smtClean="0"/>
              <a:pPr/>
              <a:t>48</a:t>
            </a:fld>
            <a:endParaRPr lang="en-US" dirty="0"/>
          </a:p>
        </p:txBody>
      </p:sp>
      <p:pic>
        <p:nvPicPr>
          <p:cNvPr id="8" name="Content Placeholder 7" descr="A map of united states with the united states of america&#10;&#10;Description automatically generated">
            <a:extLst>
              <a:ext uri="{FF2B5EF4-FFF2-40B4-BE49-F238E27FC236}">
                <a16:creationId xmlns:a16="http://schemas.microsoft.com/office/drawing/2014/main" id="{7BD2CC95-3785-EFF2-C252-D5874A1ECB32}"/>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431408" y="1247456"/>
            <a:ext cx="8527629" cy="4649530"/>
          </a:xfrm>
        </p:spPr>
      </p:pic>
      <p:graphicFrame>
        <p:nvGraphicFramePr>
          <p:cNvPr id="10" name="Table 9">
            <a:extLst>
              <a:ext uri="{FF2B5EF4-FFF2-40B4-BE49-F238E27FC236}">
                <a16:creationId xmlns:a16="http://schemas.microsoft.com/office/drawing/2014/main" id="{A3D07CFC-AF4D-D1A1-55E0-A07F245490C2}"/>
              </a:ext>
            </a:extLst>
          </p:cNvPr>
          <p:cNvGraphicFramePr>
            <a:graphicFrameLocks noGrp="1"/>
          </p:cNvGraphicFramePr>
          <p:nvPr/>
        </p:nvGraphicFramePr>
        <p:xfrm>
          <a:off x="8959038" y="1498536"/>
          <a:ext cx="2584244" cy="3860923"/>
        </p:xfrm>
        <a:graphic>
          <a:graphicData uri="http://schemas.openxmlformats.org/drawingml/2006/table">
            <a:tbl>
              <a:tblPr>
                <a:tableStyleId>{2D5ABB26-0587-4C30-8999-92F81FD0307C}</a:tableStyleId>
              </a:tblPr>
              <a:tblGrid>
                <a:gridCol w="1660268">
                  <a:extLst>
                    <a:ext uri="{9D8B030D-6E8A-4147-A177-3AD203B41FA5}">
                      <a16:colId xmlns:a16="http://schemas.microsoft.com/office/drawing/2014/main" val="3625738936"/>
                    </a:ext>
                  </a:extLst>
                </a:gridCol>
                <a:gridCol w="923976">
                  <a:extLst>
                    <a:ext uri="{9D8B030D-6E8A-4147-A177-3AD203B41FA5}">
                      <a16:colId xmlns:a16="http://schemas.microsoft.com/office/drawing/2014/main" val="208761915"/>
                    </a:ext>
                  </a:extLst>
                </a:gridCol>
              </a:tblGrid>
              <a:tr h="350993">
                <a:tc>
                  <a:txBody>
                    <a:bodyPr/>
                    <a:lstStyle/>
                    <a:p>
                      <a:pPr algn="l" fontAlgn="ctr"/>
                      <a:r>
                        <a:rPr lang="en-US" sz="1800" u="none" strike="noStrike" dirty="0">
                          <a:effectLst/>
                        </a:rPr>
                        <a:t>Illinois</a:t>
                      </a:r>
                      <a:endParaRPr lang="en-U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37650261"/>
                  </a:ext>
                </a:extLst>
              </a:tr>
              <a:tr h="350993">
                <a:tc>
                  <a:txBody>
                    <a:bodyPr/>
                    <a:lstStyle/>
                    <a:p>
                      <a:pPr algn="l" fontAlgn="ctr"/>
                      <a:r>
                        <a:rPr lang="en-US" sz="1800" u="none" strike="noStrike">
                          <a:effectLst/>
                        </a:rPr>
                        <a:t>Indiana</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45</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02315720"/>
                  </a:ext>
                </a:extLst>
              </a:tr>
              <a:tr h="350993">
                <a:tc>
                  <a:txBody>
                    <a:bodyPr/>
                    <a:lstStyle/>
                    <a:p>
                      <a:pPr algn="l" fontAlgn="ctr"/>
                      <a:r>
                        <a:rPr lang="en-US" sz="1800" u="none" strike="noStrike">
                          <a:effectLst/>
                        </a:rPr>
                        <a:t>Iowa</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38587828"/>
                  </a:ext>
                </a:extLst>
              </a:tr>
              <a:tr h="350993">
                <a:tc>
                  <a:txBody>
                    <a:bodyPr/>
                    <a:lstStyle/>
                    <a:p>
                      <a:pPr algn="l" fontAlgn="ctr"/>
                      <a:r>
                        <a:rPr lang="en-US" sz="1800" u="none" strike="noStrike">
                          <a:effectLst/>
                        </a:rPr>
                        <a:t>Kansas</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43384891"/>
                  </a:ext>
                </a:extLst>
              </a:tr>
              <a:tr h="350993">
                <a:tc>
                  <a:txBody>
                    <a:bodyPr/>
                    <a:lstStyle/>
                    <a:p>
                      <a:pPr algn="l" fontAlgn="ctr"/>
                      <a:r>
                        <a:rPr lang="en-US" sz="1800" u="none" strike="noStrike">
                          <a:effectLst/>
                        </a:rPr>
                        <a:t>Michigan</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9368892"/>
                  </a:ext>
                </a:extLst>
              </a:tr>
              <a:tr h="350993">
                <a:tc>
                  <a:txBody>
                    <a:bodyPr/>
                    <a:lstStyle/>
                    <a:p>
                      <a:pPr algn="l" fontAlgn="ctr"/>
                      <a:r>
                        <a:rPr lang="en-US" sz="1800" u="none" strike="noStrike">
                          <a:effectLst/>
                        </a:rPr>
                        <a:t>Minnesota</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30089691"/>
                  </a:ext>
                </a:extLst>
              </a:tr>
              <a:tr h="350993">
                <a:tc>
                  <a:txBody>
                    <a:bodyPr/>
                    <a:lstStyle/>
                    <a:p>
                      <a:pPr algn="l" fontAlgn="ctr"/>
                      <a:r>
                        <a:rPr lang="en-US" sz="1800" u="none" strike="noStrike">
                          <a:effectLst/>
                        </a:rPr>
                        <a:t>Nebraska</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910334437"/>
                  </a:ext>
                </a:extLst>
              </a:tr>
              <a:tr h="350993">
                <a:tc>
                  <a:txBody>
                    <a:bodyPr/>
                    <a:lstStyle/>
                    <a:p>
                      <a:pPr algn="l" fontAlgn="ctr"/>
                      <a:r>
                        <a:rPr lang="en-US" sz="1800" u="none" strike="noStrike">
                          <a:effectLst/>
                        </a:rPr>
                        <a:t>North Dakota</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61969379"/>
                  </a:ext>
                </a:extLst>
              </a:tr>
              <a:tr h="350993">
                <a:tc>
                  <a:txBody>
                    <a:bodyPr/>
                    <a:lstStyle/>
                    <a:p>
                      <a:pPr algn="l" fontAlgn="ctr"/>
                      <a:r>
                        <a:rPr lang="en-US" sz="1800" u="none" strike="noStrike">
                          <a:effectLst/>
                        </a:rPr>
                        <a:t>Ohio</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14</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42874980"/>
                  </a:ext>
                </a:extLst>
              </a:tr>
              <a:tr h="350993">
                <a:tc>
                  <a:txBody>
                    <a:bodyPr/>
                    <a:lstStyle/>
                    <a:p>
                      <a:pPr algn="l" fontAlgn="ctr"/>
                      <a:r>
                        <a:rPr lang="en-US" sz="1800" u="none" strike="noStrike">
                          <a:effectLst/>
                        </a:rPr>
                        <a:t>South Dakota</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70258685"/>
                  </a:ext>
                </a:extLst>
              </a:tr>
              <a:tr h="350993">
                <a:tc>
                  <a:txBody>
                    <a:bodyPr/>
                    <a:lstStyle/>
                    <a:p>
                      <a:pPr algn="l" fontAlgn="ctr"/>
                      <a:r>
                        <a:rPr lang="en-US" sz="1800" u="none" strike="noStrike">
                          <a:effectLst/>
                        </a:rPr>
                        <a:t>Wisconsin</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dirty="0">
                          <a:effectLst/>
                        </a:rPr>
                        <a:t>0</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10963594"/>
                  </a:ext>
                </a:extLst>
              </a:tr>
            </a:tbl>
          </a:graphicData>
        </a:graphic>
      </p:graphicFrame>
    </p:spTree>
    <p:extLst>
      <p:ext uri="{BB962C8B-B14F-4D97-AF65-F5344CB8AC3E}">
        <p14:creationId xmlns:p14="http://schemas.microsoft.com/office/powerpoint/2010/main" val="1927219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5E8C-33DB-02E4-EB8D-6508B594DFFA}"/>
              </a:ext>
            </a:extLst>
          </p:cNvPr>
          <p:cNvSpPr>
            <a:spLocks noGrp="1"/>
          </p:cNvSpPr>
          <p:nvPr>
            <p:ph type="title"/>
          </p:nvPr>
        </p:nvSpPr>
        <p:spPr/>
        <p:txBody>
          <a:bodyPr>
            <a:normAutofit/>
          </a:bodyPr>
          <a:lstStyle/>
          <a:p>
            <a:r>
              <a:rPr lang="en-US" dirty="0"/>
              <a:t>TEPP Training in the South</a:t>
            </a:r>
          </a:p>
        </p:txBody>
      </p:sp>
      <p:sp>
        <p:nvSpPr>
          <p:cNvPr id="4" name="Slide Number Placeholder 3">
            <a:extLst>
              <a:ext uri="{FF2B5EF4-FFF2-40B4-BE49-F238E27FC236}">
                <a16:creationId xmlns:a16="http://schemas.microsoft.com/office/drawing/2014/main" id="{E58D8488-E562-7707-F281-85BA5858F3A7}"/>
              </a:ext>
            </a:extLst>
          </p:cNvPr>
          <p:cNvSpPr>
            <a:spLocks noGrp="1"/>
          </p:cNvSpPr>
          <p:nvPr>
            <p:ph type="sldNum" sz="quarter" idx="10"/>
          </p:nvPr>
        </p:nvSpPr>
        <p:spPr/>
        <p:txBody>
          <a:bodyPr/>
          <a:lstStyle/>
          <a:p>
            <a:fld id="{E773C8E2-B35B-254F-A137-6F2F570DAACB}" type="slidenum">
              <a:rPr lang="en-US" smtClean="0"/>
              <a:pPr/>
              <a:t>49</a:t>
            </a:fld>
            <a:endParaRPr lang="en-US" dirty="0"/>
          </a:p>
        </p:txBody>
      </p:sp>
      <p:pic>
        <p:nvPicPr>
          <p:cNvPr id="8" name="Content Placeholder 7" descr="A map of the united states&#10;&#10;Description automatically generated">
            <a:extLst>
              <a:ext uri="{FF2B5EF4-FFF2-40B4-BE49-F238E27FC236}">
                <a16:creationId xmlns:a16="http://schemas.microsoft.com/office/drawing/2014/main" id="{C8A0C2AE-6510-DFF1-526C-801FCA4C8364}"/>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l="-1"/>
          <a:stretch/>
        </p:blipFill>
        <p:spPr>
          <a:xfrm>
            <a:off x="654046" y="1198726"/>
            <a:ext cx="8056178" cy="4639365"/>
          </a:xfrm>
        </p:spPr>
      </p:pic>
    </p:spTree>
    <p:extLst>
      <p:ext uri="{BB962C8B-B14F-4D97-AF65-F5344CB8AC3E}">
        <p14:creationId xmlns:p14="http://schemas.microsoft.com/office/powerpoint/2010/main" val="4202279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2C53A9-39B6-38CB-5932-821C2EA433DC}"/>
              </a:ext>
            </a:extLst>
          </p:cNvPr>
          <p:cNvSpPr txBox="1"/>
          <p:nvPr/>
        </p:nvSpPr>
        <p:spPr>
          <a:xfrm>
            <a:off x="4037544" y="3074102"/>
            <a:ext cx="6094070" cy="369332"/>
          </a:xfrm>
          <a:prstGeom prst="rect">
            <a:avLst/>
          </a:prstGeom>
          <a:noFill/>
        </p:spPr>
        <p:txBody>
          <a:bodyPr wrap="square">
            <a:spAutoFit/>
          </a:bodyPr>
          <a:lstStyle/>
          <a:p>
            <a:r>
              <a:rPr lang="en-US">
                <a:cs typeface="Times New Roman" panose="02020603050405020304" pitchFamily="18" charset="0"/>
              </a:rPr>
              <a:t> </a:t>
            </a:r>
            <a:r>
              <a:rPr lang="en-US" b="1">
                <a:solidFill>
                  <a:schemeClr val="bg1"/>
                </a:solidFill>
                <a:latin typeface="+mn-lt"/>
                <a:cs typeface="Times New Roman" panose="02020603050405020304" pitchFamily="18" charset="0"/>
              </a:rPr>
              <a:t>End State Contracting Model</a:t>
            </a:r>
            <a:endParaRPr lang="en-US"/>
          </a:p>
        </p:txBody>
      </p:sp>
      <p:sp>
        <p:nvSpPr>
          <p:cNvPr id="8" name="TextBox 7">
            <a:extLst>
              <a:ext uri="{FF2B5EF4-FFF2-40B4-BE49-F238E27FC236}">
                <a16:creationId xmlns:a16="http://schemas.microsoft.com/office/drawing/2014/main" id="{0FFC8ABA-DDCE-994B-9932-483B3C408E0B}"/>
              </a:ext>
            </a:extLst>
          </p:cNvPr>
          <p:cNvSpPr txBox="1"/>
          <p:nvPr/>
        </p:nvSpPr>
        <p:spPr>
          <a:xfrm>
            <a:off x="4039364" y="3073777"/>
            <a:ext cx="6097712" cy="369332"/>
          </a:xfrm>
          <a:prstGeom prst="rect">
            <a:avLst/>
          </a:prstGeom>
          <a:noFill/>
        </p:spPr>
        <p:txBody>
          <a:bodyPr wrap="square">
            <a:spAutoFit/>
          </a:bodyPr>
          <a:lstStyle/>
          <a:p>
            <a:r>
              <a:rPr lang="en-US">
                <a:cs typeface="Times New Roman" panose="02020603050405020304" pitchFamily="18" charset="0"/>
              </a:rPr>
              <a:t> </a:t>
            </a:r>
            <a:r>
              <a:rPr lang="en-US" b="1">
                <a:solidFill>
                  <a:schemeClr val="bg1"/>
                </a:solidFill>
                <a:latin typeface="+mn-lt"/>
                <a:cs typeface="Times New Roman" panose="02020603050405020304" pitchFamily="18" charset="0"/>
              </a:rPr>
              <a:t>End State Contracting Model</a:t>
            </a:r>
            <a:endParaRPr lang="en-US"/>
          </a:p>
        </p:txBody>
      </p:sp>
      <p:sp>
        <p:nvSpPr>
          <p:cNvPr id="10" name="TextBox 9">
            <a:extLst>
              <a:ext uri="{FF2B5EF4-FFF2-40B4-BE49-F238E27FC236}">
                <a16:creationId xmlns:a16="http://schemas.microsoft.com/office/drawing/2014/main" id="{AB720216-D082-985E-D094-931EC063F13B}"/>
              </a:ext>
            </a:extLst>
          </p:cNvPr>
          <p:cNvSpPr txBox="1"/>
          <p:nvPr/>
        </p:nvSpPr>
        <p:spPr>
          <a:xfrm>
            <a:off x="4039498" y="3074178"/>
            <a:ext cx="6097978" cy="369332"/>
          </a:xfrm>
          <a:prstGeom prst="rect">
            <a:avLst/>
          </a:prstGeom>
          <a:noFill/>
        </p:spPr>
        <p:txBody>
          <a:bodyPr wrap="square">
            <a:spAutoFit/>
          </a:bodyPr>
          <a:lstStyle/>
          <a:p>
            <a:r>
              <a:rPr lang="en-US" b="1">
                <a:solidFill>
                  <a:schemeClr val="bg1"/>
                </a:solidFill>
              </a:rPr>
              <a:t>EM</a:t>
            </a:r>
            <a:r>
              <a:rPr lang="en-US" b="1" spc="-20">
                <a:solidFill>
                  <a:schemeClr val="bg1"/>
                </a:solidFill>
              </a:rPr>
              <a:t> </a:t>
            </a:r>
            <a:r>
              <a:rPr lang="en-US" b="1">
                <a:solidFill>
                  <a:schemeClr val="bg1"/>
                </a:solidFill>
              </a:rPr>
              <a:t>Efforts</a:t>
            </a:r>
            <a:r>
              <a:rPr lang="en-US" b="1" spc="-20">
                <a:solidFill>
                  <a:schemeClr val="bg1"/>
                </a:solidFill>
              </a:rPr>
              <a:t> </a:t>
            </a:r>
            <a:r>
              <a:rPr lang="en-US" b="1">
                <a:solidFill>
                  <a:schemeClr val="bg1"/>
                </a:solidFill>
              </a:rPr>
              <a:t>under the Justice40</a:t>
            </a:r>
            <a:r>
              <a:rPr lang="en-US" b="1" spc="15">
                <a:solidFill>
                  <a:schemeClr val="bg1"/>
                </a:solidFill>
              </a:rPr>
              <a:t> </a:t>
            </a:r>
            <a:r>
              <a:rPr lang="en-US" b="1" spc="-10">
                <a:solidFill>
                  <a:schemeClr val="bg1"/>
                </a:solidFill>
              </a:rPr>
              <a:t>Initiative</a:t>
            </a:r>
            <a:endParaRPr lang="en-US" b="1">
              <a:solidFill>
                <a:schemeClr val="bg1"/>
              </a:solidFill>
            </a:endParaRPr>
          </a:p>
        </p:txBody>
      </p:sp>
      <p:sp>
        <p:nvSpPr>
          <p:cNvPr id="137" name="Title 3">
            <a:extLst>
              <a:ext uri="{FF2B5EF4-FFF2-40B4-BE49-F238E27FC236}">
                <a16:creationId xmlns:a16="http://schemas.microsoft.com/office/drawing/2014/main" id="{E08CA2B8-5512-1D51-5896-38BEFF6DEA5D}"/>
              </a:ext>
            </a:extLst>
          </p:cNvPr>
          <p:cNvSpPr>
            <a:spLocks noGrp="1"/>
          </p:cNvSpPr>
          <p:nvPr>
            <p:ph type="title"/>
          </p:nvPr>
        </p:nvSpPr>
        <p:spPr>
          <a:xfrm>
            <a:off x="890223" y="446867"/>
            <a:ext cx="10534482" cy="680444"/>
          </a:xfrm>
        </p:spPr>
        <p:txBody>
          <a:bodyPr>
            <a:noAutofit/>
          </a:bodyPr>
          <a:lstStyle/>
          <a:p>
            <a:pPr algn="ctr"/>
            <a:r>
              <a:rPr lang="en-US" sz="3700"/>
              <a:t>A Proven Record of Cleanup Results</a:t>
            </a:r>
          </a:p>
        </p:txBody>
      </p:sp>
      <p:sp>
        <p:nvSpPr>
          <p:cNvPr id="139" name="Rectangle 138">
            <a:extLst>
              <a:ext uri="{FF2B5EF4-FFF2-40B4-BE49-F238E27FC236}">
                <a16:creationId xmlns:a16="http://schemas.microsoft.com/office/drawing/2014/main" id="{755E2699-F729-4EC2-ECE1-8BCB2E1AF4E7}"/>
              </a:ext>
            </a:extLst>
          </p:cNvPr>
          <p:cNvSpPr/>
          <p:nvPr/>
        </p:nvSpPr>
        <p:spPr>
          <a:xfrm>
            <a:off x="4539288" y="1691478"/>
            <a:ext cx="2811780" cy="436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0" name="TextBox 139">
            <a:extLst>
              <a:ext uri="{FF2B5EF4-FFF2-40B4-BE49-F238E27FC236}">
                <a16:creationId xmlns:a16="http://schemas.microsoft.com/office/drawing/2014/main" id="{050BF32B-FA07-3F42-421E-8DC458B2B00E}"/>
              </a:ext>
            </a:extLst>
          </p:cNvPr>
          <p:cNvSpPr txBox="1"/>
          <p:nvPr/>
        </p:nvSpPr>
        <p:spPr>
          <a:xfrm>
            <a:off x="3828694" y="1436393"/>
            <a:ext cx="3325253" cy="346249"/>
          </a:xfrm>
          <a:prstGeom prst="rect">
            <a:avLst/>
          </a:prstGeom>
          <a:noFill/>
        </p:spPr>
        <p:txBody>
          <a:bodyPr wrap="square" rtlCol="0">
            <a:spAutoFit/>
          </a:bodyPr>
          <a:lstStyle/>
          <a:p>
            <a:pPr algn="ctr"/>
            <a:r>
              <a:rPr lang="en-US" sz="1650" b="1" dirty="0">
                <a:solidFill>
                  <a:schemeClr val="accent1">
                    <a:lumMod val="75000"/>
                  </a:schemeClr>
                </a:solidFill>
              </a:rPr>
              <a:t>15 Remaining Cleanup Sites</a:t>
            </a:r>
          </a:p>
        </p:txBody>
      </p:sp>
      <p:grpSp>
        <p:nvGrpSpPr>
          <p:cNvPr id="141" name="Group 140">
            <a:extLst>
              <a:ext uri="{FF2B5EF4-FFF2-40B4-BE49-F238E27FC236}">
                <a16:creationId xmlns:a16="http://schemas.microsoft.com/office/drawing/2014/main" id="{F6B81834-30A1-FC2F-AF97-F23BE2D75C9E}"/>
              </a:ext>
            </a:extLst>
          </p:cNvPr>
          <p:cNvGrpSpPr/>
          <p:nvPr/>
        </p:nvGrpSpPr>
        <p:grpSpPr>
          <a:xfrm>
            <a:off x="2998483" y="1808918"/>
            <a:ext cx="6057710" cy="3519841"/>
            <a:chOff x="1673097" y="1774579"/>
            <a:chExt cx="6559806" cy="3661427"/>
          </a:xfrm>
        </p:grpSpPr>
        <p:sp>
          <p:nvSpPr>
            <p:cNvPr id="142" name="Freeform 326">
              <a:extLst>
                <a:ext uri="{FF2B5EF4-FFF2-40B4-BE49-F238E27FC236}">
                  <a16:creationId xmlns:a16="http://schemas.microsoft.com/office/drawing/2014/main" id="{C8A041CE-0EA0-6A6B-6FCC-27826474E8B7}"/>
                </a:ext>
              </a:extLst>
            </p:cNvPr>
            <p:cNvSpPr>
              <a:spLocks noChangeAspect="1"/>
            </p:cNvSpPr>
            <p:nvPr/>
          </p:nvSpPr>
          <p:spPr bwMode="auto">
            <a:xfrm>
              <a:off x="3590143" y="3873551"/>
              <a:ext cx="1564824" cy="1415650"/>
            </a:xfrm>
            <a:custGeom>
              <a:avLst/>
              <a:gdLst>
                <a:gd name="T0" fmla="*/ 0 w 1486"/>
                <a:gd name="T1" fmla="*/ 245 h 1366"/>
                <a:gd name="T2" fmla="*/ 184 w 1486"/>
                <a:gd name="T3" fmla="*/ 262 h 1366"/>
                <a:gd name="T4" fmla="*/ 210 w 1486"/>
                <a:gd name="T5" fmla="*/ 0 h 1366"/>
                <a:gd name="T6" fmla="*/ 358 w 1486"/>
                <a:gd name="T7" fmla="*/ 8 h 1366"/>
                <a:gd name="T8" fmla="*/ 352 w 1486"/>
                <a:gd name="T9" fmla="*/ 122 h 1366"/>
                <a:gd name="T10" fmla="*/ 367 w 1486"/>
                <a:gd name="T11" fmla="*/ 134 h 1366"/>
                <a:gd name="T12" fmla="*/ 379 w 1486"/>
                <a:gd name="T13" fmla="*/ 134 h 1366"/>
                <a:gd name="T14" fmla="*/ 391 w 1486"/>
                <a:gd name="T15" fmla="*/ 144 h 1366"/>
                <a:gd name="T16" fmla="*/ 413 w 1486"/>
                <a:gd name="T17" fmla="*/ 149 h 1366"/>
                <a:gd name="T18" fmla="*/ 457 w 1486"/>
                <a:gd name="T19" fmla="*/ 167 h 1366"/>
                <a:gd name="T20" fmla="*/ 465 w 1486"/>
                <a:gd name="T21" fmla="*/ 159 h 1366"/>
                <a:gd name="T22" fmla="*/ 494 w 1486"/>
                <a:gd name="T23" fmla="*/ 176 h 1366"/>
                <a:gd name="T24" fmla="*/ 532 w 1486"/>
                <a:gd name="T25" fmla="*/ 175 h 1366"/>
                <a:gd name="T26" fmla="*/ 559 w 1486"/>
                <a:gd name="T27" fmla="*/ 167 h 1366"/>
                <a:gd name="T28" fmla="*/ 594 w 1486"/>
                <a:gd name="T29" fmla="*/ 161 h 1366"/>
                <a:gd name="T30" fmla="*/ 628 w 1486"/>
                <a:gd name="T31" fmla="*/ 178 h 1366"/>
                <a:gd name="T32" fmla="*/ 632 w 1486"/>
                <a:gd name="T33" fmla="*/ 184 h 1366"/>
                <a:gd name="T34" fmla="*/ 651 w 1486"/>
                <a:gd name="T35" fmla="*/ 184 h 1366"/>
                <a:gd name="T36" fmla="*/ 654 w 1486"/>
                <a:gd name="T37" fmla="*/ 277 h 1366"/>
                <a:gd name="T38" fmla="*/ 680 w 1486"/>
                <a:gd name="T39" fmla="*/ 323 h 1366"/>
                <a:gd name="T40" fmla="*/ 670 w 1486"/>
                <a:gd name="T41" fmla="*/ 358 h 1366"/>
                <a:gd name="T42" fmla="*/ 672 w 1486"/>
                <a:gd name="T43" fmla="*/ 388 h 1366"/>
                <a:gd name="T44" fmla="*/ 661 w 1486"/>
                <a:gd name="T45" fmla="*/ 403 h 1366"/>
                <a:gd name="T46" fmla="*/ 665 w 1486"/>
                <a:gd name="T47" fmla="*/ 407 h 1366"/>
                <a:gd name="T48" fmla="*/ 637 w 1486"/>
                <a:gd name="T49" fmla="*/ 416 h 1366"/>
                <a:gd name="T50" fmla="*/ 615 w 1486"/>
                <a:gd name="T51" fmla="*/ 418 h 1366"/>
                <a:gd name="T52" fmla="*/ 619 w 1486"/>
                <a:gd name="T53" fmla="*/ 403 h 1366"/>
                <a:gd name="T54" fmla="*/ 607 w 1486"/>
                <a:gd name="T55" fmla="*/ 412 h 1366"/>
                <a:gd name="T56" fmla="*/ 608 w 1486"/>
                <a:gd name="T57" fmla="*/ 431 h 1366"/>
                <a:gd name="T58" fmla="*/ 593 w 1486"/>
                <a:gd name="T59" fmla="*/ 449 h 1366"/>
                <a:gd name="T60" fmla="*/ 513 w 1486"/>
                <a:gd name="T61" fmla="*/ 489 h 1366"/>
                <a:gd name="T62" fmla="*/ 487 w 1486"/>
                <a:gd name="T63" fmla="*/ 515 h 1366"/>
                <a:gd name="T64" fmla="*/ 463 w 1486"/>
                <a:gd name="T65" fmla="*/ 571 h 1366"/>
                <a:gd name="T66" fmla="*/ 483 w 1486"/>
                <a:gd name="T67" fmla="*/ 628 h 1366"/>
                <a:gd name="T68" fmla="*/ 464 w 1486"/>
                <a:gd name="T69" fmla="*/ 628 h 1366"/>
                <a:gd name="T70" fmla="*/ 377 w 1486"/>
                <a:gd name="T71" fmla="*/ 599 h 1366"/>
                <a:gd name="T72" fmla="*/ 368 w 1486"/>
                <a:gd name="T73" fmla="*/ 573 h 1366"/>
                <a:gd name="T74" fmla="*/ 358 w 1486"/>
                <a:gd name="T75" fmla="*/ 562 h 1366"/>
                <a:gd name="T76" fmla="*/ 356 w 1486"/>
                <a:gd name="T77" fmla="*/ 529 h 1366"/>
                <a:gd name="T78" fmla="*/ 340 w 1486"/>
                <a:gd name="T79" fmla="*/ 517 h 1366"/>
                <a:gd name="T80" fmla="*/ 292 w 1486"/>
                <a:gd name="T81" fmla="*/ 428 h 1366"/>
                <a:gd name="T82" fmla="*/ 269 w 1486"/>
                <a:gd name="T83" fmla="*/ 414 h 1366"/>
                <a:gd name="T84" fmla="*/ 263 w 1486"/>
                <a:gd name="T85" fmla="*/ 399 h 1366"/>
                <a:gd name="T86" fmla="*/ 195 w 1486"/>
                <a:gd name="T87" fmla="*/ 396 h 1366"/>
                <a:gd name="T88" fmla="*/ 158 w 1486"/>
                <a:gd name="T89" fmla="*/ 437 h 1366"/>
                <a:gd name="T90" fmla="*/ 97 w 1486"/>
                <a:gd name="T91" fmla="*/ 395 h 1366"/>
                <a:gd name="T92" fmla="*/ 77 w 1486"/>
                <a:gd name="T93" fmla="*/ 335 h 1366"/>
                <a:gd name="T94" fmla="*/ 18 w 1486"/>
                <a:gd name="T95" fmla="*/ 279 h 1366"/>
                <a:gd name="T96" fmla="*/ 11 w 1486"/>
                <a:gd name="T97" fmla="*/ 260 h 1366"/>
                <a:gd name="T98" fmla="*/ 3 w 1486"/>
                <a:gd name="T99" fmla="*/ 258 h 1366"/>
                <a:gd name="T100" fmla="*/ 0 w 1486"/>
                <a:gd name="T101" fmla="*/ 245 h 13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86"/>
                <a:gd name="T154" fmla="*/ 0 h 1366"/>
                <a:gd name="T155" fmla="*/ 1486 w 1486"/>
                <a:gd name="T156" fmla="*/ 1366 h 13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86" h="1366">
                  <a:moveTo>
                    <a:pt x="0" y="533"/>
                  </a:moveTo>
                  <a:lnTo>
                    <a:pt x="402" y="570"/>
                  </a:lnTo>
                  <a:lnTo>
                    <a:pt x="458" y="0"/>
                  </a:lnTo>
                  <a:lnTo>
                    <a:pt x="782" y="18"/>
                  </a:lnTo>
                  <a:lnTo>
                    <a:pt x="769" y="266"/>
                  </a:lnTo>
                  <a:lnTo>
                    <a:pt x="801" y="290"/>
                  </a:lnTo>
                  <a:lnTo>
                    <a:pt x="830" y="290"/>
                  </a:lnTo>
                  <a:lnTo>
                    <a:pt x="855" y="314"/>
                  </a:lnTo>
                  <a:lnTo>
                    <a:pt x="903" y="324"/>
                  </a:lnTo>
                  <a:lnTo>
                    <a:pt x="999" y="365"/>
                  </a:lnTo>
                  <a:lnTo>
                    <a:pt x="1016" y="346"/>
                  </a:lnTo>
                  <a:lnTo>
                    <a:pt x="1080" y="383"/>
                  </a:lnTo>
                  <a:lnTo>
                    <a:pt x="1163" y="381"/>
                  </a:lnTo>
                  <a:lnTo>
                    <a:pt x="1221" y="365"/>
                  </a:lnTo>
                  <a:lnTo>
                    <a:pt x="1299" y="350"/>
                  </a:lnTo>
                  <a:lnTo>
                    <a:pt x="1372" y="388"/>
                  </a:lnTo>
                  <a:lnTo>
                    <a:pt x="1383" y="401"/>
                  </a:lnTo>
                  <a:lnTo>
                    <a:pt x="1422" y="401"/>
                  </a:lnTo>
                  <a:lnTo>
                    <a:pt x="1430" y="604"/>
                  </a:lnTo>
                  <a:lnTo>
                    <a:pt x="1486" y="703"/>
                  </a:lnTo>
                  <a:lnTo>
                    <a:pt x="1466" y="779"/>
                  </a:lnTo>
                  <a:lnTo>
                    <a:pt x="1468" y="844"/>
                  </a:lnTo>
                  <a:lnTo>
                    <a:pt x="1445" y="877"/>
                  </a:lnTo>
                  <a:lnTo>
                    <a:pt x="1454" y="887"/>
                  </a:lnTo>
                  <a:lnTo>
                    <a:pt x="1393" y="906"/>
                  </a:lnTo>
                  <a:lnTo>
                    <a:pt x="1344" y="910"/>
                  </a:lnTo>
                  <a:lnTo>
                    <a:pt x="1353" y="877"/>
                  </a:lnTo>
                  <a:lnTo>
                    <a:pt x="1327" y="897"/>
                  </a:lnTo>
                  <a:lnTo>
                    <a:pt x="1330" y="938"/>
                  </a:lnTo>
                  <a:lnTo>
                    <a:pt x="1296" y="977"/>
                  </a:lnTo>
                  <a:lnTo>
                    <a:pt x="1122" y="1064"/>
                  </a:lnTo>
                  <a:lnTo>
                    <a:pt x="1065" y="1121"/>
                  </a:lnTo>
                  <a:lnTo>
                    <a:pt x="1013" y="1242"/>
                  </a:lnTo>
                  <a:lnTo>
                    <a:pt x="1056" y="1366"/>
                  </a:lnTo>
                  <a:lnTo>
                    <a:pt x="1015" y="1366"/>
                  </a:lnTo>
                  <a:lnTo>
                    <a:pt x="825" y="1302"/>
                  </a:lnTo>
                  <a:lnTo>
                    <a:pt x="804" y="1246"/>
                  </a:lnTo>
                  <a:lnTo>
                    <a:pt x="784" y="1223"/>
                  </a:lnTo>
                  <a:lnTo>
                    <a:pt x="779" y="1151"/>
                  </a:lnTo>
                  <a:lnTo>
                    <a:pt x="742" y="1125"/>
                  </a:lnTo>
                  <a:lnTo>
                    <a:pt x="639" y="933"/>
                  </a:lnTo>
                  <a:lnTo>
                    <a:pt x="588" y="900"/>
                  </a:lnTo>
                  <a:lnTo>
                    <a:pt x="575" y="868"/>
                  </a:lnTo>
                  <a:lnTo>
                    <a:pt x="427" y="861"/>
                  </a:lnTo>
                  <a:lnTo>
                    <a:pt x="346" y="951"/>
                  </a:lnTo>
                  <a:lnTo>
                    <a:pt x="211" y="858"/>
                  </a:lnTo>
                  <a:lnTo>
                    <a:pt x="169" y="728"/>
                  </a:lnTo>
                  <a:lnTo>
                    <a:pt x="38" y="607"/>
                  </a:lnTo>
                  <a:lnTo>
                    <a:pt x="25" y="566"/>
                  </a:lnTo>
                  <a:lnTo>
                    <a:pt x="7" y="560"/>
                  </a:lnTo>
                  <a:lnTo>
                    <a:pt x="0" y="533"/>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grpSp>
          <p:nvGrpSpPr>
            <p:cNvPr id="143" name="Group 142">
              <a:extLst>
                <a:ext uri="{FF2B5EF4-FFF2-40B4-BE49-F238E27FC236}">
                  <a16:creationId xmlns:a16="http://schemas.microsoft.com/office/drawing/2014/main" id="{56102F11-A333-0806-0F10-F47B73754B9B}"/>
                </a:ext>
              </a:extLst>
            </p:cNvPr>
            <p:cNvGrpSpPr/>
            <p:nvPr/>
          </p:nvGrpSpPr>
          <p:grpSpPr>
            <a:xfrm>
              <a:off x="1673097" y="1774579"/>
              <a:ext cx="6559806" cy="3661427"/>
              <a:chOff x="1673097" y="1755123"/>
              <a:chExt cx="6559806" cy="3661427"/>
            </a:xfrm>
          </p:grpSpPr>
          <p:grpSp>
            <p:nvGrpSpPr>
              <p:cNvPr id="144" name="Group 261">
                <a:extLst>
                  <a:ext uri="{FF2B5EF4-FFF2-40B4-BE49-F238E27FC236}">
                    <a16:creationId xmlns:a16="http://schemas.microsoft.com/office/drawing/2014/main" id="{14C97AFD-BE5A-33B1-44A3-3F15AA2B5E96}"/>
                  </a:ext>
                </a:extLst>
              </p:cNvPr>
              <p:cNvGrpSpPr>
                <a:grpSpLocks noChangeAspect="1"/>
              </p:cNvGrpSpPr>
              <p:nvPr/>
            </p:nvGrpSpPr>
            <p:grpSpPr bwMode="auto">
              <a:xfrm>
                <a:off x="1673097" y="1755123"/>
                <a:ext cx="6559806" cy="3661427"/>
                <a:chOff x="2502" y="5925"/>
                <a:chExt cx="4213" cy="2395"/>
              </a:xfrm>
            </p:grpSpPr>
            <p:sp>
              <p:nvSpPr>
                <p:cNvPr id="175" name="AutoShape 262">
                  <a:extLst>
                    <a:ext uri="{FF2B5EF4-FFF2-40B4-BE49-F238E27FC236}">
                      <a16:creationId xmlns:a16="http://schemas.microsoft.com/office/drawing/2014/main" id="{1D6A80B9-F34C-E5C7-A16F-9238E736AAAA}"/>
                    </a:ext>
                  </a:extLst>
                </p:cNvPr>
                <p:cNvSpPr>
                  <a:spLocks noChangeAspect="1" noChangeArrowheads="1"/>
                </p:cNvSpPr>
                <p:nvPr/>
              </p:nvSpPr>
              <p:spPr bwMode="auto">
                <a:xfrm>
                  <a:off x="2502" y="5925"/>
                  <a:ext cx="4213" cy="2395"/>
                </a:xfrm>
                <a:prstGeom prst="rect">
                  <a:avLst/>
                </a:prstGeom>
                <a:noFill/>
                <a:ln w="9525">
                  <a:noFill/>
                  <a:miter lim="800000"/>
                  <a:headEnd/>
                  <a:tailEnd/>
                </a:ln>
              </p:spPr>
              <p:txBody>
                <a:bodyPr lIns="68555" tIns="34278" rIns="68555" bIns="34278"/>
                <a:lstStyle/>
                <a:p>
                  <a:pPr>
                    <a:buFontTx/>
                    <a:buChar char="•"/>
                  </a:pPr>
                  <a:endParaRPr lang="en-US" sz="1425" b="1">
                    <a:solidFill>
                      <a:srgbClr val="0000B3"/>
                    </a:solidFill>
                  </a:endParaRPr>
                </a:p>
              </p:txBody>
            </p:sp>
            <p:sp>
              <p:nvSpPr>
                <p:cNvPr id="176" name="AutoShape 263">
                  <a:extLst>
                    <a:ext uri="{FF2B5EF4-FFF2-40B4-BE49-F238E27FC236}">
                      <a16:creationId xmlns:a16="http://schemas.microsoft.com/office/drawing/2014/main" id="{5DE41A13-FF2D-B699-C4F2-AFA3095D0497}"/>
                    </a:ext>
                  </a:extLst>
                </p:cNvPr>
                <p:cNvSpPr>
                  <a:spLocks noChangeAspect="1" noChangeArrowheads="1"/>
                </p:cNvSpPr>
                <p:nvPr/>
              </p:nvSpPr>
              <p:spPr bwMode="auto">
                <a:xfrm>
                  <a:off x="3512" y="7057"/>
                  <a:ext cx="71" cy="63"/>
                </a:xfrm>
                <a:prstGeom prst="hexagon">
                  <a:avLst>
                    <a:gd name="adj" fmla="val 28175"/>
                    <a:gd name="vf" fmla="val 115470"/>
                  </a:avLst>
                </a:prstGeom>
                <a:solidFill>
                  <a:srgbClr val="FF0000"/>
                </a:solidFill>
                <a:ln w="9525">
                  <a:solidFill>
                    <a:srgbClr val="000000"/>
                  </a:solidFill>
                  <a:miter lim="800000"/>
                  <a:headEnd/>
                  <a:tailEnd/>
                </a:ln>
              </p:spPr>
              <p:txBody>
                <a:bodyPr lIns="68555" tIns="34278" rIns="68555" bIns="34278" anchor="ctr"/>
                <a:lstStyle/>
                <a:p>
                  <a:pPr>
                    <a:buFontTx/>
                    <a:buChar char="•"/>
                  </a:pPr>
                  <a:endParaRPr lang="en-US" sz="1425" b="1">
                    <a:solidFill>
                      <a:srgbClr val="0000B3"/>
                    </a:solidFill>
                  </a:endParaRPr>
                </a:p>
              </p:txBody>
            </p:sp>
            <p:sp>
              <p:nvSpPr>
                <p:cNvPr id="177" name="AutoShape 264">
                  <a:extLst>
                    <a:ext uri="{FF2B5EF4-FFF2-40B4-BE49-F238E27FC236}">
                      <a16:creationId xmlns:a16="http://schemas.microsoft.com/office/drawing/2014/main" id="{5BA8F362-B25A-DFA8-9309-6D9C3EF700DD}"/>
                    </a:ext>
                  </a:extLst>
                </p:cNvPr>
                <p:cNvSpPr>
                  <a:spLocks noChangeAspect="1" noChangeArrowheads="1"/>
                </p:cNvSpPr>
                <p:nvPr/>
              </p:nvSpPr>
              <p:spPr bwMode="auto">
                <a:xfrm>
                  <a:off x="2540" y="5925"/>
                  <a:ext cx="4175" cy="2367"/>
                </a:xfrm>
                <a:prstGeom prst="rect">
                  <a:avLst/>
                </a:prstGeom>
                <a:noFill/>
                <a:ln w="9525">
                  <a:noFill/>
                  <a:miter lim="800000"/>
                  <a:headEnd/>
                  <a:tailEnd/>
                </a:ln>
              </p:spPr>
              <p:txBody>
                <a:bodyPr lIns="68555" tIns="34278" rIns="68555" bIns="34278"/>
                <a:lstStyle/>
                <a:p>
                  <a:pPr>
                    <a:buFontTx/>
                    <a:buChar char="•"/>
                  </a:pPr>
                  <a:endParaRPr lang="en-US" sz="1425" b="1">
                    <a:solidFill>
                      <a:srgbClr val="0000B3"/>
                    </a:solidFill>
                  </a:endParaRPr>
                </a:p>
              </p:txBody>
            </p:sp>
            <p:sp>
              <p:nvSpPr>
                <p:cNvPr id="178" name="Freeform 265">
                  <a:extLst>
                    <a:ext uri="{FF2B5EF4-FFF2-40B4-BE49-F238E27FC236}">
                      <a16:creationId xmlns:a16="http://schemas.microsoft.com/office/drawing/2014/main" id="{90A39B1B-9866-795D-0D2B-265CCBDA219C}"/>
                    </a:ext>
                  </a:extLst>
                </p:cNvPr>
                <p:cNvSpPr>
                  <a:spLocks noChangeAspect="1"/>
                </p:cNvSpPr>
                <p:nvPr/>
              </p:nvSpPr>
              <p:spPr bwMode="auto">
                <a:xfrm>
                  <a:off x="5112" y="6831"/>
                  <a:ext cx="224" cy="366"/>
                </a:xfrm>
                <a:custGeom>
                  <a:avLst/>
                  <a:gdLst>
                    <a:gd name="T0" fmla="*/ 3 w 329"/>
                    <a:gd name="T1" fmla="*/ 249 h 538"/>
                    <a:gd name="T2" fmla="*/ 8 w 329"/>
                    <a:gd name="T3" fmla="*/ 242 h 538"/>
                    <a:gd name="T4" fmla="*/ 38 w 329"/>
                    <a:gd name="T5" fmla="*/ 240 h 538"/>
                    <a:gd name="T6" fmla="*/ 63 w 329"/>
                    <a:gd name="T7" fmla="*/ 233 h 538"/>
                    <a:gd name="T8" fmla="*/ 86 w 329"/>
                    <a:gd name="T9" fmla="*/ 218 h 538"/>
                    <a:gd name="T10" fmla="*/ 106 w 329"/>
                    <a:gd name="T11" fmla="*/ 218 h 538"/>
                    <a:gd name="T12" fmla="*/ 128 w 329"/>
                    <a:gd name="T13" fmla="*/ 182 h 538"/>
                    <a:gd name="T14" fmla="*/ 135 w 329"/>
                    <a:gd name="T15" fmla="*/ 184 h 538"/>
                    <a:gd name="T16" fmla="*/ 153 w 329"/>
                    <a:gd name="T17" fmla="*/ 171 h 538"/>
                    <a:gd name="T18" fmla="*/ 148 w 329"/>
                    <a:gd name="T19" fmla="*/ 163 h 538"/>
                    <a:gd name="T20" fmla="*/ 149 w 329"/>
                    <a:gd name="T21" fmla="*/ 157 h 538"/>
                    <a:gd name="T22" fmla="*/ 133 w 329"/>
                    <a:gd name="T23" fmla="*/ 3 h 538"/>
                    <a:gd name="T24" fmla="*/ 131 w 329"/>
                    <a:gd name="T25" fmla="*/ 0 h 538"/>
                    <a:gd name="T26" fmla="*/ 40 w 329"/>
                    <a:gd name="T27" fmla="*/ 11 h 538"/>
                    <a:gd name="T28" fmla="*/ 22 w 329"/>
                    <a:gd name="T29" fmla="*/ 20 h 538"/>
                    <a:gd name="T30" fmla="*/ 7 w 329"/>
                    <a:gd name="T31" fmla="*/ 15 h 538"/>
                    <a:gd name="T32" fmla="*/ 18 w 329"/>
                    <a:gd name="T33" fmla="*/ 142 h 538"/>
                    <a:gd name="T34" fmla="*/ 15 w 329"/>
                    <a:gd name="T35" fmla="*/ 167 h 538"/>
                    <a:gd name="T36" fmla="*/ 22 w 329"/>
                    <a:gd name="T37" fmla="*/ 182 h 538"/>
                    <a:gd name="T38" fmla="*/ 15 w 329"/>
                    <a:gd name="T39" fmla="*/ 210 h 538"/>
                    <a:gd name="T40" fmla="*/ 3 w 329"/>
                    <a:gd name="T41" fmla="*/ 223 h 538"/>
                    <a:gd name="T42" fmla="*/ 0 w 329"/>
                    <a:gd name="T43" fmla="*/ 244 h 538"/>
                    <a:gd name="T44" fmla="*/ 3 w 329"/>
                    <a:gd name="T45" fmla="*/ 249 h 5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9"/>
                    <a:gd name="T70" fmla="*/ 0 h 538"/>
                    <a:gd name="T71" fmla="*/ 329 w 329"/>
                    <a:gd name="T72" fmla="*/ 538 h 5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9" h="538">
                      <a:moveTo>
                        <a:pt x="8" y="538"/>
                      </a:moveTo>
                      <a:lnTo>
                        <a:pt x="18" y="522"/>
                      </a:lnTo>
                      <a:lnTo>
                        <a:pt x="82" y="519"/>
                      </a:lnTo>
                      <a:lnTo>
                        <a:pt x="135" y="502"/>
                      </a:lnTo>
                      <a:lnTo>
                        <a:pt x="186" y="472"/>
                      </a:lnTo>
                      <a:lnTo>
                        <a:pt x="228" y="470"/>
                      </a:lnTo>
                      <a:lnTo>
                        <a:pt x="276" y="393"/>
                      </a:lnTo>
                      <a:lnTo>
                        <a:pt x="291" y="398"/>
                      </a:lnTo>
                      <a:lnTo>
                        <a:pt x="329" y="371"/>
                      </a:lnTo>
                      <a:lnTo>
                        <a:pt x="319" y="351"/>
                      </a:lnTo>
                      <a:lnTo>
                        <a:pt x="322" y="339"/>
                      </a:lnTo>
                      <a:lnTo>
                        <a:pt x="286" y="8"/>
                      </a:lnTo>
                      <a:lnTo>
                        <a:pt x="282" y="0"/>
                      </a:lnTo>
                      <a:lnTo>
                        <a:pt x="87" y="23"/>
                      </a:lnTo>
                      <a:lnTo>
                        <a:pt x="49" y="42"/>
                      </a:lnTo>
                      <a:lnTo>
                        <a:pt x="15" y="32"/>
                      </a:lnTo>
                      <a:lnTo>
                        <a:pt x="40" y="306"/>
                      </a:lnTo>
                      <a:lnTo>
                        <a:pt x="33" y="360"/>
                      </a:lnTo>
                      <a:lnTo>
                        <a:pt x="49" y="393"/>
                      </a:lnTo>
                      <a:lnTo>
                        <a:pt x="33" y="454"/>
                      </a:lnTo>
                      <a:lnTo>
                        <a:pt x="8" y="482"/>
                      </a:lnTo>
                      <a:lnTo>
                        <a:pt x="0" y="526"/>
                      </a:lnTo>
                      <a:lnTo>
                        <a:pt x="8" y="538"/>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79" name="Freeform 268">
                  <a:extLst>
                    <a:ext uri="{FF2B5EF4-FFF2-40B4-BE49-F238E27FC236}">
                      <a16:creationId xmlns:a16="http://schemas.microsoft.com/office/drawing/2014/main" id="{83B57D16-6996-801D-8E37-29069721741C}"/>
                    </a:ext>
                  </a:extLst>
                </p:cNvPr>
                <p:cNvSpPr>
                  <a:spLocks noChangeAspect="1"/>
                </p:cNvSpPr>
                <p:nvPr/>
              </p:nvSpPr>
              <p:spPr bwMode="auto">
                <a:xfrm>
                  <a:off x="4568" y="6965"/>
                  <a:ext cx="481" cy="395"/>
                </a:xfrm>
                <a:custGeom>
                  <a:avLst/>
                  <a:gdLst>
                    <a:gd name="T0" fmla="*/ 20 w 708"/>
                    <a:gd name="T1" fmla="*/ 39 h 583"/>
                    <a:gd name="T2" fmla="*/ 29 w 708"/>
                    <a:gd name="T3" fmla="*/ 48 h 583"/>
                    <a:gd name="T4" fmla="*/ 35 w 708"/>
                    <a:gd name="T5" fmla="*/ 45 h 583"/>
                    <a:gd name="T6" fmla="*/ 41 w 708"/>
                    <a:gd name="T7" fmla="*/ 55 h 583"/>
                    <a:gd name="T8" fmla="*/ 37 w 708"/>
                    <a:gd name="T9" fmla="*/ 55 h 583"/>
                    <a:gd name="T10" fmla="*/ 29 w 708"/>
                    <a:gd name="T11" fmla="*/ 68 h 583"/>
                    <a:gd name="T12" fmla="*/ 44 w 708"/>
                    <a:gd name="T13" fmla="*/ 87 h 583"/>
                    <a:gd name="T14" fmla="*/ 56 w 708"/>
                    <a:gd name="T15" fmla="*/ 89 h 583"/>
                    <a:gd name="T16" fmla="*/ 54 w 708"/>
                    <a:gd name="T17" fmla="*/ 215 h 583"/>
                    <a:gd name="T18" fmla="*/ 56 w 708"/>
                    <a:gd name="T19" fmla="*/ 245 h 583"/>
                    <a:gd name="T20" fmla="*/ 273 w 708"/>
                    <a:gd name="T21" fmla="*/ 238 h 583"/>
                    <a:gd name="T22" fmla="*/ 276 w 708"/>
                    <a:gd name="T23" fmla="*/ 256 h 583"/>
                    <a:gd name="T24" fmla="*/ 266 w 708"/>
                    <a:gd name="T25" fmla="*/ 268 h 583"/>
                    <a:gd name="T26" fmla="*/ 300 w 708"/>
                    <a:gd name="T27" fmla="*/ 266 h 583"/>
                    <a:gd name="T28" fmla="*/ 305 w 708"/>
                    <a:gd name="T29" fmla="*/ 256 h 583"/>
                    <a:gd name="T30" fmla="*/ 305 w 708"/>
                    <a:gd name="T31" fmla="*/ 245 h 583"/>
                    <a:gd name="T32" fmla="*/ 314 w 708"/>
                    <a:gd name="T33" fmla="*/ 236 h 583"/>
                    <a:gd name="T34" fmla="*/ 316 w 708"/>
                    <a:gd name="T35" fmla="*/ 227 h 583"/>
                    <a:gd name="T36" fmla="*/ 325 w 708"/>
                    <a:gd name="T37" fmla="*/ 227 h 583"/>
                    <a:gd name="T38" fmla="*/ 327 w 708"/>
                    <a:gd name="T39" fmla="*/ 209 h 583"/>
                    <a:gd name="T40" fmla="*/ 314 w 708"/>
                    <a:gd name="T41" fmla="*/ 206 h 583"/>
                    <a:gd name="T42" fmla="*/ 307 w 708"/>
                    <a:gd name="T43" fmla="*/ 193 h 583"/>
                    <a:gd name="T44" fmla="*/ 296 w 708"/>
                    <a:gd name="T45" fmla="*/ 161 h 583"/>
                    <a:gd name="T46" fmla="*/ 281 w 708"/>
                    <a:gd name="T47" fmla="*/ 156 h 583"/>
                    <a:gd name="T48" fmla="*/ 266 w 708"/>
                    <a:gd name="T49" fmla="*/ 144 h 583"/>
                    <a:gd name="T50" fmla="*/ 260 w 708"/>
                    <a:gd name="T51" fmla="*/ 128 h 583"/>
                    <a:gd name="T52" fmla="*/ 270 w 708"/>
                    <a:gd name="T53" fmla="*/ 102 h 583"/>
                    <a:gd name="T54" fmla="*/ 262 w 708"/>
                    <a:gd name="T55" fmla="*/ 96 h 583"/>
                    <a:gd name="T56" fmla="*/ 243 w 708"/>
                    <a:gd name="T57" fmla="*/ 96 h 583"/>
                    <a:gd name="T58" fmla="*/ 238 w 708"/>
                    <a:gd name="T59" fmla="*/ 81 h 583"/>
                    <a:gd name="T60" fmla="*/ 208 w 708"/>
                    <a:gd name="T61" fmla="*/ 49 h 583"/>
                    <a:gd name="T62" fmla="*/ 200 w 708"/>
                    <a:gd name="T63" fmla="*/ 24 h 583"/>
                    <a:gd name="T64" fmla="*/ 204 w 708"/>
                    <a:gd name="T65" fmla="*/ 14 h 583"/>
                    <a:gd name="T66" fmla="*/ 190 w 708"/>
                    <a:gd name="T67" fmla="*/ 0 h 583"/>
                    <a:gd name="T68" fmla="*/ 0 w 708"/>
                    <a:gd name="T69" fmla="*/ 4 h 583"/>
                    <a:gd name="T70" fmla="*/ 20 w 708"/>
                    <a:gd name="T71" fmla="*/ 39 h 5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08"/>
                    <a:gd name="T109" fmla="*/ 0 h 583"/>
                    <a:gd name="T110" fmla="*/ 708 w 708"/>
                    <a:gd name="T111" fmla="*/ 583 h 5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08" h="583">
                      <a:moveTo>
                        <a:pt x="42" y="86"/>
                      </a:moveTo>
                      <a:lnTo>
                        <a:pt x="63" y="105"/>
                      </a:lnTo>
                      <a:lnTo>
                        <a:pt x="75" y="98"/>
                      </a:lnTo>
                      <a:lnTo>
                        <a:pt x="90" y="119"/>
                      </a:lnTo>
                      <a:lnTo>
                        <a:pt x="79" y="119"/>
                      </a:lnTo>
                      <a:lnTo>
                        <a:pt x="63" y="147"/>
                      </a:lnTo>
                      <a:lnTo>
                        <a:pt x="96" y="189"/>
                      </a:lnTo>
                      <a:lnTo>
                        <a:pt x="120" y="195"/>
                      </a:lnTo>
                      <a:lnTo>
                        <a:pt x="116" y="468"/>
                      </a:lnTo>
                      <a:lnTo>
                        <a:pt x="120" y="534"/>
                      </a:lnTo>
                      <a:lnTo>
                        <a:pt x="591" y="518"/>
                      </a:lnTo>
                      <a:lnTo>
                        <a:pt x="597" y="558"/>
                      </a:lnTo>
                      <a:lnTo>
                        <a:pt x="577" y="583"/>
                      </a:lnTo>
                      <a:lnTo>
                        <a:pt x="650" y="580"/>
                      </a:lnTo>
                      <a:lnTo>
                        <a:pt x="661" y="558"/>
                      </a:lnTo>
                      <a:lnTo>
                        <a:pt x="661" y="534"/>
                      </a:lnTo>
                      <a:lnTo>
                        <a:pt x="680" y="515"/>
                      </a:lnTo>
                      <a:lnTo>
                        <a:pt x="685" y="494"/>
                      </a:lnTo>
                      <a:lnTo>
                        <a:pt x="703" y="494"/>
                      </a:lnTo>
                      <a:lnTo>
                        <a:pt x="708" y="455"/>
                      </a:lnTo>
                      <a:lnTo>
                        <a:pt x="680" y="449"/>
                      </a:lnTo>
                      <a:lnTo>
                        <a:pt x="665" y="420"/>
                      </a:lnTo>
                      <a:lnTo>
                        <a:pt x="641" y="350"/>
                      </a:lnTo>
                      <a:lnTo>
                        <a:pt x="610" y="340"/>
                      </a:lnTo>
                      <a:lnTo>
                        <a:pt x="577" y="313"/>
                      </a:lnTo>
                      <a:lnTo>
                        <a:pt x="564" y="279"/>
                      </a:lnTo>
                      <a:lnTo>
                        <a:pt x="585" y="222"/>
                      </a:lnTo>
                      <a:lnTo>
                        <a:pt x="567" y="210"/>
                      </a:lnTo>
                      <a:lnTo>
                        <a:pt x="526" y="210"/>
                      </a:lnTo>
                      <a:lnTo>
                        <a:pt x="517" y="177"/>
                      </a:lnTo>
                      <a:lnTo>
                        <a:pt x="450" y="108"/>
                      </a:lnTo>
                      <a:lnTo>
                        <a:pt x="434" y="53"/>
                      </a:lnTo>
                      <a:lnTo>
                        <a:pt x="441" y="31"/>
                      </a:lnTo>
                      <a:lnTo>
                        <a:pt x="410" y="0"/>
                      </a:lnTo>
                      <a:lnTo>
                        <a:pt x="0" y="9"/>
                      </a:lnTo>
                      <a:lnTo>
                        <a:pt x="42" y="86"/>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80" name="Freeform 269">
                  <a:extLst>
                    <a:ext uri="{FF2B5EF4-FFF2-40B4-BE49-F238E27FC236}">
                      <a16:creationId xmlns:a16="http://schemas.microsoft.com/office/drawing/2014/main" id="{1B47D6C2-77BA-6BAE-525F-254FBC48AFE8}"/>
                    </a:ext>
                  </a:extLst>
                </p:cNvPr>
                <p:cNvSpPr>
                  <a:spLocks noChangeAspect="1"/>
                </p:cNvSpPr>
                <p:nvPr/>
              </p:nvSpPr>
              <p:spPr bwMode="auto">
                <a:xfrm>
                  <a:off x="4651" y="7318"/>
                  <a:ext cx="361" cy="308"/>
                </a:xfrm>
                <a:custGeom>
                  <a:avLst/>
                  <a:gdLst>
                    <a:gd name="T0" fmla="*/ 9 w 536"/>
                    <a:gd name="T1" fmla="*/ 72 h 458"/>
                    <a:gd name="T2" fmla="*/ 8 w 536"/>
                    <a:gd name="T3" fmla="*/ 171 h 458"/>
                    <a:gd name="T4" fmla="*/ 13 w 536"/>
                    <a:gd name="T5" fmla="*/ 177 h 458"/>
                    <a:gd name="T6" fmla="*/ 31 w 536"/>
                    <a:gd name="T7" fmla="*/ 177 h 458"/>
                    <a:gd name="T8" fmla="*/ 32 w 536"/>
                    <a:gd name="T9" fmla="*/ 207 h 458"/>
                    <a:gd name="T10" fmla="*/ 176 w 536"/>
                    <a:gd name="T11" fmla="*/ 206 h 458"/>
                    <a:gd name="T12" fmla="*/ 173 w 536"/>
                    <a:gd name="T13" fmla="*/ 175 h 458"/>
                    <a:gd name="T14" fmla="*/ 185 w 536"/>
                    <a:gd name="T15" fmla="*/ 141 h 458"/>
                    <a:gd name="T16" fmla="*/ 203 w 536"/>
                    <a:gd name="T17" fmla="*/ 117 h 458"/>
                    <a:gd name="T18" fmla="*/ 202 w 536"/>
                    <a:gd name="T19" fmla="*/ 110 h 458"/>
                    <a:gd name="T20" fmla="*/ 216 w 536"/>
                    <a:gd name="T21" fmla="*/ 87 h 458"/>
                    <a:gd name="T22" fmla="*/ 223 w 536"/>
                    <a:gd name="T23" fmla="*/ 64 h 458"/>
                    <a:gd name="T24" fmla="*/ 220 w 536"/>
                    <a:gd name="T25" fmla="*/ 63 h 458"/>
                    <a:gd name="T26" fmla="*/ 231 w 536"/>
                    <a:gd name="T27" fmla="*/ 54 h 458"/>
                    <a:gd name="T28" fmla="*/ 243 w 536"/>
                    <a:gd name="T29" fmla="*/ 33 h 458"/>
                    <a:gd name="T30" fmla="*/ 240 w 536"/>
                    <a:gd name="T31" fmla="*/ 28 h 458"/>
                    <a:gd name="T32" fmla="*/ 207 w 536"/>
                    <a:gd name="T33" fmla="*/ 30 h 458"/>
                    <a:gd name="T34" fmla="*/ 216 w 536"/>
                    <a:gd name="T35" fmla="*/ 19 h 458"/>
                    <a:gd name="T36" fmla="*/ 214 w 536"/>
                    <a:gd name="T37" fmla="*/ 0 h 458"/>
                    <a:gd name="T38" fmla="*/ 0 w 536"/>
                    <a:gd name="T39" fmla="*/ 7 h 458"/>
                    <a:gd name="T40" fmla="*/ 9 w 536"/>
                    <a:gd name="T41" fmla="*/ 72 h 4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36"/>
                    <a:gd name="T64" fmla="*/ 0 h 458"/>
                    <a:gd name="T65" fmla="*/ 536 w 536"/>
                    <a:gd name="T66" fmla="*/ 458 h 4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36" h="458">
                      <a:moveTo>
                        <a:pt x="21" y="159"/>
                      </a:moveTo>
                      <a:lnTo>
                        <a:pt x="18" y="378"/>
                      </a:lnTo>
                      <a:lnTo>
                        <a:pt x="29" y="391"/>
                      </a:lnTo>
                      <a:lnTo>
                        <a:pt x="68" y="391"/>
                      </a:lnTo>
                      <a:lnTo>
                        <a:pt x="71" y="458"/>
                      </a:lnTo>
                      <a:lnTo>
                        <a:pt x="388" y="455"/>
                      </a:lnTo>
                      <a:lnTo>
                        <a:pt x="381" y="386"/>
                      </a:lnTo>
                      <a:lnTo>
                        <a:pt x="409" y="311"/>
                      </a:lnTo>
                      <a:lnTo>
                        <a:pt x="448" y="258"/>
                      </a:lnTo>
                      <a:lnTo>
                        <a:pt x="445" y="243"/>
                      </a:lnTo>
                      <a:lnTo>
                        <a:pt x="476" y="194"/>
                      </a:lnTo>
                      <a:lnTo>
                        <a:pt x="491" y="142"/>
                      </a:lnTo>
                      <a:lnTo>
                        <a:pt x="486" y="139"/>
                      </a:lnTo>
                      <a:lnTo>
                        <a:pt x="510" y="119"/>
                      </a:lnTo>
                      <a:lnTo>
                        <a:pt x="536" y="73"/>
                      </a:lnTo>
                      <a:lnTo>
                        <a:pt x="530" y="63"/>
                      </a:lnTo>
                      <a:lnTo>
                        <a:pt x="456" y="66"/>
                      </a:lnTo>
                      <a:lnTo>
                        <a:pt x="477" y="41"/>
                      </a:lnTo>
                      <a:lnTo>
                        <a:pt x="471" y="0"/>
                      </a:lnTo>
                      <a:lnTo>
                        <a:pt x="0" y="16"/>
                      </a:lnTo>
                      <a:lnTo>
                        <a:pt x="21" y="159"/>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81" name="Freeform 271">
                  <a:extLst>
                    <a:ext uri="{FF2B5EF4-FFF2-40B4-BE49-F238E27FC236}">
                      <a16:creationId xmlns:a16="http://schemas.microsoft.com/office/drawing/2014/main" id="{BCFDE44D-8B03-E6D9-AE94-C3D4339414B5}"/>
                    </a:ext>
                  </a:extLst>
                </p:cNvPr>
                <p:cNvSpPr>
                  <a:spLocks noChangeAspect="1"/>
                </p:cNvSpPr>
                <p:nvPr/>
              </p:nvSpPr>
              <p:spPr bwMode="auto">
                <a:xfrm>
                  <a:off x="4752" y="6418"/>
                  <a:ext cx="381" cy="382"/>
                </a:xfrm>
                <a:custGeom>
                  <a:avLst/>
                  <a:gdLst>
                    <a:gd name="T0" fmla="*/ 7 w 562"/>
                    <a:gd name="T1" fmla="*/ 99 h 563"/>
                    <a:gd name="T2" fmla="*/ 7 w 562"/>
                    <a:gd name="T3" fmla="*/ 130 h 563"/>
                    <a:gd name="T4" fmla="*/ 38 w 562"/>
                    <a:gd name="T5" fmla="*/ 149 h 563"/>
                    <a:gd name="T6" fmla="*/ 50 w 562"/>
                    <a:gd name="T7" fmla="*/ 163 h 563"/>
                    <a:gd name="T8" fmla="*/ 75 w 562"/>
                    <a:gd name="T9" fmla="*/ 180 h 563"/>
                    <a:gd name="T10" fmla="*/ 79 w 562"/>
                    <a:gd name="T11" fmla="*/ 203 h 563"/>
                    <a:gd name="T12" fmla="*/ 84 w 562"/>
                    <a:gd name="T13" fmla="*/ 232 h 563"/>
                    <a:gd name="T14" fmla="*/ 107 w 562"/>
                    <a:gd name="T15" fmla="*/ 259 h 563"/>
                    <a:gd name="T16" fmla="*/ 236 w 562"/>
                    <a:gd name="T17" fmla="*/ 252 h 563"/>
                    <a:gd name="T18" fmla="*/ 229 w 562"/>
                    <a:gd name="T19" fmla="*/ 212 h 563"/>
                    <a:gd name="T20" fmla="*/ 240 w 562"/>
                    <a:gd name="T21" fmla="*/ 151 h 563"/>
                    <a:gd name="T22" fmla="*/ 240 w 562"/>
                    <a:gd name="T23" fmla="*/ 134 h 563"/>
                    <a:gd name="T24" fmla="*/ 258 w 562"/>
                    <a:gd name="T25" fmla="*/ 87 h 563"/>
                    <a:gd name="T26" fmla="*/ 253 w 562"/>
                    <a:gd name="T27" fmla="*/ 85 h 563"/>
                    <a:gd name="T28" fmla="*/ 242 w 562"/>
                    <a:gd name="T29" fmla="*/ 113 h 563"/>
                    <a:gd name="T30" fmla="*/ 232 w 562"/>
                    <a:gd name="T31" fmla="*/ 115 h 563"/>
                    <a:gd name="T32" fmla="*/ 227 w 562"/>
                    <a:gd name="T33" fmla="*/ 126 h 563"/>
                    <a:gd name="T34" fmla="*/ 216 w 562"/>
                    <a:gd name="T35" fmla="*/ 134 h 563"/>
                    <a:gd name="T36" fmla="*/ 224 w 562"/>
                    <a:gd name="T37" fmla="*/ 109 h 563"/>
                    <a:gd name="T38" fmla="*/ 232 w 562"/>
                    <a:gd name="T39" fmla="*/ 98 h 563"/>
                    <a:gd name="T40" fmla="*/ 218 w 562"/>
                    <a:gd name="T41" fmla="*/ 64 h 563"/>
                    <a:gd name="T42" fmla="*/ 209 w 562"/>
                    <a:gd name="T43" fmla="*/ 61 h 563"/>
                    <a:gd name="T44" fmla="*/ 205 w 562"/>
                    <a:gd name="T45" fmla="*/ 52 h 563"/>
                    <a:gd name="T46" fmla="*/ 105 w 562"/>
                    <a:gd name="T47" fmla="*/ 21 h 563"/>
                    <a:gd name="T48" fmla="*/ 92 w 562"/>
                    <a:gd name="T49" fmla="*/ 15 h 563"/>
                    <a:gd name="T50" fmla="*/ 85 w 562"/>
                    <a:gd name="T51" fmla="*/ 21 h 563"/>
                    <a:gd name="T52" fmla="*/ 83 w 562"/>
                    <a:gd name="T53" fmla="*/ 20 h 563"/>
                    <a:gd name="T54" fmla="*/ 85 w 562"/>
                    <a:gd name="T55" fmla="*/ 9 h 563"/>
                    <a:gd name="T56" fmla="*/ 89 w 562"/>
                    <a:gd name="T57" fmla="*/ 2 h 563"/>
                    <a:gd name="T58" fmla="*/ 85 w 562"/>
                    <a:gd name="T59" fmla="*/ 0 h 563"/>
                    <a:gd name="T60" fmla="*/ 45 w 562"/>
                    <a:gd name="T61" fmla="*/ 18 h 563"/>
                    <a:gd name="T62" fmla="*/ 41 w 562"/>
                    <a:gd name="T63" fmla="*/ 18 h 563"/>
                    <a:gd name="T64" fmla="*/ 32 w 562"/>
                    <a:gd name="T65" fmla="*/ 14 h 563"/>
                    <a:gd name="T66" fmla="*/ 24 w 562"/>
                    <a:gd name="T67" fmla="*/ 19 h 563"/>
                    <a:gd name="T68" fmla="*/ 26 w 562"/>
                    <a:gd name="T69" fmla="*/ 50 h 563"/>
                    <a:gd name="T70" fmla="*/ 0 w 562"/>
                    <a:gd name="T71" fmla="*/ 78 h 563"/>
                    <a:gd name="T72" fmla="*/ 7 w 562"/>
                    <a:gd name="T73" fmla="*/ 99 h 56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62"/>
                    <a:gd name="T112" fmla="*/ 0 h 563"/>
                    <a:gd name="T113" fmla="*/ 562 w 562"/>
                    <a:gd name="T114" fmla="*/ 563 h 56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62" h="563">
                      <a:moveTo>
                        <a:pt x="15" y="215"/>
                      </a:moveTo>
                      <a:lnTo>
                        <a:pt x="15" y="282"/>
                      </a:lnTo>
                      <a:lnTo>
                        <a:pt x="83" y="324"/>
                      </a:lnTo>
                      <a:lnTo>
                        <a:pt x="109" y="354"/>
                      </a:lnTo>
                      <a:lnTo>
                        <a:pt x="164" y="392"/>
                      </a:lnTo>
                      <a:lnTo>
                        <a:pt x="171" y="441"/>
                      </a:lnTo>
                      <a:lnTo>
                        <a:pt x="183" y="504"/>
                      </a:lnTo>
                      <a:lnTo>
                        <a:pt x="233" y="563"/>
                      </a:lnTo>
                      <a:lnTo>
                        <a:pt x="513" y="547"/>
                      </a:lnTo>
                      <a:lnTo>
                        <a:pt x="499" y="460"/>
                      </a:lnTo>
                      <a:lnTo>
                        <a:pt x="522" y="329"/>
                      </a:lnTo>
                      <a:lnTo>
                        <a:pt x="522" y="292"/>
                      </a:lnTo>
                      <a:lnTo>
                        <a:pt x="562" y="189"/>
                      </a:lnTo>
                      <a:lnTo>
                        <a:pt x="550" y="184"/>
                      </a:lnTo>
                      <a:lnTo>
                        <a:pt x="527" y="245"/>
                      </a:lnTo>
                      <a:lnTo>
                        <a:pt x="504" y="249"/>
                      </a:lnTo>
                      <a:lnTo>
                        <a:pt x="494" y="274"/>
                      </a:lnTo>
                      <a:lnTo>
                        <a:pt x="471" y="291"/>
                      </a:lnTo>
                      <a:lnTo>
                        <a:pt x="488" y="236"/>
                      </a:lnTo>
                      <a:lnTo>
                        <a:pt x="504" y="214"/>
                      </a:lnTo>
                      <a:lnTo>
                        <a:pt x="474" y="138"/>
                      </a:lnTo>
                      <a:lnTo>
                        <a:pt x="454" y="133"/>
                      </a:lnTo>
                      <a:lnTo>
                        <a:pt x="446" y="114"/>
                      </a:lnTo>
                      <a:lnTo>
                        <a:pt x="228" y="46"/>
                      </a:lnTo>
                      <a:lnTo>
                        <a:pt x="201" y="33"/>
                      </a:lnTo>
                      <a:lnTo>
                        <a:pt x="186" y="46"/>
                      </a:lnTo>
                      <a:lnTo>
                        <a:pt x="180" y="43"/>
                      </a:lnTo>
                      <a:lnTo>
                        <a:pt x="186" y="19"/>
                      </a:lnTo>
                      <a:lnTo>
                        <a:pt x="193" y="5"/>
                      </a:lnTo>
                      <a:lnTo>
                        <a:pt x="186" y="0"/>
                      </a:lnTo>
                      <a:lnTo>
                        <a:pt x="97" y="38"/>
                      </a:lnTo>
                      <a:lnTo>
                        <a:pt x="88" y="39"/>
                      </a:lnTo>
                      <a:lnTo>
                        <a:pt x="70" y="29"/>
                      </a:lnTo>
                      <a:lnTo>
                        <a:pt x="52" y="41"/>
                      </a:lnTo>
                      <a:lnTo>
                        <a:pt x="56" y="107"/>
                      </a:lnTo>
                      <a:lnTo>
                        <a:pt x="0" y="170"/>
                      </a:lnTo>
                      <a:lnTo>
                        <a:pt x="15" y="215"/>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82" name="Freeform 273">
                  <a:extLst>
                    <a:ext uri="{FF2B5EF4-FFF2-40B4-BE49-F238E27FC236}">
                      <a16:creationId xmlns:a16="http://schemas.microsoft.com/office/drawing/2014/main" id="{442D5641-5F66-DBF9-8EE8-F0E186DC8F7C}"/>
                    </a:ext>
                  </a:extLst>
                </p:cNvPr>
                <p:cNvSpPr>
                  <a:spLocks noChangeAspect="1"/>
                </p:cNvSpPr>
                <p:nvPr/>
              </p:nvSpPr>
              <p:spPr bwMode="auto">
                <a:xfrm>
                  <a:off x="4044" y="7266"/>
                  <a:ext cx="620" cy="306"/>
                </a:xfrm>
                <a:custGeom>
                  <a:avLst/>
                  <a:gdLst>
                    <a:gd name="T0" fmla="*/ 3 w 919"/>
                    <a:gd name="T1" fmla="*/ 0 h 452"/>
                    <a:gd name="T2" fmla="*/ 50 w 919"/>
                    <a:gd name="T3" fmla="*/ 2 h 452"/>
                    <a:gd name="T4" fmla="*/ 255 w 919"/>
                    <a:gd name="T5" fmla="*/ 12 h 452"/>
                    <a:gd name="T6" fmla="*/ 407 w 919"/>
                    <a:gd name="T7" fmla="*/ 11 h 452"/>
                    <a:gd name="T8" fmla="*/ 409 w 919"/>
                    <a:gd name="T9" fmla="*/ 42 h 452"/>
                    <a:gd name="T10" fmla="*/ 418 w 919"/>
                    <a:gd name="T11" fmla="*/ 107 h 452"/>
                    <a:gd name="T12" fmla="*/ 417 w 919"/>
                    <a:gd name="T13" fmla="*/ 207 h 452"/>
                    <a:gd name="T14" fmla="*/ 383 w 919"/>
                    <a:gd name="T15" fmla="*/ 191 h 452"/>
                    <a:gd name="T16" fmla="*/ 347 w 919"/>
                    <a:gd name="T17" fmla="*/ 197 h 452"/>
                    <a:gd name="T18" fmla="*/ 322 w 919"/>
                    <a:gd name="T19" fmla="*/ 204 h 452"/>
                    <a:gd name="T20" fmla="*/ 284 w 919"/>
                    <a:gd name="T21" fmla="*/ 205 h 452"/>
                    <a:gd name="T22" fmla="*/ 255 w 919"/>
                    <a:gd name="T23" fmla="*/ 188 h 452"/>
                    <a:gd name="T24" fmla="*/ 248 w 919"/>
                    <a:gd name="T25" fmla="*/ 197 h 452"/>
                    <a:gd name="T26" fmla="*/ 203 w 919"/>
                    <a:gd name="T27" fmla="*/ 178 h 452"/>
                    <a:gd name="T28" fmla="*/ 181 w 919"/>
                    <a:gd name="T29" fmla="*/ 173 h 452"/>
                    <a:gd name="T30" fmla="*/ 170 w 919"/>
                    <a:gd name="T31" fmla="*/ 163 h 452"/>
                    <a:gd name="T32" fmla="*/ 157 w 919"/>
                    <a:gd name="T33" fmla="*/ 162 h 452"/>
                    <a:gd name="T34" fmla="*/ 142 w 919"/>
                    <a:gd name="T35" fmla="*/ 151 h 452"/>
                    <a:gd name="T36" fmla="*/ 148 w 919"/>
                    <a:gd name="T37" fmla="*/ 38 h 452"/>
                    <a:gd name="T38" fmla="*/ 0 w 919"/>
                    <a:gd name="T39" fmla="*/ 29 h 452"/>
                    <a:gd name="T40" fmla="*/ 3 w 919"/>
                    <a:gd name="T41" fmla="*/ 0 h 45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9"/>
                    <a:gd name="T64" fmla="*/ 0 h 452"/>
                    <a:gd name="T65" fmla="*/ 919 w 919"/>
                    <a:gd name="T66" fmla="*/ 452 h 45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9" h="452">
                      <a:moveTo>
                        <a:pt x="8" y="0"/>
                      </a:moveTo>
                      <a:lnTo>
                        <a:pt x="110" y="5"/>
                      </a:lnTo>
                      <a:lnTo>
                        <a:pt x="560" y="26"/>
                      </a:lnTo>
                      <a:lnTo>
                        <a:pt x="895" y="24"/>
                      </a:lnTo>
                      <a:lnTo>
                        <a:pt x="898" y="91"/>
                      </a:lnTo>
                      <a:lnTo>
                        <a:pt x="919" y="234"/>
                      </a:lnTo>
                      <a:lnTo>
                        <a:pt x="916" y="452"/>
                      </a:lnTo>
                      <a:lnTo>
                        <a:pt x="842" y="416"/>
                      </a:lnTo>
                      <a:lnTo>
                        <a:pt x="764" y="430"/>
                      </a:lnTo>
                      <a:lnTo>
                        <a:pt x="707" y="446"/>
                      </a:lnTo>
                      <a:lnTo>
                        <a:pt x="624" y="447"/>
                      </a:lnTo>
                      <a:lnTo>
                        <a:pt x="560" y="410"/>
                      </a:lnTo>
                      <a:lnTo>
                        <a:pt x="544" y="430"/>
                      </a:lnTo>
                      <a:lnTo>
                        <a:pt x="446" y="388"/>
                      </a:lnTo>
                      <a:lnTo>
                        <a:pt x="398" y="378"/>
                      </a:lnTo>
                      <a:lnTo>
                        <a:pt x="374" y="356"/>
                      </a:lnTo>
                      <a:lnTo>
                        <a:pt x="344" y="355"/>
                      </a:lnTo>
                      <a:lnTo>
                        <a:pt x="312" y="330"/>
                      </a:lnTo>
                      <a:lnTo>
                        <a:pt x="325" y="82"/>
                      </a:lnTo>
                      <a:lnTo>
                        <a:pt x="0" y="64"/>
                      </a:lnTo>
                      <a:lnTo>
                        <a:pt x="8" y="0"/>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83" name="Freeform 274">
                  <a:extLst>
                    <a:ext uri="{FF2B5EF4-FFF2-40B4-BE49-F238E27FC236}">
                      <a16:creationId xmlns:a16="http://schemas.microsoft.com/office/drawing/2014/main" id="{78B68D68-B66E-3F53-EE72-E7F28ECA9F10}"/>
                    </a:ext>
                  </a:extLst>
                </p:cNvPr>
                <p:cNvSpPr>
                  <a:spLocks noChangeAspect="1"/>
                </p:cNvSpPr>
                <p:nvPr/>
              </p:nvSpPr>
              <p:spPr bwMode="auto">
                <a:xfrm>
                  <a:off x="3153" y="6112"/>
                  <a:ext cx="432" cy="659"/>
                </a:xfrm>
                <a:custGeom>
                  <a:avLst/>
                  <a:gdLst>
                    <a:gd name="T0" fmla="*/ 0 w 638"/>
                    <a:gd name="T1" fmla="*/ 396 h 972"/>
                    <a:gd name="T2" fmla="*/ 24 w 638"/>
                    <a:gd name="T3" fmla="*/ 301 h 972"/>
                    <a:gd name="T4" fmla="*/ 37 w 638"/>
                    <a:gd name="T5" fmla="*/ 275 h 972"/>
                    <a:gd name="T6" fmla="*/ 26 w 638"/>
                    <a:gd name="T7" fmla="*/ 264 h 972"/>
                    <a:gd name="T8" fmla="*/ 28 w 638"/>
                    <a:gd name="T9" fmla="*/ 252 h 972"/>
                    <a:gd name="T10" fmla="*/ 47 w 638"/>
                    <a:gd name="T11" fmla="*/ 236 h 972"/>
                    <a:gd name="T12" fmla="*/ 74 w 638"/>
                    <a:gd name="T13" fmla="*/ 194 h 972"/>
                    <a:gd name="T14" fmla="*/ 66 w 638"/>
                    <a:gd name="T15" fmla="*/ 180 h 972"/>
                    <a:gd name="T16" fmla="*/ 62 w 638"/>
                    <a:gd name="T17" fmla="*/ 169 h 972"/>
                    <a:gd name="T18" fmla="*/ 63 w 638"/>
                    <a:gd name="T19" fmla="*/ 145 h 972"/>
                    <a:gd name="T20" fmla="*/ 98 w 638"/>
                    <a:gd name="T21" fmla="*/ 0 h 972"/>
                    <a:gd name="T22" fmla="*/ 137 w 638"/>
                    <a:gd name="T23" fmla="*/ 9 h 972"/>
                    <a:gd name="T24" fmla="*/ 123 w 638"/>
                    <a:gd name="T25" fmla="*/ 65 h 972"/>
                    <a:gd name="T26" fmla="*/ 132 w 638"/>
                    <a:gd name="T27" fmla="*/ 85 h 972"/>
                    <a:gd name="T28" fmla="*/ 133 w 638"/>
                    <a:gd name="T29" fmla="*/ 97 h 972"/>
                    <a:gd name="T30" fmla="*/ 129 w 638"/>
                    <a:gd name="T31" fmla="*/ 99 h 972"/>
                    <a:gd name="T32" fmla="*/ 143 w 638"/>
                    <a:gd name="T33" fmla="*/ 113 h 972"/>
                    <a:gd name="T34" fmla="*/ 158 w 638"/>
                    <a:gd name="T35" fmla="*/ 149 h 972"/>
                    <a:gd name="T36" fmla="*/ 163 w 638"/>
                    <a:gd name="T37" fmla="*/ 180 h 972"/>
                    <a:gd name="T38" fmla="*/ 166 w 638"/>
                    <a:gd name="T39" fmla="*/ 199 h 972"/>
                    <a:gd name="T40" fmla="*/ 156 w 638"/>
                    <a:gd name="T41" fmla="*/ 216 h 972"/>
                    <a:gd name="T42" fmla="*/ 162 w 638"/>
                    <a:gd name="T43" fmla="*/ 223 h 972"/>
                    <a:gd name="T44" fmla="*/ 182 w 638"/>
                    <a:gd name="T45" fmla="*/ 212 h 972"/>
                    <a:gd name="T46" fmla="*/ 196 w 638"/>
                    <a:gd name="T47" fmla="*/ 269 h 972"/>
                    <a:gd name="T48" fmla="*/ 205 w 638"/>
                    <a:gd name="T49" fmla="*/ 273 h 972"/>
                    <a:gd name="T50" fmla="*/ 208 w 638"/>
                    <a:gd name="T51" fmla="*/ 289 h 972"/>
                    <a:gd name="T52" fmla="*/ 234 w 638"/>
                    <a:gd name="T53" fmla="*/ 296 h 972"/>
                    <a:gd name="T54" fmla="*/ 275 w 638"/>
                    <a:gd name="T55" fmla="*/ 296 h 972"/>
                    <a:gd name="T56" fmla="*/ 293 w 638"/>
                    <a:gd name="T57" fmla="*/ 303 h 972"/>
                    <a:gd name="T58" fmla="*/ 268 w 638"/>
                    <a:gd name="T59" fmla="*/ 447 h 972"/>
                    <a:gd name="T60" fmla="*/ 134 w 638"/>
                    <a:gd name="T61" fmla="*/ 424 h 972"/>
                    <a:gd name="T62" fmla="*/ 0 w 638"/>
                    <a:gd name="T63" fmla="*/ 396 h 97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38"/>
                    <a:gd name="T97" fmla="*/ 0 h 972"/>
                    <a:gd name="T98" fmla="*/ 638 w 638"/>
                    <a:gd name="T99" fmla="*/ 972 h 97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38" h="972">
                      <a:moveTo>
                        <a:pt x="0" y="862"/>
                      </a:moveTo>
                      <a:lnTo>
                        <a:pt x="53" y="655"/>
                      </a:lnTo>
                      <a:lnTo>
                        <a:pt x="80" y="599"/>
                      </a:lnTo>
                      <a:lnTo>
                        <a:pt x="57" y="574"/>
                      </a:lnTo>
                      <a:lnTo>
                        <a:pt x="62" y="548"/>
                      </a:lnTo>
                      <a:lnTo>
                        <a:pt x="102" y="514"/>
                      </a:lnTo>
                      <a:lnTo>
                        <a:pt x="163" y="422"/>
                      </a:lnTo>
                      <a:lnTo>
                        <a:pt x="144" y="391"/>
                      </a:lnTo>
                      <a:lnTo>
                        <a:pt x="134" y="368"/>
                      </a:lnTo>
                      <a:lnTo>
                        <a:pt x="138" y="316"/>
                      </a:lnTo>
                      <a:lnTo>
                        <a:pt x="214" y="0"/>
                      </a:lnTo>
                      <a:lnTo>
                        <a:pt x="298" y="19"/>
                      </a:lnTo>
                      <a:lnTo>
                        <a:pt x="269" y="141"/>
                      </a:lnTo>
                      <a:lnTo>
                        <a:pt x="288" y="185"/>
                      </a:lnTo>
                      <a:lnTo>
                        <a:pt x="290" y="211"/>
                      </a:lnTo>
                      <a:lnTo>
                        <a:pt x="281" y="216"/>
                      </a:lnTo>
                      <a:lnTo>
                        <a:pt x="312" y="245"/>
                      </a:lnTo>
                      <a:lnTo>
                        <a:pt x="344" y="324"/>
                      </a:lnTo>
                      <a:lnTo>
                        <a:pt x="355" y="393"/>
                      </a:lnTo>
                      <a:lnTo>
                        <a:pt x="362" y="432"/>
                      </a:lnTo>
                      <a:lnTo>
                        <a:pt x="339" y="469"/>
                      </a:lnTo>
                      <a:lnTo>
                        <a:pt x="353" y="485"/>
                      </a:lnTo>
                      <a:lnTo>
                        <a:pt x="398" y="460"/>
                      </a:lnTo>
                      <a:lnTo>
                        <a:pt x="429" y="585"/>
                      </a:lnTo>
                      <a:lnTo>
                        <a:pt x="448" y="593"/>
                      </a:lnTo>
                      <a:lnTo>
                        <a:pt x="453" y="629"/>
                      </a:lnTo>
                      <a:lnTo>
                        <a:pt x="509" y="643"/>
                      </a:lnTo>
                      <a:lnTo>
                        <a:pt x="600" y="643"/>
                      </a:lnTo>
                      <a:lnTo>
                        <a:pt x="638" y="659"/>
                      </a:lnTo>
                      <a:lnTo>
                        <a:pt x="585" y="972"/>
                      </a:lnTo>
                      <a:lnTo>
                        <a:pt x="292" y="922"/>
                      </a:lnTo>
                      <a:lnTo>
                        <a:pt x="0" y="862"/>
                      </a:lnTo>
                      <a:close/>
                    </a:path>
                  </a:pathLst>
                </a:custGeom>
                <a:solidFill>
                  <a:srgbClr val="A9CF83"/>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84" name="Freeform 277">
                  <a:extLst>
                    <a:ext uri="{FF2B5EF4-FFF2-40B4-BE49-F238E27FC236}">
                      <a16:creationId xmlns:a16="http://schemas.microsoft.com/office/drawing/2014/main" id="{E27292CC-85FA-6F35-EBD4-D615173E8C72}"/>
                    </a:ext>
                  </a:extLst>
                </p:cNvPr>
                <p:cNvSpPr>
                  <a:spLocks noChangeAspect="1"/>
                </p:cNvSpPr>
                <p:nvPr/>
              </p:nvSpPr>
              <p:spPr bwMode="auto">
                <a:xfrm>
                  <a:off x="4117" y="7009"/>
                  <a:ext cx="534" cy="276"/>
                </a:xfrm>
                <a:custGeom>
                  <a:avLst/>
                  <a:gdLst>
                    <a:gd name="T0" fmla="*/ 12 w 788"/>
                    <a:gd name="T1" fmla="*/ 0 h 405"/>
                    <a:gd name="T2" fmla="*/ 148 w 788"/>
                    <a:gd name="T3" fmla="*/ 7 h 405"/>
                    <a:gd name="T4" fmla="*/ 327 w 788"/>
                    <a:gd name="T5" fmla="*/ 10 h 405"/>
                    <a:gd name="T6" fmla="*/ 336 w 788"/>
                    <a:gd name="T7" fmla="*/ 18 h 405"/>
                    <a:gd name="T8" fmla="*/ 342 w 788"/>
                    <a:gd name="T9" fmla="*/ 15 h 405"/>
                    <a:gd name="T10" fmla="*/ 348 w 788"/>
                    <a:gd name="T11" fmla="*/ 25 h 405"/>
                    <a:gd name="T12" fmla="*/ 344 w 788"/>
                    <a:gd name="T13" fmla="*/ 25 h 405"/>
                    <a:gd name="T14" fmla="*/ 336 w 788"/>
                    <a:gd name="T15" fmla="*/ 38 h 405"/>
                    <a:gd name="T16" fmla="*/ 351 w 788"/>
                    <a:gd name="T17" fmla="*/ 58 h 405"/>
                    <a:gd name="T18" fmla="*/ 362 w 788"/>
                    <a:gd name="T19" fmla="*/ 61 h 405"/>
                    <a:gd name="T20" fmla="*/ 361 w 788"/>
                    <a:gd name="T21" fmla="*/ 187 h 405"/>
                    <a:gd name="T22" fmla="*/ 207 w 788"/>
                    <a:gd name="T23" fmla="*/ 188 h 405"/>
                    <a:gd name="T24" fmla="*/ 0 w 788"/>
                    <a:gd name="T25" fmla="*/ 179 h 405"/>
                    <a:gd name="T26" fmla="*/ 12 w 788"/>
                    <a:gd name="T27" fmla="*/ 0 h 40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88"/>
                    <a:gd name="T43" fmla="*/ 0 h 405"/>
                    <a:gd name="T44" fmla="*/ 788 w 788"/>
                    <a:gd name="T45" fmla="*/ 405 h 40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88" h="405">
                      <a:moveTo>
                        <a:pt x="27" y="0"/>
                      </a:moveTo>
                      <a:lnTo>
                        <a:pt x="322" y="15"/>
                      </a:lnTo>
                      <a:lnTo>
                        <a:pt x="711" y="21"/>
                      </a:lnTo>
                      <a:lnTo>
                        <a:pt x="732" y="38"/>
                      </a:lnTo>
                      <a:lnTo>
                        <a:pt x="744" y="33"/>
                      </a:lnTo>
                      <a:lnTo>
                        <a:pt x="759" y="53"/>
                      </a:lnTo>
                      <a:lnTo>
                        <a:pt x="748" y="53"/>
                      </a:lnTo>
                      <a:lnTo>
                        <a:pt x="732" y="82"/>
                      </a:lnTo>
                      <a:lnTo>
                        <a:pt x="765" y="124"/>
                      </a:lnTo>
                      <a:lnTo>
                        <a:pt x="788" y="130"/>
                      </a:lnTo>
                      <a:lnTo>
                        <a:pt x="785" y="403"/>
                      </a:lnTo>
                      <a:lnTo>
                        <a:pt x="450" y="405"/>
                      </a:lnTo>
                      <a:lnTo>
                        <a:pt x="0" y="385"/>
                      </a:lnTo>
                      <a:lnTo>
                        <a:pt x="27" y="0"/>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85" name="Freeform 278">
                  <a:extLst>
                    <a:ext uri="{FF2B5EF4-FFF2-40B4-BE49-F238E27FC236}">
                      <a16:creationId xmlns:a16="http://schemas.microsoft.com/office/drawing/2014/main" id="{9C93047E-EBB1-64C1-455F-B0301E7052B4}"/>
                    </a:ext>
                  </a:extLst>
                </p:cNvPr>
                <p:cNvSpPr>
                  <a:spLocks noChangeAspect="1"/>
                </p:cNvSpPr>
                <p:nvPr/>
              </p:nvSpPr>
              <p:spPr bwMode="auto">
                <a:xfrm>
                  <a:off x="2818" y="6030"/>
                  <a:ext cx="480" cy="333"/>
                </a:xfrm>
                <a:custGeom>
                  <a:avLst/>
                  <a:gdLst>
                    <a:gd name="T0" fmla="*/ 12 w 710"/>
                    <a:gd name="T1" fmla="*/ 49 h 492"/>
                    <a:gd name="T2" fmla="*/ 8 w 710"/>
                    <a:gd name="T3" fmla="*/ 111 h 492"/>
                    <a:gd name="T4" fmla="*/ 16 w 710"/>
                    <a:gd name="T5" fmla="*/ 111 h 492"/>
                    <a:gd name="T6" fmla="*/ 11 w 710"/>
                    <a:gd name="T7" fmla="*/ 124 h 492"/>
                    <a:gd name="T8" fmla="*/ 5 w 710"/>
                    <a:gd name="T9" fmla="*/ 117 h 492"/>
                    <a:gd name="T10" fmla="*/ 0 w 710"/>
                    <a:gd name="T11" fmla="*/ 133 h 492"/>
                    <a:gd name="T12" fmla="*/ 23 w 710"/>
                    <a:gd name="T13" fmla="*/ 145 h 492"/>
                    <a:gd name="T14" fmla="*/ 24 w 710"/>
                    <a:gd name="T15" fmla="*/ 151 h 492"/>
                    <a:gd name="T16" fmla="*/ 30 w 710"/>
                    <a:gd name="T17" fmla="*/ 152 h 492"/>
                    <a:gd name="T18" fmla="*/ 59 w 710"/>
                    <a:gd name="T19" fmla="*/ 196 h 492"/>
                    <a:gd name="T20" fmla="*/ 92 w 710"/>
                    <a:gd name="T21" fmla="*/ 195 h 492"/>
                    <a:gd name="T22" fmla="*/ 118 w 710"/>
                    <a:gd name="T23" fmla="*/ 206 h 492"/>
                    <a:gd name="T24" fmla="*/ 128 w 710"/>
                    <a:gd name="T25" fmla="*/ 205 h 492"/>
                    <a:gd name="T26" fmla="*/ 203 w 710"/>
                    <a:gd name="T27" fmla="*/ 206 h 492"/>
                    <a:gd name="T28" fmla="*/ 288 w 710"/>
                    <a:gd name="T29" fmla="*/ 225 h 492"/>
                    <a:gd name="T30" fmla="*/ 289 w 710"/>
                    <a:gd name="T31" fmla="*/ 200 h 492"/>
                    <a:gd name="T32" fmla="*/ 325 w 710"/>
                    <a:gd name="T33" fmla="*/ 56 h 492"/>
                    <a:gd name="T34" fmla="*/ 100 w 710"/>
                    <a:gd name="T35" fmla="*/ 0 h 492"/>
                    <a:gd name="T36" fmla="*/ 101 w 710"/>
                    <a:gd name="T37" fmla="*/ 42 h 492"/>
                    <a:gd name="T38" fmla="*/ 90 w 710"/>
                    <a:gd name="T39" fmla="*/ 78 h 492"/>
                    <a:gd name="T40" fmla="*/ 89 w 710"/>
                    <a:gd name="T41" fmla="*/ 95 h 492"/>
                    <a:gd name="T42" fmla="*/ 64 w 710"/>
                    <a:gd name="T43" fmla="*/ 102 h 492"/>
                    <a:gd name="T44" fmla="*/ 63 w 710"/>
                    <a:gd name="T45" fmla="*/ 92 h 492"/>
                    <a:gd name="T46" fmla="*/ 82 w 710"/>
                    <a:gd name="T47" fmla="*/ 81 h 492"/>
                    <a:gd name="T48" fmla="*/ 81 w 710"/>
                    <a:gd name="T49" fmla="*/ 72 h 492"/>
                    <a:gd name="T50" fmla="*/ 64 w 710"/>
                    <a:gd name="T51" fmla="*/ 73 h 492"/>
                    <a:gd name="T52" fmla="*/ 77 w 710"/>
                    <a:gd name="T53" fmla="*/ 63 h 492"/>
                    <a:gd name="T54" fmla="*/ 86 w 710"/>
                    <a:gd name="T55" fmla="*/ 56 h 492"/>
                    <a:gd name="T56" fmla="*/ 14 w 710"/>
                    <a:gd name="T57" fmla="*/ 11 h 492"/>
                    <a:gd name="T58" fmla="*/ 8 w 710"/>
                    <a:gd name="T59" fmla="*/ 24 h 492"/>
                    <a:gd name="T60" fmla="*/ 12 w 710"/>
                    <a:gd name="T61" fmla="*/ 49 h 49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10"/>
                    <a:gd name="T94" fmla="*/ 0 h 492"/>
                    <a:gd name="T95" fmla="*/ 710 w 710"/>
                    <a:gd name="T96" fmla="*/ 492 h 49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10" h="492">
                      <a:moveTo>
                        <a:pt x="27" y="107"/>
                      </a:moveTo>
                      <a:lnTo>
                        <a:pt x="18" y="242"/>
                      </a:lnTo>
                      <a:lnTo>
                        <a:pt x="34" y="242"/>
                      </a:lnTo>
                      <a:lnTo>
                        <a:pt x="24" y="271"/>
                      </a:lnTo>
                      <a:lnTo>
                        <a:pt x="11" y="255"/>
                      </a:lnTo>
                      <a:lnTo>
                        <a:pt x="0" y="290"/>
                      </a:lnTo>
                      <a:lnTo>
                        <a:pt x="51" y="316"/>
                      </a:lnTo>
                      <a:lnTo>
                        <a:pt x="53" y="329"/>
                      </a:lnTo>
                      <a:lnTo>
                        <a:pt x="65" y="331"/>
                      </a:lnTo>
                      <a:lnTo>
                        <a:pt x="129" y="429"/>
                      </a:lnTo>
                      <a:lnTo>
                        <a:pt x="201" y="426"/>
                      </a:lnTo>
                      <a:lnTo>
                        <a:pt x="257" y="449"/>
                      </a:lnTo>
                      <a:lnTo>
                        <a:pt x="281" y="447"/>
                      </a:lnTo>
                      <a:lnTo>
                        <a:pt x="445" y="449"/>
                      </a:lnTo>
                      <a:lnTo>
                        <a:pt x="630" y="492"/>
                      </a:lnTo>
                      <a:lnTo>
                        <a:pt x="633" y="438"/>
                      </a:lnTo>
                      <a:lnTo>
                        <a:pt x="710" y="123"/>
                      </a:lnTo>
                      <a:lnTo>
                        <a:pt x="219" y="0"/>
                      </a:lnTo>
                      <a:lnTo>
                        <a:pt x="222" y="91"/>
                      </a:lnTo>
                      <a:lnTo>
                        <a:pt x="197" y="170"/>
                      </a:lnTo>
                      <a:lnTo>
                        <a:pt x="195" y="207"/>
                      </a:lnTo>
                      <a:lnTo>
                        <a:pt x="141" y="221"/>
                      </a:lnTo>
                      <a:lnTo>
                        <a:pt x="138" y="201"/>
                      </a:lnTo>
                      <a:lnTo>
                        <a:pt x="180" y="178"/>
                      </a:lnTo>
                      <a:lnTo>
                        <a:pt x="177" y="156"/>
                      </a:lnTo>
                      <a:lnTo>
                        <a:pt x="140" y="159"/>
                      </a:lnTo>
                      <a:lnTo>
                        <a:pt x="168" y="138"/>
                      </a:lnTo>
                      <a:lnTo>
                        <a:pt x="188" y="121"/>
                      </a:lnTo>
                      <a:lnTo>
                        <a:pt x="29" y="23"/>
                      </a:lnTo>
                      <a:lnTo>
                        <a:pt x="18" y="52"/>
                      </a:lnTo>
                      <a:lnTo>
                        <a:pt x="27" y="107"/>
                      </a:lnTo>
                      <a:close/>
                    </a:path>
                  </a:pathLst>
                </a:custGeom>
                <a:solidFill>
                  <a:srgbClr val="A9CF83"/>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86" name="Freeform 280">
                  <a:extLst>
                    <a:ext uri="{FF2B5EF4-FFF2-40B4-BE49-F238E27FC236}">
                      <a16:creationId xmlns:a16="http://schemas.microsoft.com/office/drawing/2014/main" id="{F411CDAE-0D8E-8286-0042-520ADCFD19DD}"/>
                    </a:ext>
                  </a:extLst>
                </p:cNvPr>
                <p:cNvSpPr>
                  <a:spLocks noChangeAspect="1"/>
                </p:cNvSpPr>
                <p:nvPr/>
              </p:nvSpPr>
              <p:spPr bwMode="auto">
                <a:xfrm>
                  <a:off x="2638" y="6578"/>
                  <a:ext cx="570" cy="929"/>
                </a:xfrm>
                <a:custGeom>
                  <a:avLst/>
                  <a:gdLst>
                    <a:gd name="T0" fmla="*/ 12 w 843"/>
                    <a:gd name="T1" fmla="*/ 128 h 1371"/>
                    <a:gd name="T2" fmla="*/ 1 w 843"/>
                    <a:gd name="T3" fmla="*/ 177 h 1371"/>
                    <a:gd name="T4" fmla="*/ 39 w 843"/>
                    <a:gd name="T5" fmla="*/ 255 h 1371"/>
                    <a:gd name="T6" fmla="*/ 46 w 843"/>
                    <a:gd name="T7" fmla="*/ 251 h 1371"/>
                    <a:gd name="T8" fmla="*/ 57 w 843"/>
                    <a:gd name="T9" fmla="*/ 284 h 1371"/>
                    <a:gd name="T10" fmla="*/ 39 w 843"/>
                    <a:gd name="T11" fmla="*/ 260 h 1371"/>
                    <a:gd name="T12" fmla="*/ 34 w 843"/>
                    <a:gd name="T13" fmla="*/ 297 h 1371"/>
                    <a:gd name="T14" fmla="*/ 55 w 843"/>
                    <a:gd name="T15" fmla="*/ 318 h 1371"/>
                    <a:gd name="T16" fmla="*/ 41 w 843"/>
                    <a:gd name="T17" fmla="*/ 350 h 1371"/>
                    <a:gd name="T18" fmla="*/ 81 w 843"/>
                    <a:gd name="T19" fmla="*/ 434 h 1371"/>
                    <a:gd name="T20" fmla="*/ 72 w 843"/>
                    <a:gd name="T21" fmla="*/ 464 h 1371"/>
                    <a:gd name="T22" fmla="*/ 126 w 843"/>
                    <a:gd name="T23" fmla="*/ 488 h 1371"/>
                    <a:gd name="T24" fmla="*/ 146 w 843"/>
                    <a:gd name="T25" fmla="*/ 513 h 1371"/>
                    <a:gd name="T26" fmla="*/ 168 w 843"/>
                    <a:gd name="T27" fmla="*/ 522 h 1371"/>
                    <a:gd name="T28" fmla="*/ 168 w 843"/>
                    <a:gd name="T29" fmla="*/ 537 h 1371"/>
                    <a:gd name="T30" fmla="*/ 182 w 843"/>
                    <a:gd name="T31" fmla="*/ 539 h 1371"/>
                    <a:gd name="T32" fmla="*/ 214 w 843"/>
                    <a:gd name="T33" fmla="*/ 587 h 1371"/>
                    <a:gd name="T34" fmla="*/ 214 w 843"/>
                    <a:gd name="T35" fmla="*/ 621 h 1371"/>
                    <a:gd name="T36" fmla="*/ 351 w 843"/>
                    <a:gd name="T37" fmla="*/ 629 h 1371"/>
                    <a:gd name="T38" fmla="*/ 342 w 843"/>
                    <a:gd name="T39" fmla="*/ 615 h 1371"/>
                    <a:gd name="T40" fmla="*/ 347 w 843"/>
                    <a:gd name="T41" fmla="*/ 595 h 1371"/>
                    <a:gd name="T42" fmla="*/ 369 w 843"/>
                    <a:gd name="T43" fmla="*/ 562 h 1371"/>
                    <a:gd name="T44" fmla="*/ 385 w 843"/>
                    <a:gd name="T45" fmla="*/ 551 h 1371"/>
                    <a:gd name="T46" fmla="*/ 376 w 843"/>
                    <a:gd name="T47" fmla="*/ 539 h 1371"/>
                    <a:gd name="T48" fmla="*/ 369 w 843"/>
                    <a:gd name="T49" fmla="*/ 505 h 1371"/>
                    <a:gd name="T50" fmla="*/ 173 w 843"/>
                    <a:gd name="T51" fmla="*/ 215 h 1371"/>
                    <a:gd name="T52" fmla="*/ 220 w 843"/>
                    <a:gd name="T53" fmla="*/ 49 h 1371"/>
                    <a:gd name="T54" fmla="*/ 36 w 843"/>
                    <a:gd name="T55" fmla="*/ 0 h 1371"/>
                    <a:gd name="T56" fmla="*/ 30 w 843"/>
                    <a:gd name="T57" fmla="*/ 9 h 1371"/>
                    <a:gd name="T58" fmla="*/ 0 w 843"/>
                    <a:gd name="T59" fmla="*/ 83 h 1371"/>
                    <a:gd name="T60" fmla="*/ 12 w 843"/>
                    <a:gd name="T61" fmla="*/ 128 h 13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43"/>
                    <a:gd name="T94" fmla="*/ 0 h 1371"/>
                    <a:gd name="T95" fmla="*/ 843 w 843"/>
                    <a:gd name="T96" fmla="*/ 1371 h 137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43" h="1371">
                      <a:moveTo>
                        <a:pt x="27" y="279"/>
                      </a:moveTo>
                      <a:lnTo>
                        <a:pt x="3" y="385"/>
                      </a:lnTo>
                      <a:lnTo>
                        <a:pt x="85" y="556"/>
                      </a:lnTo>
                      <a:lnTo>
                        <a:pt x="100" y="546"/>
                      </a:lnTo>
                      <a:lnTo>
                        <a:pt x="125" y="618"/>
                      </a:lnTo>
                      <a:lnTo>
                        <a:pt x="85" y="567"/>
                      </a:lnTo>
                      <a:lnTo>
                        <a:pt x="76" y="647"/>
                      </a:lnTo>
                      <a:lnTo>
                        <a:pt x="122" y="693"/>
                      </a:lnTo>
                      <a:lnTo>
                        <a:pt x="89" y="761"/>
                      </a:lnTo>
                      <a:lnTo>
                        <a:pt x="177" y="945"/>
                      </a:lnTo>
                      <a:lnTo>
                        <a:pt x="158" y="1011"/>
                      </a:lnTo>
                      <a:lnTo>
                        <a:pt x="275" y="1063"/>
                      </a:lnTo>
                      <a:lnTo>
                        <a:pt x="319" y="1117"/>
                      </a:lnTo>
                      <a:lnTo>
                        <a:pt x="368" y="1136"/>
                      </a:lnTo>
                      <a:lnTo>
                        <a:pt x="368" y="1169"/>
                      </a:lnTo>
                      <a:lnTo>
                        <a:pt x="398" y="1175"/>
                      </a:lnTo>
                      <a:lnTo>
                        <a:pt x="467" y="1280"/>
                      </a:lnTo>
                      <a:lnTo>
                        <a:pt x="467" y="1354"/>
                      </a:lnTo>
                      <a:lnTo>
                        <a:pt x="768" y="1371"/>
                      </a:lnTo>
                      <a:lnTo>
                        <a:pt x="749" y="1340"/>
                      </a:lnTo>
                      <a:lnTo>
                        <a:pt x="758" y="1295"/>
                      </a:lnTo>
                      <a:lnTo>
                        <a:pt x="807" y="1223"/>
                      </a:lnTo>
                      <a:lnTo>
                        <a:pt x="843" y="1200"/>
                      </a:lnTo>
                      <a:lnTo>
                        <a:pt x="822" y="1173"/>
                      </a:lnTo>
                      <a:lnTo>
                        <a:pt x="807" y="1100"/>
                      </a:lnTo>
                      <a:lnTo>
                        <a:pt x="378" y="470"/>
                      </a:lnTo>
                      <a:lnTo>
                        <a:pt x="480" y="106"/>
                      </a:lnTo>
                      <a:lnTo>
                        <a:pt x="79" y="0"/>
                      </a:lnTo>
                      <a:lnTo>
                        <a:pt x="67" y="21"/>
                      </a:lnTo>
                      <a:lnTo>
                        <a:pt x="0" y="182"/>
                      </a:lnTo>
                      <a:lnTo>
                        <a:pt x="27" y="279"/>
                      </a:lnTo>
                      <a:close/>
                    </a:path>
                  </a:pathLst>
                </a:custGeom>
                <a:solidFill>
                  <a:srgbClr val="A9CF83"/>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87" name="Freeform 281">
                  <a:extLst>
                    <a:ext uri="{FF2B5EF4-FFF2-40B4-BE49-F238E27FC236}">
                      <a16:creationId xmlns:a16="http://schemas.microsoft.com/office/drawing/2014/main" id="{481DA102-F431-1832-5BCE-4E42AE760F27}"/>
                    </a:ext>
                  </a:extLst>
                </p:cNvPr>
                <p:cNvSpPr>
                  <a:spLocks noChangeAspect="1"/>
                </p:cNvSpPr>
                <p:nvPr/>
              </p:nvSpPr>
              <p:spPr bwMode="auto">
                <a:xfrm>
                  <a:off x="2892" y="6651"/>
                  <a:ext cx="458" cy="672"/>
                </a:xfrm>
                <a:custGeom>
                  <a:avLst/>
                  <a:gdLst>
                    <a:gd name="T0" fmla="*/ 0 w 677"/>
                    <a:gd name="T1" fmla="*/ 166 h 994"/>
                    <a:gd name="T2" fmla="*/ 197 w 677"/>
                    <a:gd name="T3" fmla="*/ 454 h 994"/>
                    <a:gd name="T4" fmla="*/ 204 w 677"/>
                    <a:gd name="T5" fmla="*/ 393 h 994"/>
                    <a:gd name="T6" fmla="*/ 215 w 677"/>
                    <a:gd name="T7" fmla="*/ 390 h 994"/>
                    <a:gd name="T8" fmla="*/ 234 w 677"/>
                    <a:gd name="T9" fmla="*/ 400 h 994"/>
                    <a:gd name="T10" fmla="*/ 249 w 677"/>
                    <a:gd name="T11" fmla="*/ 345 h 994"/>
                    <a:gd name="T12" fmla="*/ 310 w 677"/>
                    <a:gd name="T13" fmla="*/ 58 h 994"/>
                    <a:gd name="T14" fmla="*/ 176 w 677"/>
                    <a:gd name="T15" fmla="*/ 30 h 994"/>
                    <a:gd name="T16" fmla="*/ 46 w 677"/>
                    <a:gd name="T17" fmla="*/ 0 h 994"/>
                    <a:gd name="T18" fmla="*/ 0 w 677"/>
                    <a:gd name="T19" fmla="*/ 166 h 9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7"/>
                    <a:gd name="T31" fmla="*/ 0 h 994"/>
                    <a:gd name="T32" fmla="*/ 677 w 677"/>
                    <a:gd name="T33" fmla="*/ 994 h 9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7" h="994">
                      <a:moveTo>
                        <a:pt x="0" y="364"/>
                      </a:moveTo>
                      <a:lnTo>
                        <a:pt x="430" y="994"/>
                      </a:lnTo>
                      <a:lnTo>
                        <a:pt x="446" y="860"/>
                      </a:lnTo>
                      <a:lnTo>
                        <a:pt x="470" y="853"/>
                      </a:lnTo>
                      <a:lnTo>
                        <a:pt x="512" y="876"/>
                      </a:lnTo>
                      <a:lnTo>
                        <a:pt x="544" y="756"/>
                      </a:lnTo>
                      <a:lnTo>
                        <a:pt x="677" y="127"/>
                      </a:lnTo>
                      <a:lnTo>
                        <a:pt x="384" y="67"/>
                      </a:lnTo>
                      <a:lnTo>
                        <a:pt x="101" y="0"/>
                      </a:lnTo>
                      <a:lnTo>
                        <a:pt x="0" y="364"/>
                      </a:lnTo>
                      <a:close/>
                    </a:path>
                  </a:pathLst>
                </a:custGeom>
                <a:solidFill>
                  <a:srgbClr val="A9CF83"/>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88" name="Freeform 282">
                  <a:extLst>
                    <a:ext uri="{FF2B5EF4-FFF2-40B4-BE49-F238E27FC236}">
                      <a16:creationId xmlns:a16="http://schemas.microsoft.com/office/drawing/2014/main" id="{760ECF34-B958-A7EB-3951-39BF890766BF}"/>
                    </a:ext>
                  </a:extLst>
                </p:cNvPr>
                <p:cNvSpPr>
                  <a:spLocks noChangeAspect="1"/>
                </p:cNvSpPr>
                <p:nvPr/>
              </p:nvSpPr>
              <p:spPr bwMode="auto">
                <a:xfrm>
                  <a:off x="3336" y="6123"/>
                  <a:ext cx="735" cy="445"/>
                </a:xfrm>
                <a:custGeom>
                  <a:avLst/>
                  <a:gdLst>
                    <a:gd name="T0" fmla="*/ 9 w 1088"/>
                    <a:gd name="T1" fmla="*/ 77 h 657"/>
                    <a:gd name="T2" fmla="*/ 9 w 1088"/>
                    <a:gd name="T3" fmla="*/ 89 h 657"/>
                    <a:gd name="T4" fmla="*/ 5 w 1088"/>
                    <a:gd name="T5" fmla="*/ 91 h 657"/>
                    <a:gd name="T6" fmla="*/ 20 w 1088"/>
                    <a:gd name="T7" fmla="*/ 104 h 657"/>
                    <a:gd name="T8" fmla="*/ 34 w 1088"/>
                    <a:gd name="T9" fmla="*/ 141 h 657"/>
                    <a:gd name="T10" fmla="*/ 39 w 1088"/>
                    <a:gd name="T11" fmla="*/ 173 h 657"/>
                    <a:gd name="T12" fmla="*/ 43 w 1088"/>
                    <a:gd name="T13" fmla="*/ 190 h 657"/>
                    <a:gd name="T14" fmla="*/ 32 w 1088"/>
                    <a:gd name="T15" fmla="*/ 207 h 657"/>
                    <a:gd name="T16" fmla="*/ 39 w 1088"/>
                    <a:gd name="T17" fmla="*/ 215 h 657"/>
                    <a:gd name="T18" fmla="*/ 59 w 1088"/>
                    <a:gd name="T19" fmla="*/ 203 h 657"/>
                    <a:gd name="T20" fmla="*/ 73 w 1088"/>
                    <a:gd name="T21" fmla="*/ 261 h 657"/>
                    <a:gd name="T22" fmla="*/ 82 w 1088"/>
                    <a:gd name="T23" fmla="*/ 264 h 657"/>
                    <a:gd name="T24" fmla="*/ 84 w 1088"/>
                    <a:gd name="T25" fmla="*/ 281 h 657"/>
                    <a:gd name="T26" fmla="*/ 92 w 1088"/>
                    <a:gd name="T27" fmla="*/ 288 h 657"/>
                    <a:gd name="T28" fmla="*/ 109 w 1088"/>
                    <a:gd name="T29" fmla="*/ 287 h 657"/>
                    <a:gd name="T30" fmla="*/ 151 w 1088"/>
                    <a:gd name="T31" fmla="*/ 287 h 657"/>
                    <a:gd name="T32" fmla="*/ 169 w 1088"/>
                    <a:gd name="T33" fmla="*/ 295 h 657"/>
                    <a:gd name="T34" fmla="*/ 174 w 1088"/>
                    <a:gd name="T35" fmla="*/ 264 h 657"/>
                    <a:gd name="T36" fmla="*/ 309 w 1088"/>
                    <a:gd name="T37" fmla="*/ 284 h 657"/>
                    <a:gd name="T38" fmla="*/ 474 w 1088"/>
                    <a:gd name="T39" fmla="*/ 301 h 657"/>
                    <a:gd name="T40" fmla="*/ 480 w 1088"/>
                    <a:gd name="T41" fmla="*/ 247 h 657"/>
                    <a:gd name="T42" fmla="*/ 497 w 1088"/>
                    <a:gd name="T43" fmla="*/ 70 h 657"/>
                    <a:gd name="T44" fmla="*/ 276 w 1088"/>
                    <a:gd name="T45" fmla="*/ 45 h 657"/>
                    <a:gd name="T46" fmla="*/ 168 w 1088"/>
                    <a:gd name="T47" fmla="*/ 28 h 657"/>
                    <a:gd name="T48" fmla="*/ 14 w 1088"/>
                    <a:gd name="T49" fmla="*/ 0 h 657"/>
                    <a:gd name="T50" fmla="*/ 0 w 1088"/>
                    <a:gd name="T51" fmla="*/ 56 h 657"/>
                    <a:gd name="T52" fmla="*/ 9 w 1088"/>
                    <a:gd name="T53" fmla="*/ 77 h 6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088"/>
                    <a:gd name="T82" fmla="*/ 0 h 657"/>
                    <a:gd name="T83" fmla="*/ 1088 w 1088"/>
                    <a:gd name="T84" fmla="*/ 657 h 6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088" h="657">
                      <a:moveTo>
                        <a:pt x="19" y="167"/>
                      </a:moveTo>
                      <a:lnTo>
                        <a:pt x="21" y="194"/>
                      </a:lnTo>
                      <a:lnTo>
                        <a:pt x="12" y="199"/>
                      </a:lnTo>
                      <a:lnTo>
                        <a:pt x="44" y="228"/>
                      </a:lnTo>
                      <a:lnTo>
                        <a:pt x="76" y="307"/>
                      </a:lnTo>
                      <a:lnTo>
                        <a:pt x="86" y="376"/>
                      </a:lnTo>
                      <a:lnTo>
                        <a:pt x="93" y="415"/>
                      </a:lnTo>
                      <a:lnTo>
                        <a:pt x="70" y="452"/>
                      </a:lnTo>
                      <a:lnTo>
                        <a:pt x="85" y="468"/>
                      </a:lnTo>
                      <a:lnTo>
                        <a:pt x="130" y="443"/>
                      </a:lnTo>
                      <a:lnTo>
                        <a:pt x="160" y="568"/>
                      </a:lnTo>
                      <a:lnTo>
                        <a:pt x="179" y="576"/>
                      </a:lnTo>
                      <a:lnTo>
                        <a:pt x="185" y="612"/>
                      </a:lnTo>
                      <a:lnTo>
                        <a:pt x="202" y="627"/>
                      </a:lnTo>
                      <a:lnTo>
                        <a:pt x="240" y="626"/>
                      </a:lnTo>
                      <a:lnTo>
                        <a:pt x="331" y="626"/>
                      </a:lnTo>
                      <a:lnTo>
                        <a:pt x="370" y="642"/>
                      </a:lnTo>
                      <a:lnTo>
                        <a:pt x="380" y="576"/>
                      </a:lnTo>
                      <a:lnTo>
                        <a:pt x="676" y="620"/>
                      </a:lnTo>
                      <a:lnTo>
                        <a:pt x="1039" y="657"/>
                      </a:lnTo>
                      <a:lnTo>
                        <a:pt x="1051" y="538"/>
                      </a:lnTo>
                      <a:lnTo>
                        <a:pt x="1088" y="154"/>
                      </a:lnTo>
                      <a:lnTo>
                        <a:pt x="604" y="99"/>
                      </a:lnTo>
                      <a:lnTo>
                        <a:pt x="367" y="62"/>
                      </a:lnTo>
                      <a:lnTo>
                        <a:pt x="30" y="0"/>
                      </a:lnTo>
                      <a:lnTo>
                        <a:pt x="0" y="123"/>
                      </a:lnTo>
                      <a:lnTo>
                        <a:pt x="19" y="167"/>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89" name="Freeform 283">
                  <a:extLst>
                    <a:ext uri="{FF2B5EF4-FFF2-40B4-BE49-F238E27FC236}">
                      <a16:creationId xmlns:a16="http://schemas.microsoft.com/office/drawing/2014/main" id="{D62C3C07-A79C-FD17-7C9C-D612F5D54A89}"/>
                    </a:ext>
                  </a:extLst>
                </p:cNvPr>
                <p:cNvSpPr>
                  <a:spLocks noChangeAspect="1"/>
                </p:cNvSpPr>
                <p:nvPr/>
              </p:nvSpPr>
              <p:spPr bwMode="auto">
                <a:xfrm>
                  <a:off x="3260" y="6737"/>
                  <a:ext cx="409" cy="483"/>
                </a:xfrm>
                <a:custGeom>
                  <a:avLst/>
                  <a:gdLst>
                    <a:gd name="T0" fmla="*/ 61 w 603"/>
                    <a:gd name="T1" fmla="*/ 0 h 713"/>
                    <a:gd name="T2" fmla="*/ 195 w 603"/>
                    <a:gd name="T3" fmla="*/ 23 h 713"/>
                    <a:gd name="T4" fmla="*/ 184 w 603"/>
                    <a:gd name="T5" fmla="*/ 81 h 713"/>
                    <a:gd name="T6" fmla="*/ 277 w 603"/>
                    <a:gd name="T7" fmla="*/ 95 h 713"/>
                    <a:gd name="T8" fmla="*/ 242 w 603"/>
                    <a:gd name="T9" fmla="*/ 327 h 713"/>
                    <a:gd name="T10" fmla="*/ 0 w 603"/>
                    <a:gd name="T11" fmla="*/ 288 h 713"/>
                    <a:gd name="T12" fmla="*/ 61 w 603"/>
                    <a:gd name="T13" fmla="*/ 0 h 713"/>
                    <a:gd name="T14" fmla="*/ 0 60000 65536"/>
                    <a:gd name="T15" fmla="*/ 0 60000 65536"/>
                    <a:gd name="T16" fmla="*/ 0 60000 65536"/>
                    <a:gd name="T17" fmla="*/ 0 60000 65536"/>
                    <a:gd name="T18" fmla="*/ 0 60000 65536"/>
                    <a:gd name="T19" fmla="*/ 0 60000 65536"/>
                    <a:gd name="T20" fmla="*/ 0 60000 65536"/>
                    <a:gd name="T21" fmla="*/ 0 w 603"/>
                    <a:gd name="T22" fmla="*/ 0 h 713"/>
                    <a:gd name="T23" fmla="*/ 603 w 603"/>
                    <a:gd name="T24" fmla="*/ 713 h 7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03" h="713">
                      <a:moveTo>
                        <a:pt x="133" y="0"/>
                      </a:moveTo>
                      <a:lnTo>
                        <a:pt x="423" y="50"/>
                      </a:lnTo>
                      <a:lnTo>
                        <a:pt x="400" y="176"/>
                      </a:lnTo>
                      <a:lnTo>
                        <a:pt x="603" y="207"/>
                      </a:lnTo>
                      <a:lnTo>
                        <a:pt x="527" y="713"/>
                      </a:lnTo>
                      <a:lnTo>
                        <a:pt x="0" y="628"/>
                      </a:lnTo>
                      <a:lnTo>
                        <a:pt x="133" y="0"/>
                      </a:lnTo>
                      <a:close/>
                    </a:path>
                  </a:pathLst>
                </a:custGeom>
                <a:solidFill>
                  <a:srgbClr val="A9CF83"/>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90" name="Freeform 286">
                  <a:extLst>
                    <a:ext uri="{FF2B5EF4-FFF2-40B4-BE49-F238E27FC236}">
                      <a16:creationId xmlns:a16="http://schemas.microsoft.com/office/drawing/2014/main" id="{85B37636-1431-3DD3-0BCF-C453FB0EBD8D}"/>
                    </a:ext>
                  </a:extLst>
                </p:cNvPr>
                <p:cNvSpPr>
                  <a:spLocks noChangeAspect="1"/>
                </p:cNvSpPr>
                <p:nvPr/>
              </p:nvSpPr>
              <p:spPr bwMode="auto">
                <a:xfrm>
                  <a:off x="3541" y="7220"/>
                  <a:ext cx="507" cy="490"/>
                </a:xfrm>
                <a:custGeom>
                  <a:avLst/>
                  <a:gdLst>
                    <a:gd name="T0" fmla="*/ 43 w 747"/>
                    <a:gd name="T1" fmla="*/ 332 h 724"/>
                    <a:gd name="T2" fmla="*/ 48 w 747"/>
                    <a:gd name="T3" fmla="*/ 307 h 724"/>
                    <a:gd name="T4" fmla="*/ 134 w 747"/>
                    <a:gd name="T5" fmla="*/ 317 h 724"/>
                    <a:gd name="T6" fmla="*/ 131 w 747"/>
                    <a:gd name="T7" fmla="*/ 305 h 724"/>
                    <a:gd name="T8" fmla="*/ 316 w 747"/>
                    <a:gd name="T9" fmla="*/ 322 h 724"/>
                    <a:gd name="T10" fmla="*/ 344 w 747"/>
                    <a:gd name="T11" fmla="*/ 32 h 724"/>
                    <a:gd name="T12" fmla="*/ 199 w 747"/>
                    <a:gd name="T13" fmla="*/ 19 h 724"/>
                    <a:gd name="T14" fmla="*/ 51 w 747"/>
                    <a:gd name="T15" fmla="*/ 0 h 724"/>
                    <a:gd name="T16" fmla="*/ 0 w 747"/>
                    <a:gd name="T17" fmla="*/ 326 h 724"/>
                    <a:gd name="T18" fmla="*/ 43 w 747"/>
                    <a:gd name="T19" fmla="*/ 332 h 7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7"/>
                    <a:gd name="T31" fmla="*/ 0 h 724"/>
                    <a:gd name="T32" fmla="*/ 747 w 747"/>
                    <a:gd name="T33" fmla="*/ 724 h 7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7" h="724">
                      <a:moveTo>
                        <a:pt x="94" y="724"/>
                      </a:moveTo>
                      <a:lnTo>
                        <a:pt x="104" y="670"/>
                      </a:lnTo>
                      <a:lnTo>
                        <a:pt x="291" y="693"/>
                      </a:lnTo>
                      <a:lnTo>
                        <a:pt x="284" y="666"/>
                      </a:lnTo>
                      <a:lnTo>
                        <a:pt x="685" y="703"/>
                      </a:lnTo>
                      <a:lnTo>
                        <a:pt x="747" y="69"/>
                      </a:lnTo>
                      <a:lnTo>
                        <a:pt x="431" y="42"/>
                      </a:lnTo>
                      <a:lnTo>
                        <a:pt x="111" y="0"/>
                      </a:lnTo>
                      <a:lnTo>
                        <a:pt x="0" y="712"/>
                      </a:lnTo>
                      <a:lnTo>
                        <a:pt x="94" y="724"/>
                      </a:lnTo>
                      <a:close/>
                    </a:path>
                  </a:pathLst>
                </a:custGeom>
                <a:solidFill>
                  <a:srgbClr val="A9CF83"/>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91" name="Freeform 287">
                  <a:extLst>
                    <a:ext uri="{FF2B5EF4-FFF2-40B4-BE49-F238E27FC236}">
                      <a16:creationId xmlns:a16="http://schemas.microsoft.com/office/drawing/2014/main" id="{E6BFAF2F-0250-9DF1-A9CF-6338724FC085}"/>
                    </a:ext>
                  </a:extLst>
                </p:cNvPr>
                <p:cNvSpPr>
                  <a:spLocks noChangeAspect="1"/>
                </p:cNvSpPr>
                <p:nvPr/>
              </p:nvSpPr>
              <p:spPr bwMode="auto">
                <a:xfrm>
                  <a:off x="5994" y="6407"/>
                  <a:ext cx="117" cy="218"/>
                </a:xfrm>
                <a:custGeom>
                  <a:avLst/>
                  <a:gdLst>
                    <a:gd name="T0" fmla="*/ 13 w 174"/>
                    <a:gd name="T1" fmla="*/ 61 h 323"/>
                    <a:gd name="T2" fmla="*/ 17 w 174"/>
                    <a:gd name="T3" fmla="*/ 87 h 323"/>
                    <a:gd name="T4" fmla="*/ 37 w 174"/>
                    <a:gd name="T5" fmla="*/ 147 h 323"/>
                    <a:gd name="T6" fmla="*/ 71 w 174"/>
                    <a:gd name="T7" fmla="*/ 140 h 323"/>
                    <a:gd name="T8" fmla="*/ 69 w 174"/>
                    <a:gd name="T9" fmla="*/ 54 h 323"/>
                    <a:gd name="T10" fmla="*/ 79 w 174"/>
                    <a:gd name="T11" fmla="*/ 37 h 323"/>
                    <a:gd name="T12" fmla="*/ 79 w 174"/>
                    <a:gd name="T13" fmla="*/ 0 h 323"/>
                    <a:gd name="T14" fmla="*/ 0 w 174"/>
                    <a:gd name="T15" fmla="*/ 18 h 323"/>
                    <a:gd name="T16" fmla="*/ 13 w 174"/>
                    <a:gd name="T17" fmla="*/ 61 h 3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4"/>
                    <a:gd name="T28" fmla="*/ 0 h 323"/>
                    <a:gd name="T29" fmla="*/ 174 w 174"/>
                    <a:gd name="T30" fmla="*/ 323 h 3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4" h="323">
                      <a:moveTo>
                        <a:pt x="28" y="133"/>
                      </a:moveTo>
                      <a:lnTo>
                        <a:pt x="37" y="191"/>
                      </a:lnTo>
                      <a:lnTo>
                        <a:pt x="82" y="323"/>
                      </a:lnTo>
                      <a:lnTo>
                        <a:pt x="158" y="307"/>
                      </a:lnTo>
                      <a:lnTo>
                        <a:pt x="151" y="118"/>
                      </a:lnTo>
                      <a:lnTo>
                        <a:pt x="174" y="82"/>
                      </a:lnTo>
                      <a:lnTo>
                        <a:pt x="174" y="0"/>
                      </a:lnTo>
                      <a:lnTo>
                        <a:pt x="0" y="40"/>
                      </a:lnTo>
                      <a:lnTo>
                        <a:pt x="28" y="133"/>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92" name="Freeform 288">
                  <a:extLst>
                    <a:ext uri="{FF2B5EF4-FFF2-40B4-BE49-F238E27FC236}">
                      <a16:creationId xmlns:a16="http://schemas.microsoft.com/office/drawing/2014/main" id="{2BB818B2-E309-D0BC-EB5C-A365491930AC}"/>
                    </a:ext>
                  </a:extLst>
                </p:cNvPr>
                <p:cNvSpPr>
                  <a:spLocks noChangeAspect="1"/>
                </p:cNvSpPr>
                <p:nvPr/>
              </p:nvSpPr>
              <p:spPr bwMode="auto">
                <a:xfrm>
                  <a:off x="6095" y="6375"/>
                  <a:ext cx="110" cy="239"/>
                </a:xfrm>
                <a:custGeom>
                  <a:avLst/>
                  <a:gdLst>
                    <a:gd name="T0" fmla="*/ 0 w 161"/>
                    <a:gd name="T1" fmla="*/ 76 h 353"/>
                    <a:gd name="T2" fmla="*/ 11 w 161"/>
                    <a:gd name="T3" fmla="*/ 59 h 353"/>
                    <a:gd name="T4" fmla="*/ 11 w 161"/>
                    <a:gd name="T5" fmla="*/ 8 h 353"/>
                    <a:gd name="T6" fmla="*/ 25 w 161"/>
                    <a:gd name="T7" fmla="*/ 0 h 353"/>
                    <a:gd name="T8" fmla="*/ 59 w 161"/>
                    <a:gd name="T9" fmla="*/ 101 h 353"/>
                    <a:gd name="T10" fmla="*/ 75 w 161"/>
                    <a:gd name="T11" fmla="*/ 123 h 353"/>
                    <a:gd name="T12" fmla="*/ 75 w 161"/>
                    <a:gd name="T13" fmla="*/ 137 h 353"/>
                    <a:gd name="T14" fmla="*/ 59 w 161"/>
                    <a:gd name="T15" fmla="*/ 148 h 353"/>
                    <a:gd name="T16" fmla="*/ 3 w 161"/>
                    <a:gd name="T17" fmla="*/ 162 h 353"/>
                    <a:gd name="T18" fmla="*/ 0 w 161"/>
                    <a:gd name="T19" fmla="*/ 76 h 3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1"/>
                    <a:gd name="T31" fmla="*/ 0 h 353"/>
                    <a:gd name="T32" fmla="*/ 161 w 161"/>
                    <a:gd name="T33" fmla="*/ 353 h 3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1" h="353">
                      <a:moveTo>
                        <a:pt x="0" y="165"/>
                      </a:moveTo>
                      <a:lnTo>
                        <a:pt x="23" y="129"/>
                      </a:lnTo>
                      <a:lnTo>
                        <a:pt x="23" y="18"/>
                      </a:lnTo>
                      <a:lnTo>
                        <a:pt x="52" y="0"/>
                      </a:lnTo>
                      <a:lnTo>
                        <a:pt x="126" y="220"/>
                      </a:lnTo>
                      <a:lnTo>
                        <a:pt x="161" y="267"/>
                      </a:lnTo>
                      <a:lnTo>
                        <a:pt x="161" y="298"/>
                      </a:lnTo>
                      <a:lnTo>
                        <a:pt x="126" y="323"/>
                      </a:lnTo>
                      <a:lnTo>
                        <a:pt x="7" y="353"/>
                      </a:lnTo>
                      <a:lnTo>
                        <a:pt x="0" y="165"/>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93" name="Freeform 289">
                  <a:extLst>
                    <a:ext uri="{FF2B5EF4-FFF2-40B4-BE49-F238E27FC236}">
                      <a16:creationId xmlns:a16="http://schemas.microsoft.com/office/drawing/2014/main" id="{59BA3BD9-FC20-A04F-F9C6-D2A15C0A2372}"/>
                    </a:ext>
                  </a:extLst>
                </p:cNvPr>
                <p:cNvSpPr>
                  <a:spLocks noChangeAspect="1"/>
                </p:cNvSpPr>
                <p:nvPr/>
              </p:nvSpPr>
              <p:spPr bwMode="auto">
                <a:xfrm>
                  <a:off x="6132" y="6164"/>
                  <a:ext cx="262" cy="392"/>
                </a:xfrm>
                <a:custGeom>
                  <a:avLst/>
                  <a:gdLst>
                    <a:gd name="T0" fmla="*/ 0 w 388"/>
                    <a:gd name="T1" fmla="*/ 144 h 579"/>
                    <a:gd name="T2" fmla="*/ 10 w 388"/>
                    <a:gd name="T3" fmla="*/ 144 h 579"/>
                    <a:gd name="T4" fmla="*/ 11 w 388"/>
                    <a:gd name="T5" fmla="*/ 127 h 579"/>
                    <a:gd name="T6" fmla="*/ 24 w 388"/>
                    <a:gd name="T7" fmla="*/ 103 h 579"/>
                    <a:gd name="T8" fmla="*/ 18 w 388"/>
                    <a:gd name="T9" fmla="*/ 85 h 579"/>
                    <a:gd name="T10" fmla="*/ 44 w 388"/>
                    <a:gd name="T11" fmla="*/ 1 h 579"/>
                    <a:gd name="T12" fmla="*/ 49 w 388"/>
                    <a:gd name="T13" fmla="*/ 1 h 579"/>
                    <a:gd name="T14" fmla="*/ 50 w 388"/>
                    <a:gd name="T15" fmla="*/ 13 h 579"/>
                    <a:gd name="T16" fmla="*/ 76 w 388"/>
                    <a:gd name="T17" fmla="*/ 3 h 579"/>
                    <a:gd name="T18" fmla="*/ 76 w 388"/>
                    <a:gd name="T19" fmla="*/ 0 h 579"/>
                    <a:gd name="T20" fmla="*/ 97 w 388"/>
                    <a:gd name="T21" fmla="*/ 4 h 579"/>
                    <a:gd name="T22" fmla="*/ 130 w 388"/>
                    <a:gd name="T23" fmla="*/ 86 h 579"/>
                    <a:gd name="T24" fmla="*/ 145 w 388"/>
                    <a:gd name="T25" fmla="*/ 87 h 579"/>
                    <a:gd name="T26" fmla="*/ 173 w 388"/>
                    <a:gd name="T27" fmla="*/ 118 h 579"/>
                    <a:gd name="T28" fmla="*/ 169 w 388"/>
                    <a:gd name="T29" fmla="*/ 124 h 579"/>
                    <a:gd name="T30" fmla="*/ 177 w 388"/>
                    <a:gd name="T31" fmla="*/ 124 h 579"/>
                    <a:gd name="T32" fmla="*/ 171 w 388"/>
                    <a:gd name="T33" fmla="*/ 139 h 579"/>
                    <a:gd name="T34" fmla="*/ 158 w 388"/>
                    <a:gd name="T35" fmla="*/ 149 h 579"/>
                    <a:gd name="T36" fmla="*/ 142 w 388"/>
                    <a:gd name="T37" fmla="*/ 156 h 579"/>
                    <a:gd name="T38" fmla="*/ 141 w 388"/>
                    <a:gd name="T39" fmla="*/ 165 h 579"/>
                    <a:gd name="T40" fmla="*/ 133 w 388"/>
                    <a:gd name="T41" fmla="*/ 156 h 579"/>
                    <a:gd name="T42" fmla="*/ 120 w 388"/>
                    <a:gd name="T43" fmla="*/ 167 h 579"/>
                    <a:gd name="T44" fmla="*/ 112 w 388"/>
                    <a:gd name="T45" fmla="*/ 167 h 579"/>
                    <a:gd name="T46" fmla="*/ 107 w 388"/>
                    <a:gd name="T47" fmla="*/ 160 h 579"/>
                    <a:gd name="T48" fmla="*/ 103 w 388"/>
                    <a:gd name="T49" fmla="*/ 194 h 579"/>
                    <a:gd name="T50" fmla="*/ 90 w 388"/>
                    <a:gd name="T51" fmla="*/ 198 h 579"/>
                    <a:gd name="T52" fmla="*/ 85 w 388"/>
                    <a:gd name="T53" fmla="*/ 211 h 579"/>
                    <a:gd name="T54" fmla="*/ 76 w 388"/>
                    <a:gd name="T55" fmla="*/ 211 h 579"/>
                    <a:gd name="T56" fmla="*/ 59 w 388"/>
                    <a:gd name="T57" fmla="*/ 230 h 579"/>
                    <a:gd name="T58" fmla="*/ 59 w 388"/>
                    <a:gd name="T59" fmla="*/ 244 h 579"/>
                    <a:gd name="T60" fmla="*/ 55 w 388"/>
                    <a:gd name="T61" fmla="*/ 250 h 579"/>
                    <a:gd name="T62" fmla="*/ 49 w 388"/>
                    <a:gd name="T63" fmla="*/ 265 h 579"/>
                    <a:gd name="T64" fmla="*/ 34 w 388"/>
                    <a:gd name="T65" fmla="*/ 244 h 579"/>
                    <a:gd name="T66" fmla="*/ 0 w 388"/>
                    <a:gd name="T67" fmla="*/ 144 h 57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88"/>
                    <a:gd name="T103" fmla="*/ 0 h 579"/>
                    <a:gd name="T104" fmla="*/ 388 w 388"/>
                    <a:gd name="T105" fmla="*/ 579 h 57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88" h="579">
                      <a:moveTo>
                        <a:pt x="0" y="314"/>
                      </a:moveTo>
                      <a:lnTo>
                        <a:pt x="22" y="315"/>
                      </a:lnTo>
                      <a:lnTo>
                        <a:pt x="23" y="276"/>
                      </a:lnTo>
                      <a:lnTo>
                        <a:pt x="52" y="225"/>
                      </a:lnTo>
                      <a:lnTo>
                        <a:pt x="39" y="186"/>
                      </a:lnTo>
                      <a:lnTo>
                        <a:pt x="96" y="3"/>
                      </a:lnTo>
                      <a:lnTo>
                        <a:pt x="108" y="3"/>
                      </a:lnTo>
                      <a:lnTo>
                        <a:pt x="110" y="28"/>
                      </a:lnTo>
                      <a:lnTo>
                        <a:pt x="167" y="8"/>
                      </a:lnTo>
                      <a:lnTo>
                        <a:pt x="168" y="0"/>
                      </a:lnTo>
                      <a:lnTo>
                        <a:pt x="213" y="9"/>
                      </a:lnTo>
                      <a:lnTo>
                        <a:pt x="285" y="187"/>
                      </a:lnTo>
                      <a:lnTo>
                        <a:pt x="319" y="190"/>
                      </a:lnTo>
                      <a:lnTo>
                        <a:pt x="379" y="258"/>
                      </a:lnTo>
                      <a:lnTo>
                        <a:pt x="370" y="270"/>
                      </a:lnTo>
                      <a:lnTo>
                        <a:pt x="388" y="270"/>
                      </a:lnTo>
                      <a:lnTo>
                        <a:pt x="375" y="303"/>
                      </a:lnTo>
                      <a:lnTo>
                        <a:pt x="346" y="325"/>
                      </a:lnTo>
                      <a:lnTo>
                        <a:pt x="312" y="341"/>
                      </a:lnTo>
                      <a:lnTo>
                        <a:pt x="309" y="361"/>
                      </a:lnTo>
                      <a:lnTo>
                        <a:pt x="291" y="341"/>
                      </a:lnTo>
                      <a:lnTo>
                        <a:pt x="262" y="364"/>
                      </a:lnTo>
                      <a:lnTo>
                        <a:pt x="246" y="364"/>
                      </a:lnTo>
                      <a:lnTo>
                        <a:pt x="234" y="350"/>
                      </a:lnTo>
                      <a:lnTo>
                        <a:pt x="226" y="422"/>
                      </a:lnTo>
                      <a:lnTo>
                        <a:pt x="198" y="432"/>
                      </a:lnTo>
                      <a:lnTo>
                        <a:pt x="186" y="460"/>
                      </a:lnTo>
                      <a:lnTo>
                        <a:pt x="168" y="460"/>
                      </a:lnTo>
                      <a:lnTo>
                        <a:pt x="129" y="501"/>
                      </a:lnTo>
                      <a:lnTo>
                        <a:pt x="129" y="533"/>
                      </a:lnTo>
                      <a:lnTo>
                        <a:pt x="120" y="545"/>
                      </a:lnTo>
                      <a:lnTo>
                        <a:pt x="108" y="579"/>
                      </a:lnTo>
                      <a:lnTo>
                        <a:pt x="74" y="533"/>
                      </a:lnTo>
                      <a:lnTo>
                        <a:pt x="0" y="314"/>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94" name="Freeform 290">
                  <a:extLst>
                    <a:ext uri="{FF2B5EF4-FFF2-40B4-BE49-F238E27FC236}">
                      <a16:creationId xmlns:a16="http://schemas.microsoft.com/office/drawing/2014/main" id="{B1F53F06-07BA-A880-AA14-949632453608}"/>
                    </a:ext>
                  </a:extLst>
                </p:cNvPr>
                <p:cNvSpPr>
                  <a:spLocks noChangeAspect="1"/>
                </p:cNvSpPr>
                <p:nvPr/>
              </p:nvSpPr>
              <p:spPr bwMode="auto">
                <a:xfrm>
                  <a:off x="5942" y="6904"/>
                  <a:ext cx="77" cy="119"/>
                </a:xfrm>
                <a:custGeom>
                  <a:avLst/>
                  <a:gdLst>
                    <a:gd name="T0" fmla="*/ 0 w 113"/>
                    <a:gd name="T1" fmla="*/ 9 h 176"/>
                    <a:gd name="T2" fmla="*/ 8 w 113"/>
                    <a:gd name="T3" fmla="*/ 0 h 176"/>
                    <a:gd name="T4" fmla="*/ 17 w 113"/>
                    <a:gd name="T5" fmla="*/ 0 h 176"/>
                    <a:gd name="T6" fmla="*/ 14 w 113"/>
                    <a:gd name="T7" fmla="*/ 9 h 176"/>
                    <a:gd name="T8" fmla="*/ 12 w 113"/>
                    <a:gd name="T9" fmla="*/ 11 h 176"/>
                    <a:gd name="T10" fmla="*/ 14 w 113"/>
                    <a:gd name="T11" fmla="*/ 20 h 176"/>
                    <a:gd name="T12" fmla="*/ 25 w 113"/>
                    <a:gd name="T13" fmla="*/ 32 h 176"/>
                    <a:gd name="T14" fmla="*/ 28 w 113"/>
                    <a:gd name="T15" fmla="*/ 42 h 176"/>
                    <a:gd name="T16" fmla="*/ 39 w 113"/>
                    <a:gd name="T17" fmla="*/ 53 h 176"/>
                    <a:gd name="T18" fmla="*/ 46 w 113"/>
                    <a:gd name="T19" fmla="*/ 55 h 176"/>
                    <a:gd name="T20" fmla="*/ 50 w 113"/>
                    <a:gd name="T21" fmla="*/ 63 h 176"/>
                    <a:gd name="T22" fmla="*/ 43 w 113"/>
                    <a:gd name="T23" fmla="*/ 68 h 176"/>
                    <a:gd name="T24" fmla="*/ 50 w 113"/>
                    <a:gd name="T25" fmla="*/ 67 h 176"/>
                    <a:gd name="T26" fmla="*/ 52 w 113"/>
                    <a:gd name="T27" fmla="*/ 73 h 176"/>
                    <a:gd name="T28" fmla="*/ 21 w 113"/>
                    <a:gd name="T29" fmla="*/ 80 h 176"/>
                    <a:gd name="T30" fmla="*/ 0 w 113"/>
                    <a:gd name="T31" fmla="*/ 9 h 17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3"/>
                    <a:gd name="T49" fmla="*/ 0 h 176"/>
                    <a:gd name="T50" fmla="*/ 113 w 113"/>
                    <a:gd name="T51" fmla="*/ 176 h 17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3" h="176">
                      <a:moveTo>
                        <a:pt x="0" y="19"/>
                      </a:moveTo>
                      <a:lnTo>
                        <a:pt x="18" y="0"/>
                      </a:lnTo>
                      <a:lnTo>
                        <a:pt x="36" y="0"/>
                      </a:lnTo>
                      <a:lnTo>
                        <a:pt x="30" y="19"/>
                      </a:lnTo>
                      <a:lnTo>
                        <a:pt x="25" y="23"/>
                      </a:lnTo>
                      <a:lnTo>
                        <a:pt x="30" y="44"/>
                      </a:lnTo>
                      <a:lnTo>
                        <a:pt x="54" y="70"/>
                      </a:lnTo>
                      <a:lnTo>
                        <a:pt x="60" y="92"/>
                      </a:lnTo>
                      <a:lnTo>
                        <a:pt x="84" y="115"/>
                      </a:lnTo>
                      <a:lnTo>
                        <a:pt x="100" y="121"/>
                      </a:lnTo>
                      <a:lnTo>
                        <a:pt x="107" y="138"/>
                      </a:lnTo>
                      <a:lnTo>
                        <a:pt x="93" y="150"/>
                      </a:lnTo>
                      <a:lnTo>
                        <a:pt x="109" y="147"/>
                      </a:lnTo>
                      <a:lnTo>
                        <a:pt x="113" y="160"/>
                      </a:lnTo>
                      <a:lnTo>
                        <a:pt x="46" y="176"/>
                      </a:lnTo>
                      <a:lnTo>
                        <a:pt x="0" y="19"/>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95" name="Freeform 291">
                  <a:extLst>
                    <a:ext uri="{FF2B5EF4-FFF2-40B4-BE49-F238E27FC236}">
                      <a16:creationId xmlns:a16="http://schemas.microsoft.com/office/drawing/2014/main" id="{05455ED7-830E-4737-E43A-06508828DF15}"/>
                    </a:ext>
                  </a:extLst>
                </p:cNvPr>
                <p:cNvSpPr>
                  <a:spLocks noChangeAspect="1"/>
                </p:cNvSpPr>
                <p:nvPr/>
              </p:nvSpPr>
              <p:spPr bwMode="auto">
                <a:xfrm>
                  <a:off x="5690" y="6915"/>
                  <a:ext cx="325" cy="151"/>
                </a:xfrm>
                <a:custGeom>
                  <a:avLst/>
                  <a:gdLst>
                    <a:gd name="T0" fmla="*/ 0 w 482"/>
                    <a:gd name="T1" fmla="*/ 30 h 226"/>
                    <a:gd name="T2" fmla="*/ 6 w 482"/>
                    <a:gd name="T3" fmla="*/ 58 h 226"/>
                    <a:gd name="T4" fmla="*/ 22 w 482"/>
                    <a:gd name="T5" fmla="*/ 40 h 226"/>
                    <a:gd name="T6" fmla="*/ 48 w 482"/>
                    <a:gd name="T7" fmla="*/ 33 h 226"/>
                    <a:gd name="T8" fmla="*/ 53 w 482"/>
                    <a:gd name="T9" fmla="*/ 26 h 226"/>
                    <a:gd name="T10" fmla="*/ 67 w 482"/>
                    <a:gd name="T11" fmla="*/ 24 h 226"/>
                    <a:gd name="T12" fmla="*/ 86 w 482"/>
                    <a:gd name="T13" fmla="*/ 39 h 226"/>
                    <a:gd name="T14" fmla="*/ 98 w 482"/>
                    <a:gd name="T15" fmla="*/ 42 h 226"/>
                    <a:gd name="T16" fmla="*/ 122 w 482"/>
                    <a:gd name="T17" fmla="*/ 63 h 226"/>
                    <a:gd name="T18" fmla="*/ 113 w 482"/>
                    <a:gd name="T19" fmla="*/ 82 h 226"/>
                    <a:gd name="T20" fmla="*/ 117 w 482"/>
                    <a:gd name="T21" fmla="*/ 90 h 226"/>
                    <a:gd name="T22" fmla="*/ 127 w 482"/>
                    <a:gd name="T23" fmla="*/ 86 h 226"/>
                    <a:gd name="T24" fmla="*/ 136 w 482"/>
                    <a:gd name="T25" fmla="*/ 86 h 226"/>
                    <a:gd name="T26" fmla="*/ 142 w 482"/>
                    <a:gd name="T27" fmla="*/ 92 h 226"/>
                    <a:gd name="T28" fmla="*/ 152 w 482"/>
                    <a:gd name="T29" fmla="*/ 92 h 226"/>
                    <a:gd name="T30" fmla="*/ 156 w 482"/>
                    <a:gd name="T31" fmla="*/ 90 h 226"/>
                    <a:gd name="T32" fmla="*/ 150 w 482"/>
                    <a:gd name="T33" fmla="*/ 73 h 226"/>
                    <a:gd name="T34" fmla="*/ 148 w 482"/>
                    <a:gd name="T35" fmla="*/ 40 h 226"/>
                    <a:gd name="T36" fmla="*/ 140 w 482"/>
                    <a:gd name="T37" fmla="*/ 35 h 226"/>
                    <a:gd name="T38" fmla="*/ 156 w 482"/>
                    <a:gd name="T39" fmla="*/ 21 h 226"/>
                    <a:gd name="T40" fmla="*/ 157 w 482"/>
                    <a:gd name="T41" fmla="*/ 11 h 226"/>
                    <a:gd name="T42" fmla="*/ 169 w 482"/>
                    <a:gd name="T43" fmla="*/ 13 h 226"/>
                    <a:gd name="T44" fmla="*/ 154 w 482"/>
                    <a:gd name="T45" fmla="*/ 33 h 226"/>
                    <a:gd name="T46" fmla="*/ 163 w 482"/>
                    <a:gd name="T47" fmla="*/ 57 h 226"/>
                    <a:gd name="T48" fmla="*/ 165 w 482"/>
                    <a:gd name="T49" fmla="*/ 63 h 226"/>
                    <a:gd name="T50" fmla="*/ 171 w 482"/>
                    <a:gd name="T51" fmla="*/ 67 h 226"/>
                    <a:gd name="T52" fmla="*/ 161 w 482"/>
                    <a:gd name="T53" fmla="*/ 65 h 226"/>
                    <a:gd name="T54" fmla="*/ 164 w 482"/>
                    <a:gd name="T55" fmla="*/ 82 h 226"/>
                    <a:gd name="T56" fmla="*/ 182 w 482"/>
                    <a:gd name="T57" fmla="*/ 90 h 226"/>
                    <a:gd name="T58" fmla="*/ 186 w 482"/>
                    <a:gd name="T59" fmla="*/ 92 h 226"/>
                    <a:gd name="T60" fmla="*/ 191 w 482"/>
                    <a:gd name="T61" fmla="*/ 92 h 226"/>
                    <a:gd name="T62" fmla="*/ 189 w 482"/>
                    <a:gd name="T63" fmla="*/ 101 h 226"/>
                    <a:gd name="T64" fmla="*/ 210 w 482"/>
                    <a:gd name="T65" fmla="*/ 90 h 226"/>
                    <a:gd name="T66" fmla="*/ 214 w 482"/>
                    <a:gd name="T67" fmla="*/ 77 h 226"/>
                    <a:gd name="T68" fmla="*/ 219 w 482"/>
                    <a:gd name="T69" fmla="*/ 64 h 226"/>
                    <a:gd name="T70" fmla="*/ 189 w 482"/>
                    <a:gd name="T71" fmla="*/ 71 h 226"/>
                    <a:gd name="T72" fmla="*/ 169 w 482"/>
                    <a:gd name="T73" fmla="*/ 0 h 226"/>
                    <a:gd name="T74" fmla="*/ 0 w 482"/>
                    <a:gd name="T75" fmla="*/ 30 h 2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82"/>
                    <a:gd name="T115" fmla="*/ 0 h 226"/>
                    <a:gd name="T116" fmla="*/ 482 w 482"/>
                    <a:gd name="T117" fmla="*/ 226 h 2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82" h="226">
                      <a:moveTo>
                        <a:pt x="0" y="67"/>
                      </a:moveTo>
                      <a:lnTo>
                        <a:pt x="13" y="130"/>
                      </a:lnTo>
                      <a:lnTo>
                        <a:pt x="47" y="90"/>
                      </a:lnTo>
                      <a:lnTo>
                        <a:pt x="106" y="74"/>
                      </a:lnTo>
                      <a:lnTo>
                        <a:pt x="116" y="59"/>
                      </a:lnTo>
                      <a:lnTo>
                        <a:pt x="149" y="54"/>
                      </a:lnTo>
                      <a:lnTo>
                        <a:pt x="190" y="87"/>
                      </a:lnTo>
                      <a:lnTo>
                        <a:pt x="217" y="95"/>
                      </a:lnTo>
                      <a:lnTo>
                        <a:pt x="268" y="140"/>
                      </a:lnTo>
                      <a:lnTo>
                        <a:pt x="249" y="182"/>
                      </a:lnTo>
                      <a:lnTo>
                        <a:pt x="258" y="202"/>
                      </a:lnTo>
                      <a:lnTo>
                        <a:pt x="279" y="192"/>
                      </a:lnTo>
                      <a:lnTo>
                        <a:pt x="299" y="192"/>
                      </a:lnTo>
                      <a:lnTo>
                        <a:pt x="312" y="207"/>
                      </a:lnTo>
                      <a:lnTo>
                        <a:pt x="335" y="207"/>
                      </a:lnTo>
                      <a:lnTo>
                        <a:pt x="344" y="202"/>
                      </a:lnTo>
                      <a:lnTo>
                        <a:pt x="330" y="163"/>
                      </a:lnTo>
                      <a:lnTo>
                        <a:pt x="326" y="90"/>
                      </a:lnTo>
                      <a:lnTo>
                        <a:pt x="307" y="79"/>
                      </a:lnTo>
                      <a:lnTo>
                        <a:pt x="344" y="47"/>
                      </a:lnTo>
                      <a:lnTo>
                        <a:pt x="346" y="26"/>
                      </a:lnTo>
                      <a:lnTo>
                        <a:pt x="371" y="28"/>
                      </a:lnTo>
                      <a:lnTo>
                        <a:pt x="340" y="73"/>
                      </a:lnTo>
                      <a:lnTo>
                        <a:pt x="358" y="127"/>
                      </a:lnTo>
                      <a:lnTo>
                        <a:pt x="364" y="142"/>
                      </a:lnTo>
                      <a:lnTo>
                        <a:pt x="377" y="149"/>
                      </a:lnTo>
                      <a:lnTo>
                        <a:pt x="354" y="146"/>
                      </a:lnTo>
                      <a:lnTo>
                        <a:pt x="361" y="182"/>
                      </a:lnTo>
                      <a:lnTo>
                        <a:pt x="400" y="202"/>
                      </a:lnTo>
                      <a:lnTo>
                        <a:pt x="409" y="207"/>
                      </a:lnTo>
                      <a:lnTo>
                        <a:pt x="421" y="207"/>
                      </a:lnTo>
                      <a:lnTo>
                        <a:pt x="417" y="226"/>
                      </a:lnTo>
                      <a:lnTo>
                        <a:pt x="463" y="202"/>
                      </a:lnTo>
                      <a:lnTo>
                        <a:pt x="471" y="172"/>
                      </a:lnTo>
                      <a:lnTo>
                        <a:pt x="482" y="143"/>
                      </a:lnTo>
                      <a:lnTo>
                        <a:pt x="417" y="159"/>
                      </a:lnTo>
                      <a:lnTo>
                        <a:pt x="371" y="0"/>
                      </a:lnTo>
                      <a:lnTo>
                        <a:pt x="0" y="67"/>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96" name="Freeform 292">
                  <a:extLst>
                    <a:ext uri="{FF2B5EF4-FFF2-40B4-BE49-F238E27FC236}">
                      <a16:creationId xmlns:a16="http://schemas.microsoft.com/office/drawing/2014/main" id="{292AA18A-8C6F-6185-3A05-D2932048517A}"/>
                    </a:ext>
                  </a:extLst>
                </p:cNvPr>
                <p:cNvSpPr>
                  <a:spLocks noChangeAspect="1"/>
                </p:cNvSpPr>
                <p:nvPr/>
              </p:nvSpPr>
              <p:spPr bwMode="auto">
                <a:xfrm>
                  <a:off x="5975" y="7053"/>
                  <a:ext cx="28" cy="75"/>
                </a:xfrm>
                <a:custGeom>
                  <a:avLst/>
                  <a:gdLst>
                    <a:gd name="T0" fmla="*/ 0 w 43"/>
                    <a:gd name="T1" fmla="*/ 51 h 111"/>
                    <a:gd name="T2" fmla="*/ 7 w 43"/>
                    <a:gd name="T3" fmla="*/ 36 h 111"/>
                    <a:gd name="T4" fmla="*/ 13 w 43"/>
                    <a:gd name="T5" fmla="*/ 28 h 111"/>
                    <a:gd name="T6" fmla="*/ 18 w 43"/>
                    <a:gd name="T7" fmla="*/ 0 h 111"/>
                    <a:gd name="T8" fmla="*/ 7 w 43"/>
                    <a:gd name="T9" fmla="*/ 6 h 111"/>
                    <a:gd name="T10" fmla="*/ 0 w 43"/>
                    <a:gd name="T11" fmla="*/ 32 h 111"/>
                    <a:gd name="T12" fmla="*/ 0 w 43"/>
                    <a:gd name="T13" fmla="*/ 51 h 111"/>
                    <a:gd name="T14" fmla="*/ 0 60000 65536"/>
                    <a:gd name="T15" fmla="*/ 0 60000 65536"/>
                    <a:gd name="T16" fmla="*/ 0 60000 65536"/>
                    <a:gd name="T17" fmla="*/ 0 60000 65536"/>
                    <a:gd name="T18" fmla="*/ 0 60000 65536"/>
                    <a:gd name="T19" fmla="*/ 0 60000 65536"/>
                    <a:gd name="T20" fmla="*/ 0 60000 65536"/>
                    <a:gd name="T21" fmla="*/ 0 w 43"/>
                    <a:gd name="T22" fmla="*/ 0 h 111"/>
                    <a:gd name="T23" fmla="*/ 43 w 43"/>
                    <a:gd name="T24" fmla="*/ 111 h 1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3" h="111">
                      <a:moveTo>
                        <a:pt x="0" y="111"/>
                      </a:moveTo>
                      <a:lnTo>
                        <a:pt x="15" y="79"/>
                      </a:lnTo>
                      <a:lnTo>
                        <a:pt x="30" y="60"/>
                      </a:lnTo>
                      <a:lnTo>
                        <a:pt x="43" y="0"/>
                      </a:lnTo>
                      <a:lnTo>
                        <a:pt x="16" y="13"/>
                      </a:lnTo>
                      <a:lnTo>
                        <a:pt x="0" y="71"/>
                      </a:lnTo>
                      <a:lnTo>
                        <a:pt x="0" y="111"/>
                      </a:lnTo>
                      <a:close/>
                    </a:path>
                  </a:pathLst>
                </a:custGeom>
                <a:gradFill rotWithShape="1">
                  <a:gsLst>
                    <a:gs pos="0">
                      <a:srgbClr val="FFFFFF"/>
                    </a:gs>
                    <a:gs pos="100000">
                      <a:srgbClr val="FFFF99"/>
                    </a:gs>
                  </a:gsLst>
                  <a:path path="rect">
                    <a:fillToRect l="50000" t="50000" r="50000" b="50000"/>
                  </a:path>
                </a:gradFill>
                <a:ln w="19050">
                  <a:solidFill>
                    <a:schemeClr val="accent3">
                      <a:lumMod val="20000"/>
                      <a:lumOff val="80000"/>
                    </a:schemeClr>
                  </a:solidFill>
                  <a:round/>
                  <a:headEnd/>
                  <a:tailEnd/>
                </a:ln>
              </p:spPr>
              <p:txBody>
                <a:bodyPr lIns="68555" tIns="34278" rIns="68555" bIns="34278"/>
                <a:lstStyle/>
                <a:p>
                  <a:endParaRPr lang="en-US" sz="1350"/>
                </a:p>
              </p:txBody>
            </p:sp>
            <p:sp>
              <p:nvSpPr>
                <p:cNvPr id="197" name="Freeform 294">
                  <a:extLst>
                    <a:ext uri="{FF2B5EF4-FFF2-40B4-BE49-F238E27FC236}">
                      <a16:creationId xmlns:a16="http://schemas.microsoft.com/office/drawing/2014/main" id="{708DED75-E643-4269-8695-CB6AF3C28737}"/>
                    </a:ext>
                  </a:extLst>
                </p:cNvPr>
                <p:cNvSpPr>
                  <a:spLocks noChangeAspect="1"/>
                </p:cNvSpPr>
                <p:nvPr/>
              </p:nvSpPr>
              <p:spPr bwMode="auto">
                <a:xfrm>
                  <a:off x="4024" y="6487"/>
                  <a:ext cx="505" cy="322"/>
                </a:xfrm>
                <a:custGeom>
                  <a:avLst/>
                  <a:gdLst>
                    <a:gd name="T0" fmla="*/ 16 w 747"/>
                    <a:gd name="T1" fmla="*/ 0 h 476"/>
                    <a:gd name="T2" fmla="*/ 167 w 747"/>
                    <a:gd name="T3" fmla="*/ 12 h 476"/>
                    <a:gd name="T4" fmla="*/ 337 w 747"/>
                    <a:gd name="T5" fmla="*/ 16 h 476"/>
                    <a:gd name="T6" fmla="*/ 325 w 747"/>
                    <a:gd name="T7" fmla="*/ 37 h 476"/>
                    <a:gd name="T8" fmla="*/ 341 w 747"/>
                    <a:gd name="T9" fmla="*/ 51 h 476"/>
                    <a:gd name="T10" fmla="*/ 341 w 747"/>
                    <a:gd name="T11" fmla="*/ 158 h 476"/>
                    <a:gd name="T12" fmla="*/ 333 w 747"/>
                    <a:gd name="T13" fmla="*/ 158 h 476"/>
                    <a:gd name="T14" fmla="*/ 335 w 747"/>
                    <a:gd name="T15" fmla="*/ 172 h 476"/>
                    <a:gd name="T16" fmla="*/ 339 w 747"/>
                    <a:gd name="T17" fmla="*/ 183 h 476"/>
                    <a:gd name="T18" fmla="*/ 337 w 747"/>
                    <a:gd name="T19" fmla="*/ 193 h 476"/>
                    <a:gd name="T20" fmla="*/ 339 w 747"/>
                    <a:gd name="T21" fmla="*/ 218 h 476"/>
                    <a:gd name="T22" fmla="*/ 332 w 747"/>
                    <a:gd name="T23" fmla="*/ 215 h 476"/>
                    <a:gd name="T24" fmla="*/ 323 w 747"/>
                    <a:gd name="T25" fmla="*/ 206 h 476"/>
                    <a:gd name="T26" fmla="*/ 293 w 747"/>
                    <a:gd name="T27" fmla="*/ 195 h 476"/>
                    <a:gd name="T28" fmla="*/ 264 w 747"/>
                    <a:gd name="T29" fmla="*/ 198 h 476"/>
                    <a:gd name="T30" fmla="*/ 247 w 747"/>
                    <a:gd name="T31" fmla="*/ 184 h 476"/>
                    <a:gd name="T32" fmla="*/ 0 w 747"/>
                    <a:gd name="T33" fmla="*/ 170 h 476"/>
                    <a:gd name="T34" fmla="*/ 16 w 747"/>
                    <a:gd name="T35" fmla="*/ 0 h 4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47"/>
                    <a:gd name="T55" fmla="*/ 0 h 476"/>
                    <a:gd name="T56" fmla="*/ 747 w 747"/>
                    <a:gd name="T57" fmla="*/ 476 h 4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47" h="476">
                      <a:moveTo>
                        <a:pt x="35" y="0"/>
                      </a:moveTo>
                      <a:lnTo>
                        <a:pt x="366" y="25"/>
                      </a:lnTo>
                      <a:lnTo>
                        <a:pt x="737" y="35"/>
                      </a:lnTo>
                      <a:lnTo>
                        <a:pt x="712" y="80"/>
                      </a:lnTo>
                      <a:lnTo>
                        <a:pt x="747" y="111"/>
                      </a:lnTo>
                      <a:lnTo>
                        <a:pt x="746" y="346"/>
                      </a:lnTo>
                      <a:lnTo>
                        <a:pt x="729" y="344"/>
                      </a:lnTo>
                      <a:lnTo>
                        <a:pt x="732" y="375"/>
                      </a:lnTo>
                      <a:lnTo>
                        <a:pt x="742" y="399"/>
                      </a:lnTo>
                      <a:lnTo>
                        <a:pt x="737" y="421"/>
                      </a:lnTo>
                      <a:lnTo>
                        <a:pt x="742" y="476"/>
                      </a:lnTo>
                      <a:lnTo>
                        <a:pt x="726" y="470"/>
                      </a:lnTo>
                      <a:lnTo>
                        <a:pt x="707" y="450"/>
                      </a:lnTo>
                      <a:lnTo>
                        <a:pt x="642" y="425"/>
                      </a:lnTo>
                      <a:lnTo>
                        <a:pt x="577" y="431"/>
                      </a:lnTo>
                      <a:lnTo>
                        <a:pt x="540" y="402"/>
                      </a:lnTo>
                      <a:lnTo>
                        <a:pt x="0" y="373"/>
                      </a:lnTo>
                      <a:lnTo>
                        <a:pt x="35" y="0"/>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98" name="Freeform 295">
                  <a:extLst>
                    <a:ext uri="{FF2B5EF4-FFF2-40B4-BE49-F238E27FC236}">
                      <a16:creationId xmlns:a16="http://schemas.microsoft.com/office/drawing/2014/main" id="{CF6B275E-06AB-7807-C1D9-599AB7CB5C7C}"/>
                    </a:ext>
                  </a:extLst>
                </p:cNvPr>
                <p:cNvSpPr>
                  <a:spLocks noChangeAspect="1"/>
                </p:cNvSpPr>
                <p:nvPr/>
              </p:nvSpPr>
              <p:spPr bwMode="auto">
                <a:xfrm>
                  <a:off x="4484" y="6225"/>
                  <a:ext cx="467" cy="499"/>
                </a:xfrm>
                <a:custGeom>
                  <a:avLst/>
                  <a:gdLst>
                    <a:gd name="T0" fmla="*/ 2 w 692"/>
                    <a:gd name="T1" fmla="*/ 64 h 733"/>
                    <a:gd name="T2" fmla="*/ 15 w 692"/>
                    <a:gd name="T3" fmla="*/ 104 h 733"/>
                    <a:gd name="T4" fmla="*/ 16 w 692"/>
                    <a:gd name="T5" fmla="*/ 154 h 733"/>
                    <a:gd name="T6" fmla="*/ 24 w 692"/>
                    <a:gd name="T7" fmla="*/ 195 h 733"/>
                    <a:gd name="T8" fmla="*/ 13 w 692"/>
                    <a:gd name="T9" fmla="*/ 216 h 733"/>
                    <a:gd name="T10" fmla="*/ 29 w 692"/>
                    <a:gd name="T11" fmla="*/ 231 h 733"/>
                    <a:gd name="T12" fmla="*/ 29 w 692"/>
                    <a:gd name="T13" fmla="*/ 340 h 733"/>
                    <a:gd name="T14" fmla="*/ 258 w 692"/>
                    <a:gd name="T15" fmla="*/ 336 h 733"/>
                    <a:gd name="T16" fmla="*/ 256 w 692"/>
                    <a:gd name="T17" fmla="*/ 313 h 733"/>
                    <a:gd name="T18" fmla="*/ 230 w 692"/>
                    <a:gd name="T19" fmla="*/ 295 h 733"/>
                    <a:gd name="T20" fmla="*/ 219 w 692"/>
                    <a:gd name="T21" fmla="*/ 282 h 733"/>
                    <a:gd name="T22" fmla="*/ 188 w 692"/>
                    <a:gd name="T23" fmla="*/ 263 h 733"/>
                    <a:gd name="T24" fmla="*/ 188 w 692"/>
                    <a:gd name="T25" fmla="*/ 232 h 733"/>
                    <a:gd name="T26" fmla="*/ 181 w 692"/>
                    <a:gd name="T27" fmla="*/ 211 h 733"/>
                    <a:gd name="T28" fmla="*/ 207 w 692"/>
                    <a:gd name="T29" fmla="*/ 181 h 733"/>
                    <a:gd name="T30" fmla="*/ 204 w 692"/>
                    <a:gd name="T31" fmla="*/ 151 h 733"/>
                    <a:gd name="T32" fmla="*/ 247 w 692"/>
                    <a:gd name="T33" fmla="*/ 120 h 733"/>
                    <a:gd name="T34" fmla="*/ 257 w 692"/>
                    <a:gd name="T35" fmla="*/ 102 h 733"/>
                    <a:gd name="T36" fmla="*/ 315 w 692"/>
                    <a:gd name="T37" fmla="*/ 72 h 733"/>
                    <a:gd name="T38" fmla="*/ 290 w 692"/>
                    <a:gd name="T39" fmla="*/ 61 h 733"/>
                    <a:gd name="T40" fmla="*/ 265 w 692"/>
                    <a:gd name="T41" fmla="*/ 64 h 733"/>
                    <a:gd name="T42" fmla="*/ 261 w 692"/>
                    <a:gd name="T43" fmla="*/ 54 h 733"/>
                    <a:gd name="T44" fmla="*/ 219 w 692"/>
                    <a:gd name="T45" fmla="*/ 54 h 733"/>
                    <a:gd name="T46" fmla="*/ 191 w 692"/>
                    <a:gd name="T47" fmla="*/ 46 h 733"/>
                    <a:gd name="T48" fmla="*/ 132 w 692"/>
                    <a:gd name="T49" fmla="*/ 40 h 733"/>
                    <a:gd name="T50" fmla="*/ 125 w 692"/>
                    <a:gd name="T51" fmla="*/ 31 h 733"/>
                    <a:gd name="T52" fmla="*/ 101 w 692"/>
                    <a:gd name="T53" fmla="*/ 21 h 733"/>
                    <a:gd name="T54" fmla="*/ 97 w 692"/>
                    <a:gd name="T55" fmla="*/ 0 h 733"/>
                    <a:gd name="T56" fmla="*/ 82 w 692"/>
                    <a:gd name="T57" fmla="*/ 0 h 733"/>
                    <a:gd name="T58" fmla="*/ 82 w 692"/>
                    <a:gd name="T59" fmla="*/ 16 h 733"/>
                    <a:gd name="T60" fmla="*/ 0 w 692"/>
                    <a:gd name="T61" fmla="*/ 16 h 733"/>
                    <a:gd name="T62" fmla="*/ 2 w 692"/>
                    <a:gd name="T63" fmla="*/ 64 h 7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92"/>
                    <a:gd name="T97" fmla="*/ 0 h 733"/>
                    <a:gd name="T98" fmla="*/ 692 w 692"/>
                    <a:gd name="T99" fmla="*/ 733 h 7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92" h="733">
                      <a:moveTo>
                        <a:pt x="4" y="138"/>
                      </a:moveTo>
                      <a:lnTo>
                        <a:pt x="32" y="225"/>
                      </a:lnTo>
                      <a:lnTo>
                        <a:pt x="34" y="332"/>
                      </a:lnTo>
                      <a:lnTo>
                        <a:pt x="54" y="422"/>
                      </a:lnTo>
                      <a:lnTo>
                        <a:pt x="28" y="467"/>
                      </a:lnTo>
                      <a:lnTo>
                        <a:pt x="64" y="498"/>
                      </a:lnTo>
                      <a:lnTo>
                        <a:pt x="63" y="733"/>
                      </a:lnTo>
                      <a:lnTo>
                        <a:pt x="568" y="725"/>
                      </a:lnTo>
                      <a:lnTo>
                        <a:pt x="561" y="676"/>
                      </a:lnTo>
                      <a:lnTo>
                        <a:pt x="506" y="638"/>
                      </a:lnTo>
                      <a:lnTo>
                        <a:pt x="480" y="608"/>
                      </a:lnTo>
                      <a:lnTo>
                        <a:pt x="412" y="568"/>
                      </a:lnTo>
                      <a:lnTo>
                        <a:pt x="412" y="501"/>
                      </a:lnTo>
                      <a:lnTo>
                        <a:pt x="397" y="456"/>
                      </a:lnTo>
                      <a:lnTo>
                        <a:pt x="453" y="391"/>
                      </a:lnTo>
                      <a:lnTo>
                        <a:pt x="449" y="326"/>
                      </a:lnTo>
                      <a:lnTo>
                        <a:pt x="543" y="258"/>
                      </a:lnTo>
                      <a:lnTo>
                        <a:pt x="565" y="220"/>
                      </a:lnTo>
                      <a:lnTo>
                        <a:pt x="692" y="156"/>
                      </a:lnTo>
                      <a:lnTo>
                        <a:pt x="635" y="131"/>
                      </a:lnTo>
                      <a:lnTo>
                        <a:pt x="583" y="138"/>
                      </a:lnTo>
                      <a:lnTo>
                        <a:pt x="574" y="118"/>
                      </a:lnTo>
                      <a:lnTo>
                        <a:pt x="481" y="117"/>
                      </a:lnTo>
                      <a:lnTo>
                        <a:pt x="419" y="100"/>
                      </a:lnTo>
                      <a:lnTo>
                        <a:pt x="291" y="87"/>
                      </a:lnTo>
                      <a:lnTo>
                        <a:pt x="274" y="66"/>
                      </a:lnTo>
                      <a:lnTo>
                        <a:pt x="221" y="46"/>
                      </a:lnTo>
                      <a:lnTo>
                        <a:pt x="212" y="0"/>
                      </a:lnTo>
                      <a:lnTo>
                        <a:pt x="181" y="0"/>
                      </a:lnTo>
                      <a:lnTo>
                        <a:pt x="181" y="35"/>
                      </a:lnTo>
                      <a:lnTo>
                        <a:pt x="0" y="35"/>
                      </a:lnTo>
                      <a:lnTo>
                        <a:pt x="4" y="138"/>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99" name="Freeform 296">
                  <a:extLst>
                    <a:ext uri="{FF2B5EF4-FFF2-40B4-BE49-F238E27FC236}">
                      <a16:creationId xmlns:a16="http://schemas.microsoft.com/office/drawing/2014/main" id="{9B0386EC-ED32-07AD-7BC3-A890450F6EC4}"/>
                    </a:ext>
                  </a:extLst>
                </p:cNvPr>
                <p:cNvSpPr>
                  <a:spLocks noChangeAspect="1"/>
                </p:cNvSpPr>
                <p:nvPr/>
              </p:nvSpPr>
              <p:spPr bwMode="auto">
                <a:xfrm>
                  <a:off x="6160" y="6655"/>
                  <a:ext cx="58" cy="66"/>
                </a:xfrm>
                <a:custGeom>
                  <a:avLst/>
                  <a:gdLst>
                    <a:gd name="T0" fmla="*/ 9 w 86"/>
                    <a:gd name="T1" fmla="*/ 45 h 97"/>
                    <a:gd name="T2" fmla="*/ 26 w 86"/>
                    <a:gd name="T3" fmla="*/ 39 h 97"/>
                    <a:gd name="T4" fmla="*/ 26 w 86"/>
                    <a:gd name="T5" fmla="*/ 20 h 97"/>
                    <a:gd name="T6" fmla="*/ 30 w 86"/>
                    <a:gd name="T7" fmla="*/ 25 h 97"/>
                    <a:gd name="T8" fmla="*/ 30 w 86"/>
                    <a:gd name="T9" fmla="*/ 34 h 97"/>
                    <a:gd name="T10" fmla="*/ 34 w 86"/>
                    <a:gd name="T11" fmla="*/ 34 h 97"/>
                    <a:gd name="T12" fmla="*/ 39 w 86"/>
                    <a:gd name="T13" fmla="*/ 25 h 97"/>
                    <a:gd name="T14" fmla="*/ 34 w 86"/>
                    <a:gd name="T15" fmla="*/ 16 h 97"/>
                    <a:gd name="T16" fmla="*/ 26 w 86"/>
                    <a:gd name="T17" fmla="*/ 14 h 97"/>
                    <a:gd name="T18" fmla="*/ 19 w 86"/>
                    <a:gd name="T19" fmla="*/ 3 h 97"/>
                    <a:gd name="T20" fmla="*/ 14 w 86"/>
                    <a:gd name="T21" fmla="*/ 0 h 97"/>
                    <a:gd name="T22" fmla="*/ 0 w 86"/>
                    <a:gd name="T23" fmla="*/ 5 h 97"/>
                    <a:gd name="T24" fmla="*/ 9 w 86"/>
                    <a:gd name="T25" fmla="*/ 45 h 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6"/>
                    <a:gd name="T40" fmla="*/ 0 h 97"/>
                    <a:gd name="T41" fmla="*/ 86 w 86"/>
                    <a:gd name="T42" fmla="*/ 97 h 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6" h="97">
                      <a:moveTo>
                        <a:pt x="19" y="97"/>
                      </a:moveTo>
                      <a:lnTo>
                        <a:pt x="56" y="84"/>
                      </a:lnTo>
                      <a:lnTo>
                        <a:pt x="56" y="44"/>
                      </a:lnTo>
                      <a:lnTo>
                        <a:pt x="65" y="54"/>
                      </a:lnTo>
                      <a:lnTo>
                        <a:pt x="66" y="73"/>
                      </a:lnTo>
                      <a:lnTo>
                        <a:pt x="75" y="73"/>
                      </a:lnTo>
                      <a:lnTo>
                        <a:pt x="86" y="54"/>
                      </a:lnTo>
                      <a:lnTo>
                        <a:pt x="75" y="35"/>
                      </a:lnTo>
                      <a:lnTo>
                        <a:pt x="56" y="31"/>
                      </a:lnTo>
                      <a:lnTo>
                        <a:pt x="42" y="7"/>
                      </a:lnTo>
                      <a:lnTo>
                        <a:pt x="31" y="0"/>
                      </a:lnTo>
                      <a:lnTo>
                        <a:pt x="0" y="10"/>
                      </a:lnTo>
                      <a:lnTo>
                        <a:pt x="19" y="97"/>
                      </a:lnTo>
                      <a:close/>
                    </a:path>
                  </a:pathLst>
                </a:custGeom>
                <a:solidFill>
                  <a:srgbClr val="D7F2BC"/>
                </a:solidFill>
                <a:ln w="19050">
                  <a:solidFill>
                    <a:srgbClr val="EBF1DE"/>
                  </a:solidFill>
                  <a:round/>
                  <a:headEnd/>
                  <a:tailEnd/>
                </a:ln>
              </p:spPr>
              <p:txBody>
                <a:bodyPr lIns="68555" tIns="34278" rIns="68555" bIns="34278"/>
                <a:lstStyle/>
                <a:p>
                  <a:endParaRPr lang="en-US" sz="1350"/>
                </a:p>
              </p:txBody>
            </p:sp>
            <p:sp>
              <p:nvSpPr>
                <p:cNvPr id="200" name="Freeform 300">
                  <a:extLst>
                    <a:ext uri="{FF2B5EF4-FFF2-40B4-BE49-F238E27FC236}">
                      <a16:creationId xmlns:a16="http://schemas.microsoft.com/office/drawing/2014/main" id="{57129F5D-9355-543A-3270-CE40A005F3F2}"/>
                    </a:ext>
                  </a:extLst>
                </p:cNvPr>
                <p:cNvSpPr>
                  <a:spLocks noChangeAspect="1"/>
                </p:cNvSpPr>
                <p:nvPr/>
              </p:nvSpPr>
              <p:spPr bwMode="auto">
                <a:xfrm>
                  <a:off x="5305" y="6781"/>
                  <a:ext cx="303" cy="322"/>
                </a:xfrm>
                <a:custGeom>
                  <a:avLst/>
                  <a:gdLst>
                    <a:gd name="T0" fmla="*/ 0 w 447"/>
                    <a:gd name="T1" fmla="*/ 39 h 475"/>
                    <a:gd name="T2" fmla="*/ 17 w 447"/>
                    <a:gd name="T3" fmla="*/ 190 h 475"/>
                    <a:gd name="T4" fmla="*/ 43 w 447"/>
                    <a:gd name="T5" fmla="*/ 195 h 475"/>
                    <a:gd name="T6" fmla="*/ 73 w 447"/>
                    <a:gd name="T7" fmla="*/ 211 h 475"/>
                    <a:gd name="T8" fmla="*/ 96 w 447"/>
                    <a:gd name="T9" fmla="*/ 210 h 475"/>
                    <a:gd name="T10" fmla="*/ 106 w 447"/>
                    <a:gd name="T11" fmla="*/ 204 h 475"/>
                    <a:gd name="T12" fmla="*/ 129 w 447"/>
                    <a:gd name="T13" fmla="*/ 218 h 475"/>
                    <a:gd name="T14" fmla="*/ 144 w 447"/>
                    <a:gd name="T15" fmla="*/ 206 h 475"/>
                    <a:gd name="T16" fmla="*/ 148 w 447"/>
                    <a:gd name="T17" fmla="*/ 182 h 475"/>
                    <a:gd name="T18" fmla="*/ 158 w 447"/>
                    <a:gd name="T19" fmla="*/ 187 h 475"/>
                    <a:gd name="T20" fmla="*/ 163 w 447"/>
                    <a:gd name="T21" fmla="*/ 167 h 475"/>
                    <a:gd name="T22" fmla="*/ 197 w 447"/>
                    <a:gd name="T23" fmla="*/ 138 h 475"/>
                    <a:gd name="T24" fmla="*/ 202 w 447"/>
                    <a:gd name="T25" fmla="*/ 92 h 475"/>
                    <a:gd name="T26" fmla="*/ 199 w 447"/>
                    <a:gd name="T27" fmla="*/ 81 h 475"/>
                    <a:gd name="T28" fmla="*/ 205 w 447"/>
                    <a:gd name="T29" fmla="*/ 77 h 475"/>
                    <a:gd name="T30" fmla="*/ 192 w 447"/>
                    <a:gd name="T31" fmla="*/ 0 h 475"/>
                    <a:gd name="T32" fmla="*/ 158 w 447"/>
                    <a:gd name="T33" fmla="*/ 16 h 475"/>
                    <a:gd name="T34" fmla="*/ 139 w 447"/>
                    <a:gd name="T35" fmla="*/ 35 h 475"/>
                    <a:gd name="T36" fmla="*/ 126 w 447"/>
                    <a:gd name="T37" fmla="*/ 35 h 475"/>
                    <a:gd name="T38" fmla="*/ 108 w 447"/>
                    <a:gd name="T39" fmla="*/ 45 h 475"/>
                    <a:gd name="T40" fmla="*/ 62 w 447"/>
                    <a:gd name="T41" fmla="*/ 31 h 475"/>
                    <a:gd name="T42" fmla="*/ 0 w 447"/>
                    <a:gd name="T43" fmla="*/ 39 h 4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7"/>
                    <a:gd name="T67" fmla="*/ 0 h 475"/>
                    <a:gd name="T68" fmla="*/ 447 w 447"/>
                    <a:gd name="T69" fmla="*/ 475 h 4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7" h="475">
                      <a:moveTo>
                        <a:pt x="0" y="86"/>
                      </a:moveTo>
                      <a:lnTo>
                        <a:pt x="37" y="415"/>
                      </a:lnTo>
                      <a:lnTo>
                        <a:pt x="93" y="423"/>
                      </a:lnTo>
                      <a:lnTo>
                        <a:pt x="159" y="459"/>
                      </a:lnTo>
                      <a:lnTo>
                        <a:pt x="208" y="458"/>
                      </a:lnTo>
                      <a:lnTo>
                        <a:pt x="230" y="444"/>
                      </a:lnTo>
                      <a:lnTo>
                        <a:pt x="282" y="475"/>
                      </a:lnTo>
                      <a:lnTo>
                        <a:pt x="314" y="449"/>
                      </a:lnTo>
                      <a:lnTo>
                        <a:pt x="321" y="395"/>
                      </a:lnTo>
                      <a:lnTo>
                        <a:pt x="343" y="407"/>
                      </a:lnTo>
                      <a:lnTo>
                        <a:pt x="354" y="363"/>
                      </a:lnTo>
                      <a:lnTo>
                        <a:pt x="428" y="300"/>
                      </a:lnTo>
                      <a:lnTo>
                        <a:pt x="439" y="201"/>
                      </a:lnTo>
                      <a:lnTo>
                        <a:pt x="432" y="177"/>
                      </a:lnTo>
                      <a:lnTo>
                        <a:pt x="447" y="166"/>
                      </a:lnTo>
                      <a:lnTo>
                        <a:pt x="418" y="0"/>
                      </a:lnTo>
                      <a:lnTo>
                        <a:pt x="343" y="35"/>
                      </a:lnTo>
                      <a:lnTo>
                        <a:pt x="303" y="75"/>
                      </a:lnTo>
                      <a:lnTo>
                        <a:pt x="275" y="77"/>
                      </a:lnTo>
                      <a:lnTo>
                        <a:pt x="234" y="99"/>
                      </a:lnTo>
                      <a:lnTo>
                        <a:pt x="135" y="67"/>
                      </a:lnTo>
                      <a:lnTo>
                        <a:pt x="0" y="86"/>
                      </a:lnTo>
                      <a:close/>
                    </a:path>
                  </a:pathLst>
                </a:custGeom>
                <a:solidFill>
                  <a:srgbClr val="A9CF83"/>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201" name="Freeform 301">
                  <a:extLst>
                    <a:ext uri="{FF2B5EF4-FFF2-40B4-BE49-F238E27FC236}">
                      <a16:creationId xmlns:a16="http://schemas.microsoft.com/office/drawing/2014/main" id="{FFB81CF5-A8BF-21CF-8AC5-D028F458123D}"/>
                    </a:ext>
                  </a:extLst>
                </p:cNvPr>
                <p:cNvSpPr>
                  <a:spLocks noChangeAspect="1"/>
                </p:cNvSpPr>
                <p:nvPr/>
              </p:nvSpPr>
              <p:spPr bwMode="auto">
                <a:xfrm>
                  <a:off x="5635" y="6434"/>
                  <a:ext cx="426" cy="362"/>
                </a:xfrm>
                <a:custGeom>
                  <a:avLst/>
                  <a:gdLst>
                    <a:gd name="T0" fmla="*/ 9 w 633"/>
                    <a:gd name="T1" fmla="*/ 225 h 535"/>
                    <a:gd name="T2" fmla="*/ 196 w 633"/>
                    <a:gd name="T3" fmla="*/ 191 h 535"/>
                    <a:gd name="T4" fmla="*/ 216 w 633"/>
                    <a:gd name="T5" fmla="*/ 212 h 535"/>
                    <a:gd name="T6" fmla="*/ 235 w 633"/>
                    <a:gd name="T7" fmla="*/ 221 h 535"/>
                    <a:gd name="T8" fmla="*/ 277 w 633"/>
                    <a:gd name="T9" fmla="*/ 235 h 535"/>
                    <a:gd name="T10" fmla="*/ 279 w 633"/>
                    <a:gd name="T11" fmla="*/ 245 h 535"/>
                    <a:gd name="T12" fmla="*/ 286 w 633"/>
                    <a:gd name="T13" fmla="*/ 231 h 535"/>
                    <a:gd name="T14" fmla="*/ 287 w 633"/>
                    <a:gd name="T15" fmla="*/ 210 h 535"/>
                    <a:gd name="T16" fmla="*/ 279 w 633"/>
                    <a:gd name="T17" fmla="*/ 169 h 535"/>
                    <a:gd name="T18" fmla="*/ 279 w 633"/>
                    <a:gd name="T19" fmla="*/ 129 h 535"/>
                    <a:gd name="T20" fmla="*/ 259 w 633"/>
                    <a:gd name="T21" fmla="*/ 69 h 535"/>
                    <a:gd name="T22" fmla="*/ 256 w 633"/>
                    <a:gd name="T23" fmla="*/ 43 h 535"/>
                    <a:gd name="T24" fmla="*/ 243 w 633"/>
                    <a:gd name="T25" fmla="*/ 0 h 535"/>
                    <a:gd name="T26" fmla="*/ 182 w 633"/>
                    <a:gd name="T27" fmla="*/ 14 h 535"/>
                    <a:gd name="T28" fmla="*/ 149 w 633"/>
                    <a:gd name="T29" fmla="*/ 49 h 535"/>
                    <a:gd name="T30" fmla="*/ 147 w 633"/>
                    <a:gd name="T31" fmla="*/ 59 h 535"/>
                    <a:gd name="T32" fmla="*/ 128 w 633"/>
                    <a:gd name="T33" fmla="*/ 78 h 535"/>
                    <a:gd name="T34" fmla="*/ 133 w 633"/>
                    <a:gd name="T35" fmla="*/ 86 h 535"/>
                    <a:gd name="T36" fmla="*/ 137 w 633"/>
                    <a:gd name="T37" fmla="*/ 92 h 535"/>
                    <a:gd name="T38" fmla="*/ 135 w 633"/>
                    <a:gd name="T39" fmla="*/ 93 h 535"/>
                    <a:gd name="T40" fmla="*/ 140 w 633"/>
                    <a:gd name="T41" fmla="*/ 102 h 535"/>
                    <a:gd name="T42" fmla="*/ 141 w 633"/>
                    <a:gd name="T43" fmla="*/ 110 h 535"/>
                    <a:gd name="T44" fmla="*/ 122 w 633"/>
                    <a:gd name="T45" fmla="*/ 127 h 535"/>
                    <a:gd name="T46" fmla="*/ 95 w 633"/>
                    <a:gd name="T47" fmla="*/ 134 h 535"/>
                    <a:gd name="T48" fmla="*/ 87 w 633"/>
                    <a:gd name="T49" fmla="*/ 139 h 535"/>
                    <a:gd name="T50" fmla="*/ 77 w 633"/>
                    <a:gd name="T51" fmla="*/ 135 h 535"/>
                    <a:gd name="T52" fmla="*/ 46 w 633"/>
                    <a:gd name="T53" fmla="*/ 138 h 535"/>
                    <a:gd name="T54" fmla="*/ 24 w 633"/>
                    <a:gd name="T55" fmla="*/ 148 h 535"/>
                    <a:gd name="T56" fmla="*/ 24 w 633"/>
                    <a:gd name="T57" fmla="*/ 158 h 535"/>
                    <a:gd name="T58" fmla="*/ 28 w 633"/>
                    <a:gd name="T59" fmla="*/ 165 h 535"/>
                    <a:gd name="T60" fmla="*/ 31 w 633"/>
                    <a:gd name="T61" fmla="*/ 165 h 535"/>
                    <a:gd name="T62" fmla="*/ 35 w 633"/>
                    <a:gd name="T63" fmla="*/ 176 h 535"/>
                    <a:gd name="T64" fmla="*/ 29 w 633"/>
                    <a:gd name="T65" fmla="*/ 179 h 535"/>
                    <a:gd name="T66" fmla="*/ 26 w 633"/>
                    <a:gd name="T67" fmla="*/ 189 h 535"/>
                    <a:gd name="T68" fmla="*/ 0 w 633"/>
                    <a:gd name="T69" fmla="*/ 212 h 535"/>
                    <a:gd name="T70" fmla="*/ 9 w 633"/>
                    <a:gd name="T71" fmla="*/ 225 h 5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3"/>
                    <a:gd name="T109" fmla="*/ 0 h 535"/>
                    <a:gd name="T110" fmla="*/ 633 w 633"/>
                    <a:gd name="T111" fmla="*/ 535 h 5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3" h="535">
                      <a:moveTo>
                        <a:pt x="21" y="492"/>
                      </a:moveTo>
                      <a:lnTo>
                        <a:pt x="433" y="418"/>
                      </a:lnTo>
                      <a:lnTo>
                        <a:pt x="477" y="463"/>
                      </a:lnTo>
                      <a:lnTo>
                        <a:pt x="518" y="483"/>
                      </a:lnTo>
                      <a:lnTo>
                        <a:pt x="610" y="513"/>
                      </a:lnTo>
                      <a:lnTo>
                        <a:pt x="617" y="535"/>
                      </a:lnTo>
                      <a:lnTo>
                        <a:pt x="631" y="504"/>
                      </a:lnTo>
                      <a:lnTo>
                        <a:pt x="633" y="458"/>
                      </a:lnTo>
                      <a:lnTo>
                        <a:pt x="617" y="370"/>
                      </a:lnTo>
                      <a:lnTo>
                        <a:pt x="617" y="283"/>
                      </a:lnTo>
                      <a:lnTo>
                        <a:pt x="572" y="151"/>
                      </a:lnTo>
                      <a:lnTo>
                        <a:pt x="564" y="93"/>
                      </a:lnTo>
                      <a:lnTo>
                        <a:pt x="536" y="0"/>
                      </a:lnTo>
                      <a:lnTo>
                        <a:pt x="402" y="31"/>
                      </a:lnTo>
                      <a:lnTo>
                        <a:pt x="330" y="107"/>
                      </a:lnTo>
                      <a:lnTo>
                        <a:pt x="324" y="129"/>
                      </a:lnTo>
                      <a:lnTo>
                        <a:pt x="282" y="171"/>
                      </a:lnTo>
                      <a:lnTo>
                        <a:pt x="292" y="188"/>
                      </a:lnTo>
                      <a:lnTo>
                        <a:pt x="303" y="201"/>
                      </a:lnTo>
                      <a:lnTo>
                        <a:pt x="297" y="204"/>
                      </a:lnTo>
                      <a:lnTo>
                        <a:pt x="309" y="223"/>
                      </a:lnTo>
                      <a:lnTo>
                        <a:pt x="310" y="239"/>
                      </a:lnTo>
                      <a:lnTo>
                        <a:pt x="269" y="277"/>
                      </a:lnTo>
                      <a:lnTo>
                        <a:pt x="209" y="292"/>
                      </a:lnTo>
                      <a:lnTo>
                        <a:pt x="193" y="303"/>
                      </a:lnTo>
                      <a:lnTo>
                        <a:pt x="170" y="295"/>
                      </a:lnTo>
                      <a:lnTo>
                        <a:pt x="103" y="301"/>
                      </a:lnTo>
                      <a:lnTo>
                        <a:pt x="52" y="322"/>
                      </a:lnTo>
                      <a:lnTo>
                        <a:pt x="52" y="346"/>
                      </a:lnTo>
                      <a:lnTo>
                        <a:pt x="62" y="361"/>
                      </a:lnTo>
                      <a:lnTo>
                        <a:pt x="68" y="361"/>
                      </a:lnTo>
                      <a:lnTo>
                        <a:pt x="77" y="384"/>
                      </a:lnTo>
                      <a:lnTo>
                        <a:pt x="64" y="392"/>
                      </a:lnTo>
                      <a:lnTo>
                        <a:pt x="58" y="412"/>
                      </a:lnTo>
                      <a:lnTo>
                        <a:pt x="0" y="463"/>
                      </a:lnTo>
                      <a:lnTo>
                        <a:pt x="21" y="492"/>
                      </a:lnTo>
                      <a:close/>
                    </a:path>
                  </a:pathLst>
                </a:custGeom>
                <a:solidFill>
                  <a:srgbClr val="A9CF83"/>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202" name="Freeform 302">
                  <a:extLst>
                    <a:ext uri="{FF2B5EF4-FFF2-40B4-BE49-F238E27FC236}">
                      <a16:creationId xmlns:a16="http://schemas.microsoft.com/office/drawing/2014/main" id="{819A55A5-15D6-B8EB-F00A-3DC0E0B5C250}"/>
                    </a:ext>
                  </a:extLst>
                </p:cNvPr>
                <p:cNvSpPr>
                  <a:spLocks noChangeAspect="1"/>
                </p:cNvSpPr>
                <p:nvPr/>
              </p:nvSpPr>
              <p:spPr bwMode="auto">
                <a:xfrm>
                  <a:off x="5497" y="6892"/>
                  <a:ext cx="323" cy="305"/>
                </a:xfrm>
                <a:custGeom>
                  <a:avLst/>
                  <a:gdLst>
                    <a:gd name="T0" fmla="*/ 0 w 477"/>
                    <a:gd name="T1" fmla="*/ 143 h 449"/>
                    <a:gd name="T2" fmla="*/ 7 w 477"/>
                    <a:gd name="T3" fmla="*/ 172 h 449"/>
                    <a:gd name="T4" fmla="*/ 36 w 477"/>
                    <a:gd name="T5" fmla="*/ 192 h 449"/>
                    <a:gd name="T6" fmla="*/ 49 w 477"/>
                    <a:gd name="T7" fmla="*/ 207 h 449"/>
                    <a:gd name="T8" fmla="*/ 91 w 477"/>
                    <a:gd name="T9" fmla="*/ 191 h 449"/>
                    <a:gd name="T10" fmla="*/ 110 w 477"/>
                    <a:gd name="T11" fmla="*/ 187 h 449"/>
                    <a:gd name="T12" fmla="*/ 120 w 477"/>
                    <a:gd name="T13" fmla="*/ 176 h 449"/>
                    <a:gd name="T14" fmla="*/ 137 w 477"/>
                    <a:gd name="T15" fmla="*/ 113 h 449"/>
                    <a:gd name="T16" fmla="*/ 154 w 477"/>
                    <a:gd name="T17" fmla="*/ 121 h 449"/>
                    <a:gd name="T18" fmla="*/ 188 w 477"/>
                    <a:gd name="T19" fmla="*/ 54 h 449"/>
                    <a:gd name="T20" fmla="*/ 214 w 477"/>
                    <a:gd name="T21" fmla="*/ 67 h 449"/>
                    <a:gd name="T22" fmla="*/ 219 w 477"/>
                    <a:gd name="T23" fmla="*/ 56 h 449"/>
                    <a:gd name="T24" fmla="*/ 200 w 477"/>
                    <a:gd name="T25" fmla="*/ 41 h 449"/>
                    <a:gd name="T26" fmla="*/ 185 w 477"/>
                    <a:gd name="T27" fmla="*/ 42 h 449"/>
                    <a:gd name="T28" fmla="*/ 179 w 477"/>
                    <a:gd name="T29" fmla="*/ 50 h 449"/>
                    <a:gd name="T30" fmla="*/ 154 w 477"/>
                    <a:gd name="T31" fmla="*/ 58 h 449"/>
                    <a:gd name="T32" fmla="*/ 137 w 477"/>
                    <a:gd name="T33" fmla="*/ 75 h 449"/>
                    <a:gd name="T34" fmla="*/ 132 w 477"/>
                    <a:gd name="T35" fmla="*/ 47 h 449"/>
                    <a:gd name="T36" fmla="*/ 85 w 477"/>
                    <a:gd name="T37" fmla="*/ 54 h 449"/>
                    <a:gd name="T38" fmla="*/ 76 w 477"/>
                    <a:gd name="T39" fmla="*/ 0 h 449"/>
                    <a:gd name="T40" fmla="*/ 68 w 477"/>
                    <a:gd name="T41" fmla="*/ 5 h 449"/>
                    <a:gd name="T42" fmla="*/ 72 w 477"/>
                    <a:gd name="T43" fmla="*/ 16 h 449"/>
                    <a:gd name="T44" fmla="*/ 67 w 477"/>
                    <a:gd name="T45" fmla="*/ 62 h 449"/>
                    <a:gd name="T46" fmla="*/ 32 w 477"/>
                    <a:gd name="T47" fmla="*/ 91 h 449"/>
                    <a:gd name="T48" fmla="*/ 28 w 477"/>
                    <a:gd name="T49" fmla="*/ 111 h 449"/>
                    <a:gd name="T50" fmla="*/ 18 w 477"/>
                    <a:gd name="T51" fmla="*/ 106 h 449"/>
                    <a:gd name="T52" fmla="*/ 14 w 477"/>
                    <a:gd name="T53" fmla="*/ 131 h 449"/>
                    <a:gd name="T54" fmla="*/ 0 w 477"/>
                    <a:gd name="T55" fmla="*/ 143 h 4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7"/>
                    <a:gd name="T85" fmla="*/ 0 h 449"/>
                    <a:gd name="T86" fmla="*/ 477 w 477"/>
                    <a:gd name="T87" fmla="*/ 449 h 44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7" h="449">
                      <a:moveTo>
                        <a:pt x="0" y="310"/>
                      </a:moveTo>
                      <a:lnTo>
                        <a:pt x="16" y="373"/>
                      </a:lnTo>
                      <a:lnTo>
                        <a:pt x="79" y="417"/>
                      </a:lnTo>
                      <a:lnTo>
                        <a:pt x="108" y="449"/>
                      </a:lnTo>
                      <a:lnTo>
                        <a:pt x="199" y="413"/>
                      </a:lnTo>
                      <a:lnTo>
                        <a:pt x="239" y="407"/>
                      </a:lnTo>
                      <a:lnTo>
                        <a:pt x="261" y="381"/>
                      </a:lnTo>
                      <a:lnTo>
                        <a:pt x="298" y="245"/>
                      </a:lnTo>
                      <a:lnTo>
                        <a:pt x="335" y="262"/>
                      </a:lnTo>
                      <a:lnTo>
                        <a:pt x="410" y="116"/>
                      </a:lnTo>
                      <a:lnTo>
                        <a:pt x="467" y="146"/>
                      </a:lnTo>
                      <a:lnTo>
                        <a:pt x="477" y="120"/>
                      </a:lnTo>
                      <a:lnTo>
                        <a:pt x="436" y="88"/>
                      </a:lnTo>
                      <a:lnTo>
                        <a:pt x="403" y="92"/>
                      </a:lnTo>
                      <a:lnTo>
                        <a:pt x="392" y="108"/>
                      </a:lnTo>
                      <a:lnTo>
                        <a:pt x="335" y="125"/>
                      </a:lnTo>
                      <a:lnTo>
                        <a:pt x="300" y="164"/>
                      </a:lnTo>
                      <a:lnTo>
                        <a:pt x="288" y="101"/>
                      </a:lnTo>
                      <a:lnTo>
                        <a:pt x="185" y="117"/>
                      </a:lnTo>
                      <a:lnTo>
                        <a:pt x="165" y="0"/>
                      </a:lnTo>
                      <a:lnTo>
                        <a:pt x="149" y="11"/>
                      </a:lnTo>
                      <a:lnTo>
                        <a:pt x="156" y="34"/>
                      </a:lnTo>
                      <a:lnTo>
                        <a:pt x="146" y="135"/>
                      </a:lnTo>
                      <a:lnTo>
                        <a:pt x="70" y="198"/>
                      </a:lnTo>
                      <a:lnTo>
                        <a:pt x="60" y="241"/>
                      </a:lnTo>
                      <a:lnTo>
                        <a:pt x="38" y="230"/>
                      </a:lnTo>
                      <a:lnTo>
                        <a:pt x="31" y="284"/>
                      </a:lnTo>
                      <a:lnTo>
                        <a:pt x="0" y="310"/>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203" name="Freeform 303">
                  <a:extLst>
                    <a:ext uri="{FF2B5EF4-FFF2-40B4-BE49-F238E27FC236}">
                      <a16:creationId xmlns:a16="http://schemas.microsoft.com/office/drawing/2014/main" id="{57739581-2C97-99C3-BF98-9E3D7921FF9A}"/>
                    </a:ext>
                  </a:extLst>
                </p:cNvPr>
                <p:cNvSpPr>
                  <a:spLocks noChangeAspect="1"/>
                </p:cNvSpPr>
                <p:nvPr/>
              </p:nvSpPr>
              <p:spPr bwMode="auto">
                <a:xfrm>
                  <a:off x="5443" y="6970"/>
                  <a:ext cx="555" cy="300"/>
                </a:xfrm>
                <a:custGeom>
                  <a:avLst/>
                  <a:gdLst>
                    <a:gd name="T0" fmla="*/ 34 w 822"/>
                    <a:gd name="T1" fmla="*/ 182 h 441"/>
                    <a:gd name="T2" fmla="*/ 36 w 822"/>
                    <a:gd name="T3" fmla="*/ 178 h 441"/>
                    <a:gd name="T4" fmla="*/ 59 w 822"/>
                    <a:gd name="T5" fmla="*/ 154 h 441"/>
                    <a:gd name="T6" fmla="*/ 73 w 822"/>
                    <a:gd name="T7" fmla="*/ 139 h 441"/>
                    <a:gd name="T8" fmla="*/ 86 w 822"/>
                    <a:gd name="T9" fmla="*/ 154 h 441"/>
                    <a:gd name="T10" fmla="*/ 127 w 822"/>
                    <a:gd name="T11" fmla="*/ 138 h 441"/>
                    <a:gd name="T12" fmla="*/ 145 w 822"/>
                    <a:gd name="T13" fmla="*/ 135 h 441"/>
                    <a:gd name="T14" fmla="*/ 155 w 822"/>
                    <a:gd name="T15" fmla="*/ 122 h 441"/>
                    <a:gd name="T16" fmla="*/ 172 w 822"/>
                    <a:gd name="T17" fmla="*/ 60 h 441"/>
                    <a:gd name="T18" fmla="*/ 189 w 822"/>
                    <a:gd name="T19" fmla="*/ 67 h 441"/>
                    <a:gd name="T20" fmla="*/ 223 w 822"/>
                    <a:gd name="T21" fmla="*/ 0 h 441"/>
                    <a:gd name="T22" fmla="*/ 249 w 822"/>
                    <a:gd name="T23" fmla="*/ 15 h 441"/>
                    <a:gd name="T24" fmla="*/ 254 w 822"/>
                    <a:gd name="T25" fmla="*/ 3 h 441"/>
                    <a:gd name="T26" fmla="*/ 267 w 822"/>
                    <a:gd name="T27" fmla="*/ 6 h 441"/>
                    <a:gd name="T28" fmla="*/ 290 w 822"/>
                    <a:gd name="T29" fmla="*/ 27 h 441"/>
                    <a:gd name="T30" fmla="*/ 282 w 822"/>
                    <a:gd name="T31" fmla="*/ 47 h 441"/>
                    <a:gd name="T32" fmla="*/ 285 w 822"/>
                    <a:gd name="T33" fmla="*/ 56 h 441"/>
                    <a:gd name="T34" fmla="*/ 295 w 822"/>
                    <a:gd name="T35" fmla="*/ 52 h 441"/>
                    <a:gd name="T36" fmla="*/ 302 w 822"/>
                    <a:gd name="T37" fmla="*/ 61 h 441"/>
                    <a:gd name="T38" fmla="*/ 339 w 822"/>
                    <a:gd name="T39" fmla="*/ 73 h 441"/>
                    <a:gd name="T40" fmla="*/ 305 w 822"/>
                    <a:gd name="T41" fmla="*/ 71 h 441"/>
                    <a:gd name="T42" fmla="*/ 341 w 822"/>
                    <a:gd name="T43" fmla="*/ 102 h 441"/>
                    <a:gd name="T44" fmla="*/ 319 w 822"/>
                    <a:gd name="T45" fmla="*/ 99 h 441"/>
                    <a:gd name="T46" fmla="*/ 364 w 822"/>
                    <a:gd name="T47" fmla="*/ 127 h 441"/>
                    <a:gd name="T48" fmla="*/ 375 w 822"/>
                    <a:gd name="T49" fmla="*/ 146 h 441"/>
                    <a:gd name="T50" fmla="*/ 367 w 822"/>
                    <a:gd name="T51" fmla="*/ 144 h 441"/>
                    <a:gd name="T52" fmla="*/ 366 w 822"/>
                    <a:gd name="T53" fmla="*/ 148 h 441"/>
                    <a:gd name="T54" fmla="*/ 218 w 822"/>
                    <a:gd name="T55" fmla="*/ 176 h 441"/>
                    <a:gd name="T56" fmla="*/ 96 w 822"/>
                    <a:gd name="T57" fmla="*/ 191 h 441"/>
                    <a:gd name="T58" fmla="*/ 0 w 822"/>
                    <a:gd name="T59" fmla="*/ 204 h 441"/>
                    <a:gd name="T60" fmla="*/ 34 w 822"/>
                    <a:gd name="T61" fmla="*/ 182 h 44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22"/>
                    <a:gd name="T94" fmla="*/ 0 h 441"/>
                    <a:gd name="T95" fmla="*/ 822 w 822"/>
                    <a:gd name="T96" fmla="*/ 441 h 44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22" h="441">
                      <a:moveTo>
                        <a:pt x="75" y="393"/>
                      </a:moveTo>
                      <a:lnTo>
                        <a:pt x="78" y="383"/>
                      </a:lnTo>
                      <a:lnTo>
                        <a:pt x="129" y="333"/>
                      </a:lnTo>
                      <a:lnTo>
                        <a:pt x="160" y="301"/>
                      </a:lnTo>
                      <a:lnTo>
                        <a:pt x="188" y="333"/>
                      </a:lnTo>
                      <a:lnTo>
                        <a:pt x="279" y="298"/>
                      </a:lnTo>
                      <a:lnTo>
                        <a:pt x="319" y="291"/>
                      </a:lnTo>
                      <a:lnTo>
                        <a:pt x="341" y="265"/>
                      </a:lnTo>
                      <a:lnTo>
                        <a:pt x="378" y="129"/>
                      </a:lnTo>
                      <a:lnTo>
                        <a:pt x="415" y="146"/>
                      </a:lnTo>
                      <a:lnTo>
                        <a:pt x="490" y="0"/>
                      </a:lnTo>
                      <a:lnTo>
                        <a:pt x="547" y="32"/>
                      </a:lnTo>
                      <a:lnTo>
                        <a:pt x="557" y="6"/>
                      </a:lnTo>
                      <a:lnTo>
                        <a:pt x="585" y="13"/>
                      </a:lnTo>
                      <a:lnTo>
                        <a:pt x="636" y="59"/>
                      </a:lnTo>
                      <a:lnTo>
                        <a:pt x="618" y="101"/>
                      </a:lnTo>
                      <a:lnTo>
                        <a:pt x="625" y="122"/>
                      </a:lnTo>
                      <a:lnTo>
                        <a:pt x="647" y="112"/>
                      </a:lnTo>
                      <a:lnTo>
                        <a:pt x="664" y="133"/>
                      </a:lnTo>
                      <a:lnTo>
                        <a:pt x="744" y="157"/>
                      </a:lnTo>
                      <a:lnTo>
                        <a:pt x="669" y="153"/>
                      </a:lnTo>
                      <a:lnTo>
                        <a:pt x="748" y="221"/>
                      </a:lnTo>
                      <a:lnTo>
                        <a:pt x="700" y="213"/>
                      </a:lnTo>
                      <a:lnTo>
                        <a:pt x="798" y="275"/>
                      </a:lnTo>
                      <a:lnTo>
                        <a:pt x="822" y="314"/>
                      </a:lnTo>
                      <a:lnTo>
                        <a:pt x="805" y="310"/>
                      </a:lnTo>
                      <a:lnTo>
                        <a:pt x="803" y="321"/>
                      </a:lnTo>
                      <a:lnTo>
                        <a:pt x="479" y="380"/>
                      </a:lnTo>
                      <a:lnTo>
                        <a:pt x="211" y="413"/>
                      </a:lnTo>
                      <a:lnTo>
                        <a:pt x="0" y="441"/>
                      </a:lnTo>
                      <a:lnTo>
                        <a:pt x="75" y="393"/>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204" name="Freeform 304">
                  <a:extLst>
                    <a:ext uri="{FF2B5EF4-FFF2-40B4-BE49-F238E27FC236}">
                      <a16:creationId xmlns:a16="http://schemas.microsoft.com/office/drawing/2014/main" id="{3F4E0B83-8D51-36B9-C151-9232A01F0DC8}"/>
                    </a:ext>
                  </a:extLst>
                </p:cNvPr>
                <p:cNvSpPr>
                  <a:spLocks noChangeAspect="1"/>
                </p:cNvSpPr>
                <p:nvPr/>
              </p:nvSpPr>
              <p:spPr bwMode="auto">
                <a:xfrm>
                  <a:off x="5030" y="7061"/>
                  <a:ext cx="520" cy="253"/>
                </a:xfrm>
                <a:custGeom>
                  <a:avLst/>
                  <a:gdLst>
                    <a:gd name="T0" fmla="*/ 3 w 772"/>
                    <a:gd name="T1" fmla="*/ 161 h 375"/>
                    <a:gd name="T2" fmla="*/ 10 w 772"/>
                    <a:gd name="T3" fmla="*/ 161 h 375"/>
                    <a:gd name="T4" fmla="*/ 13 w 772"/>
                    <a:gd name="T5" fmla="*/ 144 h 375"/>
                    <a:gd name="T6" fmla="*/ 8 w 772"/>
                    <a:gd name="T7" fmla="*/ 142 h 375"/>
                    <a:gd name="T8" fmla="*/ 19 w 772"/>
                    <a:gd name="T9" fmla="*/ 128 h 375"/>
                    <a:gd name="T10" fmla="*/ 41 w 772"/>
                    <a:gd name="T11" fmla="*/ 134 h 375"/>
                    <a:gd name="T12" fmla="*/ 44 w 772"/>
                    <a:gd name="T13" fmla="*/ 114 h 375"/>
                    <a:gd name="T14" fmla="*/ 59 w 772"/>
                    <a:gd name="T15" fmla="*/ 108 h 375"/>
                    <a:gd name="T16" fmla="*/ 57 w 772"/>
                    <a:gd name="T17" fmla="*/ 103 h 375"/>
                    <a:gd name="T18" fmla="*/ 65 w 772"/>
                    <a:gd name="T19" fmla="*/ 84 h 375"/>
                    <a:gd name="T20" fmla="*/ 94 w 772"/>
                    <a:gd name="T21" fmla="*/ 82 h 375"/>
                    <a:gd name="T22" fmla="*/ 118 w 772"/>
                    <a:gd name="T23" fmla="*/ 75 h 375"/>
                    <a:gd name="T24" fmla="*/ 133 w 772"/>
                    <a:gd name="T25" fmla="*/ 65 h 375"/>
                    <a:gd name="T26" fmla="*/ 141 w 772"/>
                    <a:gd name="T27" fmla="*/ 61 h 375"/>
                    <a:gd name="T28" fmla="*/ 160 w 772"/>
                    <a:gd name="T29" fmla="*/ 60 h 375"/>
                    <a:gd name="T30" fmla="*/ 182 w 772"/>
                    <a:gd name="T31" fmla="*/ 25 h 375"/>
                    <a:gd name="T32" fmla="*/ 189 w 772"/>
                    <a:gd name="T33" fmla="*/ 27 h 375"/>
                    <a:gd name="T34" fmla="*/ 206 w 772"/>
                    <a:gd name="T35" fmla="*/ 16 h 375"/>
                    <a:gd name="T36" fmla="*/ 201 w 772"/>
                    <a:gd name="T37" fmla="*/ 6 h 375"/>
                    <a:gd name="T38" fmla="*/ 203 w 772"/>
                    <a:gd name="T39" fmla="*/ 1 h 375"/>
                    <a:gd name="T40" fmla="*/ 218 w 772"/>
                    <a:gd name="T41" fmla="*/ 0 h 375"/>
                    <a:gd name="T42" fmla="*/ 228 w 772"/>
                    <a:gd name="T43" fmla="*/ 4 h 375"/>
                    <a:gd name="T44" fmla="*/ 258 w 772"/>
                    <a:gd name="T45" fmla="*/ 21 h 375"/>
                    <a:gd name="T46" fmla="*/ 280 w 772"/>
                    <a:gd name="T47" fmla="*/ 20 h 375"/>
                    <a:gd name="T48" fmla="*/ 291 w 772"/>
                    <a:gd name="T49" fmla="*/ 13 h 375"/>
                    <a:gd name="T50" fmla="*/ 315 w 772"/>
                    <a:gd name="T51" fmla="*/ 29 h 375"/>
                    <a:gd name="T52" fmla="*/ 322 w 772"/>
                    <a:gd name="T53" fmla="*/ 57 h 375"/>
                    <a:gd name="T54" fmla="*/ 350 w 772"/>
                    <a:gd name="T55" fmla="*/ 76 h 375"/>
                    <a:gd name="T56" fmla="*/ 335 w 772"/>
                    <a:gd name="T57" fmla="*/ 91 h 375"/>
                    <a:gd name="T58" fmla="*/ 313 w 772"/>
                    <a:gd name="T59" fmla="*/ 114 h 375"/>
                    <a:gd name="T60" fmla="*/ 312 w 772"/>
                    <a:gd name="T61" fmla="*/ 118 h 375"/>
                    <a:gd name="T62" fmla="*/ 278 w 772"/>
                    <a:gd name="T63" fmla="*/ 140 h 375"/>
                    <a:gd name="T64" fmla="*/ 84 w 772"/>
                    <a:gd name="T65" fmla="*/ 157 h 375"/>
                    <a:gd name="T66" fmla="*/ 63 w 772"/>
                    <a:gd name="T67" fmla="*/ 157 h 375"/>
                    <a:gd name="T68" fmla="*/ 65 w 772"/>
                    <a:gd name="T69" fmla="*/ 165 h 375"/>
                    <a:gd name="T70" fmla="*/ 0 w 772"/>
                    <a:gd name="T71" fmla="*/ 171 h 375"/>
                    <a:gd name="T72" fmla="*/ 3 w 772"/>
                    <a:gd name="T73" fmla="*/ 161 h 37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72"/>
                    <a:gd name="T112" fmla="*/ 0 h 375"/>
                    <a:gd name="T113" fmla="*/ 772 w 772"/>
                    <a:gd name="T114" fmla="*/ 375 h 37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72" h="375">
                      <a:moveTo>
                        <a:pt x="6" y="354"/>
                      </a:moveTo>
                      <a:lnTo>
                        <a:pt x="23" y="354"/>
                      </a:lnTo>
                      <a:lnTo>
                        <a:pt x="30" y="315"/>
                      </a:lnTo>
                      <a:lnTo>
                        <a:pt x="18" y="313"/>
                      </a:lnTo>
                      <a:lnTo>
                        <a:pt x="42" y="280"/>
                      </a:lnTo>
                      <a:lnTo>
                        <a:pt x="91" y="295"/>
                      </a:lnTo>
                      <a:lnTo>
                        <a:pt x="97" y="250"/>
                      </a:lnTo>
                      <a:lnTo>
                        <a:pt x="130" y="237"/>
                      </a:lnTo>
                      <a:lnTo>
                        <a:pt x="125" y="226"/>
                      </a:lnTo>
                      <a:lnTo>
                        <a:pt x="143" y="184"/>
                      </a:lnTo>
                      <a:lnTo>
                        <a:pt x="207" y="181"/>
                      </a:lnTo>
                      <a:lnTo>
                        <a:pt x="260" y="164"/>
                      </a:lnTo>
                      <a:lnTo>
                        <a:pt x="292" y="144"/>
                      </a:lnTo>
                      <a:lnTo>
                        <a:pt x="311" y="134"/>
                      </a:lnTo>
                      <a:lnTo>
                        <a:pt x="353" y="132"/>
                      </a:lnTo>
                      <a:lnTo>
                        <a:pt x="401" y="55"/>
                      </a:lnTo>
                      <a:lnTo>
                        <a:pt x="416" y="60"/>
                      </a:lnTo>
                      <a:lnTo>
                        <a:pt x="455" y="34"/>
                      </a:lnTo>
                      <a:lnTo>
                        <a:pt x="444" y="14"/>
                      </a:lnTo>
                      <a:lnTo>
                        <a:pt x="447" y="2"/>
                      </a:lnTo>
                      <a:lnTo>
                        <a:pt x="480" y="0"/>
                      </a:lnTo>
                      <a:lnTo>
                        <a:pt x="504" y="9"/>
                      </a:lnTo>
                      <a:lnTo>
                        <a:pt x="569" y="46"/>
                      </a:lnTo>
                      <a:lnTo>
                        <a:pt x="617" y="44"/>
                      </a:lnTo>
                      <a:lnTo>
                        <a:pt x="641" y="30"/>
                      </a:lnTo>
                      <a:lnTo>
                        <a:pt x="693" y="63"/>
                      </a:lnTo>
                      <a:lnTo>
                        <a:pt x="709" y="124"/>
                      </a:lnTo>
                      <a:lnTo>
                        <a:pt x="772" y="168"/>
                      </a:lnTo>
                      <a:lnTo>
                        <a:pt x="740" y="200"/>
                      </a:lnTo>
                      <a:lnTo>
                        <a:pt x="690" y="250"/>
                      </a:lnTo>
                      <a:lnTo>
                        <a:pt x="687" y="260"/>
                      </a:lnTo>
                      <a:lnTo>
                        <a:pt x="613" y="308"/>
                      </a:lnTo>
                      <a:lnTo>
                        <a:pt x="186" y="345"/>
                      </a:lnTo>
                      <a:lnTo>
                        <a:pt x="140" y="344"/>
                      </a:lnTo>
                      <a:lnTo>
                        <a:pt x="143" y="363"/>
                      </a:lnTo>
                      <a:lnTo>
                        <a:pt x="0" y="375"/>
                      </a:lnTo>
                      <a:lnTo>
                        <a:pt x="6" y="354"/>
                      </a:lnTo>
                      <a:close/>
                    </a:path>
                  </a:pathLst>
                </a:custGeom>
                <a:solidFill>
                  <a:srgbClr val="A9CF83"/>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205" name="Freeform 305">
                  <a:extLst>
                    <a:ext uri="{FF2B5EF4-FFF2-40B4-BE49-F238E27FC236}">
                      <a16:creationId xmlns:a16="http://schemas.microsoft.com/office/drawing/2014/main" id="{1F742B17-7E67-E9C6-7FFE-504999A33ACD}"/>
                    </a:ext>
                  </a:extLst>
                </p:cNvPr>
                <p:cNvSpPr>
                  <a:spLocks noChangeAspect="1"/>
                </p:cNvSpPr>
                <p:nvPr/>
              </p:nvSpPr>
              <p:spPr bwMode="auto">
                <a:xfrm>
                  <a:off x="4973" y="7250"/>
                  <a:ext cx="612" cy="198"/>
                </a:xfrm>
                <a:custGeom>
                  <a:avLst/>
                  <a:gdLst>
                    <a:gd name="T0" fmla="*/ 7 w 906"/>
                    <a:gd name="T1" fmla="*/ 111 h 292"/>
                    <a:gd name="T2" fmla="*/ 5 w 906"/>
                    <a:gd name="T3" fmla="*/ 109 h 292"/>
                    <a:gd name="T4" fmla="*/ 16 w 906"/>
                    <a:gd name="T5" fmla="*/ 100 h 292"/>
                    <a:gd name="T6" fmla="*/ 28 w 906"/>
                    <a:gd name="T7" fmla="*/ 79 h 292"/>
                    <a:gd name="T8" fmla="*/ 24 w 906"/>
                    <a:gd name="T9" fmla="*/ 74 h 292"/>
                    <a:gd name="T10" fmla="*/ 30 w 906"/>
                    <a:gd name="T11" fmla="*/ 64 h 292"/>
                    <a:gd name="T12" fmla="*/ 30 w 906"/>
                    <a:gd name="T13" fmla="*/ 52 h 292"/>
                    <a:gd name="T14" fmla="*/ 39 w 906"/>
                    <a:gd name="T15" fmla="*/ 43 h 292"/>
                    <a:gd name="T16" fmla="*/ 103 w 906"/>
                    <a:gd name="T17" fmla="*/ 38 h 292"/>
                    <a:gd name="T18" fmla="*/ 101 w 906"/>
                    <a:gd name="T19" fmla="*/ 29 h 292"/>
                    <a:gd name="T20" fmla="*/ 122 w 906"/>
                    <a:gd name="T21" fmla="*/ 30 h 292"/>
                    <a:gd name="T22" fmla="*/ 317 w 906"/>
                    <a:gd name="T23" fmla="*/ 12 h 292"/>
                    <a:gd name="T24" fmla="*/ 413 w 906"/>
                    <a:gd name="T25" fmla="*/ 0 h 292"/>
                    <a:gd name="T26" fmla="*/ 396 w 906"/>
                    <a:gd name="T27" fmla="*/ 32 h 292"/>
                    <a:gd name="T28" fmla="*/ 370 w 906"/>
                    <a:gd name="T29" fmla="*/ 38 h 292"/>
                    <a:gd name="T30" fmla="*/ 357 w 906"/>
                    <a:gd name="T31" fmla="*/ 54 h 292"/>
                    <a:gd name="T32" fmla="*/ 310 w 906"/>
                    <a:gd name="T33" fmla="*/ 81 h 292"/>
                    <a:gd name="T34" fmla="*/ 307 w 906"/>
                    <a:gd name="T35" fmla="*/ 91 h 292"/>
                    <a:gd name="T36" fmla="*/ 296 w 906"/>
                    <a:gd name="T37" fmla="*/ 96 h 292"/>
                    <a:gd name="T38" fmla="*/ 296 w 906"/>
                    <a:gd name="T39" fmla="*/ 111 h 292"/>
                    <a:gd name="T40" fmla="*/ 231 w 906"/>
                    <a:gd name="T41" fmla="*/ 118 h 292"/>
                    <a:gd name="T42" fmla="*/ 103 w 906"/>
                    <a:gd name="T43" fmla="*/ 128 h 292"/>
                    <a:gd name="T44" fmla="*/ 0 w 906"/>
                    <a:gd name="T45" fmla="*/ 134 h 292"/>
                    <a:gd name="T46" fmla="*/ 7 w 906"/>
                    <a:gd name="T47" fmla="*/ 111 h 2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06"/>
                    <a:gd name="T73" fmla="*/ 0 h 292"/>
                    <a:gd name="T74" fmla="*/ 906 w 906"/>
                    <a:gd name="T75" fmla="*/ 292 h 2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06" h="292">
                      <a:moveTo>
                        <a:pt x="15" y="240"/>
                      </a:moveTo>
                      <a:lnTo>
                        <a:pt x="10" y="237"/>
                      </a:lnTo>
                      <a:lnTo>
                        <a:pt x="34" y="217"/>
                      </a:lnTo>
                      <a:lnTo>
                        <a:pt x="60" y="171"/>
                      </a:lnTo>
                      <a:lnTo>
                        <a:pt x="54" y="161"/>
                      </a:lnTo>
                      <a:lnTo>
                        <a:pt x="65" y="138"/>
                      </a:lnTo>
                      <a:lnTo>
                        <a:pt x="65" y="114"/>
                      </a:lnTo>
                      <a:lnTo>
                        <a:pt x="84" y="95"/>
                      </a:lnTo>
                      <a:lnTo>
                        <a:pt x="225" y="83"/>
                      </a:lnTo>
                      <a:lnTo>
                        <a:pt x="222" y="64"/>
                      </a:lnTo>
                      <a:lnTo>
                        <a:pt x="268" y="65"/>
                      </a:lnTo>
                      <a:lnTo>
                        <a:pt x="695" y="27"/>
                      </a:lnTo>
                      <a:lnTo>
                        <a:pt x="906" y="0"/>
                      </a:lnTo>
                      <a:lnTo>
                        <a:pt x="867" y="70"/>
                      </a:lnTo>
                      <a:lnTo>
                        <a:pt x="811" y="83"/>
                      </a:lnTo>
                      <a:lnTo>
                        <a:pt x="782" y="118"/>
                      </a:lnTo>
                      <a:lnTo>
                        <a:pt x="680" y="177"/>
                      </a:lnTo>
                      <a:lnTo>
                        <a:pt x="673" y="198"/>
                      </a:lnTo>
                      <a:lnTo>
                        <a:pt x="648" y="210"/>
                      </a:lnTo>
                      <a:lnTo>
                        <a:pt x="648" y="240"/>
                      </a:lnTo>
                      <a:lnTo>
                        <a:pt x="507" y="257"/>
                      </a:lnTo>
                      <a:lnTo>
                        <a:pt x="225" y="279"/>
                      </a:lnTo>
                      <a:lnTo>
                        <a:pt x="0" y="292"/>
                      </a:lnTo>
                      <a:lnTo>
                        <a:pt x="15" y="240"/>
                      </a:lnTo>
                      <a:close/>
                    </a:path>
                  </a:pathLst>
                </a:custGeom>
                <a:solidFill>
                  <a:srgbClr val="A9CF83"/>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206" name="Freeform 306">
                  <a:extLst>
                    <a:ext uri="{FF2B5EF4-FFF2-40B4-BE49-F238E27FC236}">
                      <a16:creationId xmlns:a16="http://schemas.microsoft.com/office/drawing/2014/main" id="{B5F6A20D-5FC2-DB26-272B-1C7B59BBB5DF}"/>
                    </a:ext>
                  </a:extLst>
                </p:cNvPr>
                <p:cNvSpPr>
                  <a:spLocks noChangeAspect="1"/>
                </p:cNvSpPr>
                <p:nvPr/>
              </p:nvSpPr>
              <p:spPr bwMode="auto">
                <a:xfrm>
                  <a:off x="5410" y="7189"/>
                  <a:ext cx="615" cy="261"/>
                </a:xfrm>
                <a:custGeom>
                  <a:avLst/>
                  <a:gdLst>
                    <a:gd name="T0" fmla="*/ 0 w 907"/>
                    <a:gd name="T1" fmla="*/ 151 h 386"/>
                    <a:gd name="T2" fmla="*/ 60 w 907"/>
                    <a:gd name="T3" fmla="*/ 145 h 386"/>
                    <a:gd name="T4" fmla="*/ 95 w 907"/>
                    <a:gd name="T5" fmla="*/ 128 h 386"/>
                    <a:gd name="T6" fmla="*/ 161 w 907"/>
                    <a:gd name="T7" fmla="*/ 121 h 386"/>
                    <a:gd name="T8" fmla="*/ 189 w 907"/>
                    <a:gd name="T9" fmla="*/ 138 h 386"/>
                    <a:gd name="T10" fmla="*/ 232 w 907"/>
                    <a:gd name="T11" fmla="*/ 133 h 386"/>
                    <a:gd name="T12" fmla="*/ 298 w 907"/>
                    <a:gd name="T13" fmla="*/ 176 h 386"/>
                    <a:gd name="T14" fmla="*/ 323 w 907"/>
                    <a:gd name="T15" fmla="*/ 170 h 386"/>
                    <a:gd name="T16" fmla="*/ 361 w 907"/>
                    <a:gd name="T17" fmla="*/ 120 h 386"/>
                    <a:gd name="T18" fmla="*/ 391 w 907"/>
                    <a:gd name="T19" fmla="*/ 110 h 386"/>
                    <a:gd name="T20" fmla="*/ 399 w 907"/>
                    <a:gd name="T21" fmla="*/ 94 h 386"/>
                    <a:gd name="T22" fmla="*/ 367 w 907"/>
                    <a:gd name="T23" fmla="*/ 99 h 386"/>
                    <a:gd name="T24" fmla="*/ 359 w 907"/>
                    <a:gd name="T25" fmla="*/ 89 h 386"/>
                    <a:gd name="T26" fmla="*/ 378 w 907"/>
                    <a:gd name="T27" fmla="*/ 85 h 386"/>
                    <a:gd name="T28" fmla="*/ 378 w 907"/>
                    <a:gd name="T29" fmla="*/ 78 h 386"/>
                    <a:gd name="T30" fmla="*/ 356 w 907"/>
                    <a:gd name="T31" fmla="*/ 70 h 386"/>
                    <a:gd name="T32" fmla="*/ 384 w 907"/>
                    <a:gd name="T33" fmla="*/ 61 h 386"/>
                    <a:gd name="T34" fmla="*/ 382 w 907"/>
                    <a:gd name="T35" fmla="*/ 72 h 386"/>
                    <a:gd name="T36" fmla="*/ 400 w 907"/>
                    <a:gd name="T37" fmla="*/ 72 h 386"/>
                    <a:gd name="T38" fmla="*/ 410 w 907"/>
                    <a:gd name="T39" fmla="*/ 53 h 386"/>
                    <a:gd name="T40" fmla="*/ 417 w 907"/>
                    <a:gd name="T41" fmla="*/ 52 h 386"/>
                    <a:gd name="T42" fmla="*/ 413 w 907"/>
                    <a:gd name="T43" fmla="*/ 36 h 386"/>
                    <a:gd name="T44" fmla="*/ 400 w 907"/>
                    <a:gd name="T45" fmla="*/ 52 h 386"/>
                    <a:gd name="T46" fmla="*/ 386 w 907"/>
                    <a:gd name="T47" fmla="*/ 16 h 386"/>
                    <a:gd name="T48" fmla="*/ 395 w 907"/>
                    <a:gd name="T49" fmla="*/ 14 h 386"/>
                    <a:gd name="T50" fmla="*/ 408 w 907"/>
                    <a:gd name="T51" fmla="*/ 24 h 386"/>
                    <a:gd name="T52" fmla="*/ 399 w 907"/>
                    <a:gd name="T53" fmla="*/ 7 h 386"/>
                    <a:gd name="T54" fmla="*/ 391 w 907"/>
                    <a:gd name="T55" fmla="*/ 0 h 386"/>
                    <a:gd name="T56" fmla="*/ 241 w 907"/>
                    <a:gd name="T57" fmla="*/ 27 h 386"/>
                    <a:gd name="T58" fmla="*/ 118 w 907"/>
                    <a:gd name="T59" fmla="*/ 42 h 386"/>
                    <a:gd name="T60" fmla="*/ 101 w 907"/>
                    <a:gd name="T61" fmla="*/ 74 h 386"/>
                    <a:gd name="T62" fmla="*/ 75 w 907"/>
                    <a:gd name="T63" fmla="*/ 81 h 386"/>
                    <a:gd name="T64" fmla="*/ 62 w 907"/>
                    <a:gd name="T65" fmla="*/ 96 h 386"/>
                    <a:gd name="T66" fmla="*/ 14 w 907"/>
                    <a:gd name="T67" fmla="*/ 124 h 386"/>
                    <a:gd name="T68" fmla="*/ 12 w 907"/>
                    <a:gd name="T69" fmla="*/ 133 h 386"/>
                    <a:gd name="T70" fmla="*/ 0 w 907"/>
                    <a:gd name="T71" fmla="*/ 139 h 386"/>
                    <a:gd name="T72" fmla="*/ 0 w 907"/>
                    <a:gd name="T73" fmla="*/ 151 h 38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07"/>
                    <a:gd name="T112" fmla="*/ 0 h 386"/>
                    <a:gd name="T113" fmla="*/ 907 w 907"/>
                    <a:gd name="T114" fmla="*/ 386 h 38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07" h="386">
                      <a:moveTo>
                        <a:pt x="0" y="332"/>
                      </a:moveTo>
                      <a:lnTo>
                        <a:pt x="131" y="317"/>
                      </a:lnTo>
                      <a:lnTo>
                        <a:pt x="207" y="281"/>
                      </a:lnTo>
                      <a:lnTo>
                        <a:pt x="350" y="265"/>
                      </a:lnTo>
                      <a:lnTo>
                        <a:pt x="410" y="302"/>
                      </a:lnTo>
                      <a:lnTo>
                        <a:pt x="505" y="290"/>
                      </a:lnTo>
                      <a:lnTo>
                        <a:pt x="649" y="386"/>
                      </a:lnTo>
                      <a:lnTo>
                        <a:pt x="703" y="373"/>
                      </a:lnTo>
                      <a:lnTo>
                        <a:pt x="784" y="262"/>
                      </a:lnTo>
                      <a:lnTo>
                        <a:pt x="849" y="239"/>
                      </a:lnTo>
                      <a:lnTo>
                        <a:pt x="868" y="206"/>
                      </a:lnTo>
                      <a:lnTo>
                        <a:pt x="798" y="218"/>
                      </a:lnTo>
                      <a:lnTo>
                        <a:pt x="780" y="194"/>
                      </a:lnTo>
                      <a:lnTo>
                        <a:pt x="821" y="186"/>
                      </a:lnTo>
                      <a:lnTo>
                        <a:pt x="821" y="171"/>
                      </a:lnTo>
                      <a:lnTo>
                        <a:pt x="775" y="152"/>
                      </a:lnTo>
                      <a:lnTo>
                        <a:pt x="836" y="133"/>
                      </a:lnTo>
                      <a:lnTo>
                        <a:pt x="831" y="157"/>
                      </a:lnTo>
                      <a:lnTo>
                        <a:pt x="870" y="157"/>
                      </a:lnTo>
                      <a:lnTo>
                        <a:pt x="892" y="117"/>
                      </a:lnTo>
                      <a:lnTo>
                        <a:pt x="907" y="114"/>
                      </a:lnTo>
                      <a:lnTo>
                        <a:pt x="898" y="78"/>
                      </a:lnTo>
                      <a:lnTo>
                        <a:pt x="870" y="114"/>
                      </a:lnTo>
                      <a:lnTo>
                        <a:pt x="840" y="34"/>
                      </a:lnTo>
                      <a:lnTo>
                        <a:pt x="859" y="30"/>
                      </a:lnTo>
                      <a:lnTo>
                        <a:pt x="886" y="53"/>
                      </a:lnTo>
                      <a:lnTo>
                        <a:pt x="868" y="15"/>
                      </a:lnTo>
                      <a:lnTo>
                        <a:pt x="849" y="0"/>
                      </a:lnTo>
                      <a:lnTo>
                        <a:pt x="525" y="59"/>
                      </a:lnTo>
                      <a:lnTo>
                        <a:pt x="257" y="92"/>
                      </a:lnTo>
                      <a:lnTo>
                        <a:pt x="220" y="162"/>
                      </a:lnTo>
                      <a:lnTo>
                        <a:pt x="162" y="177"/>
                      </a:lnTo>
                      <a:lnTo>
                        <a:pt x="134" y="210"/>
                      </a:lnTo>
                      <a:lnTo>
                        <a:pt x="31" y="271"/>
                      </a:lnTo>
                      <a:lnTo>
                        <a:pt x="25" y="292"/>
                      </a:lnTo>
                      <a:lnTo>
                        <a:pt x="0" y="304"/>
                      </a:lnTo>
                      <a:lnTo>
                        <a:pt x="0" y="332"/>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207" name="Freeform 307">
                  <a:extLst>
                    <a:ext uri="{FF2B5EF4-FFF2-40B4-BE49-F238E27FC236}">
                      <a16:creationId xmlns:a16="http://schemas.microsoft.com/office/drawing/2014/main" id="{3ABECBAA-032D-82F5-D817-3A426E6B2579}"/>
                    </a:ext>
                  </a:extLst>
                </p:cNvPr>
                <p:cNvSpPr>
                  <a:spLocks noChangeAspect="1"/>
                </p:cNvSpPr>
                <p:nvPr/>
              </p:nvSpPr>
              <p:spPr bwMode="auto">
                <a:xfrm>
                  <a:off x="4699" y="7618"/>
                  <a:ext cx="409" cy="340"/>
                </a:xfrm>
                <a:custGeom>
                  <a:avLst/>
                  <a:gdLst>
                    <a:gd name="T0" fmla="*/ 0 w 606"/>
                    <a:gd name="T1" fmla="*/ 1 h 501"/>
                    <a:gd name="T2" fmla="*/ 2 w 606"/>
                    <a:gd name="T3" fmla="*/ 64 h 501"/>
                    <a:gd name="T4" fmla="*/ 27 w 606"/>
                    <a:gd name="T5" fmla="*/ 110 h 501"/>
                    <a:gd name="T6" fmla="*/ 18 w 606"/>
                    <a:gd name="T7" fmla="*/ 145 h 501"/>
                    <a:gd name="T8" fmla="*/ 19 w 606"/>
                    <a:gd name="T9" fmla="*/ 175 h 501"/>
                    <a:gd name="T10" fmla="*/ 8 w 606"/>
                    <a:gd name="T11" fmla="*/ 190 h 501"/>
                    <a:gd name="T12" fmla="*/ 13 w 606"/>
                    <a:gd name="T13" fmla="*/ 195 h 501"/>
                    <a:gd name="T14" fmla="*/ 50 w 606"/>
                    <a:gd name="T15" fmla="*/ 191 h 501"/>
                    <a:gd name="T16" fmla="*/ 96 w 606"/>
                    <a:gd name="T17" fmla="*/ 203 h 501"/>
                    <a:gd name="T18" fmla="*/ 111 w 606"/>
                    <a:gd name="T19" fmla="*/ 191 h 501"/>
                    <a:gd name="T20" fmla="*/ 155 w 606"/>
                    <a:gd name="T21" fmla="*/ 210 h 501"/>
                    <a:gd name="T22" fmla="*/ 159 w 606"/>
                    <a:gd name="T23" fmla="*/ 219 h 501"/>
                    <a:gd name="T24" fmla="*/ 175 w 606"/>
                    <a:gd name="T25" fmla="*/ 227 h 501"/>
                    <a:gd name="T26" fmla="*/ 185 w 606"/>
                    <a:gd name="T27" fmla="*/ 219 h 501"/>
                    <a:gd name="T28" fmla="*/ 205 w 606"/>
                    <a:gd name="T29" fmla="*/ 226 h 501"/>
                    <a:gd name="T30" fmla="*/ 219 w 606"/>
                    <a:gd name="T31" fmla="*/ 219 h 501"/>
                    <a:gd name="T32" fmla="*/ 217 w 606"/>
                    <a:gd name="T33" fmla="*/ 206 h 501"/>
                    <a:gd name="T34" fmla="*/ 252 w 606"/>
                    <a:gd name="T35" fmla="*/ 219 h 501"/>
                    <a:gd name="T36" fmla="*/ 251 w 606"/>
                    <a:gd name="T37" fmla="*/ 231 h 501"/>
                    <a:gd name="T38" fmla="*/ 276 w 606"/>
                    <a:gd name="T39" fmla="*/ 214 h 501"/>
                    <a:gd name="T40" fmla="*/ 254 w 606"/>
                    <a:gd name="T41" fmla="*/ 212 h 501"/>
                    <a:gd name="T42" fmla="*/ 238 w 606"/>
                    <a:gd name="T43" fmla="*/ 194 h 501"/>
                    <a:gd name="T44" fmla="*/ 258 w 606"/>
                    <a:gd name="T45" fmla="*/ 172 h 501"/>
                    <a:gd name="T46" fmla="*/ 258 w 606"/>
                    <a:gd name="T47" fmla="*/ 161 h 501"/>
                    <a:gd name="T48" fmla="*/ 235 w 606"/>
                    <a:gd name="T49" fmla="*/ 178 h 501"/>
                    <a:gd name="T50" fmla="*/ 225 w 606"/>
                    <a:gd name="T51" fmla="*/ 172 h 501"/>
                    <a:gd name="T52" fmla="*/ 234 w 606"/>
                    <a:gd name="T53" fmla="*/ 163 h 501"/>
                    <a:gd name="T54" fmla="*/ 209 w 606"/>
                    <a:gd name="T55" fmla="*/ 170 h 501"/>
                    <a:gd name="T56" fmla="*/ 191 w 606"/>
                    <a:gd name="T57" fmla="*/ 164 h 501"/>
                    <a:gd name="T58" fmla="*/ 196 w 606"/>
                    <a:gd name="T59" fmla="*/ 153 h 501"/>
                    <a:gd name="T60" fmla="*/ 239 w 606"/>
                    <a:gd name="T61" fmla="*/ 161 h 501"/>
                    <a:gd name="T62" fmla="*/ 222 w 606"/>
                    <a:gd name="T63" fmla="*/ 132 h 501"/>
                    <a:gd name="T64" fmla="*/ 225 w 606"/>
                    <a:gd name="T65" fmla="*/ 113 h 501"/>
                    <a:gd name="T66" fmla="*/ 128 w 606"/>
                    <a:gd name="T67" fmla="*/ 117 h 501"/>
                    <a:gd name="T68" fmla="*/ 139 w 606"/>
                    <a:gd name="T69" fmla="*/ 74 h 501"/>
                    <a:gd name="T70" fmla="*/ 156 w 606"/>
                    <a:gd name="T71" fmla="*/ 52 h 501"/>
                    <a:gd name="T72" fmla="*/ 151 w 606"/>
                    <a:gd name="T73" fmla="*/ 46 h 501"/>
                    <a:gd name="T74" fmla="*/ 144 w 606"/>
                    <a:gd name="T75" fmla="*/ 0 h 501"/>
                    <a:gd name="T76" fmla="*/ 0 w 606"/>
                    <a:gd name="T77" fmla="*/ 1 h 50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06"/>
                    <a:gd name="T118" fmla="*/ 0 h 501"/>
                    <a:gd name="T119" fmla="*/ 606 w 606"/>
                    <a:gd name="T120" fmla="*/ 501 h 50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06" h="501">
                      <a:moveTo>
                        <a:pt x="0" y="3"/>
                      </a:moveTo>
                      <a:lnTo>
                        <a:pt x="4" y="138"/>
                      </a:lnTo>
                      <a:lnTo>
                        <a:pt x="59" y="239"/>
                      </a:lnTo>
                      <a:lnTo>
                        <a:pt x="39" y="315"/>
                      </a:lnTo>
                      <a:lnTo>
                        <a:pt x="41" y="380"/>
                      </a:lnTo>
                      <a:lnTo>
                        <a:pt x="18" y="413"/>
                      </a:lnTo>
                      <a:lnTo>
                        <a:pt x="29" y="423"/>
                      </a:lnTo>
                      <a:lnTo>
                        <a:pt x="109" y="416"/>
                      </a:lnTo>
                      <a:lnTo>
                        <a:pt x="210" y="441"/>
                      </a:lnTo>
                      <a:lnTo>
                        <a:pt x="243" y="416"/>
                      </a:lnTo>
                      <a:lnTo>
                        <a:pt x="340" y="457"/>
                      </a:lnTo>
                      <a:lnTo>
                        <a:pt x="348" y="476"/>
                      </a:lnTo>
                      <a:lnTo>
                        <a:pt x="385" y="492"/>
                      </a:lnTo>
                      <a:lnTo>
                        <a:pt x="406" y="474"/>
                      </a:lnTo>
                      <a:lnTo>
                        <a:pt x="451" y="490"/>
                      </a:lnTo>
                      <a:lnTo>
                        <a:pt x="480" y="476"/>
                      </a:lnTo>
                      <a:lnTo>
                        <a:pt x="475" y="446"/>
                      </a:lnTo>
                      <a:lnTo>
                        <a:pt x="554" y="474"/>
                      </a:lnTo>
                      <a:lnTo>
                        <a:pt x="551" y="501"/>
                      </a:lnTo>
                      <a:lnTo>
                        <a:pt x="606" y="464"/>
                      </a:lnTo>
                      <a:lnTo>
                        <a:pt x="558" y="461"/>
                      </a:lnTo>
                      <a:lnTo>
                        <a:pt x="523" y="422"/>
                      </a:lnTo>
                      <a:lnTo>
                        <a:pt x="568" y="375"/>
                      </a:lnTo>
                      <a:lnTo>
                        <a:pt x="568" y="349"/>
                      </a:lnTo>
                      <a:lnTo>
                        <a:pt x="516" y="388"/>
                      </a:lnTo>
                      <a:lnTo>
                        <a:pt x="493" y="375"/>
                      </a:lnTo>
                      <a:lnTo>
                        <a:pt x="512" y="353"/>
                      </a:lnTo>
                      <a:lnTo>
                        <a:pt x="459" y="370"/>
                      </a:lnTo>
                      <a:lnTo>
                        <a:pt x="420" y="355"/>
                      </a:lnTo>
                      <a:lnTo>
                        <a:pt x="430" y="331"/>
                      </a:lnTo>
                      <a:lnTo>
                        <a:pt x="525" y="349"/>
                      </a:lnTo>
                      <a:lnTo>
                        <a:pt x="487" y="287"/>
                      </a:lnTo>
                      <a:lnTo>
                        <a:pt x="494" y="246"/>
                      </a:lnTo>
                      <a:lnTo>
                        <a:pt x="280" y="255"/>
                      </a:lnTo>
                      <a:lnTo>
                        <a:pt x="305" y="160"/>
                      </a:lnTo>
                      <a:lnTo>
                        <a:pt x="343" y="113"/>
                      </a:lnTo>
                      <a:lnTo>
                        <a:pt x="330" y="100"/>
                      </a:lnTo>
                      <a:lnTo>
                        <a:pt x="317" y="0"/>
                      </a:lnTo>
                      <a:lnTo>
                        <a:pt x="0" y="3"/>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208" name="Freeform 309">
                  <a:extLst>
                    <a:ext uri="{FF2B5EF4-FFF2-40B4-BE49-F238E27FC236}">
                      <a16:creationId xmlns:a16="http://schemas.microsoft.com/office/drawing/2014/main" id="{538E3A28-6A98-CD25-6D28-30650BECA27B}"/>
                    </a:ext>
                  </a:extLst>
                </p:cNvPr>
                <p:cNvSpPr>
                  <a:spLocks noChangeAspect="1"/>
                </p:cNvSpPr>
                <p:nvPr/>
              </p:nvSpPr>
              <p:spPr bwMode="auto">
                <a:xfrm>
                  <a:off x="5126" y="7425"/>
                  <a:ext cx="273" cy="423"/>
                </a:xfrm>
                <a:custGeom>
                  <a:avLst/>
                  <a:gdLst>
                    <a:gd name="T0" fmla="*/ 6 w 406"/>
                    <a:gd name="T1" fmla="*/ 15 h 625"/>
                    <a:gd name="T2" fmla="*/ 0 w 406"/>
                    <a:gd name="T3" fmla="*/ 192 h 625"/>
                    <a:gd name="T4" fmla="*/ 12 w 406"/>
                    <a:gd name="T5" fmla="*/ 277 h 625"/>
                    <a:gd name="T6" fmla="*/ 24 w 406"/>
                    <a:gd name="T7" fmla="*/ 281 h 625"/>
                    <a:gd name="T8" fmla="*/ 36 w 406"/>
                    <a:gd name="T9" fmla="*/ 273 h 625"/>
                    <a:gd name="T10" fmla="*/ 44 w 406"/>
                    <a:gd name="T11" fmla="*/ 281 h 625"/>
                    <a:gd name="T12" fmla="*/ 34 w 406"/>
                    <a:gd name="T13" fmla="*/ 286 h 625"/>
                    <a:gd name="T14" fmla="*/ 59 w 406"/>
                    <a:gd name="T15" fmla="*/ 280 h 625"/>
                    <a:gd name="T16" fmla="*/ 63 w 406"/>
                    <a:gd name="T17" fmla="*/ 273 h 625"/>
                    <a:gd name="T18" fmla="*/ 61 w 406"/>
                    <a:gd name="T19" fmla="*/ 267 h 625"/>
                    <a:gd name="T20" fmla="*/ 63 w 406"/>
                    <a:gd name="T21" fmla="*/ 261 h 625"/>
                    <a:gd name="T22" fmla="*/ 50 w 406"/>
                    <a:gd name="T23" fmla="*/ 250 h 625"/>
                    <a:gd name="T24" fmla="*/ 50 w 406"/>
                    <a:gd name="T25" fmla="*/ 240 h 625"/>
                    <a:gd name="T26" fmla="*/ 184 w 406"/>
                    <a:gd name="T27" fmla="*/ 228 h 625"/>
                    <a:gd name="T28" fmla="*/ 173 w 406"/>
                    <a:gd name="T29" fmla="*/ 183 h 625"/>
                    <a:gd name="T30" fmla="*/ 179 w 406"/>
                    <a:gd name="T31" fmla="*/ 156 h 625"/>
                    <a:gd name="T32" fmla="*/ 163 w 406"/>
                    <a:gd name="T33" fmla="*/ 120 h 625"/>
                    <a:gd name="T34" fmla="*/ 128 w 406"/>
                    <a:gd name="T35" fmla="*/ 0 h 625"/>
                    <a:gd name="T36" fmla="*/ 0 w 406"/>
                    <a:gd name="T37" fmla="*/ 10 h 625"/>
                    <a:gd name="T38" fmla="*/ 6 w 406"/>
                    <a:gd name="T39" fmla="*/ 15 h 62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6"/>
                    <a:gd name="T61" fmla="*/ 0 h 625"/>
                    <a:gd name="T62" fmla="*/ 406 w 406"/>
                    <a:gd name="T63" fmla="*/ 625 h 62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6" h="625">
                      <a:moveTo>
                        <a:pt x="13" y="33"/>
                      </a:moveTo>
                      <a:lnTo>
                        <a:pt x="0" y="419"/>
                      </a:lnTo>
                      <a:lnTo>
                        <a:pt x="27" y="605"/>
                      </a:lnTo>
                      <a:lnTo>
                        <a:pt x="54" y="613"/>
                      </a:lnTo>
                      <a:lnTo>
                        <a:pt x="81" y="597"/>
                      </a:lnTo>
                      <a:lnTo>
                        <a:pt x="96" y="613"/>
                      </a:lnTo>
                      <a:lnTo>
                        <a:pt x="74" y="625"/>
                      </a:lnTo>
                      <a:lnTo>
                        <a:pt x="130" y="610"/>
                      </a:lnTo>
                      <a:lnTo>
                        <a:pt x="140" y="595"/>
                      </a:lnTo>
                      <a:lnTo>
                        <a:pt x="134" y="582"/>
                      </a:lnTo>
                      <a:lnTo>
                        <a:pt x="138" y="569"/>
                      </a:lnTo>
                      <a:lnTo>
                        <a:pt x="111" y="545"/>
                      </a:lnTo>
                      <a:lnTo>
                        <a:pt x="111" y="524"/>
                      </a:lnTo>
                      <a:lnTo>
                        <a:pt x="406" y="498"/>
                      </a:lnTo>
                      <a:lnTo>
                        <a:pt x="382" y="401"/>
                      </a:lnTo>
                      <a:lnTo>
                        <a:pt x="395" y="340"/>
                      </a:lnTo>
                      <a:lnTo>
                        <a:pt x="361" y="263"/>
                      </a:lnTo>
                      <a:lnTo>
                        <a:pt x="282" y="0"/>
                      </a:lnTo>
                      <a:lnTo>
                        <a:pt x="0" y="22"/>
                      </a:lnTo>
                      <a:lnTo>
                        <a:pt x="13" y="33"/>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209" name="Freeform 310">
                  <a:extLst>
                    <a:ext uri="{FF2B5EF4-FFF2-40B4-BE49-F238E27FC236}">
                      <a16:creationId xmlns:a16="http://schemas.microsoft.com/office/drawing/2014/main" id="{E57D193A-223A-FC3C-CE36-0D9FF5602134}"/>
                    </a:ext>
                  </a:extLst>
                </p:cNvPr>
                <p:cNvSpPr>
                  <a:spLocks noChangeAspect="1"/>
                </p:cNvSpPr>
                <p:nvPr/>
              </p:nvSpPr>
              <p:spPr bwMode="auto">
                <a:xfrm>
                  <a:off x="5317" y="7404"/>
                  <a:ext cx="386" cy="385"/>
                </a:xfrm>
                <a:custGeom>
                  <a:avLst/>
                  <a:gdLst>
                    <a:gd name="T0" fmla="*/ 36 w 572"/>
                    <a:gd name="T1" fmla="*/ 134 h 570"/>
                    <a:gd name="T2" fmla="*/ 53 w 572"/>
                    <a:gd name="T3" fmla="*/ 170 h 570"/>
                    <a:gd name="T4" fmla="*/ 45 w 572"/>
                    <a:gd name="T5" fmla="*/ 197 h 570"/>
                    <a:gd name="T6" fmla="*/ 57 w 572"/>
                    <a:gd name="T7" fmla="*/ 242 h 570"/>
                    <a:gd name="T8" fmla="*/ 66 w 572"/>
                    <a:gd name="T9" fmla="*/ 257 h 570"/>
                    <a:gd name="T10" fmla="*/ 206 w 572"/>
                    <a:gd name="T11" fmla="*/ 249 h 570"/>
                    <a:gd name="T12" fmla="*/ 207 w 572"/>
                    <a:gd name="T13" fmla="*/ 259 h 570"/>
                    <a:gd name="T14" fmla="*/ 215 w 572"/>
                    <a:gd name="T15" fmla="*/ 260 h 570"/>
                    <a:gd name="T16" fmla="*/ 212 w 572"/>
                    <a:gd name="T17" fmla="*/ 238 h 570"/>
                    <a:gd name="T18" fmla="*/ 218 w 572"/>
                    <a:gd name="T19" fmla="*/ 232 h 570"/>
                    <a:gd name="T20" fmla="*/ 239 w 572"/>
                    <a:gd name="T21" fmla="*/ 236 h 570"/>
                    <a:gd name="T22" fmla="*/ 242 w 572"/>
                    <a:gd name="T23" fmla="*/ 220 h 570"/>
                    <a:gd name="T24" fmla="*/ 240 w 572"/>
                    <a:gd name="T25" fmla="*/ 200 h 570"/>
                    <a:gd name="T26" fmla="*/ 248 w 572"/>
                    <a:gd name="T27" fmla="*/ 195 h 570"/>
                    <a:gd name="T28" fmla="*/ 260 w 572"/>
                    <a:gd name="T29" fmla="*/ 155 h 570"/>
                    <a:gd name="T30" fmla="*/ 252 w 572"/>
                    <a:gd name="T31" fmla="*/ 154 h 570"/>
                    <a:gd name="T32" fmla="*/ 218 w 572"/>
                    <a:gd name="T33" fmla="*/ 102 h 570"/>
                    <a:gd name="T34" fmla="*/ 145 w 572"/>
                    <a:gd name="T35" fmla="*/ 38 h 570"/>
                    <a:gd name="T36" fmla="*/ 113 w 572"/>
                    <a:gd name="T37" fmla="*/ 19 h 570"/>
                    <a:gd name="T38" fmla="*/ 124 w 572"/>
                    <a:gd name="T39" fmla="*/ 0 h 570"/>
                    <a:gd name="T40" fmla="*/ 64 w 572"/>
                    <a:gd name="T41" fmla="*/ 7 h 570"/>
                    <a:gd name="T42" fmla="*/ 0 w 572"/>
                    <a:gd name="T43" fmla="*/ 15 h 570"/>
                    <a:gd name="T44" fmla="*/ 36 w 572"/>
                    <a:gd name="T45" fmla="*/ 134 h 57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72"/>
                    <a:gd name="T70" fmla="*/ 0 h 570"/>
                    <a:gd name="T71" fmla="*/ 572 w 572"/>
                    <a:gd name="T72" fmla="*/ 570 h 57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72" h="570">
                      <a:moveTo>
                        <a:pt x="79" y="294"/>
                      </a:moveTo>
                      <a:lnTo>
                        <a:pt x="115" y="372"/>
                      </a:lnTo>
                      <a:lnTo>
                        <a:pt x="99" y="432"/>
                      </a:lnTo>
                      <a:lnTo>
                        <a:pt x="124" y="532"/>
                      </a:lnTo>
                      <a:lnTo>
                        <a:pt x="145" y="563"/>
                      </a:lnTo>
                      <a:lnTo>
                        <a:pt x="453" y="547"/>
                      </a:lnTo>
                      <a:lnTo>
                        <a:pt x="455" y="567"/>
                      </a:lnTo>
                      <a:lnTo>
                        <a:pt x="473" y="570"/>
                      </a:lnTo>
                      <a:lnTo>
                        <a:pt x="466" y="522"/>
                      </a:lnTo>
                      <a:lnTo>
                        <a:pt x="479" y="509"/>
                      </a:lnTo>
                      <a:lnTo>
                        <a:pt x="524" y="518"/>
                      </a:lnTo>
                      <a:lnTo>
                        <a:pt x="531" y="483"/>
                      </a:lnTo>
                      <a:lnTo>
                        <a:pt x="526" y="438"/>
                      </a:lnTo>
                      <a:lnTo>
                        <a:pt x="545" y="427"/>
                      </a:lnTo>
                      <a:lnTo>
                        <a:pt x="572" y="339"/>
                      </a:lnTo>
                      <a:lnTo>
                        <a:pt x="554" y="337"/>
                      </a:lnTo>
                      <a:lnTo>
                        <a:pt x="479" y="223"/>
                      </a:lnTo>
                      <a:lnTo>
                        <a:pt x="318" y="84"/>
                      </a:lnTo>
                      <a:lnTo>
                        <a:pt x="247" y="42"/>
                      </a:lnTo>
                      <a:lnTo>
                        <a:pt x="272" y="0"/>
                      </a:lnTo>
                      <a:lnTo>
                        <a:pt x="141" y="16"/>
                      </a:lnTo>
                      <a:lnTo>
                        <a:pt x="0" y="32"/>
                      </a:lnTo>
                      <a:lnTo>
                        <a:pt x="79" y="294"/>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210" name="Freeform 312">
                  <a:extLst>
                    <a:ext uri="{FF2B5EF4-FFF2-40B4-BE49-F238E27FC236}">
                      <a16:creationId xmlns:a16="http://schemas.microsoft.com/office/drawing/2014/main" id="{FBBE7BE9-06F4-D304-6FE2-4230D342E52D}"/>
                    </a:ext>
                  </a:extLst>
                </p:cNvPr>
                <p:cNvSpPr>
                  <a:spLocks noChangeAspect="1"/>
                </p:cNvSpPr>
                <p:nvPr/>
              </p:nvSpPr>
              <p:spPr bwMode="auto">
                <a:xfrm>
                  <a:off x="5483" y="7368"/>
                  <a:ext cx="367" cy="266"/>
                </a:xfrm>
                <a:custGeom>
                  <a:avLst/>
                  <a:gdLst>
                    <a:gd name="T0" fmla="*/ 12 w 544"/>
                    <a:gd name="T1" fmla="*/ 24 h 392"/>
                    <a:gd name="T2" fmla="*/ 47 w 544"/>
                    <a:gd name="T3" fmla="*/ 7 h 392"/>
                    <a:gd name="T4" fmla="*/ 111 w 544"/>
                    <a:gd name="T5" fmla="*/ 0 h 392"/>
                    <a:gd name="T6" fmla="*/ 139 w 544"/>
                    <a:gd name="T7" fmla="*/ 17 h 392"/>
                    <a:gd name="T8" fmla="*/ 182 w 544"/>
                    <a:gd name="T9" fmla="*/ 12 h 392"/>
                    <a:gd name="T10" fmla="*/ 248 w 544"/>
                    <a:gd name="T11" fmla="*/ 56 h 392"/>
                    <a:gd name="T12" fmla="*/ 219 w 544"/>
                    <a:gd name="T13" fmla="*/ 90 h 392"/>
                    <a:gd name="T14" fmla="*/ 221 w 544"/>
                    <a:gd name="T15" fmla="*/ 105 h 392"/>
                    <a:gd name="T16" fmla="*/ 171 w 544"/>
                    <a:gd name="T17" fmla="*/ 149 h 392"/>
                    <a:gd name="T18" fmla="*/ 162 w 544"/>
                    <a:gd name="T19" fmla="*/ 151 h 392"/>
                    <a:gd name="T20" fmla="*/ 160 w 544"/>
                    <a:gd name="T21" fmla="*/ 164 h 392"/>
                    <a:gd name="T22" fmla="*/ 148 w 544"/>
                    <a:gd name="T23" fmla="*/ 157 h 392"/>
                    <a:gd name="T24" fmla="*/ 158 w 544"/>
                    <a:gd name="T25" fmla="*/ 170 h 392"/>
                    <a:gd name="T26" fmla="*/ 148 w 544"/>
                    <a:gd name="T27" fmla="*/ 181 h 392"/>
                    <a:gd name="T28" fmla="*/ 140 w 544"/>
                    <a:gd name="T29" fmla="*/ 180 h 392"/>
                    <a:gd name="T30" fmla="*/ 106 w 544"/>
                    <a:gd name="T31" fmla="*/ 127 h 392"/>
                    <a:gd name="T32" fmla="*/ 33 w 544"/>
                    <a:gd name="T33" fmla="*/ 63 h 392"/>
                    <a:gd name="T34" fmla="*/ 0 w 544"/>
                    <a:gd name="T35" fmla="*/ 43 h 392"/>
                    <a:gd name="T36" fmla="*/ 12 w 544"/>
                    <a:gd name="T37" fmla="*/ 24 h 39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4"/>
                    <a:gd name="T58" fmla="*/ 0 h 392"/>
                    <a:gd name="T59" fmla="*/ 544 w 544"/>
                    <a:gd name="T60" fmla="*/ 392 h 39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4" h="392">
                      <a:moveTo>
                        <a:pt x="26" y="52"/>
                      </a:moveTo>
                      <a:lnTo>
                        <a:pt x="102" y="16"/>
                      </a:lnTo>
                      <a:lnTo>
                        <a:pt x="245" y="0"/>
                      </a:lnTo>
                      <a:lnTo>
                        <a:pt x="305" y="37"/>
                      </a:lnTo>
                      <a:lnTo>
                        <a:pt x="400" y="25"/>
                      </a:lnTo>
                      <a:lnTo>
                        <a:pt x="544" y="121"/>
                      </a:lnTo>
                      <a:lnTo>
                        <a:pt x="480" y="196"/>
                      </a:lnTo>
                      <a:lnTo>
                        <a:pt x="484" y="229"/>
                      </a:lnTo>
                      <a:lnTo>
                        <a:pt x="375" y="324"/>
                      </a:lnTo>
                      <a:lnTo>
                        <a:pt x="356" y="327"/>
                      </a:lnTo>
                      <a:lnTo>
                        <a:pt x="351" y="356"/>
                      </a:lnTo>
                      <a:lnTo>
                        <a:pt x="326" y="340"/>
                      </a:lnTo>
                      <a:lnTo>
                        <a:pt x="347" y="368"/>
                      </a:lnTo>
                      <a:lnTo>
                        <a:pt x="326" y="392"/>
                      </a:lnTo>
                      <a:lnTo>
                        <a:pt x="308" y="390"/>
                      </a:lnTo>
                      <a:lnTo>
                        <a:pt x="233" y="276"/>
                      </a:lnTo>
                      <a:lnTo>
                        <a:pt x="72" y="137"/>
                      </a:lnTo>
                      <a:lnTo>
                        <a:pt x="0" y="94"/>
                      </a:lnTo>
                      <a:lnTo>
                        <a:pt x="26" y="52"/>
                      </a:lnTo>
                      <a:close/>
                    </a:path>
                  </a:pathLst>
                </a:custGeom>
                <a:solidFill>
                  <a:srgbClr val="A9CF83"/>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211" name="Freeform 314">
                  <a:extLst>
                    <a:ext uri="{FF2B5EF4-FFF2-40B4-BE49-F238E27FC236}">
                      <a16:creationId xmlns:a16="http://schemas.microsoft.com/office/drawing/2014/main" id="{943B6225-C3EC-41E5-672A-4E91616CF733}"/>
                    </a:ext>
                  </a:extLst>
                </p:cNvPr>
                <p:cNvSpPr>
                  <a:spLocks noChangeAspect="1"/>
                </p:cNvSpPr>
                <p:nvPr/>
              </p:nvSpPr>
              <p:spPr bwMode="auto">
                <a:xfrm>
                  <a:off x="6042" y="6744"/>
                  <a:ext cx="134" cy="73"/>
                </a:xfrm>
                <a:custGeom>
                  <a:avLst/>
                  <a:gdLst>
                    <a:gd name="T0" fmla="*/ 7 w 197"/>
                    <a:gd name="T1" fmla="*/ 49 h 109"/>
                    <a:gd name="T2" fmla="*/ 39 w 197"/>
                    <a:gd name="T3" fmla="*/ 32 h 109"/>
                    <a:gd name="T4" fmla="*/ 61 w 197"/>
                    <a:gd name="T5" fmla="*/ 22 h 109"/>
                    <a:gd name="T6" fmla="*/ 39 w 197"/>
                    <a:gd name="T7" fmla="*/ 38 h 109"/>
                    <a:gd name="T8" fmla="*/ 40 w 197"/>
                    <a:gd name="T9" fmla="*/ 38 h 109"/>
                    <a:gd name="T10" fmla="*/ 75 w 197"/>
                    <a:gd name="T11" fmla="*/ 17 h 109"/>
                    <a:gd name="T12" fmla="*/ 91 w 197"/>
                    <a:gd name="T13" fmla="*/ 3 h 109"/>
                    <a:gd name="T14" fmla="*/ 90 w 197"/>
                    <a:gd name="T15" fmla="*/ 0 h 109"/>
                    <a:gd name="T16" fmla="*/ 75 w 197"/>
                    <a:gd name="T17" fmla="*/ 8 h 109"/>
                    <a:gd name="T18" fmla="*/ 72 w 197"/>
                    <a:gd name="T19" fmla="*/ 7 h 109"/>
                    <a:gd name="T20" fmla="*/ 65 w 197"/>
                    <a:gd name="T21" fmla="*/ 17 h 109"/>
                    <a:gd name="T22" fmla="*/ 60 w 197"/>
                    <a:gd name="T23" fmla="*/ 17 h 109"/>
                    <a:gd name="T24" fmla="*/ 71 w 197"/>
                    <a:gd name="T25" fmla="*/ 0 h 109"/>
                    <a:gd name="T26" fmla="*/ 59 w 197"/>
                    <a:gd name="T27" fmla="*/ 13 h 109"/>
                    <a:gd name="T28" fmla="*/ 19 w 197"/>
                    <a:gd name="T29" fmla="*/ 25 h 109"/>
                    <a:gd name="T30" fmla="*/ 11 w 197"/>
                    <a:gd name="T31" fmla="*/ 35 h 109"/>
                    <a:gd name="T32" fmla="*/ 5 w 197"/>
                    <a:gd name="T33" fmla="*/ 37 h 109"/>
                    <a:gd name="T34" fmla="*/ 0 w 197"/>
                    <a:gd name="T35" fmla="*/ 44 h 109"/>
                    <a:gd name="T36" fmla="*/ 7 w 197"/>
                    <a:gd name="T37" fmla="*/ 49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
                    <a:gd name="T58" fmla="*/ 0 h 109"/>
                    <a:gd name="T59" fmla="*/ 197 w 197"/>
                    <a:gd name="T60" fmla="*/ 109 h 1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 h="109">
                      <a:moveTo>
                        <a:pt x="15" y="109"/>
                      </a:moveTo>
                      <a:lnTo>
                        <a:pt x="84" y="72"/>
                      </a:lnTo>
                      <a:lnTo>
                        <a:pt x="132" y="50"/>
                      </a:lnTo>
                      <a:lnTo>
                        <a:pt x="84" y="85"/>
                      </a:lnTo>
                      <a:lnTo>
                        <a:pt x="87" y="85"/>
                      </a:lnTo>
                      <a:lnTo>
                        <a:pt x="161" y="37"/>
                      </a:lnTo>
                      <a:lnTo>
                        <a:pt x="197" y="6"/>
                      </a:lnTo>
                      <a:lnTo>
                        <a:pt x="194" y="0"/>
                      </a:lnTo>
                      <a:lnTo>
                        <a:pt x="161" y="18"/>
                      </a:lnTo>
                      <a:lnTo>
                        <a:pt x="156" y="17"/>
                      </a:lnTo>
                      <a:lnTo>
                        <a:pt x="141" y="37"/>
                      </a:lnTo>
                      <a:lnTo>
                        <a:pt x="130" y="37"/>
                      </a:lnTo>
                      <a:lnTo>
                        <a:pt x="154" y="0"/>
                      </a:lnTo>
                      <a:lnTo>
                        <a:pt x="128" y="30"/>
                      </a:lnTo>
                      <a:lnTo>
                        <a:pt x="41" y="57"/>
                      </a:lnTo>
                      <a:lnTo>
                        <a:pt x="23" y="77"/>
                      </a:lnTo>
                      <a:lnTo>
                        <a:pt x="11" y="82"/>
                      </a:lnTo>
                      <a:lnTo>
                        <a:pt x="0" y="98"/>
                      </a:lnTo>
                      <a:lnTo>
                        <a:pt x="15" y="109"/>
                      </a:lnTo>
                      <a:close/>
                    </a:path>
                  </a:pathLst>
                </a:custGeom>
                <a:solidFill>
                  <a:srgbClr val="A9CF83"/>
                </a:solidFill>
                <a:ln w="19050">
                  <a:solidFill>
                    <a:schemeClr val="accent3">
                      <a:lumMod val="20000"/>
                      <a:lumOff val="80000"/>
                    </a:schemeClr>
                  </a:solidFill>
                  <a:round/>
                  <a:headEnd/>
                  <a:tailEnd/>
                </a:ln>
              </p:spPr>
              <p:txBody>
                <a:bodyPr lIns="68555" tIns="34278" rIns="68555" bIns="34278"/>
                <a:lstStyle/>
                <a:p>
                  <a:endParaRPr lang="en-US" sz="1350"/>
                </a:p>
              </p:txBody>
            </p:sp>
          </p:grpSp>
          <p:sp>
            <p:nvSpPr>
              <p:cNvPr id="145" name="Freeform 266">
                <a:extLst>
                  <a:ext uri="{FF2B5EF4-FFF2-40B4-BE49-F238E27FC236}">
                    <a16:creationId xmlns:a16="http://schemas.microsoft.com/office/drawing/2014/main" id="{8EFA1F64-786B-38D9-7B8B-5B1FB58CABF1}"/>
                  </a:ext>
                </a:extLst>
              </p:cNvPr>
              <p:cNvSpPr>
                <a:spLocks noChangeAspect="1"/>
              </p:cNvSpPr>
              <p:nvPr/>
            </p:nvSpPr>
            <p:spPr bwMode="auto">
              <a:xfrm>
                <a:off x="5835323" y="2609335"/>
                <a:ext cx="431300" cy="551889"/>
              </a:xfrm>
              <a:custGeom>
                <a:avLst/>
                <a:gdLst>
                  <a:gd name="T0" fmla="*/ 22 w 410"/>
                  <a:gd name="T1" fmla="*/ 204 h 531"/>
                  <a:gd name="T2" fmla="*/ 18 w 410"/>
                  <a:gd name="T3" fmla="*/ 163 h 531"/>
                  <a:gd name="T4" fmla="*/ 2 w 410"/>
                  <a:gd name="T5" fmla="*/ 133 h 531"/>
                  <a:gd name="T6" fmla="*/ 9 w 410"/>
                  <a:gd name="T7" fmla="*/ 70 h 531"/>
                  <a:gd name="T8" fmla="*/ 36 w 410"/>
                  <a:gd name="T9" fmla="*/ 37 h 531"/>
                  <a:gd name="T10" fmla="*/ 34 w 410"/>
                  <a:gd name="T11" fmla="*/ 61 h 531"/>
                  <a:gd name="T12" fmla="*/ 43 w 410"/>
                  <a:gd name="T13" fmla="*/ 57 h 531"/>
                  <a:gd name="T14" fmla="*/ 43 w 410"/>
                  <a:gd name="T15" fmla="*/ 37 h 531"/>
                  <a:gd name="T16" fmla="*/ 53 w 410"/>
                  <a:gd name="T17" fmla="*/ 25 h 531"/>
                  <a:gd name="T18" fmla="*/ 57 w 410"/>
                  <a:gd name="T19" fmla="*/ 3 h 531"/>
                  <a:gd name="T20" fmla="*/ 66 w 410"/>
                  <a:gd name="T21" fmla="*/ 0 h 531"/>
                  <a:gd name="T22" fmla="*/ 122 w 410"/>
                  <a:gd name="T23" fmla="*/ 19 h 531"/>
                  <a:gd name="T24" fmla="*/ 126 w 410"/>
                  <a:gd name="T25" fmla="*/ 35 h 531"/>
                  <a:gd name="T26" fmla="*/ 134 w 410"/>
                  <a:gd name="T27" fmla="*/ 50 h 531"/>
                  <a:gd name="T28" fmla="*/ 136 w 410"/>
                  <a:gd name="T29" fmla="*/ 78 h 531"/>
                  <a:gd name="T30" fmla="*/ 117 w 410"/>
                  <a:gd name="T31" fmla="*/ 101 h 531"/>
                  <a:gd name="T32" fmla="*/ 116 w 410"/>
                  <a:gd name="T33" fmla="*/ 118 h 531"/>
                  <a:gd name="T34" fmla="*/ 126 w 410"/>
                  <a:gd name="T35" fmla="*/ 124 h 531"/>
                  <a:gd name="T36" fmla="*/ 142 w 410"/>
                  <a:gd name="T37" fmla="*/ 99 h 531"/>
                  <a:gd name="T38" fmla="*/ 157 w 410"/>
                  <a:gd name="T39" fmla="*/ 92 h 531"/>
                  <a:gd name="T40" fmla="*/ 167 w 410"/>
                  <a:gd name="T41" fmla="*/ 97 h 531"/>
                  <a:gd name="T42" fmla="*/ 187 w 410"/>
                  <a:gd name="T43" fmla="*/ 150 h 531"/>
                  <a:gd name="T44" fmla="*/ 173 w 410"/>
                  <a:gd name="T45" fmla="*/ 174 h 531"/>
                  <a:gd name="T46" fmla="*/ 170 w 410"/>
                  <a:gd name="T47" fmla="*/ 191 h 531"/>
                  <a:gd name="T48" fmla="*/ 163 w 410"/>
                  <a:gd name="T49" fmla="*/ 195 h 531"/>
                  <a:gd name="T50" fmla="*/ 163 w 410"/>
                  <a:gd name="T51" fmla="*/ 210 h 531"/>
                  <a:gd name="T52" fmla="*/ 152 w 410"/>
                  <a:gd name="T53" fmla="*/ 230 h 531"/>
                  <a:gd name="T54" fmla="*/ 91 w 410"/>
                  <a:gd name="T55" fmla="*/ 239 h 531"/>
                  <a:gd name="T56" fmla="*/ 89 w 410"/>
                  <a:gd name="T57" fmla="*/ 235 h 531"/>
                  <a:gd name="T58" fmla="*/ 0 w 410"/>
                  <a:gd name="T59" fmla="*/ 245 h 531"/>
                  <a:gd name="T60" fmla="*/ 22 w 410"/>
                  <a:gd name="T61" fmla="*/ 204 h 53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10"/>
                  <a:gd name="T94" fmla="*/ 0 h 531"/>
                  <a:gd name="T95" fmla="*/ 410 w 410"/>
                  <a:gd name="T96" fmla="*/ 531 h 53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10" h="531">
                    <a:moveTo>
                      <a:pt x="47" y="441"/>
                    </a:moveTo>
                    <a:lnTo>
                      <a:pt x="40" y="353"/>
                    </a:lnTo>
                    <a:lnTo>
                      <a:pt x="5" y="287"/>
                    </a:lnTo>
                    <a:lnTo>
                      <a:pt x="21" y="151"/>
                    </a:lnTo>
                    <a:lnTo>
                      <a:pt x="79" y="80"/>
                    </a:lnTo>
                    <a:lnTo>
                      <a:pt x="75" y="133"/>
                    </a:lnTo>
                    <a:lnTo>
                      <a:pt x="94" y="123"/>
                    </a:lnTo>
                    <a:lnTo>
                      <a:pt x="94" y="80"/>
                    </a:lnTo>
                    <a:lnTo>
                      <a:pt x="115" y="54"/>
                    </a:lnTo>
                    <a:lnTo>
                      <a:pt x="124" y="7"/>
                    </a:lnTo>
                    <a:lnTo>
                      <a:pt x="143" y="0"/>
                    </a:lnTo>
                    <a:lnTo>
                      <a:pt x="268" y="41"/>
                    </a:lnTo>
                    <a:lnTo>
                      <a:pt x="277" y="75"/>
                    </a:lnTo>
                    <a:lnTo>
                      <a:pt x="295" y="108"/>
                    </a:lnTo>
                    <a:lnTo>
                      <a:pt x="298" y="167"/>
                    </a:lnTo>
                    <a:lnTo>
                      <a:pt x="256" y="218"/>
                    </a:lnTo>
                    <a:lnTo>
                      <a:pt x="255" y="254"/>
                    </a:lnTo>
                    <a:lnTo>
                      <a:pt x="277" y="267"/>
                    </a:lnTo>
                    <a:lnTo>
                      <a:pt x="311" y="215"/>
                    </a:lnTo>
                    <a:lnTo>
                      <a:pt x="344" y="198"/>
                    </a:lnTo>
                    <a:lnTo>
                      <a:pt x="366" y="209"/>
                    </a:lnTo>
                    <a:lnTo>
                      <a:pt x="410" y="325"/>
                    </a:lnTo>
                    <a:lnTo>
                      <a:pt x="379" y="376"/>
                    </a:lnTo>
                    <a:lnTo>
                      <a:pt x="371" y="413"/>
                    </a:lnTo>
                    <a:lnTo>
                      <a:pt x="356" y="422"/>
                    </a:lnTo>
                    <a:lnTo>
                      <a:pt x="356" y="455"/>
                    </a:lnTo>
                    <a:lnTo>
                      <a:pt x="333" y="499"/>
                    </a:lnTo>
                    <a:lnTo>
                      <a:pt x="199" y="518"/>
                    </a:lnTo>
                    <a:lnTo>
                      <a:pt x="195" y="509"/>
                    </a:lnTo>
                    <a:lnTo>
                      <a:pt x="0" y="531"/>
                    </a:lnTo>
                    <a:lnTo>
                      <a:pt x="47" y="441"/>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46" name="Freeform 298">
                <a:extLst>
                  <a:ext uri="{FF2B5EF4-FFF2-40B4-BE49-F238E27FC236}">
                    <a16:creationId xmlns:a16="http://schemas.microsoft.com/office/drawing/2014/main" id="{849E1096-2F2F-20B7-9C95-B76A5B3AA4FF}"/>
                  </a:ext>
                </a:extLst>
              </p:cNvPr>
              <p:cNvSpPr>
                <a:spLocks noChangeAspect="1"/>
              </p:cNvSpPr>
              <p:nvPr/>
            </p:nvSpPr>
            <p:spPr bwMode="auto">
              <a:xfrm>
                <a:off x="7206035" y="2749148"/>
                <a:ext cx="375246" cy="175810"/>
              </a:xfrm>
              <a:custGeom>
                <a:avLst/>
                <a:gdLst>
                  <a:gd name="T0" fmla="*/ 0 w 355"/>
                  <a:gd name="T1" fmla="*/ 72 h 171"/>
                  <a:gd name="T2" fmla="*/ 75 w 355"/>
                  <a:gd name="T3" fmla="*/ 57 h 171"/>
                  <a:gd name="T4" fmla="*/ 90 w 355"/>
                  <a:gd name="T5" fmla="*/ 53 h 171"/>
                  <a:gd name="T6" fmla="*/ 94 w 355"/>
                  <a:gd name="T7" fmla="*/ 55 h 171"/>
                  <a:gd name="T8" fmla="*/ 101 w 355"/>
                  <a:gd name="T9" fmla="*/ 66 h 171"/>
                  <a:gd name="T10" fmla="*/ 110 w 355"/>
                  <a:gd name="T11" fmla="*/ 68 h 171"/>
                  <a:gd name="T12" fmla="*/ 114 w 355"/>
                  <a:gd name="T13" fmla="*/ 77 h 171"/>
                  <a:gd name="T14" fmla="*/ 120 w 355"/>
                  <a:gd name="T15" fmla="*/ 77 h 171"/>
                  <a:gd name="T16" fmla="*/ 125 w 355"/>
                  <a:gd name="T17" fmla="*/ 68 h 171"/>
                  <a:gd name="T18" fmla="*/ 128 w 355"/>
                  <a:gd name="T19" fmla="*/ 61 h 171"/>
                  <a:gd name="T20" fmla="*/ 133 w 355"/>
                  <a:gd name="T21" fmla="*/ 71 h 171"/>
                  <a:gd name="T22" fmla="*/ 164 w 355"/>
                  <a:gd name="T23" fmla="*/ 61 h 171"/>
                  <a:gd name="T24" fmla="*/ 162 w 355"/>
                  <a:gd name="T25" fmla="*/ 50 h 171"/>
                  <a:gd name="T26" fmla="*/ 153 w 355"/>
                  <a:gd name="T27" fmla="*/ 38 h 171"/>
                  <a:gd name="T28" fmla="*/ 149 w 355"/>
                  <a:gd name="T29" fmla="*/ 36 h 171"/>
                  <a:gd name="T30" fmla="*/ 143 w 355"/>
                  <a:gd name="T31" fmla="*/ 36 h 171"/>
                  <a:gd name="T32" fmla="*/ 145 w 355"/>
                  <a:gd name="T33" fmla="*/ 40 h 171"/>
                  <a:gd name="T34" fmla="*/ 151 w 355"/>
                  <a:gd name="T35" fmla="*/ 41 h 171"/>
                  <a:gd name="T36" fmla="*/ 154 w 355"/>
                  <a:gd name="T37" fmla="*/ 53 h 171"/>
                  <a:gd name="T38" fmla="*/ 143 w 355"/>
                  <a:gd name="T39" fmla="*/ 57 h 171"/>
                  <a:gd name="T40" fmla="*/ 125 w 355"/>
                  <a:gd name="T41" fmla="*/ 47 h 171"/>
                  <a:gd name="T42" fmla="*/ 120 w 355"/>
                  <a:gd name="T43" fmla="*/ 36 h 171"/>
                  <a:gd name="T44" fmla="*/ 111 w 355"/>
                  <a:gd name="T45" fmla="*/ 33 h 171"/>
                  <a:gd name="T46" fmla="*/ 111 w 355"/>
                  <a:gd name="T47" fmla="*/ 36 h 171"/>
                  <a:gd name="T48" fmla="*/ 104 w 355"/>
                  <a:gd name="T49" fmla="*/ 30 h 171"/>
                  <a:gd name="T50" fmla="*/ 110 w 355"/>
                  <a:gd name="T51" fmla="*/ 22 h 171"/>
                  <a:gd name="T52" fmla="*/ 115 w 355"/>
                  <a:gd name="T53" fmla="*/ 15 h 171"/>
                  <a:gd name="T54" fmla="*/ 105 w 355"/>
                  <a:gd name="T55" fmla="*/ 0 h 171"/>
                  <a:gd name="T56" fmla="*/ 90 w 355"/>
                  <a:gd name="T57" fmla="*/ 12 h 171"/>
                  <a:gd name="T58" fmla="*/ 35 w 355"/>
                  <a:gd name="T59" fmla="*/ 26 h 171"/>
                  <a:gd name="T60" fmla="*/ 0 w 355"/>
                  <a:gd name="T61" fmla="*/ 32 h 171"/>
                  <a:gd name="T62" fmla="*/ 0 w 355"/>
                  <a:gd name="T63" fmla="*/ 72 h 1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55"/>
                  <a:gd name="T97" fmla="*/ 0 h 171"/>
                  <a:gd name="T98" fmla="*/ 355 w 355"/>
                  <a:gd name="T99" fmla="*/ 171 h 1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55" h="171">
                    <a:moveTo>
                      <a:pt x="0" y="159"/>
                    </a:moveTo>
                    <a:lnTo>
                      <a:pt x="164" y="126"/>
                    </a:lnTo>
                    <a:lnTo>
                      <a:pt x="195" y="117"/>
                    </a:lnTo>
                    <a:lnTo>
                      <a:pt x="205" y="122"/>
                    </a:lnTo>
                    <a:lnTo>
                      <a:pt x="219" y="146"/>
                    </a:lnTo>
                    <a:lnTo>
                      <a:pt x="238" y="150"/>
                    </a:lnTo>
                    <a:lnTo>
                      <a:pt x="247" y="169"/>
                    </a:lnTo>
                    <a:lnTo>
                      <a:pt x="260" y="171"/>
                    </a:lnTo>
                    <a:lnTo>
                      <a:pt x="271" y="150"/>
                    </a:lnTo>
                    <a:lnTo>
                      <a:pt x="278" y="135"/>
                    </a:lnTo>
                    <a:lnTo>
                      <a:pt x="289" y="156"/>
                    </a:lnTo>
                    <a:lnTo>
                      <a:pt x="355" y="136"/>
                    </a:lnTo>
                    <a:lnTo>
                      <a:pt x="351" y="112"/>
                    </a:lnTo>
                    <a:lnTo>
                      <a:pt x="332" y="84"/>
                    </a:lnTo>
                    <a:lnTo>
                      <a:pt x="323" y="81"/>
                    </a:lnTo>
                    <a:lnTo>
                      <a:pt x="311" y="81"/>
                    </a:lnTo>
                    <a:lnTo>
                      <a:pt x="314" y="88"/>
                    </a:lnTo>
                    <a:lnTo>
                      <a:pt x="329" y="90"/>
                    </a:lnTo>
                    <a:lnTo>
                      <a:pt x="334" y="117"/>
                    </a:lnTo>
                    <a:lnTo>
                      <a:pt x="309" y="127"/>
                    </a:lnTo>
                    <a:lnTo>
                      <a:pt x="271" y="104"/>
                    </a:lnTo>
                    <a:lnTo>
                      <a:pt x="260" y="81"/>
                    </a:lnTo>
                    <a:lnTo>
                      <a:pt x="241" y="73"/>
                    </a:lnTo>
                    <a:lnTo>
                      <a:pt x="241" y="81"/>
                    </a:lnTo>
                    <a:lnTo>
                      <a:pt x="226" y="66"/>
                    </a:lnTo>
                    <a:lnTo>
                      <a:pt x="239" y="47"/>
                    </a:lnTo>
                    <a:lnTo>
                      <a:pt x="250" y="32"/>
                    </a:lnTo>
                    <a:lnTo>
                      <a:pt x="229" y="0"/>
                    </a:lnTo>
                    <a:lnTo>
                      <a:pt x="195" y="27"/>
                    </a:lnTo>
                    <a:lnTo>
                      <a:pt x="76" y="56"/>
                    </a:lnTo>
                    <a:lnTo>
                      <a:pt x="0" y="72"/>
                    </a:lnTo>
                    <a:lnTo>
                      <a:pt x="0" y="159"/>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47" name="Freeform 299">
                <a:extLst>
                  <a:ext uri="{FF2B5EF4-FFF2-40B4-BE49-F238E27FC236}">
                    <a16:creationId xmlns:a16="http://schemas.microsoft.com/office/drawing/2014/main" id="{014DC1BB-D986-0665-27C0-AFAAF81C792B}"/>
                  </a:ext>
                </a:extLst>
              </p:cNvPr>
              <p:cNvSpPr>
                <a:spLocks noChangeAspect="1"/>
              </p:cNvSpPr>
              <p:nvPr/>
            </p:nvSpPr>
            <p:spPr bwMode="auto">
              <a:xfrm>
                <a:off x="7200585" y="2883247"/>
                <a:ext cx="193073" cy="169695"/>
              </a:xfrm>
              <a:custGeom>
                <a:avLst/>
                <a:gdLst>
                  <a:gd name="T0" fmla="*/ 8 w 182"/>
                  <a:gd name="T1" fmla="*/ 54 h 166"/>
                  <a:gd name="T2" fmla="*/ 7 w 182"/>
                  <a:gd name="T3" fmla="*/ 74 h 166"/>
                  <a:gd name="T4" fmla="*/ 14 w 182"/>
                  <a:gd name="T5" fmla="*/ 72 h 166"/>
                  <a:gd name="T6" fmla="*/ 29 w 182"/>
                  <a:gd name="T7" fmla="*/ 62 h 166"/>
                  <a:gd name="T8" fmla="*/ 35 w 182"/>
                  <a:gd name="T9" fmla="*/ 52 h 166"/>
                  <a:gd name="T10" fmla="*/ 38 w 182"/>
                  <a:gd name="T11" fmla="*/ 54 h 166"/>
                  <a:gd name="T12" fmla="*/ 61 w 182"/>
                  <a:gd name="T13" fmla="*/ 49 h 166"/>
                  <a:gd name="T14" fmla="*/ 62 w 182"/>
                  <a:gd name="T15" fmla="*/ 45 h 166"/>
                  <a:gd name="T16" fmla="*/ 65 w 182"/>
                  <a:gd name="T17" fmla="*/ 45 h 166"/>
                  <a:gd name="T18" fmla="*/ 69 w 182"/>
                  <a:gd name="T19" fmla="*/ 43 h 166"/>
                  <a:gd name="T20" fmla="*/ 76 w 182"/>
                  <a:gd name="T21" fmla="*/ 41 h 166"/>
                  <a:gd name="T22" fmla="*/ 84 w 182"/>
                  <a:gd name="T23" fmla="*/ 39 h 166"/>
                  <a:gd name="T24" fmla="*/ 76 w 182"/>
                  <a:gd name="T25" fmla="*/ 0 h 166"/>
                  <a:gd name="T26" fmla="*/ 0 w 182"/>
                  <a:gd name="T27" fmla="*/ 15 h 166"/>
                  <a:gd name="T28" fmla="*/ 8 w 182"/>
                  <a:gd name="T29" fmla="*/ 54 h 1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82"/>
                  <a:gd name="T46" fmla="*/ 0 h 166"/>
                  <a:gd name="T47" fmla="*/ 182 w 182"/>
                  <a:gd name="T48" fmla="*/ 166 h 1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82" h="166">
                    <a:moveTo>
                      <a:pt x="17" y="121"/>
                    </a:moveTo>
                    <a:lnTo>
                      <a:pt x="15" y="166"/>
                    </a:lnTo>
                    <a:lnTo>
                      <a:pt x="29" y="162"/>
                    </a:lnTo>
                    <a:lnTo>
                      <a:pt x="63" y="137"/>
                    </a:lnTo>
                    <a:lnTo>
                      <a:pt x="75" y="116"/>
                    </a:lnTo>
                    <a:lnTo>
                      <a:pt x="82" y="121"/>
                    </a:lnTo>
                    <a:lnTo>
                      <a:pt x="130" y="109"/>
                    </a:lnTo>
                    <a:lnTo>
                      <a:pt x="133" y="100"/>
                    </a:lnTo>
                    <a:lnTo>
                      <a:pt x="139" y="102"/>
                    </a:lnTo>
                    <a:lnTo>
                      <a:pt x="149" y="95"/>
                    </a:lnTo>
                    <a:lnTo>
                      <a:pt x="163" y="93"/>
                    </a:lnTo>
                    <a:lnTo>
                      <a:pt x="182" y="86"/>
                    </a:lnTo>
                    <a:lnTo>
                      <a:pt x="163" y="0"/>
                    </a:lnTo>
                    <a:lnTo>
                      <a:pt x="0" y="33"/>
                    </a:lnTo>
                    <a:lnTo>
                      <a:pt x="17" y="121"/>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48" name="Freeform 297">
                <a:extLst>
                  <a:ext uri="{FF2B5EF4-FFF2-40B4-BE49-F238E27FC236}">
                    <a16:creationId xmlns:a16="http://schemas.microsoft.com/office/drawing/2014/main" id="{D643C562-433E-BEA7-9AE1-F4C65840647E}"/>
                  </a:ext>
                </a:extLst>
              </p:cNvPr>
              <p:cNvSpPr>
                <a:spLocks noChangeAspect="1"/>
              </p:cNvSpPr>
              <p:nvPr/>
            </p:nvSpPr>
            <p:spPr bwMode="auto">
              <a:xfrm>
                <a:off x="7059284" y="3034710"/>
                <a:ext cx="141691" cy="316457"/>
              </a:xfrm>
              <a:custGeom>
                <a:avLst/>
                <a:gdLst>
                  <a:gd name="T0" fmla="*/ 2 w 134"/>
                  <a:gd name="T1" fmla="*/ 96 h 307"/>
                  <a:gd name="T2" fmla="*/ 14 w 134"/>
                  <a:gd name="T3" fmla="*/ 88 h 307"/>
                  <a:gd name="T4" fmla="*/ 30 w 134"/>
                  <a:gd name="T5" fmla="*/ 68 h 307"/>
                  <a:gd name="T6" fmla="*/ 2 w 134"/>
                  <a:gd name="T7" fmla="*/ 47 h 307"/>
                  <a:gd name="T8" fmla="*/ 1 w 134"/>
                  <a:gd name="T9" fmla="*/ 27 h 307"/>
                  <a:gd name="T10" fmla="*/ 14 w 134"/>
                  <a:gd name="T11" fmla="*/ 0 h 307"/>
                  <a:gd name="T12" fmla="*/ 56 w 134"/>
                  <a:gd name="T13" fmla="*/ 14 h 307"/>
                  <a:gd name="T14" fmla="*/ 57 w 134"/>
                  <a:gd name="T15" fmla="*/ 18 h 307"/>
                  <a:gd name="T16" fmla="*/ 52 w 134"/>
                  <a:gd name="T17" fmla="*/ 34 h 307"/>
                  <a:gd name="T18" fmla="*/ 48 w 134"/>
                  <a:gd name="T19" fmla="*/ 37 h 307"/>
                  <a:gd name="T20" fmla="*/ 47 w 134"/>
                  <a:gd name="T21" fmla="*/ 46 h 307"/>
                  <a:gd name="T22" fmla="*/ 51 w 134"/>
                  <a:gd name="T23" fmla="*/ 48 h 307"/>
                  <a:gd name="T24" fmla="*/ 62 w 134"/>
                  <a:gd name="T25" fmla="*/ 46 h 307"/>
                  <a:gd name="T26" fmla="*/ 62 w 134"/>
                  <a:gd name="T27" fmla="*/ 93 h 307"/>
                  <a:gd name="T28" fmla="*/ 58 w 134"/>
                  <a:gd name="T29" fmla="*/ 99 h 307"/>
                  <a:gd name="T30" fmla="*/ 54 w 134"/>
                  <a:gd name="T31" fmla="*/ 100 h 307"/>
                  <a:gd name="T32" fmla="*/ 55 w 134"/>
                  <a:gd name="T33" fmla="*/ 108 h 307"/>
                  <a:gd name="T34" fmla="*/ 39 w 134"/>
                  <a:gd name="T35" fmla="*/ 140 h 307"/>
                  <a:gd name="T36" fmla="*/ 37 w 134"/>
                  <a:gd name="T37" fmla="*/ 140 h 307"/>
                  <a:gd name="T38" fmla="*/ 35 w 134"/>
                  <a:gd name="T39" fmla="*/ 127 h 307"/>
                  <a:gd name="T40" fmla="*/ 24 w 134"/>
                  <a:gd name="T41" fmla="*/ 127 h 307"/>
                  <a:gd name="T42" fmla="*/ 2 w 134"/>
                  <a:gd name="T43" fmla="*/ 115 h 307"/>
                  <a:gd name="T44" fmla="*/ 0 w 134"/>
                  <a:gd name="T45" fmla="*/ 104 h 307"/>
                  <a:gd name="T46" fmla="*/ 2 w 134"/>
                  <a:gd name="T47" fmla="*/ 96 h 30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4"/>
                  <a:gd name="T73" fmla="*/ 0 h 307"/>
                  <a:gd name="T74" fmla="*/ 134 w 134"/>
                  <a:gd name="T75" fmla="*/ 307 h 30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4" h="307">
                    <a:moveTo>
                      <a:pt x="5" y="210"/>
                    </a:moveTo>
                    <a:lnTo>
                      <a:pt x="29" y="194"/>
                    </a:lnTo>
                    <a:lnTo>
                      <a:pt x="65" y="150"/>
                    </a:lnTo>
                    <a:lnTo>
                      <a:pt x="5" y="103"/>
                    </a:lnTo>
                    <a:lnTo>
                      <a:pt x="3" y="60"/>
                    </a:lnTo>
                    <a:lnTo>
                      <a:pt x="29" y="0"/>
                    </a:lnTo>
                    <a:lnTo>
                      <a:pt x="122" y="31"/>
                    </a:lnTo>
                    <a:lnTo>
                      <a:pt x="124" y="40"/>
                    </a:lnTo>
                    <a:lnTo>
                      <a:pt x="113" y="74"/>
                    </a:lnTo>
                    <a:lnTo>
                      <a:pt x="104" y="82"/>
                    </a:lnTo>
                    <a:lnTo>
                      <a:pt x="101" y="101"/>
                    </a:lnTo>
                    <a:lnTo>
                      <a:pt x="111" y="105"/>
                    </a:lnTo>
                    <a:lnTo>
                      <a:pt x="134" y="101"/>
                    </a:lnTo>
                    <a:lnTo>
                      <a:pt x="134" y="204"/>
                    </a:lnTo>
                    <a:lnTo>
                      <a:pt x="127" y="218"/>
                    </a:lnTo>
                    <a:lnTo>
                      <a:pt x="116" y="220"/>
                    </a:lnTo>
                    <a:lnTo>
                      <a:pt x="120" y="237"/>
                    </a:lnTo>
                    <a:lnTo>
                      <a:pt x="86" y="307"/>
                    </a:lnTo>
                    <a:lnTo>
                      <a:pt x="79" y="307"/>
                    </a:lnTo>
                    <a:lnTo>
                      <a:pt x="75" y="280"/>
                    </a:lnTo>
                    <a:lnTo>
                      <a:pt x="52" y="280"/>
                    </a:lnTo>
                    <a:lnTo>
                      <a:pt x="5" y="252"/>
                    </a:lnTo>
                    <a:lnTo>
                      <a:pt x="0" y="229"/>
                    </a:lnTo>
                    <a:lnTo>
                      <a:pt x="5" y="210"/>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49" name="Freeform 313">
                <a:extLst>
                  <a:ext uri="{FF2B5EF4-FFF2-40B4-BE49-F238E27FC236}">
                    <a16:creationId xmlns:a16="http://schemas.microsoft.com/office/drawing/2014/main" id="{05A5806B-1795-289C-DD0C-93B7664D3D5A}"/>
                  </a:ext>
                </a:extLst>
              </p:cNvPr>
              <p:cNvSpPr>
                <a:spLocks noChangeAspect="1"/>
              </p:cNvSpPr>
              <p:nvPr/>
            </p:nvSpPr>
            <p:spPr bwMode="auto">
              <a:xfrm>
                <a:off x="6480066" y="2968829"/>
                <a:ext cx="649285" cy="392896"/>
              </a:xfrm>
              <a:custGeom>
                <a:avLst/>
                <a:gdLst>
                  <a:gd name="T0" fmla="*/ 23 w 617"/>
                  <a:gd name="T1" fmla="*/ 174 h 379"/>
                  <a:gd name="T2" fmla="*/ 70 w 617"/>
                  <a:gd name="T3" fmla="*/ 167 h 379"/>
                  <a:gd name="T4" fmla="*/ 239 w 617"/>
                  <a:gd name="T5" fmla="*/ 136 h 379"/>
                  <a:gd name="T6" fmla="*/ 247 w 617"/>
                  <a:gd name="T7" fmla="*/ 128 h 379"/>
                  <a:gd name="T8" fmla="*/ 255 w 617"/>
                  <a:gd name="T9" fmla="*/ 128 h 379"/>
                  <a:gd name="T10" fmla="*/ 266 w 617"/>
                  <a:gd name="T11" fmla="*/ 121 h 379"/>
                  <a:gd name="T12" fmla="*/ 282 w 617"/>
                  <a:gd name="T13" fmla="*/ 100 h 379"/>
                  <a:gd name="T14" fmla="*/ 255 w 617"/>
                  <a:gd name="T15" fmla="*/ 79 h 379"/>
                  <a:gd name="T16" fmla="*/ 253 w 617"/>
                  <a:gd name="T17" fmla="*/ 58 h 379"/>
                  <a:gd name="T18" fmla="*/ 266 w 617"/>
                  <a:gd name="T19" fmla="*/ 31 h 379"/>
                  <a:gd name="T20" fmla="*/ 248 w 617"/>
                  <a:gd name="T21" fmla="*/ 22 h 379"/>
                  <a:gd name="T22" fmla="*/ 228 w 617"/>
                  <a:gd name="T23" fmla="*/ 0 h 379"/>
                  <a:gd name="T24" fmla="*/ 40 w 617"/>
                  <a:gd name="T25" fmla="*/ 35 h 379"/>
                  <a:gd name="T26" fmla="*/ 30 w 617"/>
                  <a:gd name="T27" fmla="*/ 22 h 379"/>
                  <a:gd name="T28" fmla="*/ 0 w 617"/>
                  <a:gd name="T29" fmla="*/ 43 h 379"/>
                  <a:gd name="T30" fmla="*/ 23 w 617"/>
                  <a:gd name="T31" fmla="*/ 174 h 37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17"/>
                  <a:gd name="T49" fmla="*/ 0 h 379"/>
                  <a:gd name="T50" fmla="*/ 617 w 617"/>
                  <a:gd name="T51" fmla="*/ 379 h 37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17" h="379">
                    <a:moveTo>
                      <a:pt x="50" y="379"/>
                    </a:moveTo>
                    <a:lnTo>
                      <a:pt x="152" y="363"/>
                    </a:lnTo>
                    <a:lnTo>
                      <a:pt x="522" y="295"/>
                    </a:lnTo>
                    <a:lnTo>
                      <a:pt x="540" y="278"/>
                    </a:lnTo>
                    <a:lnTo>
                      <a:pt x="558" y="278"/>
                    </a:lnTo>
                    <a:lnTo>
                      <a:pt x="582" y="262"/>
                    </a:lnTo>
                    <a:lnTo>
                      <a:pt x="617" y="218"/>
                    </a:lnTo>
                    <a:lnTo>
                      <a:pt x="558" y="171"/>
                    </a:lnTo>
                    <a:lnTo>
                      <a:pt x="555" y="127"/>
                    </a:lnTo>
                    <a:lnTo>
                      <a:pt x="582" y="68"/>
                    </a:lnTo>
                    <a:lnTo>
                      <a:pt x="543" y="48"/>
                    </a:lnTo>
                    <a:lnTo>
                      <a:pt x="498" y="0"/>
                    </a:lnTo>
                    <a:lnTo>
                      <a:pt x="87" y="77"/>
                    </a:lnTo>
                    <a:lnTo>
                      <a:pt x="66" y="48"/>
                    </a:lnTo>
                    <a:lnTo>
                      <a:pt x="0" y="95"/>
                    </a:lnTo>
                    <a:lnTo>
                      <a:pt x="50" y="379"/>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50" name="Freeform 311">
                <a:extLst>
                  <a:ext uri="{FF2B5EF4-FFF2-40B4-BE49-F238E27FC236}">
                    <a16:creationId xmlns:a16="http://schemas.microsoft.com/office/drawing/2014/main" id="{7AB4DC5F-B495-0882-91FE-328F47F491C8}"/>
                  </a:ext>
                </a:extLst>
              </p:cNvPr>
              <p:cNvSpPr>
                <a:spLocks noChangeAspect="1"/>
              </p:cNvSpPr>
              <p:nvPr/>
            </p:nvSpPr>
            <p:spPr bwMode="auto">
              <a:xfrm>
                <a:off x="5808129" y="4537409"/>
                <a:ext cx="1016747" cy="715469"/>
              </a:xfrm>
              <a:custGeom>
                <a:avLst/>
                <a:gdLst>
                  <a:gd name="T0" fmla="*/ 0 w 966"/>
                  <a:gd name="T1" fmla="*/ 30 h 694"/>
                  <a:gd name="T2" fmla="*/ 12 w 966"/>
                  <a:gd name="T3" fmla="*/ 42 h 694"/>
                  <a:gd name="T4" fmla="*/ 11 w 966"/>
                  <a:gd name="T5" fmla="*/ 48 h 694"/>
                  <a:gd name="T6" fmla="*/ 14 w 966"/>
                  <a:gd name="T7" fmla="*/ 53 h 694"/>
                  <a:gd name="T8" fmla="*/ 8 w 966"/>
                  <a:gd name="T9" fmla="*/ 60 h 694"/>
                  <a:gd name="T10" fmla="*/ 60 w 966"/>
                  <a:gd name="T11" fmla="*/ 44 h 694"/>
                  <a:gd name="T12" fmla="*/ 126 w 966"/>
                  <a:gd name="T13" fmla="*/ 84 h 694"/>
                  <a:gd name="T14" fmla="*/ 180 w 966"/>
                  <a:gd name="T15" fmla="*/ 57 h 694"/>
                  <a:gd name="T16" fmla="*/ 212 w 966"/>
                  <a:gd name="T17" fmla="*/ 62 h 694"/>
                  <a:gd name="T18" fmla="*/ 251 w 966"/>
                  <a:gd name="T19" fmla="*/ 100 h 694"/>
                  <a:gd name="T20" fmla="*/ 267 w 966"/>
                  <a:gd name="T21" fmla="*/ 100 h 694"/>
                  <a:gd name="T22" fmla="*/ 279 w 966"/>
                  <a:gd name="T23" fmla="*/ 127 h 694"/>
                  <a:gd name="T24" fmla="*/ 275 w 966"/>
                  <a:gd name="T25" fmla="*/ 177 h 694"/>
                  <a:gd name="T26" fmla="*/ 284 w 966"/>
                  <a:gd name="T27" fmla="*/ 182 h 694"/>
                  <a:gd name="T28" fmla="*/ 286 w 966"/>
                  <a:gd name="T29" fmla="*/ 173 h 694"/>
                  <a:gd name="T30" fmla="*/ 299 w 966"/>
                  <a:gd name="T31" fmla="*/ 173 h 694"/>
                  <a:gd name="T32" fmla="*/ 286 w 966"/>
                  <a:gd name="T33" fmla="*/ 197 h 694"/>
                  <a:gd name="T34" fmla="*/ 320 w 966"/>
                  <a:gd name="T35" fmla="*/ 229 h 694"/>
                  <a:gd name="T36" fmla="*/ 324 w 966"/>
                  <a:gd name="T37" fmla="*/ 221 h 694"/>
                  <a:gd name="T38" fmla="*/ 328 w 966"/>
                  <a:gd name="T39" fmla="*/ 243 h 694"/>
                  <a:gd name="T40" fmla="*/ 339 w 966"/>
                  <a:gd name="T41" fmla="*/ 248 h 694"/>
                  <a:gd name="T42" fmla="*/ 350 w 966"/>
                  <a:gd name="T43" fmla="*/ 277 h 694"/>
                  <a:gd name="T44" fmla="*/ 363 w 966"/>
                  <a:gd name="T45" fmla="*/ 277 h 694"/>
                  <a:gd name="T46" fmla="*/ 388 w 966"/>
                  <a:gd name="T47" fmla="*/ 302 h 694"/>
                  <a:gd name="T48" fmla="*/ 402 w 966"/>
                  <a:gd name="T49" fmla="*/ 305 h 694"/>
                  <a:gd name="T50" fmla="*/ 402 w 966"/>
                  <a:gd name="T51" fmla="*/ 308 h 694"/>
                  <a:gd name="T52" fmla="*/ 392 w 966"/>
                  <a:gd name="T53" fmla="*/ 316 h 694"/>
                  <a:gd name="T54" fmla="*/ 414 w 966"/>
                  <a:gd name="T55" fmla="*/ 312 h 694"/>
                  <a:gd name="T56" fmla="*/ 429 w 966"/>
                  <a:gd name="T57" fmla="*/ 307 h 694"/>
                  <a:gd name="T58" fmla="*/ 437 w 966"/>
                  <a:gd name="T59" fmla="*/ 270 h 694"/>
                  <a:gd name="T60" fmla="*/ 441 w 966"/>
                  <a:gd name="T61" fmla="*/ 272 h 694"/>
                  <a:gd name="T62" fmla="*/ 437 w 966"/>
                  <a:gd name="T63" fmla="*/ 221 h 694"/>
                  <a:gd name="T64" fmla="*/ 432 w 966"/>
                  <a:gd name="T65" fmla="*/ 206 h 694"/>
                  <a:gd name="T66" fmla="*/ 384 w 966"/>
                  <a:gd name="T67" fmla="*/ 133 h 694"/>
                  <a:gd name="T68" fmla="*/ 347 w 966"/>
                  <a:gd name="T69" fmla="*/ 62 h 694"/>
                  <a:gd name="T70" fmla="*/ 324 w 966"/>
                  <a:gd name="T71" fmla="*/ 5 h 694"/>
                  <a:gd name="T72" fmla="*/ 318 w 966"/>
                  <a:gd name="T73" fmla="*/ 4 h 694"/>
                  <a:gd name="T74" fmla="*/ 298 w 966"/>
                  <a:gd name="T75" fmla="*/ 0 h 694"/>
                  <a:gd name="T76" fmla="*/ 292 w 966"/>
                  <a:gd name="T77" fmla="*/ 6 h 694"/>
                  <a:gd name="T78" fmla="*/ 295 w 966"/>
                  <a:gd name="T79" fmla="*/ 28 h 694"/>
                  <a:gd name="T80" fmla="*/ 287 w 966"/>
                  <a:gd name="T81" fmla="*/ 26 h 694"/>
                  <a:gd name="T82" fmla="*/ 286 w 966"/>
                  <a:gd name="T83" fmla="*/ 18 h 694"/>
                  <a:gd name="T84" fmla="*/ 145 w 966"/>
                  <a:gd name="T85" fmla="*/ 26 h 694"/>
                  <a:gd name="T86" fmla="*/ 135 w 966"/>
                  <a:gd name="T87" fmla="*/ 11 h 694"/>
                  <a:gd name="T88" fmla="*/ 0 w 966"/>
                  <a:gd name="T89" fmla="*/ 22 h 694"/>
                  <a:gd name="T90" fmla="*/ 0 w 966"/>
                  <a:gd name="T91" fmla="*/ 30 h 69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66"/>
                  <a:gd name="T139" fmla="*/ 0 h 694"/>
                  <a:gd name="T140" fmla="*/ 966 w 966"/>
                  <a:gd name="T141" fmla="*/ 694 h 69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66" h="694">
                    <a:moveTo>
                      <a:pt x="0" y="67"/>
                    </a:moveTo>
                    <a:lnTo>
                      <a:pt x="27" y="92"/>
                    </a:lnTo>
                    <a:lnTo>
                      <a:pt x="24" y="105"/>
                    </a:lnTo>
                    <a:lnTo>
                      <a:pt x="30" y="117"/>
                    </a:lnTo>
                    <a:lnTo>
                      <a:pt x="18" y="132"/>
                    </a:lnTo>
                    <a:lnTo>
                      <a:pt x="132" y="96"/>
                    </a:lnTo>
                    <a:lnTo>
                      <a:pt x="277" y="184"/>
                    </a:lnTo>
                    <a:lnTo>
                      <a:pt x="394" y="124"/>
                    </a:lnTo>
                    <a:lnTo>
                      <a:pt x="463" y="137"/>
                    </a:lnTo>
                    <a:lnTo>
                      <a:pt x="550" y="219"/>
                    </a:lnTo>
                    <a:lnTo>
                      <a:pt x="584" y="219"/>
                    </a:lnTo>
                    <a:lnTo>
                      <a:pt x="611" y="279"/>
                    </a:lnTo>
                    <a:lnTo>
                      <a:pt x="602" y="388"/>
                    </a:lnTo>
                    <a:lnTo>
                      <a:pt x="621" y="400"/>
                    </a:lnTo>
                    <a:lnTo>
                      <a:pt x="626" y="381"/>
                    </a:lnTo>
                    <a:lnTo>
                      <a:pt x="654" y="381"/>
                    </a:lnTo>
                    <a:lnTo>
                      <a:pt x="626" y="433"/>
                    </a:lnTo>
                    <a:lnTo>
                      <a:pt x="700" y="504"/>
                    </a:lnTo>
                    <a:lnTo>
                      <a:pt x="710" y="485"/>
                    </a:lnTo>
                    <a:lnTo>
                      <a:pt x="718" y="535"/>
                    </a:lnTo>
                    <a:lnTo>
                      <a:pt x="742" y="546"/>
                    </a:lnTo>
                    <a:lnTo>
                      <a:pt x="767" y="609"/>
                    </a:lnTo>
                    <a:lnTo>
                      <a:pt x="794" y="609"/>
                    </a:lnTo>
                    <a:lnTo>
                      <a:pt x="849" y="664"/>
                    </a:lnTo>
                    <a:lnTo>
                      <a:pt x="880" y="671"/>
                    </a:lnTo>
                    <a:lnTo>
                      <a:pt x="880" y="678"/>
                    </a:lnTo>
                    <a:lnTo>
                      <a:pt x="858" y="694"/>
                    </a:lnTo>
                    <a:lnTo>
                      <a:pt x="907" y="687"/>
                    </a:lnTo>
                    <a:lnTo>
                      <a:pt x="940" y="674"/>
                    </a:lnTo>
                    <a:lnTo>
                      <a:pt x="957" y="594"/>
                    </a:lnTo>
                    <a:lnTo>
                      <a:pt x="966" y="597"/>
                    </a:lnTo>
                    <a:lnTo>
                      <a:pt x="957" y="485"/>
                    </a:lnTo>
                    <a:lnTo>
                      <a:pt x="945" y="454"/>
                    </a:lnTo>
                    <a:lnTo>
                      <a:pt x="840" y="292"/>
                    </a:lnTo>
                    <a:lnTo>
                      <a:pt x="761" y="137"/>
                    </a:lnTo>
                    <a:lnTo>
                      <a:pt x="709" y="12"/>
                    </a:lnTo>
                    <a:lnTo>
                      <a:pt x="697" y="9"/>
                    </a:lnTo>
                    <a:lnTo>
                      <a:pt x="652" y="0"/>
                    </a:lnTo>
                    <a:lnTo>
                      <a:pt x="639" y="13"/>
                    </a:lnTo>
                    <a:lnTo>
                      <a:pt x="646" y="62"/>
                    </a:lnTo>
                    <a:lnTo>
                      <a:pt x="628" y="58"/>
                    </a:lnTo>
                    <a:lnTo>
                      <a:pt x="626" y="38"/>
                    </a:lnTo>
                    <a:lnTo>
                      <a:pt x="318" y="56"/>
                    </a:lnTo>
                    <a:lnTo>
                      <a:pt x="296" y="23"/>
                    </a:lnTo>
                    <a:lnTo>
                      <a:pt x="0" y="48"/>
                    </a:lnTo>
                    <a:lnTo>
                      <a:pt x="0" y="67"/>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51" name="Freeform 308">
                <a:extLst>
                  <a:ext uri="{FF2B5EF4-FFF2-40B4-BE49-F238E27FC236}">
                    <a16:creationId xmlns:a16="http://schemas.microsoft.com/office/drawing/2014/main" id="{334CD8EE-638D-0AE5-AC6C-A596ABA43A41}"/>
                  </a:ext>
                </a:extLst>
              </p:cNvPr>
              <p:cNvSpPr>
                <a:spLocks noChangeAspect="1"/>
              </p:cNvSpPr>
              <p:nvPr/>
            </p:nvSpPr>
            <p:spPr bwMode="auto">
              <a:xfrm>
                <a:off x="5389236" y="4068166"/>
                <a:ext cx="395488" cy="643616"/>
              </a:xfrm>
              <a:custGeom>
                <a:avLst/>
                <a:gdLst>
                  <a:gd name="T0" fmla="*/ 11 w 377"/>
                  <a:gd name="T1" fmla="*/ 199 h 622"/>
                  <a:gd name="T2" fmla="*/ 28 w 377"/>
                  <a:gd name="T3" fmla="*/ 178 h 622"/>
                  <a:gd name="T4" fmla="*/ 23 w 377"/>
                  <a:gd name="T5" fmla="*/ 171 h 622"/>
                  <a:gd name="T6" fmla="*/ 17 w 377"/>
                  <a:gd name="T7" fmla="*/ 125 h 622"/>
                  <a:gd name="T8" fmla="*/ 13 w 377"/>
                  <a:gd name="T9" fmla="*/ 94 h 622"/>
                  <a:gd name="T10" fmla="*/ 26 w 377"/>
                  <a:gd name="T11" fmla="*/ 60 h 622"/>
                  <a:gd name="T12" fmla="*/ 44 w 377"/>
                  <a:gd name="T13" fmla="*/ 35 h 622"/>
                  <a:gd name="T14" fmla="*/ 42 w 377"/>
                  <a:gd name="T15" fmla="*/ 28 h 622"/>
                  <a:gd name="T16" fmla="*/ 57 w 377"/>
                  <a:gd name="T17" fmla="*/ 6 h 622"/>
                  <a:gd name="T18" fmla="*/ 159 w 377"/>
                  <a:gd name="T19" fmla="*/ 0 h 622"/>
                  <a:gd name="T20" fmla="*/ 165 w 377"/>
                  <a:gd name="T21" fmla="*/ 5 h 622"/>
                  <a:gd name="T22" fmla="*/ 159 w 377"/>
                  <a:gd name="T23" fmla="*/ 182 h 622"/>
                  <a:gd name="T24" fmla="*/ 171 w 377"/>
                  <a:gd name="T25" fmla="*/ 267 h 622"/>
                  <a:gd name="T26" fmla="*/ 167 w 377"/>
                  <a:gd name="T27" fmla="*/ 271 h 622"/>
                  <a:gd name="T28" fmla="*/ 145 w 377"/>
                  <a:gd name="T29" fmla="*/ 267 h 622"/>
                  <a:gd name="T30" fmla="*/ 112 w 377"/>
                  <a:gd name="T31" fmla="*/ 285 h 622"/>
                  <a:gd name="T32" fmla="*/ 95 w 377"/>
                  <a:gd name="T33" fmla="*/ 257 h 622"/>
                  <a:gd name="T34" fmla="*/ 97 w 377"/>
                  <a:gd name="T35" fmla="*/ 238 h 622"/>
                  <a:gd name="T36" fmla="*/ 0 w 377"/>
                  <a:gd name="T37" fmla="*/ 242 h 622"/>
                  <a:gd name="T38" fmla="*/ 11 w 377"/>
                  <a:gd name="T39" fmla="*/ 199 h 6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77"/>
                  <a:gd name="T61" fmla="*/ 0 h 622"/>
                  <a:gd name="T62" fmla="*/ 377 w 377"/>
                  <a:gd name="T63" fmla="*/ 622 h 6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77" h="622">
                    <a:moveTo>
                      <a:pt x="25" y="434"/>
                    </a:moveTo>
                    <a:lnTo>
                      <a:pt x="63" y="388"/>
                    </a:lnTo>
                    <a:lnTo>
                      <a:pt x="50" y="374"/>
                    </a:lnTo>
                    <a:lnTo>
                      <a:pt x="37" y="273"/>
                    </a:lnTo>
                    <a:lnTo>
                      <a:pt x="30" y="205"/>
                    </a:lnTo>
                    <a:lnTo>
                      <a:pt x="58" y="130"/>
                    </a:lnTo>
                    <a:lnTo>
                      <a:pt x="97" y="77"/>
                    </a:lnTo>
                    <a:lnTo>
                      <a:pt x="94" y="62"/>
                    </a:lnTo>
                    <a:lnTo>
                      <a:pt x="125" y="13"/>
                    </a:lnTo>
                    <a:lnTo>
                      <a:pt x="350" y="0"/>
                    </a:lnTo>
                    <a:lnTo>
                      <a:pt x="363" y="12"/>
                    </a:lnTo>
                    <a:lnTo>
                      <a:pt x="350" y="397"/>
                    </a:lnTo>
                    <a:lnTo>
                      <a:pt x="377" y="583"/>
                    </a:lnTo>
                    <a:lnTo>
                      <a:pt x="368" y="593"/>
                    </a:lnTo>
                    <a:lnTo>
                      <a:pt x="319" y="582"/>
                    </a:lnTo>
                    <a:lnTo>
                      <a:pt x="246" y="622"/>
                    </a:lnTo>
                    <a:lnTo>
                      <a:pt x="209" y="560"/>
                    </a:lnTo>
                    <a:lnTo>
                      <a:pt x="214" y="519"/>
                    </a:lnTo>
                    <a:lnTo>
                      <a:pt x="0" y="529"/>
                    </a:lnTo>
                    <a:lnTo>
                      <a:pt x="25" y="434"/>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52" name="Freeform 270">
                <a:extLst>
                  <a:ext uri="{FF2B5EF4-FFF2-40B4-BE49-F238E27FC236}">
                    <a16:creationId xmlns:a16="http://schemas.microsoft.com/office/drawing/2014/main" id="{390D1B86-96C6-99E5-5ACD-5452BDE5AC5F}"/>
                  </a:ext>
                </a:extLst>
              </p:cNvPr>
              <p:cNvSpPr>
                <a:spLocks noChangeAspect="1"/>
              </p:cNvSpPr>
              <p:nvPr/>
            </p:nvSpPr>
            <p:spPr bwMode="auto">
              <a:xfrm>
                <a:off x="5419593" y="2422824"/>
                <a:ext cx="641500" cy="304227"/>
              </a:xfrm>
              <a:custGeom>
                <a:avLst/>
                <a:gdLst>
                  <a:gd name="T0" fmla="*/ 101 w 607"/>
                  <a:gd name="T1" fmla="*/ 89 h 294"/>
                  <a:gd name="T2" fmla="*/ 105 w 607"/>
                  <a:gd name="T3" fmla="*/ 97 h 294"/>
                  <a:gd name="T4" fmla="*/ 114 w 607"/>
                  <a:gd name="T5" fmla="*/ 100 h 294"/>
                  <a:gd name="T6" fmla="*/ 128 w 607"/>
                  <a:gd name="T7" fmla="*/ 135 h 294"/>
                  <a:gd name="T8" fmla="*/ 152 w 607"/>
                  <a:gd name="T9" fmla="*/ 87 h 294"/>
                  <a:gd name="T10" fmla="*/ 164 w 607"/>
                  <a:gd name="T11" fmla="*/ 88 h 294"/>
                  <a:gd name="T12" fmla="*/ 181 w 607"/>
                  <a:gd name="T13" fmla="*/ 81 h 294"/>
                  <a:gd name="T14" fmla="*/ 208 w 607"/>
                  <a:gd name="T15" fmla="*/ 81 h 294"/>
                  <a:gd name="T16" fmla="*/ 217 w 607"/>
                  <a:gd name="T17" fmla="*/ 69 h 294"/>
                  <a:gd name="T18" fmla="*/ 269 w 607"/>
                  <a:gd name="T19" fmla="*/ 70 h 294"/>
                  <a:gd name="T20" fmla="*/ 280 w 607"/>
                  <a:gd name="T21" fmla="*/ 62 h 294"/>
                  <a:gd name="T22" fmla="*/ 263 w 607"/>
                  <a:gd name="T23" fmla="*/ 44 h 294"/>
                  <a:gd name="T24" fmla="*/ 231 w 607"/>
                  <a:gd name="T25" fmla="*/ 45 h 294"/>
                  <a:gd name="T26" fmla="*/ 205 w 607"/>
                  <a:gd name="T27" fmla="*/ 41 h 294"/>
                  <a:gd name="T28" fmla="*/ 173 w 607"/>
                  <a:gd name="T29" fmla="*/ 41 h 294"/>
                  <a:gd name="T30" fmla="*/ 162 w 607"/>
                  <a:gd name="T31" fmla="*/ 57 h 294"/>
                  <a:gd name="T32" fmla="*/ 145 w 607"/>
                  <a:gd name="T33" fmla="*/ 48 h 294"/>
                  <a:gd name="T34" fmla="*/ 128 w 607"/>
                  <a:gd name="T35" fmla="*/ 49 h 294"/>
                  <a:gd name="T36" fmla="*/ 123 w 607"/>
                  <a:gd name="T37" fmla="*/ 32 h 294"/>
                  <a:gd name="T38" fmla="*/ 86 w 607"/>
                  <a:gd name="T39" fmla="*/ 30 h 294"/>
                  <a:gd name="T40" fmla="*/ 81 w 607"/>
                  <a:gd name="T41" fmla="*/ 25 h 294"/>
                  <a:gd name="T42" fmla="*/ 98 w 607"/>
                  <a:gd name="T43" fmla="*/ 7 h 294"/>
                  <a:gd name="T44" fmla="*/ 111 w 607"/>
                  <a:gd name="T45" fmla="*/ 7 h 294"/>
                  <a:gd name="T46" fmla="*/ 98 w 607"/>
                  <a:gd name="T47" fmla="*/ 0 h 294"/>
                  <a:gd name="T48" fmla="*/ 77 w 607"/>
                  <a:gd name="T49" fmla="*/ 5 h 294"/>
                  <a:gd name="T50" fmla="*/ 43 w 607"/>
                  <a:gd name="T51" fmla="*/ 38 h 294"/>
                  <a:gd name="T52" fmla="*/ 26 w 607"/>
                  <a:gd name="T53" fmla="*/ 41 h 294"/>
                  <a:gd name="T54" fmla="*/ 0 w 607"/>
                  <a:gd name="T55" fmla="*/ 58 h 294"/>
                  <a:gd name="T56" fmla="*/ 101 w 607"/>
                  <a:gd name="T57" fmla="*/ 89 h 2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07"/>
                  <a:gd name="T88" fmla="*/ 0 h 294"/>
                  <a:gd name="T89" fmla="*/ 607 w 607"/>
                  <a:gd name="T90" fmla="*/ 294 h 2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07" h="294">
                    <a:moveTo>
                      <a:pt x="219" y="194"/>
                    </a:moveTo>
                    <a:lnTo>
                      <a:pt x="227" y="213"/>
                    </a:lnTo>
                    <a:lnTo>
                      <a:pt x="247" y="218"/>
                    </a:lnTo>
                    <a:lnTo>
                      <a:pt x="278" y="294"/>
                    </a:lnTo>
                    <a:lnTo>
                      <a:pt x="330" y="189"/>
                    </a:lnTo>
                    <a:lnTo>
                      <a:pt x="357" y="192"/>
                    </a:lnTo>
                    <a:lnTo>
                      <a:pt x="394" y="176"/>
                    </a:lnTo>
                    <a:lnTo>
                      <a:pt x="452" y="176"/>
                    </a:lnTo>
                    <a:lnTo>
                      <a:pt x="472" y="150"/>
                    </a:lnTo>
                    <a:lnTo>
                      <a:pt x="584" y="153"/>
                    </a:lnTo>
                    <a:lnTo>
                      <a:pt x="607" y="136"/>
                    </a:lnTo>
                    <a:lnTo>
                      <a:pt x="571" y="96"/>
                    </a:lnTo>
                    <a:lnTo>
                      <a:pt x="503" y="97"/>
                    </a:lnTo>
                    <a:lnTo>
                      <a:pt x="445" y="89"/>
                    </a:lnTo>
                    <a:lnTo>
                      <a:pt x="375" y="89"/>
                    </a:lnTo>
                    <a:lnTo>
                      <a:pt x="351" y="124"/>
                    </a:lnTo>
                    <a:lnTo>
                      <a:pt x="314" y="105"/>
                    </a:lnTo>
                    <a:lnTo>
                      <a:pt x="278" y="108"/>
                    </a:lnTo>
                    <a:lnTo>
                      <a:pt x="266" y="71"/>
                    </a:lnTo>
                    <a:lnTo>
                      <a:pt x="187" y="66"/>
                    </a:lnTo>
                    <a:lnTo>
                      <a:pt x="176" y="54"/>
                    </a:lnTo>
                    <a:lnTo>
                      <a:pt x="212" y="16"/>
                    </a:lnTo>
                    <a:lnTo>
                      <a:pt x="242" y="16"/>
                    </a:lnTo>
                    <a:lnTo>
                      <a:pt x="212" y="0"/>
                    </a:lnTo>
                    <a:lnTo>
                      <a:pt x="167" y="12"/>
                    </a:lnTo>
                    <a:lnTo>
                      <a:pt x="93" y="83"/>
                    </a:lnTo>
                    <a:lnTo>
                      <a:pt x="57" y="89"/>
                    </a:lnTo>
                    <a:lnTo>
                      <a:pt x="0" y="126"/>
                    </a:lnTo>
                    <a:lnTo>
                      <a:pt x="219" y="194"/>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53" name="Freeform 267">
                <a:extLst>
                  <a:ext uri="{FF2B5EF4-FFF2-40B4-BE49-F238E27FC236}">
                    <a16:creationId xmlns:a16="http://schemas.microsoft.com/office/drawing/2014/main" id="{BB21BF68-C27F-0695-EBED-A66BC43B03FC}"/>
                  </a:ext>
                </a:extLst>
              </p:cNvPr>
              <p:cNvSpPr>
                <a:spLocks noChangeAspect="1"/>
              </p:cNvSpPr>
              <p:nvPr/>
            </p:nvSpPr>
            <p:spPr bwMode="auto">
              <a:xfrm>
                <a:off x="4811503" y="2969149"/>
                <a:ext cx="729695" cy="412770"/>
              </a:xfrm>
              <a:custGeom>
                <a:avLst/>
                <a:gdLst>
                  <a:gd name="T0" fmla="*/ 1 w 636"/>
                  <a:gd name="T1" fmla="*/ 18 h 400"/>
                  <a:gd name="T2" fmla="*/ 6 w 636"/>
                  <a:gd name="T3" fmla="*/ 29 h 400"/>
                  <a:gd name="T4" fmla="*/ 3 w 636"/>
                  <a:gd name="T5" fmla="*/ 38 h 400"/>
                  <a:gd name="T6" fmla="*/ 6 w 636"/>
                  <a:gd name="T7" fmla="*/ 64 h 400"/>
                  <a:gd name="T8" fmla="*/ 20 w 636"/>
                  <a:gd name="T9" fmla="*/ 100 h 400"/>
                  <a:gd name="T10" fmla="*/ 20 w 636"/>
                  <a:gd name="T11" fmla="*/ 111 h 400"/>
                  <a:gd name="T12" fmla="*/ 29 w 636"/>
                  <a:gd name="T13" fmla="*/ 128 h 400"/>
                  <a:gd name="T14" fmla="*/ 34 w 636"/>
                  <a:gd name="T15" fmla="*/ 155 h 400"/>
                  <a:gd name="T16" fmla="*/ 30 w 636"/>
                  <a:gd name="T17" fmla="*/ 163 h 400"/>
                  <a:gd name="T18" fmla="*/ 38 w 636"/>
                  <a:gd name="T19" fmla="*/ 173 h 400"/>
                  <a:gd name="T20" fmla="*/ 225 w 636"/>
                  <a:gd name="T21" fmla="*/ 169 h 400"/>
                  <a:gd name="T22" fmla="*/ 239 w 636"/>
                  <a:gd name="T23" fmla="*/ 182 h 400"/>
                  <a:gd name="T24" fmla="*/ 259 w 636"/>
                  <a:gd name="T25" fmla="*/ 141 h 400"/>
                  <a:gd name="T26" fmla="*/ 253 w 636"/>
                  <a:gd name="T27" fmla="*/ 127 h 400"/>
                  <a:gd name="T28" fmla="*/ 286 w 636"/>
                  <a:gd name="T29" fmla="*/ 102 h 400"/>
                  <a:gd name="T30" fmla="*/ 292 w 636"/>
                  <a:gd name="T31" fmla="*/ 83 h 400"/>
                  <a:gd name="T32" fmla="*/ 268 w 636"/>
                  <a:gd name="T33" fmla="*/ 57 h 400"/>
                  <a:gd name="T34" fmla="*/ 245 w 636"/>
                  <a:gd name="T35" fmla="*/ 30 h 400"/>
                  <a:gd name="T36" fmla="*/ 239 w 636"/>
                  <a:gd name="T37" fmla="*/ 0 h 400"/>
                  <a:gd name="T38" fmla="*/ 7 w 636"/>
                  <a:gd name="T39" fmla="*/ 5 h 400"/>
                  <a:gd name="T40" fmla="*/ 0 w 636"/>
                  <a:gd name="T41" fmla="*/ 4 h 400"/>
                  <a:gd name="T42" fmla="*/ 1 w 636"/>
                  <a:gd name="T43" fmla="*/ 18 h 4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36"/>
                  <a:gd name="T67" fmla="*/ 0 h 400"/>
                  <a:gd name="T68" fmla="*/ 636 w 636"/>
                  <a:gd name="T69" fmla="*/ 400 h 4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36" h="400">
                    <a:moveTo>
                      <a:pt x="2" y="40"/>
                    </a:moveTo>
                    <a:lnTo>
                      <a:pt x="13" y="63"/>
                    </a:lnTo>
                    <a:lnTo>
                      <a:pt x="7" y="85"/>
                    </a:lnTo>
                    <a:lnTo>
                      <a:pt x="13" y="141"/>
                    </a:lnTo>
                    <a:lnTo>
                      <a:pt x="43" y="220"/>
                    </a:lnTo>
                    <a:lnTo>
                      <a:pt x="43" y="244"/>
                    </a:lnTo>
                    <a:lnTo>
                      <a:pt x="64" y="282"/>
                    </a:lnTo>
                    <a:lnTo>
                      <a:pt x="74" y="341"/>
                    </a:lnTo>
                    <a:lnTo>
                      <a:pt x="67" y="359"/>
                    </a:lnTo>
                    <a:lnTo>
                      <a:pt x="82" y="379"/>
                    </a:lnTo>
                    <a:lnTo>
                      <a:pt x="490" y="370"/>
                    </a:lnTo>
                    <a:lnTo>
                      <a:pt x="521" y="400"/>
                    </a:lnTo>
                    <a:lnTo>
                      <a:pt x="564" y="309"/>
                    </a:lnTo>
                    <a:lnTo>
                      <a:pt x="551" y="278"/>
                    </a:lnTo>
                    <a:lnTo>
                      <a:pt x="623" y="223"/>
                    </a:lnTo>
                    <a:lnTo>
                      <a:pt x="636" y="182"/>
                    </a:lnTo>
                    <a:lnTo>
                      <a:pt x="583" y="124"/>
                    </a:lnTo>
                    <a:lnTo>
                      <a:pt x="533" y="66"/>
                    </a:lnTo>
                    <a:lnTo>
                      <a:pt x="521" y="0"/>
                    </a:lnTo>
                    <a:lnTo>
                      <a:pt x="16" y="10"/>
                    </a:lnTo>
                    <a:lnTo>
                      <a:pt x="0" y="9"/>
                    </a:lnTo>
                    <a:lnTo>
                      <a:pt x="2" y="40"/>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54" name="Freeform 276">
                <a:extLst>
                  <a:ext uri="{FF2B5EF4-FFF2-40B4-BE49-F238E27FC236}">
                    <a16:creationId xmlns:a16="http://schemas.microsoft.com/office/drawing/2014/main" id="{A0BE6DF0-A33F-F706-CC9B-B26450FFC4DA}"/>
                  </a:ext>
                </a:extLst>
              </p:cNvPr>
              <p:cNvSpPr>
                <a:spLocks noChangeAspect="1"/>
              </p:cNvSpPr>
              <p:nvPr/>
            </p:nvSpPr>
            <p:spPr bwMode="auto">
              <a:xfrm>
                <a:off x="4019524" y="2996492"/>
                <a:ext cx="923324" cy="434173"/>
              </a:xfrm>
              <a:custGeom>
                <a:avLst/>
                <a:gdLst>
                  <a:gd name="T0" fmla="*/ 11 w 877"/>
                  <a:gd name="T1" fmla="*/ 0 h 417"/>
                  <a:gd name="T2" fmla="*/ 258 w 877"/>
                  <a:gd name="T3" fmla="*/ 14 h 417"/>
                  <a:gd name="T4" fmla="*/ 275 w 877"/>
                  <a:gd name="T5" fmla="*/ 27 h 417"/>
                  <a:gd name="T6" fmla="*/ 305 w 877"/>
                  <a:gd name="T7" fmla="*/ 25 h 417"/>
                  <a:gd name="T8" fmla="*/ 335 w 877"/>
                  <a:gd name="T9" fmla="*/ 35 h 417"/>
                  <a:gd name="T10" fmla="*/ 343 w 877"/>
                  <a:gd name="T11" fmla="*/ 44 h 417"/>
                  <a:gd name="T12" fmla="*/ 351 w 877"/>
                  <a:gd name="T13" fmla="*/ 48 h 417"/>
                  <a:gd name="T14" fmla="*/ 364 w 877"/>
                  <a:gd name="T15" fmla="*/ 84 h 417"/>
                  <a:gd name="T16" fmla="*/ 364 w 877"/>
                  <a:gd name="T17" fmla="*/ 95 h 417"/>
                  <a:gd name="T18" fmla="*/ 374 w 877"/>
                  <a:gd name="T19" fmla="*/ 113 h 417"/>
                  <a:gd name="T20" fmla="*/ 379 w 877"/>
                  <a:gd name="T21" fmla="*/ 140 h 417"/>
                  <a:gd name="T22" fmla="*/ 375 w 877"/>
                  <a:gd name="T23" fmla="*/ 148 h 417"/>
                  <a:gd name="T24" fmla="*/ 382 w 877"/>
                  <a:gd name="T25" fmla="*/ 158 h 417"/>
                  <a:gd name="T26" fmla="*/ 401 w 877"/>
                  <a:gd name="T27" fmla="*/ 193 h 417"/>
                  <a:gd name="T28" fmla="*/ 223 w 877"/>
                  <a:gd name="T29" fmla="*/ 190 h 417"/>
                  <a:gd name="T30" fmla="*/ 89 w 877"/>
                  <a:gd name="T31" fmla="*/ 184 h 417"/>
                  <a:gd name="T32" fmla="*/ 91 w 877"/>
                  <a:gd name="T33" fmla="*/ 126 h 417"/>
                  <a:gd name="T34" fmla="*/ 0 w 877"/>
                  <a:gd name="T35" fmla="*/ 117 h 417"/>
                  <a:gd name="T36" fmla="*/ 11 w 877"/>
                  <a:gd name="T37" fmla="*/ 0 h 4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77"/>
                  <a:gd name="T58" fmla="*/ 0 h 417"/>
                  <a:gd name="T59" fmla="*/ 877 w 877"/>
                  <a:gd name="T60" fmla="*/ 417 h 4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77" h="417">
                    <a:moveTo>
                      <a:pt x="25" y="0"/>
                    </a:moveTo>
                    <a:lnTo>
                      <a:pt x="564" y="30"/>
                    </a:lnTo>
                    <a:lnTo>
                      <a:pt x="601" y="57"/>
                    </a:lnTo>
                    <a:lnTo>
                      <a:pt x="667" y="54"/>
                    </a:lnTo>
                    <a:lnTo>
                      <a:pt x="732" y="76"/>
                    </a:lnTo>
                    <a:lnTo>
                      <a:pt x="751" y="96"/>
                    </a:lnTo>
                    <a:lnTo>
                      <a:pt x="767" y="103"/>
                    </a:lnTo>
                    <a:lnTo>
                      <a:pt x="797" y="181"/>
                    </a:lnTo>
                    <a:lnTo>
                      <a:pt x="797" y="206"/>
                    </a:lnTo>
                    <a:lnTo>
                      <a:pt x="818" y="244"/>
                    </a:lnTo>
                    <a:lnTo>
                      <a:pt x="828" y="302"/>
                    </a:lnTo>
                    <a:lnTo>
                      <a:pt x="821" y="320"/>
                    </a:lnTo>
                    <a:lnTo>
                      <a:pt x="836" y="340"/>
                    </a:lnTo>
                    <a:lnTo>
                      <a:pt x="877" y="417"/>
                    </a:lnTo>
                    <a:lnTo>
                      <a:pt x="488" y="410"/>
                    </a:lnTo>
                    <a:lnTo>
                      <a:pt x="193" y="397"/>
                    </a:lnTo>
                    <a:lnTo>
                      <a:pt x="200" y="271"/>
                    </a:lnTo>
                    <a:lnTo>
                      <a:pt x="0" y="253"/>
                    </a:lnTo>
                    <a:lnTo>
                      <a:pt x="25" y="0"/>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55" name="Freeform 293">
                <a:extLst>
                  <a:ext uri="{FF2B5EF4-FFF2-40B4-BE49-F238E27FC236}">
                    <a16:creationId xmlns:a16="http://schemas.microsoft.com/office/drawing/2014/main" id="{4E1AA73F-F15D-E07D-C6DD-76B41C0CD239}"/>
                  </a:ext>
                </a:extLst>
              </p:cNvPr>
              <p:cNvSpPr>
                <a:spLocks noChangeAspect="1"/>
              </p:cNvSpPr>
              <p:nvPr/>
            </p:nvSpPr>
            <p:spPr bwMode="auto">
              <a:xfrm>
                <a:off x="4067823" y="2219872"/>
                <a:ext cx="739594" cy="429587"/>
              </a:xfrm>
              <a:custGeom>
                <a:avLst/>
                <a:gdLst>
                  <a:gd name="T0" fmla="*/ 18 w 701"/>
                  <a:gd name="T1" fmla="*/ 0 h 418"/>
                  <a:gd name="T2" fmla="*/ 297 w 701"/>
                  <a:gd name="T3" fmla="*/ 15 h 418"/>
                  <a:gd name="T4" fmla="*/ 299 w 701"/>
                  <a:gd name="T5" fmla="*/ 61 h 418"/>
                  <a:gd name="T6" fmla="*/ 312 w 701"/>
                  <a:gd name="T7" fmla="*/ 100 h 418"/>
                  <a:gd name="T8" fmla="*/ 313 w 701"/>
                  <a:gd name="T9" fmla="*/ 149 h 418"/>
                  <a:gd name="T10" fmla="*/ 322 w 701"/>
                  <a:gd name="T11" fmla="*/ 189 h 418"/>
                  <a:gd name="T12" fmla="*/ 152 w 701"/>
                  <a:gd name="T13" fmla="*/ 184 h 418"/>
                  <a:gd name="T14" fmla="*/ 0 w 701"/>
                  <a:gd name="T15" fmla="*/ 173 h 418"/>
                  <a:gd name="T16" fmla="*/ 18 w 701"/>
                  <a:gd name="T17" fmla="*/ 0 h 4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01"/>
                  <a:gd name="T28" fmla="*/ 0 h 418"/>
                  <a:gd name="T29" fmla="*/ 701 w 701"/>
                  <a:gd name="T30" fmla="*/ 418 h 4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01" h="418">
                    <a:moveTo>
                      <a:pt x="38" y="0"/>
                    </a:moveTo>
                    <a:lnTo>
                      <a:pt x="647" y="32"/>
                    </a:lnTo>
                    <a:lnTo>
                      <a:pt x="651" y="134"/>
                    </a:lnTo>
                    <a:lnTo>
                      <a:pt x="679" y="222"/>
                    </a:lnTo>
                    <a:lnTo>
                      <a:pt x="682" y="329"/>
                    </a:lnTo>
                    <a:lnTo>
                      <a:pt x="701" y="418"/>
                    </a:lnTo>
                    <a:lnTo>
                      <a:pt x="331" y="408"/>
                    </a:lnTo>
                    <a:lnTo>
                      <a:pt x="0" y="383"/>
                    </a:lnTo>
                    <a:lnTo>
                      <a:pt x="38" y="0"/>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56" name="Freeform 285">
                <a:extLst>
                  <a:ext uri="{FF2B5EF4-FFF2-40B4-BE49-F238E27FC236}">
                    <a16:creationId xmlns:a16="http://schemas.microsoft.com/office/drawing/2014/main" id="{814497D5-CBAA-45C6-DC98-DCB3E1CC5B65}"/>
                  </a:ext>
                </a:extLst>
              </p:cNvPr>
              <p:cNvSpPr>
                <a:spLocks noChangeAspect="1"/>
              </p:cNvSpPr>
              <p:nvPr/>
            </p:nvSpPr>
            <p:spPr bwMode="auto">
              <a:xfrm>
                <a:off x="3409732" y="3215862"/>
                <a:ext cx="812774" cy="600810"/>
              </a:xfrm>
              <a:custGeom>
                <a:avLst/>
                <a:gdLst>
                  <a:gd name="T0" fmla="*/ 34 w 773"/>
                  <a:gd name="T1" fmla="*/ 0 h 581"/>
                  <a:gd name="T2" fmla="*/ 262 w 773"/>
                  <a:gd name="T3" fmla="*/ 24 h 581"/>
                  <a:gd name="T4" fmla="*/ 353 w 773"/>
                  <a:gd name="T5" fmla="*/ 32 h 581"/>
                  <a:gd name="T6" fmla="*/ 350 w 773"/>
                  <a:gd name="T7" fmla="*/ 90 h 581"/>
                  <a:gd name="T8" fmla="*/ 337 w 773"/>
                  <a:gd name="T9" fmla="*/ 266 h 581"/>
                  <a:gd name="T10" fmla="*/ 290 w 773"/>
                  <a:gd name="T11" fmla="*/ 262 h 581"/>
                  <a:gd name="T12" fmla="*/ 146 w 773"/>
                  <a:gd name="T13" fmla="*/ 251 h 581"/>
                  <a:gd name="T14" fmla="*/ 0 w 773"/>
                  <a:gd name="T15" fmla="*/ 231 h 581"/>
                  <a:gd name="T16" fmla="*/ 34 w 773"/>
                  <a:gd name="T17" fmla="*/ 0 h 5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73"/>
                  <a:gd name="T28" fmla="*/ 0 h 581"/>
                  <a:gd name="T29" fmla="*/ 773 w 773"/>
                  <a:gd name="T30" fmla="*/ 581 h 58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73" h="581">
                    <a:moveTo>
                      <a:pt x="76" y="0"/>
                    </a:moveTo>
                    <a:lnTo>
                      <a:pt x="574" y="52"/>
                    </a:lnTo>
                    <a:lnTo>
                      <a:pt x="773" y="71"/>
                    </a:lnTo>
                    <a:lnTo>
                      <a:pt x="767" y="197"/>
                    </a:lnTo>
                    <a:lnTo>
                      <a:pt x="739" y="581"/>
                    </a:lnTo>
                    <a:lnTo>
                      <a:pt x="636" y="574"/>
                    </a:lnTo>
                    <a:lnTo>
                      <a:pt x="320" y="548"/>
                    </a:lnTo>
                    <a:lnTo>
                      <a:pt x="0" y="506"/>
                    </a:lnTo>
                    <a:lnTo>
                      <a:pt x="76" y="0"/>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57" name="Freeform 284">
                <a:extLst>
                  <a:ext uri="{FF2B5EF4-FFF2-40B4-BE49-F238E27FC236}">
                    <a16:creationId xmlns:a16="http://schemas.microsoft.com/office/drawing/2014/main" id="{848143C1-ACF9-0B07-54AE-36296D1AC757}"/>
                  </a:ext>
                </a:extLst>
              </p:cNvPr>
              <p:cNvSpPr>
                <a:spLocks noChangeAspect="1"/>
              </p:cNvSpPr>
              <p:nvPr/>
            </p:nvSpPr>
            <p:spPr bwMode="auto">
              <a:xfrm>
                <a:off x="2640928" y="3645459"/>
                <a:ext cx="766063" cy="827070"/>
              </a:xfrm>
              <a:custGeom>
                <a:avLst/>
                <a:gdLst>
                  <a:gd name="T0" fmla="*/ 21 w 725"/>
                  <a:gd name="T1" fmla="*/ 234 h 797"/>
                  <a:gd name="T2" fmla="*/ 12 w 725"/>
                  <a:gd name="T3" fmla="*/ 220 h 797"/>
                  <a:gd name="T4" fmla="*/ 16 w 725"/>
                  <a:gd name="T5" fmla="*/ 199 h 797"/>
                  <a:gd name="T6" fmla="*/ 39 w 725"/>
                  <a:gd name="T7" fmla="*/ 166 h 797"/>
                  <a:gd name="T8" fmla="*/ 55 w 725"/>
                  <a:gd name="T9" fmla="*/ 155 h 797"/>
                  <a:gd name="T10" fmla="*/ 45 w 725"/>
                  <a:gd name="T11" fmla="*/ 143 h 797"/>
                  <a:gd name="T12" fmla="*/ 39 w 725"/>
                  <a:gd name="T13" fmla="*/ 110 h 797"/>
                  <a:gd name="T14" fmla="*/ 46 w 725"/>
                  <a:gd name="T15" fmla="*/ 48 h 797"/>
                  <a:gd name="T16" fmla="*/ 57 w 725"/>
                  <a:gd name="T17" fmla="*/ 43 h 797"/>
                  <a:gd name="T18" fmla="*/ 77 w 725"/>
                  <a:gd name="T19" fmla="*/ 55 h 797"/>
                  <a:gd name="T20" fmla="*/ 92 w 725"/>
                  <a:gd name="T21" fmla="*/ 0 h 797"/>
                  <a:gd name="T22" fmla="*/ 334 w 725"/>
                  <a:gd name="T23" fmla="*/ 39 h 797"/>
                  <a:gd name="T24" fmla="*/ 283 w 725"/>
                  <a:gd name="T25" fmla="*/ 367 h 797"/>
                  <a:gd name="T26" fmla="*/ 209 w 725"/>
                  <a:gd name="T27" fmla="*/ 358 h 797"/>
                  <a:gd name="T28" fmla="*/ 163 w 725"/>
                  <a:gd name="T29" fmla="*/ 345 h 797"/>
                  <a:gd name="T30" fmla="*/ 68 w 725"/>
                  <a:gd name="T31" fmla="*/ 309 h 797"/>
                  <a:gd name="T32" fmla="*/ 0 w 725"/>
                  <a:gd name="T33" fmla="*/ 251 h 797"/>
                  <a:gd name="T34" fmla="*/ 21 w 725"/>
                  <a:gd name="T35" fmla="*/ 234 h 7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5"/>
                  <a:gd name="T55" fmla="*/ 0 h 797"/>
                  <a:gd name="T56" fmla="*/ 725 w 725"/>
                  <a:gd name="T57" fmla="*/ 797 h 7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5" h="797">
                    <a:moveTo>
                      <a:pt x="45" y="508"/>
                    </a:moveTo>
                    <a:lnTo>
                      <a:pt x="26" y="478"/>
                    </a:lnTo>
                    <a:lnTo>
                      <a:pt x="35" y="432"/>
                    </a:lnTo>
                    <a:lnTo>
                      <a:pt x="84" y="359"/>
                    </a:lnTo>
                    <a:lnTo>
                      <a:pt x="119" y="338"/>
                    </a:lnTo>
                    <a:lnTo>
                      <a:pt x="99" y="311"/>
                    </a:lnTo>
                    <a:lnTo>
                      <a:pt x="84" y="238"/>
                    </a:lnTo>
                    <a:lnTo>
                      <a:pt x="100" y="103"/>
                    </a:lnTo>
                    <a:lnTo>
                      <a:pt x="124" y="95"/>
                    </a:lnTo>
                    <a:lnTo>
                      <a:pt x="166" y="120"/>
                    </a:lnTo>
                    <a:lnTo>
                      <a:pt x="200" y="0"/>
                    </a:lnTo>
                    <a:lnTo>
                      <a:pt x="725" y="85"/>
                    </a:lnTo>
                    <a:lnTo>
                      <a:pt x="614" y="797"/>
                    </a:lnTo>
                    <a:lnTo>
                      <a:pt x="454" y="776"/>
                    </a:lnTo>
                    <a:lnTo>
                      <a:pt x="354" y="749"/>
                    </a:lnTo>
                    <a:lnTo>
                      <a:pt x="148" y="670"/>
                    </a:lnTo>
                    <a:lnTo>
                      <a:pt x="0" y="545"/>
                    </a:lnTo>
                    <a:lnTo>
                      <a:pt x="45" y="508"/>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58" name="Freeform 275">
                <a:extLst>
                  <a:ext uri="{FF2B5EF4-FFF2-40B4-BE49-F238E27FC236}">
                    <a16:creationId xmlns:a16="http://schemas.microsoft.com/office/drawing/2014/main" id="{DCCDFED5-C2D2-0982-A71B-1254CFF83BC3}"/>
                  </a:ext>
                </a:extLst>
              </p:cNvPr>
              <p:cNvSpPr>
                <a:spLocks noChangeAspect="1"/>
              </p:cNvSpPr>
              <p:nvPr/>
            </p:nvSpPr>
            <p:spPr bwMode="auto">
              <a:xfrm>
                <a:off x="3265917" y="2656608"/>
                <a:ext cx="790976" cy="606925"/>
              </a:xfrm>
              <a:custGeom>
                <a:avLst/>
                <a:gdLst>
                  <a:gd name="T0" fmla="*/ 0 w 751"/>
                  <a:gd name="T1" fmla="*/ 231 h 587"/>
                  <a:gd name="T2" fmla="*/ 42 w 751"/>
                  <a:gd name="T3" fmla="*/ 0 h 587"/>
                  <a:gd name="T4" fmla="*/ 177 w 751"/>
                  <a:gd name="T5" fmla="*/ 20 h 587"/>
                  <a:gd name="T6" fmla="*/ 344 w 751"/>
                  <a:gd name="T7" fmla="*/ 37 h 587"/>
                  <a:gd name="T8" fmla="*/ 333 w 751"/>
                  <a:gd name="T9" fmla="*/ 154 h 587"/>
                  <a:gd name="T10" fmla="*/ 321 w 751"/>
                  <a:gd name="T11" fmla="*/ 268 h 587"/>
                  <a:gd name="T12" fmla="*/ 93 w 751"/>
                  <a:gd name="T13" fmla="*/ 245 h 587"/>
                  <a:gd name="T14" fmla="*/ 0 w 751"/>
                  <a:gd name="T15" fmla="*/ 231 h 587"/>
                  <a:gd name="T16" fmla="*/ 0 60000 65536"/>
                  <a:gd name="T17" fmla="*/ 0 60000 65536"/>
                  <a:gd name="T18" fmla="*/ 0 60000 65536"/>
                  <a:gd name="T19" fmla="*/ 0 60000 65536"/>
                  <a:gd name="T20" fmla="*/ 0 60000 65536"/>
                  <a:gd name="T21" fmla="*/ 0 60000 65536"/>
                  <a:gd name="T22" fmla="*/ 0 60000 65536"/>
                  <a:gd name="T23" fmla="*/ 0 60000 65536"/>
                  <a:gd name="T24" fmla="*/ 0 w 751"/>
                  <a:gd name="T25" fmla="*/ 0 h 587"/>
                  <a:gd name="T26" fmla="*/ 751 w 751"/>
                  <a:gd name="T27" fmla="*/ 587 h 58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51" h="587">
                    <a:moveTo>
                      <a:pt x="0" y="504"/>
                    </a:moveTo>
                    <a:lnTo>
                      <a:pt x="91" y="0"/>
                    </a:lnTo>
                    <a:lnTo>
                      <a:pt x="387" y="44"/>
                    </a:lnTo>
                    <a:lnTo>
                      <a:pt x="751" y="81"/>
                    </a:lnTo>
                    <a:lnTo>
                      <a:pt x="727" y="335"/>
                    </a:lnTo>
                    <a:lnTo>
                      <a:pt x="701" y="587"/>
                    </a:lnTo>
                    <a:lnTo>
                      <a:pt x="203" y="535"/>
                    </a:lnTo>
                    <a:lnTo>
                      <a:pt x="0" y="504"/>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59" name="Freeform 279">
                <a:extLst>
                  <a:ext uri="{FF2B5EF4-FFF2-40B4-BE49-F238E27FC236}">
                    <a16:creationId xmlns:a16="http://schemas.microsoft.com/office/drawing/2014/main" id="{5EE62E45-1266-F966-4DF8-B4E64422A53C}"/>
                  </a:ext>
                </a:extLst>
              </p:cNvPr>
              <p:cNvSpPr>
                <a:spLocks noChangeAspect="1"/>
              </p:cNvSpPr>
              <p:nvPr/>
            </p:nvSpPr>
            <p:spPr bwMode="auto">
              <a:xfrm>
                <a:off x="1964248" y="2225987"/>
                <a:ext cx="890626" cy="709354"/>
              </a:xfrm>
              <a:custGeom>
                <a:avLst/>
                <a:gdLst>
                  <a:gd name="T0" fmla="*/ 0 w 847"/>
                  <a:gd name="T1" fmla="*/ 235 h 684"/>
                  <a:gd name="T2" fmla="*/ 17 w 847"/>
                  <a:gd name="T3" fmla="*/ 155 h 684"/>
                  <a:gd name="T4" fmla="*/ 36 w 847"/>
                  <a:gd name="T5" fmla="*/ 132 h 684"/>
                  <a:gd name="T6" fmla="*/ 84 w 847"/>
                  <a:gd name="T7" fmla="*/ 0 h 684"/>
                  <a:gd name="T8" fmla="*/ 108 w 847"/>
                  <a:gd name="T9" fmla="*/ 7 h 684"/>
                  <a:gd name="T10" fmla="*/ 109 w 847"/>
                  <a:gd name="T11" fmla="*/ 12 h 684"/>
                  <a:gd name="T12" fmla="*/ 115 w 847"/>
                  <a:gd name="T13" fmla="*/ 14 h 684"/>
                  <a:gd name="T14" fmla="*/ 144 w 847"/>
                  <a:gd name="T15" fmla="*/ 58 h 684"/>
                  <a:gd name="T16" fmla="*/ 177 w 847"/>
                  <a:gd name="T17" fmla="*/ 58 h 684"/>
                  <a:gd name="T18" fmla="*/ 203 w 847"/>
                  <a:gd name="T19" fmla="*/ 69 h 684"/>
                  <a:gd name="T20" fmla="*/ 213 w 847"/>
                  <a:gd name="T21" fmla="*/ 66 h 684"/>
                  <a:gd name="T22" fmla="*/ 288 w 847"/>
                  <a:gd name="T23" fmla="*/ 69 h 684"/>
                  <a:gd name="T24" fmla="*/ 373 w 847"/>
                  <a:gd name="T25" fmla="*/ 88 h 684"/>
                  <a:gd name="T26" fmla="*/ 377 w 847"/>
                  <a:gd name="T27" fmla="*/ 98 h 684"/>
                  <a:gd name="T28" fmla="*/ 386 w 847"/>
                  <a:gd name="T29" fmla="*/ 111 h 684"/>
                  <a:gd name="T30" fmla="*/ 359 w 847"/>
                  <a:gd name="T31" fmla="*/ 155 h 684"/>
                  <a:gd name="T32" fmla="*/ 340 w 847"/>
                  <a:gd name="T33" fmla="*/ 170 h 684"/>
                  <a:gd name="T34" fmla="*/ 338 w 847"/>
                  <a:gd name="T35" fmla="*/ 181 h 684"/>
                  <a:gd name="T36" fmla="*/ 348 w 847"/>
                  <a:gd name="T37" fmla="*/ 194 h 684"/>
                  <a:gd name="T38" fmla="*/ 336 w 847"/>
                  <a:gd name="T39" fmla="*/ 220 h 684"/>
                  <a:gd name="T40" fmla="*/ 312 w 847"/>
                  <a:gd name="T41" fmla="*/ 315 h 684"/>
                  <a:gd name="T42" fmla="*/ 183 w 847"/>
                  <a:gd name="T43" fmla="*/ 284 h 684"/>
                  <a:gd name="T44" fmla="*/ 0 w 847"/>
                  <a:gd name="T45" fmla="*/ 235 h 6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7"/>
                  <a:gd name="T70" fmla="*/ 0 h 684"/>
                  <a:gd name="T71" fmla="*/ 847 w 847"/>
                  <a:gd name="T72" fmla="*/ 684 h 6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7" h="684">
                    <a:moveTo>
                      <a:pt x="0" y="510"/>
                    </a:moveTo>
                    <a:lnTo>
                      <a:pt x="37" y="337"/>
                    </a:lnTo>
                    <a:lnTo>
                      <a:pt x="79" y="286"/>
                    </a:lnTo>
                    <a:lnTo>
                      <a:pt x="183" y="0"/>
                    </a:lnTo>
                    <a:lnTo>
                      <a:pt x="237" y="15"/>
                    </a:lnTo>
                    <a:lnTo>
                      <a:pt x="240" y="27"/>
                    </a:lnTo>
                    <a:lnTo>
                      <a:pt x="252" y="29"/>
                    </a:lnTo>
                    <a:lnTo>
                      <a:pt x="316" y="127"/>
                    </a:lnTo>
                    <a:lnTo>
                      <a:pt x="388" y="126"/>
                    </a:lnTo>
                    <a:lnTo>
                      <a:pt x="444" y="149"/>
                    </a:lnTo>
                    <a:lnTo>
                      <a:pt x="468" y="143"/>
                    </a:lnTo>
                    <a:lnTo>
                      <a:pt x="633" y="149"/>
                    </a:lnTo>
                    <a:lnTo>
                      <a:pt x="817" y="190"/>
                    </a:lnTo>
                    <a:lnTo>
                      <a:pt x="826" y="213"/>
                    </a:lnTo>
                    <a:lnTo>
                      <a:pt x="847" y="241"/>
                    </a:lnTo>
                    <a:lnTo>
                      <a:pt x="786" y="336"/>
                    </a:lnTo>
                    <a:lnTo>
                      <a:pt x="746" y="370"/>
                    </a:lnTo>
                    <a:lnTo>
                      <a:pt x="741" y="394"/>
                    </a:lnTo>
                    <a:lnTo>
                      <a:pt x="763" y="421"/>
                    </a:lnTo>
                    <a:lnTo>
                      <a:pt x="737" y="477"/>
                    </a:lnTo>
                    <a:lnTo>
                      <a:pt x="684" y="684"/>
                    </a:lnTo>
                    <a:lnTo>
                      <a:pt x="401" y="617"/>
                    </a:lnTo>
                    <a:lnTo>
                      <a:pt x="0" y="510"/>
                    </a:lnTo>
                    <a:close/>
                  </a:path>
                </a:pathLst>
              </a:custGeom>
              <a:solidFill>
                <a:srgbClr val="D7F2BC"/>
              </a:solidFill>
              <a:ln w="19050">
                <a:solidFill>
                  <a:schemeClr val="accent3">
                    <a:lumMod val="20000"/>
                    <a:lumOff val="80000"/>
                  </a:schemeClr>
                </a:solidFill>
                <a:round/>
                <a:headEnd/>
                <a:tailEnd/>
              </a:ln>
            </p:spPr>
            <p:txBody>
              <a:bodyPr lIns="68555" tIns="34278" rIns="68555" bIns="34278"/>
              <a:lstStyle/>
              <a:p>
                <a:endParaRPr lang="en-US" sz="1350"/>
              </a:p>
            </p:txBody>
          </p:sp>
          <p:sp>
            <p:nvSpPr>
              <p:cNvPr id="160" name="Oval 159">
                <a:extLst>
                  <a:ext uri="{FF2B5EF4-FFF2-40B4-BE49-F238E27FC236}">
                    <a16:creationId xmlns:a16="http://schemas.microsoft.com/office/drawing/2014/main" id="{85D9BE66-9B72-0027-1C45-EC5C4775A232}"/>
                  </a:ext>
                </a:extLst>
              </p:cNvPr>
              <p:cNvSpPr/>
              <p:nvPr/>
            </p:nvSpPr>
            <p:spPr>
              <a:xfrm>
                <a:off x="2645557" y="2291402"/>
                <a:ext cx="71562"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61" name="Oval 160">
                <a:extLst>
                  <a:ext uri="{FF2B5EF4-FFF2-40B4-BE49-F238E27FC236}">
                    <a16:creationId xmlns:a16="http://schemas.microsoft.com/office/drawing/2014/main" id="{222CB536-6652-7490-9CBC-31A62E18151A}"/>
                  </a:ext>
                </a:extLst>
              </p:cNvPr>
              <p:cNvSpPr/>
              <p:nvPr/>
            </p:nvSpPr>
            <p:spPr>
              <a:xfrm>
                <a:off x="2695356" y="3596064"/>
                <a:ext cx="71562"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62" name="Oval 161">
                <a:extLst>
                  <a:ext uri="{FF2B5EF4-FFF2-40B4-BE49-F238E27FC236}">
                    <a16:creationId xmlns:a16="http://schemas.microsoft.com/office/drawing/2014/main" id="{75082145-B1BC-B763-9E66-BEAA390EFAF6}"/>
                  </a:ext>
                </a:extLst>
              </p:cNvPr>
              <p:cNvSpPr/>
              <p:nvPr/>
            </p:nvSpPr>
            <p:spPr>
              <a:xfrm>
                <a:off x="3077761" y="2762785"/>
                <a:ext cx="71562"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63" name="Oval 162">
                <a:extLst>
                  <a:ext uri="{FF2B5EF4-FFF2-40B4-BE49-F238E27FC236}">
                    <a16:creationId xmlns:a16="http://schemas.microsoft.com/office/drawing/2014/main" id="{8023F7EF-92A1-1711-072F-343755339AE7}"/>
                  </a:ext>
                </a:extLst>
              </p:cNvPr>
              <p:cNvSpPr/>
              <p:nvPr/>
            </p:nvSpPr>
            <p:spPr>
              <a:xfrm>
                <a:off x="3318124" y="3537060"/>
                <a:ext cx="71562"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64" name="Oval 163">
                <a:extLst>
                  <a:ext uri="{FF2B5EF4-FFF2-40B4-BE49-F238E27FC236}">
                    <a16:creationId xmlns:a16="http://schemas.microsoft.com/office/drawing/2014/main" id="{1986C1A5-E29B-5519-7269-C59D44DFF952}"/>
                  </a:ext>
                </a:extLst>
              </p:cNvPr>
              <p:cNvSpPr/>
              <p:nvPr/>
            </p:nvSpPr>
            <p:spPr>
              <a:xfrm>
                <a:off x="2088545" y="3334022"/>
                <a:ext cx="71562"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65" name="Oval 164">
                <a:extLst>
                  <a:ext uri="{FF2B5EF4-FFF2-40B4-BE49-F238E27FC236}">
                    <a16:creationId xmlns:a16="http://schemas.microsoft.com/office/drawing/2014/main" id="{B6AA245F-A25C-94FE-6E9D-A93902366CC5}"/>
                  </a:ext>
                </a:extLst>
              </p:cNvPr>
              <p:cNvSpPr/>
              <p:nvPr/>
            </p:nvSpPr>
            <p:spPr>
              <a:xfrm>
                <a:off x="3725367" y="3892357"/>
                <a:ext cx="71562"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66" name="Oval 165">
                <a:extLst>
                  <a:ext uri="{FF2B5EF4-FFF2-40B4-BE49-F238E27FC236}">
                    <a16:creationId xmlns:a16="http://schemas.microsoft.com/office/drawing/2014/main" id="{8F0A8A35-B5ED-8E18-E139-50C89F61F107}"/>
                  </a:ext>
                </a:extLst>
              </p:cNvPr>
              <p:cNvSpPr/>
              <p:nvPr/>
            </p:nvSpPr>
            <p:spPr>
              <a:xfrm>
                <a:off x="3740906" y="4099299"/>
                <a:ext cx="71562"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67" name="Oval 166">
                <a:extLst>
                  <a:ext uri="{FF2B5EF4-FFF2-40B4-BE49-F238E27FC236}">
                    <a16:creationId xmlns:a16="http://schemas.microsoft.com/office/drawing/2014/main" id="{90037391-04DB-0167-56C4-BA24BCF75808}"/>
                  </a:ext>
                </a:extLst>
              </p:cNvPr>
              <p:cNvSpPr/>
              <p:nvPr/>
            </p:nvSpPr>
            <p:spPr>
              <a:xfrm>
                <a:off x="3851258" y="4296245"/>
                <a:ext cx="71562"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68" name="Oval 167">
                <a:extLst>
                  <a:ext uri="{FF2B5EF4-FFF2-40B4-BE49-F238E27FC236}">
                    <a16:creationId xmlns:a16="http://schemas.microsoft.com/office/drawing/2014/main" id="{49630875-D9AF-5B4F-8CF2-BF626FC04470}"/>
                  </a:ext>
                </a:extLst>
              </p:cNvPr>
              <p:cNvSpPr/>
              <p:nvPr/>
            </p:nvSpPr>
            <p:spPr>
              <a:xfrm>
                <a:off x="6120002" y="3858115"/>
                <a:ext cx="71562"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69" name="Oval 168">
                <a:extLst>
                  <a:ext uri="{FF2B5EF4-FFF2-40B4-BE49-F238E27FC236}">
                    <a16:creationId xmlns:a16="http://schemas.microsoft.com/office/drawing/2014/main" id="{4323C1F5-CC5C-180E-EF92-6DC964457ED9}"/>
                  </a:ext>
                </a:extLst>
              </p:cNvPr>
              <p:cNvSpPr/>
              <p:nvPr/>
            </p:nvSpPr>
            <p:spPr>
              <a:xfrm>
                <a:off x="5744785" y="3709733"/>
                <a:ext cx="71562"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70" name="Oval 169">
                <a:extLst>
                  <a:ext uri="{FF2B5EF4-FFF2-40B4-BE49-F238E27FC236}">
                    <a16:creationId xmlns:a16="http://schemas.microsoft.com/office/drawing/2014/main" id="{691931E3-ED6B-BDE0-E437-9E00A4276FB0}"/>
                  </a:ext>
                </a:extLst>
              </p:cNvPr>
              <p:cNvSpPr/>
              <p:nvPr/>
            </p:nvSpPr>
            <p:spPr>
              <a:xfrm>
                <a:off x="6281854" y="3453026"/>
                <a:ext cx="71562"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71" name="Oval 170">
                <a:extLst>
                  <a:ext uri="{FF2B5EF4-FFF2-40B4-BE49-F238E27FC236}">
                    <a16:creationId xmlns:a16="http://schemas.microsoft.com/office/drawing/2014/main" id="{298916E5-4577-7666-6402-7F89E616A8C4}"/>
                  </a:ext>
                </a:extLst>
              </p:cNvPr>
              <p:cNvSpPr/>
              <p:nvPr/>
            </p:nvSpPr>
            <p:spPr>
              <a:xfrm>
                <a:off x="6660055" y="2895792"/>
                <a:ext cx="71562"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72" name="Oval 171">
                <a:extLst>
                  <a:ext uri="{FF2B5EF4-FFF2-40B4-BE49-F238E27FC236}">
                    <a16:creationId xmlns:a16="http://schemas.microsoft.com/office/drawing/2014/main" id="{31260B33-C49B-8FA5-83DF-DBBE100CD0F3}"/>
                  </a:ext>
                </a:extLst>
              </p:cNvPr>
              <p:cNvSpPr/>
              <p:nvPr/>
            </p:nvSpPr>
            <p:spPr>
              <a:xfrm>
                <a:off x="7095028" y="2810271"/>
                <a:ext cx="71562"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73" name="Oval 172">
                <a:extLst>
                  <a:ext uri="{FF2B5EF4-FFF2-40B4-BE49-F238E27FC236}">
                    <a16:creationId xmlns:a16="http://schemas.microsoft.com/office/drawing/2014/main" id="{E1290D2D-EBBF-3B06-613B-533F2FFAEB65}"/>
                  </a:ext>
                </a:extLst>
              </p:cNvPr>
              <p:cNvSpPr/>
              <p:nvPr/>
            </p:nvSpPr>
            <p:spPr>
              <a:xfrm>
                <a:off x="6565151" y="4213648"/>
                <a:ext cx="71562"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sp>
            <p:nvSpPr>
              <p:cNvPr id="174" name="Oval 173">
                <a:extLst>
                  <a:ext uri="{FF2B5EF4-FFF2-40B4-BE49-F238E27FC236}">
                    <a16:creationId xmlns:a16="http://schemas.microsoft.com/office/drawing/2014/main" id="{F501A90C-FB54-91D7-A2E4-31802CD08691}"/>
                  </a:ext>
                </a:extLst>
              </p:cNvPr>
              <p:cNvSpPr/>
              <p:nvPr/>
            </p:nvSpPr>
            <p:spPr>
              <a:xfrm>
                <a:off x="2325528" y="3977325"/>
                <a:ext cx="71562" cy="7156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  </a:t>
                </a:r>
              </a:p>
            </p:txBody>
          </p:sp>
        </p:grpSp>
      </p:grpSp>
      <p:sp>
        <p:nvSpPr>
          <p:cNvPr id="212" name="Rectangle 211">
            <a:extLst>
              <a:ext uri="{FF2B5EF4-FFF2-40B4-BE49-F238E27FC236}">
                <a16:creationId xmlns:a16="http://schemas.microsoft.com/office/drawing/2014/main" id="{11290B9B-3C48-1C17-CA75-78F521B06BFF}"/>
              </a:ext>
            </a:extLst>
          </p:cNvPr>
          <p:cNvSpPr/>
          <p:nvPr/>
        </p:nvSpPr>
        <p:spPr>
          <a:xfrm>
            <a:off x="7007241" y="5407540"/>
            <a:ext cx="5058944" cy="523220"/>
          </a:xfrm>
          <a:prstGeom prst="rect">
            <a:avLst/>
          </a:prstGeom>
          <a:solidFill>
            <a:srgbClr val="285C12"/>
          </a:solidFill>
          <a:ln w="38100">
            <a:solidFill>
              <a:srgbClr val="002499"/>
            </a:solidFill>
          </a:ln>
        </p:spPr>
        <p:txBody>
          <a:bodyPr wrap="square">
            <a:spAutoFit/>
          </a:bodyPr>
          <a:lstStyle/>
          <a:p>
            <a:pPr algn="ctr" fontAlgn="base">
              <a:spcBef>
                <a:spcPct val="0"/>
              </a:spcBef>
              <a:spcAft>
                <a:spcPct val="0"/>
              </a:spcAft>
              <a:defRPr/>
            </a:pPr>
            <a:r>
              <a:rPr lang="en-US" sz="1400" dirty="0">
                <a:solidFill>
                  <a:schemeClr val="bg1"/>
                </a:solidFill>
              </a:rPr>
              <a:t>Since 1989, DOE has completed its cleanup mission at 92 of the 107 major nuclear weapons and nuclear research sites.</a:t>
            </a:r>
          </a:p>
        </p:txBody>
      </p:sp>
      <p:sp>
        <p:nvSpPr>
          <p:cNvPr id="213" name="TextBox 212">
            <a:extLst>
              <a:ext uri="{FF2B5EF4-FFF2-40B4-BE49-F238E27FC236}">
                <a16:creationId xmlns:a16="http://schemas.microsoft.com/office/drawing/2014/main" id="{C198A4B9-8D5F-03FD-5452-291CBE98E0E3}"/>
              </a:ext>
            </a:extLst>
          </p:cNvPr>
          <p:cNvSpPr txBox="1"/>
          <p:nvPr/>
        </p:nvSpPr>
        <p:spPr>
          <a:xfrm>
            <a:off x="1718815" y="2939875"/>
            <a:ext cx="1387508" cy="669414"/>
          </a:xfrm>
          <a:prstGeom prst="rect">
            <a:avLst/>
          </a:prstGeom>
          <a:noFill/>
        </p:spPr>
        <p:txBody>
          <a:bodyPr wrap="square" rtlCol="0">
            <a:spAutoFit/>
          </a:bodyPr>
          <a:lstStyle/>
          <a:p>
            <a:r>
              <a:rPr lang="en-US" sz="1000" b="1" i="1">
                <a:solidFill>
                  <a:schemeClr val="accent1">
                    <a:lumMod val="75000"/>
                  </a:schemeClr>
                </a:solidFill>
              </a:rPr>
              <a:t>California</a:t>
            </a:r>
          </a:p>
          <a:p>
            <a:r>
              <a:rPr lang="en-US" sz="1000" b="1">
                <a:solidFill>
                  <a:schemeClr val="accent1">
                    <a:lumMod val="75000"/>
                  </a:schemeClr>
                </a:solidFill>
              </a:rPr>
              <a:t>Lawrence Livermore </a:t>
            </a:r>
          </a:p>
          <a:p>
            <a:r>
              <a:rPr lang="en-US" sz="1000" b="1">
                <a:solidFill>
                  <a:schemeClr val="accent1">
                    <a:lumMod val="75000"/>
                  </a:schemeClr>
                </a:solidFill>
              </a:rPr>
              <a:t>National Laboratory</a:t>
            </a:r>
          </a:p>
          <a:p>
            <a:endParaRPr lang="en-US" sz="750" b="1">
              <a:solidFill>
                <a:schemeClr val="tx2"/>
              </a:solidFill>
            </a:endParaRPr>
          </a:p>
        </p:txBody>
      </p:sp>
      <p:cxnSp>
        <p:nvCxnSpPr>
          <p:cNvPr id="214" name="Straight Arrow Connector 213">
            <a:extLst>
              <a:ext uri="{FF2B5EF4-FFF2-40B4-BE49-F238E27FC236}">
                <a16:creationId xmlns:a16="http://schemas.microsoft.com/office/drawing/2014/main" id="{527308E4-74F2-D503-BC91-8E065FFC374C}"/>
              </a:ext>
            </a:extLst>
          </p:cNvPr>
          <p:cNvCxnSpPr>
            <a:cxnSpLocks/>
          </p:cNvCxnSpPr>
          <p:nvPr/>
        </p:nvCxnSpPr>
        <p:spPr>
          <a:xfrm flipH="1" flipV="1">
            <a:off x="2455187" y="3305337"/>
            <a:ext cx="824791" cy="86864"/>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215" name="TextBox 214">
            <a:extLst>
              <a:ext uri="{FF2B5EF4-FFF2-40B4-BE49-F238E27FC236}">
                <a16:creationId xmlns:a16="http://schemas.microsoft.com/office/drawing/2014/main" id="{5DDA6287-40BD-DBDA-C2DF-47CA5A2730F4}"/>
              </a:ext>
            </a:extLst>
          </p:cNvPr>
          <p:cNvSpPr txBox="1"/>
          <p:nvPr/>
        </p:nvSpPr>
        <p:spPr>
          <a:xfrm>
            <a:off x="2513189" y="4397239"/>
            <a:ext cx="1079866" cy="861774"/>
          </a:xfrm>
          <a:prstGeom prst="rect">
            <a:avLst/>
          </a:prstGeom>
          <a:noFill/>
        </p:spPr>
        <p:txBody>
          <a:bodyPr wrap="square">
            <a:spAutoFit/>
          </a:bodyPr>
          <a:lstStyle/>
          <a:p>
            <a:r>
              <a:rPr lang="en-US" sz="1000" b="1" i="1">
                <a:solidFill>
                  <a:schemeClr val="accent1">
                    <a:lumMod val="75000"/>
                  </a:schemeClr>
                </a:solidFill>
              </a:rPr>
              <a:t>California</a:t>
            </a:r>
          </a:p>
          <a:p>
            <a:r>
              <a:rPr lang="en-US" sz="1000" b="1">
                <a:solidFill>
                  <a:schemeClr val="accent1">
                    <a:lumMod val="75000"/>
                  </a:schemeClr>
                </a:solidFill>
              </a:rPr>
              <a:t>Energy Technology</a:t>
            </a:r>
          </a:p>
          <a:p>
            <a:r>
              <a:rPr lang="en-US" sz="1000" b="1">
                <a:solidFill>
                  <a:schemeClr val="accent1">
                    <a:lumMod val="75000"/>
                  </a:schemeClr>
                </a:solidFill>
              </a:rPr>
              <a:t>Engineering Center</a:t>
            </a:r>
          </a:p>
        </p:txBody>
      </p:sp>
      <p:cxnSp>
        <p:nvCxnSpPr>
          <p:cNvPr id="216" name="Straight Arrow Connector 215">
            <a:extLst>
              <a:ext uri="{FF2B5EF4-FFF2-40B4-BE49-F238E27FC236}">
                <a16:creationId xmlns:a16="http://schemas.microsoft.com/office/drawing/2014/main" id="{C1714AA3-C9C5-E4E1-D341-C879547A1BFE}"/>
              </a:ext>
            </a:extLst>
          </p:cNvPr>
          <p:cNvCxnSpPr>
            <a:cxnSpLocks/>
            <a:endCxn id="218" idx="3"/>
          </p:cNvCxnSpPr>
          <p:nvPr/>
        </p:nvCxnSpPr>
        <p:spPr>
          <a:xfrm flipH="1">
            <a:off x="2742949" y="3688218"/>
            <a:ext cx="1129447" cy="405568"/>
          </a:xfrm>
          <a:prstGeom prst="straightConnector1">
            <a:avLst/>
          </a:prstGeom>
          <a:ln>
            <a:tailEnd type="none"/>
          </a:ln>
        </p:spPr>
        <p:style>
          <a:lnRef idx="1">
            <a:schemeClr val="dk1"/>
          </a:lnRef>
          <a:fillRef idx="0">
            <a:schemeClr val="dk1"/>
          </a:fillRef>
          <a:effectRef idx="0">
            <a:schemeClr val="dk1"/>
          </a:effectRef>
          <a:fontRef idx="minor">
            <a:schemeClr val="tx1"/>
          </a:fontRef>
        </p:style>
      </p:cxnSp>
      <p:cxnSp>
        <p:nvCxnSpPr>
          <p:cNvPr id="217" name="Straight Arrow Connector 216">
            <a:extLst>
              <a:ext uri="{FF2B5EF4-FFF2-40B4-BE49-F238E27FC236}">
                <a16:creationId xmlns:a16="http://schemas.microsoft.com/office/drawing/2014/main" id="{F20845F1-824D-6C6D-476C-66A4F80AB8B9}"/>
              </a:ext>
            </a:extLst>
          </p:cNvPr>
          <p:cNvCxnSpPr>
            <a:cxnSpLocks/>
          </p:cNvCxnSpPr>
          <p:nvPr/>
        </p:nvCxnSpPr>
        <p:spPr>
          <a:xfrm flipH="1">
            <a:off x="3191500" y="4032516"/>
            <a:ext cx="389804" cy="36560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218" name="TextBox 217">
            <a:extLst>
              <a:ext uri="{FF2B5EF4-FFF2-40B4-BE49-F238E27FC236}">
                <a16:creationId xmlns:a16="http://schemas.microsoft.com/office/drawing/2014/main" id="{C77EB0D8-300A-AA77-5470-96A6CC02930E}"/>
              </a:ext>
            </a:extLst>
          </p:cNvPr>
          <p:cNvSpPr txBox="1"/>
          <p:nvPr/>
        </p:nvSpPr>
        <p:spPr>
          <a:xfrm>
            <a:off x="1639762" y="3650201"/>
            <a:ext cx="1103187" cy="707886"/>
          </a:xfrm>
          <a:prstGeom prst="rect">
            <a:avLst/>
          </a:prstGeom>
          <a:noFill/>
        </p:spPr>
        <p:txBody>
          <a:bodyPr wrap="square" rtlCol="0">
            <a:spAutoFit/>
          </a:bodyPr>
          <a:lstStyle/>
          <a:p>
            <a:r>
              <a:rPr lang="en-US" sz="1000" b="1" i="1">
                <a:solidFill>
                  <a:schemeClr val="accent1">
                    <a:lumMod val="75000"/>
                  </a:schemeClr>
                </a:solidFill>
              </a:rPr>
              <a:t>Nevada</a:t>
            </a:r>
          </a:p>
          <a:p>
            <a:r>
              <a:rPr lang="en-US" sz="1000" b="1">
                <a:solidFill>
                  <a:schemeClr val="accent1">
                    <a:lumMod val="75000"/>
                  </a:schemeClr>
                </a:solidFill>
              </a:rPr>
              <a:t>Nevada National </a:t>
            </a:r>
          </a:p>
          <a:p>
            <a:r>
              <a:rPr lang="en-US" sz="1000" b="1">
                <a:solidFill>
                  <a:schemeClr val="accent1">
                    <a:lumMod val="75000"/>
                  </a:schemeClr>
                </a:solidFill>
              </a:rPr>
              <a:t>Security Site</a:t>
            </a:r>
          </a:p>
          <a:p>
            <a:r>
              <a:rPr lang="en-US" sz="1000" b="1">
                <a:solidFill>
                  <a:schemeClr val="accent1">
                    <a:lumMod val="75000"/>
                  </a:schemeClr>
                </a:solidFill>
              </a:rPr>
              <a:t>EM Nevada</a:t>
            </a:r>
          </a:p>
        </p:txBody>
      </p:sp>
      <p:sp>
        <p:nvSpPr>
          <p:cNvPr id="219" name="TextBox 218">
            <a:extLst>
              <a:ext uri="{FF2B5EF4-FFF2-40B4-BE49-F238E27FC236}">
                <a16:creationId xmlns:a16="http://schemas.microsoft.com/office/drawing/2014/main" id="{F353D3B0-B3A0-7479-F83A-E562F34F70F3}"/>
              </a:ext>
            </a:extLst>
          </p:cNvPr>
          <p:cNvSpPr txBox="1"/>
          <p:nvPr/>
        </p:nvSpPr>
        <p:spPr>
          <a:xfrm>
            <a:off x="1754186" y="1668104"/>
            <a:ext cx="1685077" cy="738664"/>
          </a:xfrm>
          <a:prstGeom prst="rect">
            <a:avLst/>
          </a:prstGeom>
          <a:noFill/>
        </p:spPr>
        <p:txBody>
          <a:bodyPr wrap="square" rtlCol="0">
            <a:spAutoFit/>
          </a:bodyPr>
          <a:lstStyle/>
          <a:p>
            <a:r>
              <a:rPr lang="en-US" sz="1050" b="1" i="1">
                <a:solidFill>
                  <a:schemeClr val="accent1">
                    <a:lumMod val="75000"/>
                  </a:schemeClr>
                </a:solidFill>
              </a:rPr>
              <a:t>Washington</a:t>
            </a:r>
          </a:p>
          <a:p>
            <a:r>
              <a:rPr lang="en-US" sz="1050" b="1">
                <a:solidFill>
                  <a:schemeClr val="accent1">
                    <a:lumMod val="75000"/>
                  </a:schemeClr>
                </a:solidFill>
              </a:rPr>
              <a:t>Hanford</a:t>
            </a:r>
          </a:p>
          <a:p>
            <a:r>
              <a:rPr lang="en-US" sz="1050" b="1">
                <a:solidFill>
                  <a:schemeClr val="accent1">
                    <a:lumMod val="75000"/>
                  </a:schemeClr>
                </a:solidFill>
              </a:rPr>
              <a:t>Richland Operations Office</a:t>
            </a:r>
          </a:p>
          <a:p>
            <a:r>
              <a:rPr lang="en-US" sz="1050" b="1">
                <a:solidFill>
                  <a:schemeClr val="accent1">
                    <a:lumMod val="75000"/>
                  </a:schemeClr>
                </a:solidFill>
              </a:rPr>
              <a:t>Office of River Protection</a:t>
            </a:r>
          </a:p>
        </p:txBody>
      </p:sp>
      <p:cxnSp>
        <p:nvCxnSpPr>
          <p:cNvPr id="220" name="Straight Arrow Connector 219">
            <a:extLst>
              <a:ext uri="{FF2B5EF4-FFF2-40B4-BE49-F238E27FC236}">
                <a16:creationId xmlns:a16="http://schemas.microsoft.com/office/drawing/2014/main" id="{C3A5C516-53FB-8DE1-74D8-CC65B13005F7}"/>
              </a:ext>
            </a:extLst>
          </p:cNvPr>
          <p:cNvCxnSpPr>
            <a:cxnSpLocks/>
          </p:cNvCxnSpPr>
          <p:nvPr/>
        </p:nvCxnSpPr>
        <p:spPr>
          <a:xfrm flipH="1" flipV="1">
            <a:off x="2818256" y="2239207"/>
            <a:ext cx="1017605" cy="11048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221" name="TextBox 220">
            <a:extLst>
              <a:ext uri="{FF2B5EF4-FFF2-40B4-BE49-F238E27FC236}">
                <a16:creationId xmlns:a16="http://schemas.microsoft.com/office/drawing/2014/main" id="{C2112629-A4B6-63E5-9C99-13DFB3DC922E}"/>
              </a:ext>
            </a:extLst>
          </p:cNvPr>
          <p:cNvSpPr txBox="1"/>
          <p:nvPr/>
        </p:nvSpPr>
        <p:spPr>
          <a:xfrm>
            <a:off x="4595273" y="2201597"/>
            <a:ext cx="1584088" cy="553998"/>
          </a:xfrm>
          <a:prstGeom prst="rect">
            <a:avLst/>
          </a:prstGeom>
          <a:noFill/>
        </p:spPr>
        <p:txBody>
          <a:bodyPr wrap="square" rtlCol="0">
            <a:spAutoFit/>
          </a:bodyPr>
          <a:lstStyle/>
          <a:p>
            <a:r>
              <a:rPr lang="en-US" sz="1000" b="1" i="1">
                <a:solidFill>
                  <a:schemeClr val="accent1">
                    <a:lumMod val="75000"/>
                  </a:schemeClr>
                </a:solidFill>
              </a:rPr>
              <a:t>Idaho</a:t>
            </a:r>
          </a:p>
          <a:p>
            <a:r>
              <a:rPr lang="en-US" sz="1000" b="1">
                <a:solidFill>
                  <a:schemeClr val="accent1">
                    <a:lumMod val="75000"/>
                  </a:schemeClr>
                </a:solidFill>
              </a:rPr>
              <a:t>Idaho National Laboratory</a:t>
            </a:r>
          </a:p>
          <a:p>
            <a:r>
              <a:rPr lang="en-US" sz="1000" b="1">
                <a:solidFill>
                  <a:schemeClr val="accent1">
                    <a:lumMod val="75000"/>
                  </a:schemeClr>
                </a:solidFill>
              </a:rPr>
              <a:t>Idaho Cleanup Project</a:t>
            </a:r>
          </a:p>
        </p:txBody>
      </p:sp>
      <p:cxnSp>
        <p:nvCxnSpPr>
          <p:cNvPr id="222" name="Straight Arrow Connector 221">
            <a:extLst>
              <a:ext uri="{FF2B5EF4-FFF2-40B4-BE49-F238E27FC236}">
                <a16:creationId xmlns:a16="http://schemas.microsoft.com/office/drawing/2014/main" id="{852BFFFE-8B0F-0000-1823-6FA754450290}"/>
              </a:ext>
            </a:extLst>
          </p:cNvPr>
          <p:cNvCxnSpPr>
            <a:cxnSpLocks/>
            <a:stCxn id="221" idx="1"/>
          </p:cNvCxnSpPr>
          <p:nvPr/>
        </p:nvCxnSpPr>
        <p:spPr>
          <a:xfrm flipH="1">
            <a:off x="4384217" y="2478596"/>
            <a:ext cx="211056" cy="19234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223" name="TextBox 222">
            <a:extLst>
              <a:ext uri="{FF2B5EF4-FFF2-40B4-BE49-F238E27FC236}">
                <a16:creationId xmlns:a16="http://schemas.microsoft.com/office/drawing/2014/main" id="{02EC1409-4416-CD04-6C3C-91654B41577F}"/>
              </a:ext>
            </a:extLst>
          </p:cNvPr>
          <p:cNvSpPr txBox="1"/>
          <p:nvPr/>
        </p:nvSpPr>
        <p:spPr>
          <a:xfrm>
            <a:off x="4663842" y="2954666"/>
            <a:ext cx="519678" cy="553998"/>
          </a:xfrm>
          <a:prstGeom prst="rect">
            <a:avLst/>
          </a:prstGeom>
          <a:noFill/>
        </p:spPr>
        <p:txBody>
          <a:bodyPr wrap="square" rtlCol="0">
            <a:spAutoFit/>
          </a:bodyPr>
          <a:lstStyle/>
          <a:p>
            <a:r>
              <a:rPr lang="en-US" sz="1000" b="1" i="1">
                <a:solidFill>
                  <a:schemeClr val="accent1">
                    <a:lumMod val="75000"/>
                  </a:schemeClr>
                </a:solidFill>
              </a:rPr>
              <a:t>Utah</a:t>
            </a:r>
          </a:p>
          <a:p>
            <a:r>
              <a:rPr lang="en-US" sz="1000" b="1">
                <a:solidFill>
                  <a:schemeClr val="accent1">
                    <a:lumMod val="75000"/>
                  </a:schemeClr>
                </a:solidFill>
              </a:rPr>
              <a:t>Moab Site</a:t>
            </a:r>
          </a:p>
        </p:txBody>
      </p:sp>
      <p:cxnSp>
        <p:nvCxnSpPr>
          <p:cNvPr id="224" name="Straight Arrow Connector 223">
            <a:extLst>
              <a:ext uri="{FF2B5EF4-FFF2-40B4-BE49-F238E27FC236}">
                <a16:creationId xmlns:a16="http://schemas.microsoft.com/office/drawing/2014/main" id="{6D4D253B-F2ED-1169-96A0-5EF4172ED0AA}"/>
              </a:ext>
            </a:extLst>
          </p:cNvPr>
          <p:cNvCxnSpPr>
            <a:cxnSpLocks/>
          </p:cNvCxnSpPr>
          <p:nvPr/>
        </p:nvCxnSpPr>
        <p:spPr>
          <a:xfrm flipH="1">
            <a:off x="4562477" y="3296544"/>
            <a:ext cx="100261" cy="205454"/>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225" name="TextBox 224">
            <a:extLst>
              <a:ext uri="{FF2B5EF4-FFF2-40B4-BE49-F238E27FC236}">
                <a16:creationId xmlns:a16="http://schemas.microsoft.com/office/drawing/2014/main" id="{51A55636-6AD0-872C-F4AD-BEE47EC42EB1}"/>
              </a:ext>
            </a:extLst>
          </p:cNvPr>
          <p:cNvSpPr txBox="1"/>
          <p:nvPr/>
        </p:nvSpPr>
        <p:spPr>
          <a:xfrm>
            <a:off x="3437035" y="4538064"/>
            <a:ext cx="1616148" cy="861774"/>
          </a:xfrm>
          <a:prstGeom prst="rect">
            <a:avLst/>
          </a:prstGeom>
          <a:noFill/>
        </p:spPr>
        <p:txBody>
          <a:bodyPr wrap="square" rtlCol="0">
            <a:spAutoFit/>
          </a:bodyPr>
          <a:lstStyle/>
          <a:p>
            <a:r>
              <a:rPr lang="en-US" sz="1000" b="1" i="1">
                <a:solidFill>
                  <a:schemeClr val="accent1">
                    <a:lumMod val="75000"/>
                  </a:schemeClr>
                </a:solidFill>
              </a:rPr>
              <a:t>New Mexico</a:t>
            </a:r>
          </a:p>
          <a:p>
            <a:r>
              <a:rPr lang="en-US" sz="1000" b="1">
                <a:solidFill>
                  <a:schemeClr val="accent1">
                    <a:lumMod val="75000"/>
                  </a:schemeClr>
                </a:solidFill>
              </a:rPr>
              <a:t>Los Alamos National</a:t>
            </a:r>
          </a:p>
          <a:p>
            <a:r>
              <a:rPr lang="en-US" sz="1000" b="1">
                <a:solidFill>
                  <a:schemeClr val="accent1">
                    <a:lumMod val="75000"/>
                  </a:schemeClr>
                </a:solidFill>
              </a:rPr>
              <a:t>Laboratory</a:t>
            </a:r>
          </a:p>
          <a:p>
            <a:r>
              <a:rPr lang="en-US" sz="1000" b="1">
                <a:solidFill>
                  <a:schemeClr val="accent1">
                    <a:lumMod val="75000"/>
                  </a:schemeClr>
                </a:solidFill>
              </a:rPr>
              <a:t>EM Los Alamos Field Office</a:t>
            </a:r>
          </a:p>
        </p:txBody>
      </p:sp>
      <p:cxnSp>
        <p:nvCxnSpPr>
          <p:cNvPr id="226" name="Straight Arrow Connector 225">
            <a:extLst>
              <a:ext uri="{FF2B5EF4-FFF2-40B4-BE49-F238E27FC236}">
                <a16:creationId xmlns:a16="http://schemas.microsoft.com/office/drawing/2014/main" id="{61E1BD44-FC67-977B-13AB-718C44A41680}"/>
              </a:ext>
            </a:extLst>
          </p:cNvPr>
          <p:cNvCxnSpPr>
            <a:cxnSpLocks/>
          </p:cNvCxnSpPr>
          <p:nvPr/>
        </p:nvCxnSpPr>
        <p:spPr>
          <a:xfrm flipH="1">
            <a:off x="3934530" y="3903762"/>
            <a:ext cx="921042" cy="618455"/>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227" name="Rectangle 226">
            <a:extLst>
              <a:ext uri="{FF2B5EF4-FFF2-40B4-BE49-F238E27FC236}">
                <a16:creationId xmlns:a16="http://schemas.microsoft.com/office/drawing/2014/main" id="{F4A56930-11EC-CAC7-F2FD-321C9C93E6EF}"/>
              </a:ext>
            </a:extLst>
          </p:cNvPr>
          <p:cNvSpPr/>
          <p:nvPr/>
        </p:nvSpPr>
        <p:spPr>
          <a:xfrm>
            <a:off x="5131466" y="3845001"/>
            <a:ext cx="2083580" cy="400110"/>
          </a:xfrm>
          <a:prstGeom prst="rect">
            <a:avLst/>
          </a:prstGeom>
        </p:spPr>
        <p:txBody>
          <a:bodyPr wrap="square">
            <a:spAutoFit/>
          </a:bodyPr>
          <a:lstStyle/>
          <a:p>
            <a:r>
              <a:rPr lang="en-US" sz="1000" b="1" i="1">
                <a:solidFill>
                  <a:schemeClr val="accent1">
                    <a:lumMod val="75000"/>
                  </a:schemeClr>
                </a:solidFill>
              </a:rPr>
              <a:t>New Mexico</a:t>
            </a:r>
          </a:p>
          <a:p>
            <a:r>
              <a:rPr lang="en-US" sz="1000" b="1">
                <a:solidFill>
                  <a:schemeClr val="accent1">
                    <a:lumMod val="75000"/>
                  </a:schemeClr>
                </a:solidFill>
              </a:rPr>
              <a:t>Sandia National Laboratory</a:t>
            </a:r>
          </a:p>
        </p:txBody>
      </p:sp>
      <p:cxnSp>
        <p:nvCxnSpPr>
          <p:cNvPr id="228" name="Straight Arrow Connector 227">
            <a:extLst>
              <a:ext uri="{FF2B5EF4-FFF2-40B4-BE49-F238E27FC236}">
                <a16:creationId xmlns:a16="http://schemas.microsoft.com/office/drawing/2014/main" id="{EADA00FD-C45C-3F22-2BD6-3106702CEB56}"/>
              </a:ext>
            </a:extLst>
          </p:cNvPr>
          <p:cNvCxnSpPr>
            <a:cxnSpLocks/>
          </p:cNvCxnSpPr>
          <p:nvPr/>
        </p:nvCxnSpPr>
        <p:spPr>
          <a:xfrm flipH="1">
            <a:off x="5009924" y="4069490"/>
            <a:ext cx="158565" cy="1798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229" name="Rectangle 228">
            <a:extLst>
              <a:ext uri="{FF2B5EF4-FFF2-40B4-BE49-F238E27FC236}">
                <a16:creationId xmlns:a16="http://schemas.microsoft.com/office/drawing/2014/main" id="{1DE649B5-B393-0ADA-7E43-21DB8F547166}"/>
              </a:ext>
            </a:extLst>
          </p:cNvPr>
          <p:cNvSpPr/>
          <p:nvPr/>
        </p:nvSpPr>
        <p:spPr>
          <a:xfrm>
            <a:off x="4838396" y="4836880"/>
            <a:ext cx="1544583" cy="707886"/>
          </a:xfrm>
          <a:prstGeom prst="rect">
            <a:avLst/>
          </a:prstGeom>
        </p:spPr>
        <p:txBody>
          <a:bodyPr wrap="square">
            <a:spAutoFit/>
          </a:bodyPr>
          <a:lstStyle/>
          <a:p>
            <a:r>
              <a:rPr lang="en-US" sz="1000" b="1" i="1">
                <a:solidFill>
                  <a:schemeClr val="accent1">
                    <a:lumMod val="75000"/>
                  </a:schemeClr>
                </a:solidFill>
              </a:rPr>
              <a:t>New Mexico</a:t>
            </a:r>
          </a:p>
          <a:p>
            <a:r>
              <a:rPr lang="en-US" sz="1000" b="1">
                <a:solidFill>
                  <a:schemeClr val="accent1">
                    <a:lumMod val="75000"/>
                  </a:schemeClr>
                </a:solidFill>
              </a:rPr>
              <a:t>Waste Isolation Pilot Plant</a:t>
            </a:r>
          </a:p>
          <a:p>
            <a:r>
              <a:rPr lang="en-US" sz="1000" b="1">
                <a:solidFill>
                  <a:schemeClr val="accent1">
                    <a:lumMod val="75000"/>
                  </a:schemeClr>
                </a:solidFill>
              </a:rPr>
              <a:t>Carlsbad Field Office</a:t>
            </a:r>
          </a:p>
        </p:txBody>
      </p:sp>
      <p:cxnSp>
        <p:nvCxnSpPr>
          <p:cNvPr id="230" name="Straight Arrow Connector 229">
            <a:extLst>
              <a:ext uri="{FF2B5EF4-FFF2-40B4-BE49-F238E27FC236}">
                <a16:creationId xmlns:a16="http://schemas.microsoft.com/office/drawing/2014/main" id="{5E85D633-9561-B75A-1006-B5F494595425}"/>
              </a:ext>
            </a:extLst>
          </p:cNvPr>
          <p:cNvCxnSpPr>
            <a:cxnSpLocks/>
          </p:cNvCxnSpPr>
          <p:nvPr/>
        </p:nvCxnSpPr>
        <p:spPr>
          <a:xfrm>
            <a:off x="5042966" y="4351396"/>
            <a:ext cx="1691" cy="42309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231" name="TextBox 230">
            <a:extLst>
              <a:ext uri="{FF2B5EF4-FFF2-40B4-BE49-F238E27FC236}">
                <a16:creationId xmlns:a16="http://schemas.microsoft.com/office/drawing/2014/main" id="{E47ED6FE-76C4-87AA-6F2C-E22776C96A89}"/>
              </a:ext>
            </a:extLst>
          </p:cNvPr>
          <p:cNvSpPr txBox="1"/>
          <p:nvPr/>
        </p:nvSpPr>
        <p:spPr>
          <a:xfrm>
            <a:off x="5380625" y="3035449"/>
            <a:ext cx="1479819" cy="846386"/>
          </a:xfrm>
          <a:prstGeom prst="rect">
            <a:avLst/>
          </a:prstGeom>
          <a:noFill/>
        </p:spPr>
        <p:txBody>
          <a:bodyPr wrap="square" rtlCol="0">
            <a:spAutoFit/>
          </a:bodyPr>
          <a:lstStyle/>
          <a:p>
            <a:r>
              <a:rPr lang="en-US" sz="1000" b="1" i="1" dirty="0">
                <a:solidFill>
                  <a:schemeClr val="accent1">
                    <a:lumMod val="75000"/>
                  </a:schemeClr>
                </a:solidFill>
              </a:rPr>
              <a:t>Kentucky</a:t>
            </a:r>
          </a:p>
          <a:p>
            <a:r>
              <a:rPr lang="en-US" sz="1000" b="1" dirty="0">
                <a:solidFill>
                  <a:schemeClr val="accent1">
                    <a:lumMod val="75000"/>
                  </a:schemeClr>
                </a:solidFill>
              </a:rPr>
              <a:t>Paducah</a:t>
            </a:r>
          </a:p>
          <a:p>
            <a:r>
              <a:rPr lang="en-US" sz="1000" b="1" dirty="0">
                <a:solidFill>
                  <a:schemeClr val="accent1">
                    <a:lumMod val="75000"/>
                  </a:schemeClr>
                </a:solidFill>
              </a:rPr>
              <a:t>Portsmouth/Paducah</a:t>
            </a:r>
          </a:p>
          <a:p>
            <a:r>
              <a:rPr lang="en-US" sz="1000" b="1" dirty="0">
                <a:solidFill>
                  <a:schemeClr val="accent1">
                    <a:lumMod val="75000"/>
                  </a:schemeClr>
                </a:solidFill>
              </a:rPr>
              <a:t>Project Office</a:t>
            </a:r>
          </a:p>
          <a:p>
            <a:endParaRPr lang="en-US" sz="900" b="1" dirty="0">
              <a:solidFill>
                <a:schemeClr val="tx2"/>
              </a:solidFill>
            </a:endParaRPr>
          </a:p>
        </p:txBody>
      </p:sp>
      <p:cxnSp>
        <p:nvCxnSpPr>
          <p:cNvPr id="232" name="Straight Arrow Connector 231">
            <a:extLst>
              <a:ext uri="{FF2B5EF4-FFF2-40B4-BE49-F238E27FC236}">
                <a16:creationId xmlns:a16="http://schemas.microsoft.com/office/drawing/2014/main" id="{B618B352-E555-A82F-D09B-A79B7ECB8780}"/>
              </a:ext>
            </a:extLst>
          </p:cNvPr>
          <p:cNvCxnSpPr>
            <a:cxnSpLocks/>
          </p:cNvCxnSpPr>
          <p:nvPr/>
        </p:nvCxnSpPr>
        <p:spPr>
          <a:xfrm>
            <a:off x="6354191" y="3592958"/>
            <a:ext cx="359462" cy="98567"/>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233" name="TextBox 232">
            <a:extLst>
              <a:ext uri="{FF2B5EF4-FFF2-40B4-BE49-F238E27FC236}">
                <a16:creationId xmlns:a16="http://schemas.microsoft.com/office/drawing/2014/main" id="{EE2AC27E-2B46-AB17-BDEF-9CE80954883C}"/>
              </a:ext>
            </a:extLst>
          </p:cNvPr>
          <p:cNvSpPr txBox="1"/>
          <p:nvPr/>
        </p:nvSpPr>
        <p:spPr>
          <a:xfrm>
            <a:off x="6268224" y="4465283"/>
            <a:ext cx="2759089" cy="553998"/>
          </a:xfrm>
          <a:prstGeom prst="rect">
            <a:avLst/>
          </a:prstGeom>
          <a:noFill/>
        </p:spPr>
        <p:txBody>
          <a:bodyPr wrap="square" rtlCol="0">
            <a:spAutoFit/>
          </a:bodyPr>
          <a:lstStyle/>
          <a:p>
            <a:r>
              <a:rPr lang="en-US" sz="1000" b="1" i="1">
                <a:solidFill>
                  <a:schemeClr val="accent1">
                    <a:lumMod val="75000"/>
                  </a:schemeClr>
                </a:solidFill>
              </a:rPr>
              <a:t>Tennessee</a:t>
            </a:r>
          </a:p>
          <a:p>
            <a:r>
              <a:rPr lang="en-US" sz="1000" b="1">
                <a:solidFill>
                  <a:schemeClr val="accent1">
                    <a:lumMod val="75000"/>
                  </a:schemeClr>
                </a:solidFill>
              </a:rPr>
              <a:t>Oak Ridge Reservation</a:t>
            </a:r>
          </a:p>
          <a:p>
            <a:r>
              <a:rPr lang="en-US" sz="1000" b="1">
                <a:solidFill>
                  <a:schemeClr val="accent1">
                    <a:lumMod val="75000"/>
                  </a:schemeClr>
                </a:solidFill>
              </a:rPr>
              <a:t>Oak Ridge Office of Environmental Management</a:t>
            </a:r>
          </a:p>
        </p:txBody>
      </p:sp>
      <p:cxnSp>
        <p:nvCxnSpPr>
          <p:cNvPr id="234" name="Straight Arrow Connector 233">
            <a:extLst>
              <a:ext uri="{FF2B5EF4-FFF2-40B4-BE49-F238E27FC236}">
                <a16:creationId xmlns:a16="http://schemas.microsoft.com/office/drawing/2014/main" id="{D23E3426-A5D4-8841-BCFD-3C2E79ADC775}"/>
              </a:ext>
            </a:extLst>
          </p:cNvPr>
          <p:cNvCxnSpPr>
            <a:cxnSpLocks/>
          </p:cNvCxnSpPr>
          <p:nvPr/>
        </p:nvCxnSpPr>
        <p:spPr>
          <a:xfrm flipH="1">
            <a:off x="6913213" y="3938731"/>
            <a:ext cx="191803" cy="520163"/>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235" name="TextBox 234">
            <a:extLst>
              <a:ext uri="{FF2B5EF4-FFF2-40B4-BE49-F238E27FC236}">
                <a16:creationId xmlns:a16="http://schemas.microsoft.com/office/drawing/2014/main" id="{F12EC96C-713E-EFF4-B09F-CD88081BBFB3}"/>
              </a:ext>
            </a:extLst>
          </p:cNvPr>
          <p:cNvSpPr txBox="1"/>
          <p:nvPr/>
        </p:nvSpPr>
        <p:spPr>
          <a:xfrm>
            <a:off x="7618593" y="3442437"/>
            <a:ext cx="2434167" cy="784830"/>
          </a:xfrm>
          <a:prstGeom prst="rect">
            <a:avLst/>
          </a:prstGeom>
          <a:noFill/>
        </p:spPr>
        <p:txBody>
          <a:bodyPr wrap="square" rtlCol="0">
            <a:spAutoFit/>
          </a:bodyPr>
          <a:lstStyle/>
          <a:p>
            <a:r>
              <a:rPr lang="en-US" sz="1000" b="1" i="1">
                <a:solidFill>
                  <a:schemeClr val="accent1">
                    <a:lumMod val="75000"/>
                  </a:schemeClr>
                </a:solidFill>
              </a:rPr>
              <a:t>Ohio</a:t>
            </a:r>
          </a:p>
          <a:p>
            <a:r>
              <a:rPr lang="en-US" sz="1000" b="1">
                <a:solidFill>
                  <a:schemeClr val="accent1">
                    <a:lumMod val="75000"/>
                  </a:schemeClr>
                </a:solidFill>
              </a:rPr>
              <a:t>Portsmouth</a:t>
            </a:r>
          </a:p>
          <a:p>
            <a:r>
              <a:rPr lang="en-US" sz="1000" b="1">
                <a:solidFill>
                  <a:schemeClr val="accent1">
                    <a:lumMod val="75000"/>
                  </a:schemeClr>
                </a:solidFill>
              </a:rPr>
              <a:t>Portsmouth/Paducah Project Office</a:t>
            </a:r>
          </a:p>
          <a:p>
            <a:endParaRPr lang="en-US" sz="750" b="1">
              <a:solidFill>
                <a:schemeClr val="tx2"/>
              </a:solidFill>
            </a:endParaRPr>
          </a:p>
          <a:p>
            <a:endParaRPr lang="en-US" sz="750" b="1">
              <a:solidFill>
                <a:schemeClr val="tx2"/>
              </a:solidFill>
            </a:endParaRPr>
          </a:p>
        </p:txBody>
      </p:sp>
      <p:cxnSp>
        <p:nvCxnSpPr>
          <p:cNvPr id="236" name="Straight Arrow Connector 235">
            <a:extLst>
              <a:ext uri="{FF2B5EF4-FFF2-40B4-BE49-F238E27FC236}">
                <a16:creationId xmlns:a16="http://schemas.microsoft.com/office/drawing/2014/main" id="{70B824B6-F18F-9BCC-D6DF-7F89D0A4C9EA}"/>
              </a:ext>
            </a:extLst>
          </p:cNvPr>
          <p:cNvCxnSpPr>
            <a:cxnSpLocks/>
          </p:cNvCxnSpPr>
          <p:nvPr/>
        </p:nvCxnSpPr>
        <p:spPr>
          <a:xfrm flipH="1" flipV="1">
            <a:off x="7356743" y="3484187"/>
            <a:ext cx="269496" cy="33219"/>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237" name="TextBox 236">
            <a:extLst>
              <a:ext uri="{FF2B5EF4-FFF2-40B4-BE49-F238E27FC236}">
                <a16:creationId xmlns:a16="http://schemas.microsoft.com/office/drawing/2014/main" id="{C0196A9F-07D8-31C1-CA88-101B1380324B}"/>
              </a:ext>
            </a:extLst>
          </p:cNvPr>
          <p:cNvSpPr txBox="1"/>
          <p:nvPr/>
        </p:nvSpPr>
        <p:spPr>
          <a:xfrm>
            <a:off x="7979259" y="4092646"/>
            <a:ext cx="1683742" cy="707886"/>
          </a:xfrm>
          <a:prstGeom prst="rect">
            <a:avLst/>
          </a:prstGeom>
          <a:noFill/>
        </p:spPr>
        <p:txBody>
          <a:bodyPr wrap="square" rtlCol="0">
            <a:spAutoFit/>
          </a:bodyPr>
          <a:lstStyle/>
          <a:p>
            <a:r>
              <a:rPr lang="en-US" sz="1000" b="1" i="1">
                <a:solidFill>
                  <a:schemeClr val="accent1">
                    <a:lumMod val="75000"/>
                  </a:schemeClr>
                </a:solidFill>
              </a:rPr>
              <a:t>South Carolina</a:t>
            </a:r>
          </a:p>
          <a:p>
            <a:r>
              <a:rPr lang="en-US" sz="1000" b="1">
                <a:solidFill>
                  <a:schemeClr val="accent1">
                    <a:lumMod val="75000"/>
                  </a:schemeClr>
                </a:solidFill>
              </a:rPr>
              <a:t>Savannah River Site</a:t>
            </a:r>
          </a:p>
          <a:p>
            <a:r>
              <a:rPr lang="en-US" sz="1000" b="1">
                <a:solidFill>
                  <a:schemeClr val="accent1"/>
                </a:solidFill>
              </a:rPr>
              <a:t>Savannah River Operations Office</a:t>
            </a:r>
          </a:p>
        </p:txBody>
      </p:sp>
      <p:cxnSp>
        <p:nvCxnSpPr>
          <p:cNvPr id="238" name="Straight Arrow Connector 237">
            <a:extLst>
              <a:ext uri="{FF2B5EF4-FFF2-40B4-BE49-F238E27FC236}">
                <a16:creationId xmlns:a16="http://schemas.microsoft.com/office/drawing/2014/main" id="{79AB0AFB-4ABD-0B43-D69F-1705ABCF501C}"/>
              </a:ext>
            </a:extLst>
          </p:cNvPr>
          <p:cNvCxnSpPr>
            <a:cxnSpLocks/>
          </p:cNvCxnSpPr>
          <p:nvPr/>
        </p:nvCxnSpPr>
        <p:spPr>
          <a:xfrm flipH="1" flipV="1">
            <a:off x="7665764" y="4225070"/>
            <a:ext cx="325815" cy="4394"/>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239" name="TextBox 238">
            <a:extLst>
              <a:ext uri="{FF2B5EF4-FFF2-40B4-BE49-F238E27FC236}">
                <a16:creationId xmlns:a16="http://schemas.microsoft.com/office/drawing/2014/main" id="{229D0F99-889A-BC47-4E19-CFE5E031A79D}"/>
              </a:ext>
            </a:extLst>
          </p:cNvPr>
          <p:cNvSpPr txBox="1"/>
          <p:nvPr/>
        </p:nvSpPr>
        <p:spPr>
          <a:xfrm>
            <a:off x="8352980" y="3031280"/>
            <a:ext cx="1710882" cy="669414"/>
          </a:xfrm>
          <a:prstGeom prst="rect">
            <a:avLst/>
          </a:prstGeom>
          <a:noFill/>
        </p:spPr>
        <p:txBody>
          <a:bodyPr wrap="square" rtlCol="0">
            <a:spAutoFit/>
          </a:bodyPr>
          <a:lstStyle/>
          <a:p>
            <a:r>
              <a:rPr lang="en-US" sz="1000" b="1" i="1">
                <a:solidFill>
                  <a:schemeClr val="accent1">
                    <a:lumMod val="75000"/>
                  </a:schemeClr>
                </a:solidFill>
              </a:rPr>
              <a:t>New York</a:t>
            </a:r>
          </a:p>
          <a:p>
            <a:r>
              <a:rPr lang="en-US" sz="1000" b="1">
                <a:solidFill>
                  <a:schemeClr val="accent1">
                    <a:lumMod val="75000"/>
                  </a:schemeClr>
                </a:solidFill>
              </a:rPr>
              <a:t>West Valley </a:t>
            </a:r>
          </a:p>
          <a:p>
            <a:r>
              <a:rPr lang="en-US" sz="1000" b="1">
                <a:solidFill>
                  <a:schemeClr val="accent1">
                    <a:lumMod val="75000"/>
                  </a:schemeClr>
                </a:solidFill>
              </a:rPr>
              <a:t>Demonstration Project</a:t>
            </a:r>
          </a:p>
          <a:p>
            <a:endParaRPr lang="en-US" sz="750" b="1">
              <a:solidFill>
                <a:schemeClr val="tx2"/>
              </a:solidFill>
            </a:endParaRPr>
          </a:p>
        </p:txBody>
      </p:sp>
      <p:cxnSp>
        <p:nvCxnSpPr>
          <p:cNvPr id="240" name="Straight Arrow Connector 239">
            <a:extLst>
              <a:ext uri="{FF2B5EF4-FFF2-40B4-BE49-F238E27FC236}">
                <a16:creationId xmlns:a16="http://schemas.microsoft.com/office/drawing/2014/main" id="{4639D2FF-36EE-FC32-613C-DFE1B788AAB3}"/>
              </a:ext>
            </a:extLst>
          </p:cNvPr>
          <p:cNvCxnSpPr>
            <a:cxnSpLocks/>
          </p:cNvCxnSpPr>
          <p:nvPr/>
        </p:nvCxnSpPr>
        <p:spPr>
          <a:xfrm flipH="1" flipV="1">
            <a:off x="7720523" y="2978045"/>
            <a:ext cx="599485" cy="248903"/>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241" name="Rectangle 240">
            <a:extLst>
              <a:ext uri="{FF2B5EF4-FFF2-40B4-BE49-F238E27FC236}">
                <a16:creationId xmlns:a16="http://schemas.microsoft.com/office/drawing/2014/main" id="{7761CBAF-C89F-41FE-5B20-98F04BB687D4}"/>
              </a:ext>
            </a:extLst>
          </p:cNvPr>
          <p:cNvSpPr/>
          <p:nvPr/>
        </p:nvSpPr>
        <p:spPr>
          <a:xfrm>
            <a:off x="8433202" y="2520700"/>
            <a:ext cx="2283859" cy="515526"/>
          </a:xfrm>
          <a:prstGeom prst="rect">
            <a:avLst/>
          </a:prstGeom>
        </p:spPr>
        <p:txBody>
          <a:bodyPr wrap="square">
            <a:spAutoFit/>
          </a:bodyPr>
          <a:lstStyle/>
          <a:p>
            <a:r>
              <a:rPr lang="en-US" sz="1000" b="1" i="1">
                <a:solidFill>
                  <a:schemeClr val="accent1">
                    <a:lumMod val="75000"/>
                  </a:schemeClr>
                </a:solidFill>
              </a:rPr>
              <a:t>New York</a:t>
            </a:r>
          </a:p>
          <a:p>
            <a:r>
              <a:rPr lang="en-US" sz="1000" b="1">
                <a:solidFill>
                  <a:schemeClr val="accent1">
                    <a:lumMod val="75000"/>
                  </a:schemeClr>
                </a:solidFill>
              </a:rPr>
              <a:t>EMCBC – New York Project Office</a:t>
            </a:r>
          </a:p>
          <a:p>
            <a:endParaRPr lang="en-US" sz="750" b="1">
              <a:solidFill>
                <a:schemeClr val="tx2"/>
              </a:solidFill>
            </a:endParaRPr>
          </a:p>
        </p:txBody>
      </p:sp>
      <p:cxnSp>
        <p:nvCxnSpPr>
          <p:cNvPr id="242" name="Straight Arrow Connector 241">
            <a:extLst>
              <a:ext uri="{FF2B5EF4-FFF2-40B4-BE49-F238E27FC236}">
                <a16:creationId xmlns:a16="http://schemas.microsoft.com/office/drawing/2014/main" id="{9D673102-E530-1C21-9034-E654FFA58C78}"/>
              </a:ext>
            </a:extLst>
          </p:cNvPr>
          <p:cNvCxnSpPr>
            <a:cxnSpLocks/>
            <a:stCxn id="241" idx="1"/>
          </p:cNvCxnSpPr>
          <p:nvPr/>
        </p:nvCxnSpPr>
        <p:spPr>
          <a:xfrm flipH="1">
            <a:off x="8163123" y="2778463"/>
            <a:ext cx="270079" cy="30767"/>
          </a:xfrm>
          <a:prstGeom prst="straightConnector1">
            <a:avLst/>
          </a:prstGeom>
          <a:ln>
            <a:tailEnd type="none"/>
          </a:ln>
        </p:spPr>
        <p:style>
          <a:lnRef idx="1">
            <a:schemeClr val="dk1"/>
          </a:lnRef>
          <a:fillRef idx="0">
            <a:schemeClr val="dk1"/>
          </a:fillRef>
          <a:effectRef idx="0">
            <a:schemeClr val="dk1"/>
          </a:effectRef>
          <a:fontRef idx="minor">
            <a:schemeClr val="tx1"/>
          </a:fontRef>
        </p:style>
      </p:cxnSp>
      <p:sp>
        <p:nvSpPr>
          <p:cNvPr id="2" name="Slide Number Placeholder 1">
            <a:extLst>
              <a:ext uri="{FF2B5EF4-FFF2-40B4-BE49-F238E27FC236}">
                <a16:creationId xmlns:a16="http://schemas.microsoft.com/office/drawing/2014/main" id="{2C740210-4EDD-EF97-738A-1E310024D5AE}"/>
              </a:ext>
            </a:extLst>
          </p:cNvPr>
          <p:cNvSpPr>
            <a:spLocks noGrp="1"/>
          </p:cNvSpPr>
          <p:nvPr>
            <p:ph type="sldNum" sz="quarter" idx="12"/>
          </p:nvPr>
        </p:nvSpPr>
        <p:spPr/>
        <p:txBody>
          <a:bodyPr/>
          <a:lstStyle/>
          <a:p>
            <a:fld id="{E773C8E2-B35B-254F-A137-6F2F570DAACB}" type="slidenum">
              <a:rPr lang="en-US" smtClean="0"/>
              <a:t>5</a:t>
            </a:fld>
            <a:endParaRPr lang="en-US"/>
          </a:p>
        </p:txBody>
      </p:sp>
    </p:spTree>
    <p:extLst>
      <p:ext uri="{BB962C8B-B14F-4D97-AF65-F5344CB8AC3E}">
        <p14:creationId xmlns:p14="http://schemas.microsoft.com/office/powerpoint/2010/main" val="103579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45E8C-33DB-02E4-EB8D-6508B594DFFA}"/>
              </a:ext>
            </a:extLst>
          </p:cNvPr>
          <p:cNvSpPr>
            <a:spLocks noGrp="1"/>
          </p:cNvSpPr>
          <p:nvPr>
            <p:ph type="title"/>
          </p:nvPr>
        </p:nvSpPr>
        <p:spPr/>
        <p:txBody>
          <a:bodyPr>
            <a:normAutofit/>
          </a:bodyPr>
          <a:lstStyle/>
          <a:p>
            <a:r>
              <a:rPr lang="en-US" dirty="0"/>
              <a:t>TEPP Training in the West</a:t>
            </a:r>
          </a:p>
        </p:txBody>
      </p:sp>
      <p:sp>
        <p:nvSpPr>
          <p:cNvPr id="4" name="Slide Number Placeholder 3">
            <a:extLst>
              <a:ext uri="{FF2B5EF4-FFF2-40B4-BE49-F238E27FC236}">
                <a16:creationId xmlns:a16="http://schemas.microsoft.com/office/drawing/2014/main" id="{E58D8488-E562-7707-F281-85BA5858F3A7}"/>
              </a:ext>
            </a:extLst>
          </p:cNvPr>
          <p:cNvSpPr>
            <a:spLocks noGrp="1"/>
          </p:cNvSpPr>
          <p:nvPr>
            <p:ph type="sldNum" sz="quarter" idx="10"/>
          </p:nvPr>
        </p:nvSpPr>
        <p:spPr/>
        <p:txBody>
          <a:bodyPr/>
          <a:lstStyle/>
          <a:p>
            <a:fld id="{E773C8E2-B35B-254F-A137-6F2F570DAACB}" type="slidenum">
              <a:rPr lang="en-US" smtClean="0"/>
              <a:pPr/>
              <a:t>50</a:t>
            </a:fld>
            <a:endParaRPr lang="en-US" dirty="0"/>
          </a:p>
        </p:txBody>
      </p:sp>
      <p:pic>
        <p:nvPicPr>
          <p:cNvPr id="8" name="Content Placeholder 7" descr="A map of the united states&#10;&#10;Description automatically generated">
            <a:extLst>
              <a:ext uri="{FF2B5EF4-FFF2-40B4-BE49-F238E27FC236}">
                <a16:creationId xmlns:a16="http://schemas.microsoft.com/office/drawing/2014/main" id="{C8FA5958-60F4-76A6-0773-66F5A6DD6867}"/>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000305" y="1257594"/>
            <a:ext cx="7552851" cy="4785090"/>
          </a:xfrm>
        </p:spPr>
      </p:pic>
      <p:graphicFrame>
        <p:nvGraphicFramePr>
          <p:cNvPr id="10" name="Table 9">
            <a:extLst>
              <a:ext uri="{FF2B5EF4-FFF2-40B4-BE49-F238E27FC236}">
                <a16:creationId xmlns:a16="http://schemas.microsoft.com/office/drawing/2014/main" id="{87D89C93-A486-DBAB-9778-B6A503274DED}"/>
              </a:ext>
            </a:extLst>
          </p:cNvPr>
          <p:cNvGraphicFramePr>
            <a:graphicFrameLocks noGrp="1"/>
          </p:cNvGraphicFramePr>
          <p:nvPr/>
        </p:nvGraphicFramePr>
        <p:xfrm>
          <a:off x="8846429" y="1566130"/>
          <a:ext cx="2914162" cy="4173494"/>
        </p:xfrm>
        <a:graphic>
          <a:graphicData uri="http://schemas.openxmlformats.org/drawingml/2006/table">
            <a:tbl>
              <a:tblPr>
                <a:tableStyleId>{2D5ABB26-0587-4C30-8999-92F81FD0307C}</a:tableStyleId>
              </a:tblPr>
              <a:tblGrid>
                <a:gridCol w="1872227">
                  <a:extLst>
                    <a:ext uri="{9D8B030D-6E8A-4147-A177-3AD203B41FA5}">
                      <a16:colId xmlns:a16="http://schemas.microsoft.com/office/drawing/2014/main" val="774269461"/>
                    </a:ext>
                  </a:extLst>
                </a:gridCol>
                <a:gridCol w="1041935">
                  <a:extLst>
                    <a:ext uri="{9D8B030D-6E8A-4147-A177-3AD203B41FA5}">
                      <a16:colId xmlns:a16="http://schemas.microsoft.com/office/drawing/2014/main" val="2974700644"/>
                    </a:ext>
                  </a:extLst>
                </a:gridCol>
              </a:tblGrid>
              <a:tr h="321038">
                <a:tc>
                  <a:txBody>
                    <a:bodyPr/>
                    <a:lstStyle/>
                    <a:p>
                      <a:pPr algn="l" fontAlgn="ctr"/>
                      <a:r>
                        <a:rPr lang="en-US" sz="1800" u="none" strike="noStrike">
                          <a:effectLst/>
                        </a:rPr>
                        <a:t>Alaska</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8042144"/>
                  </a:ext>
                </a:extLst>
              </a:tr>
              <a:tr h="321038">
                <a:tc>
                  <a:txBody>
                    <a:bodyPr/>
                    <a:lstStyle/>
                    <a:p>
                      <a:pPr algn="l" fontAlgn="ctr"/>
                      <a:r>
                        <a:rPr lang="en-US" sz="1800" u="none" strike="noStrike">
                          <a:effectLst/>
                        </a:rPr>
                        <a:t>Arizona</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29</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94696311"/>
                  </a:ext>
                </a:extLst>
              </a:tr>
              <a:tr h="321038">
                <a:tc>
                  <a:txBody>
                    <a:bodyPr/>
                    <a:lstStyle/>
                    <a:p>
                      <a:pPr algn="l" fontAlgn="ctr"/>
                      <a:r>
                        <a:rPr lang="en-US" sz="1800" u="none" strike="noStrike">
                          <a:effectLst/>
                        </a:rPr>
                        <a:t>California</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139</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75867011"/>
                  </a:ext>
                </a:extLst>
              </a:tr>
              <a:tr h="321038">
                <a:tc>
                  <a:txBody>
                    <a:bodyPr/>
                    <a:lstStyle/>
                    <a:p>
                      <a:pPr algn="l" fontAlgn="ctr"/>
                      <a:r>
                        <a:rPr lang="en-US" sz="1800" u="none" strike="noStrike">
                          <a:effectLst/>
                        </a:rPr>
                        <a:t>Colorado</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00872516"/>
                  </a:ext>
                </a:extLst>
              </a:tr>
              <a:tr h="321038">
                <a:tc>
                  <a:txBody>
                    <a:bodyPr/>
                    <a:lstStyle/>
                    <a:p>
                      <a:pPr algn="l" fontAlgn="ctr"/>
                      <a:r>
                        <a:rPr lang="en-US" sz="1800" u="none" strike="noStrike">
                          <a:effectLst/>
                        </a:rPr>
                        <a:t>Hawaii</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644676332"/>
                  </a:ext>
                </a:extLst>
              </a:tr>
              <a:tr h="321038">
                <a:tc>
                  <a:txBody>
                    <a:bodyPr/>
                    <a:lstStyle/>
                    <a:p>
                      <a:pPr algn="l" fontAlgn="ctr"/>
                      <a:r>
                        <a:rPr lang="en-US" sz="1800" u="none" strike="noStrike">
                          <a:effectLst/>
                        </a:rPr>
                        <a:t>Idaho</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144</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63453292"/>
                  </a:ext>
                </a:extLst>
              </a:tr>
              <a:tr h="321038">
                <a:tc>
                  <a:txBody>
                    <a:bodyPr/>
                    <a:lstStyle/>
                    <a:p>
                      <a:pPr algn="l" fontAlgn="ctr"/>
                      <a:r>
                        <a:rPr lang="en-US" sz="1800" u="none" strike="noStrike">
                          <a:effectLst/>
                        </a:rPr>
                        <a:t>Montana</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15200226"/>
                  </a:ext>
                </a:extLst>
              </a:tr>
              <a:tr h="321038">
                <a:tc>
                  <a:txBody>
                    <a:bodyPr/>
                    <a:lstStyle/>
                    <a:p>
                      <a:pPr algn="l" fontAlgn="ctr"/>
                      <a:r>
                        <a:rPr lang="en-US" sz="1800" u="none" strike="noStrike">
                          <a:effectLst/>
                        </a:rPr>
                        <a:t>Nevada</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175</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34584540"/>
                  </a:ext>
                </a:extLst>
              </a:tr>
              <a:tr h="321038">
                <a:tc>
                  <a:txBody>
                    <a:bodyPr/>
                    <a:lstStyle/>
                    <a:p>
                      <a:pPr algn="l" fontAlgn="ctr"/>
                      <a:r>
                        <a:rPr lang="en-US" sz="1800" u="none" strike="noStrike">
                          <a:effectLst/>
                        </a:rPr>
                        <a:t>New Mexico</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2</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13444747"/>
                  </a:ext>
                </a:extLst>
              </a:tr>
              <a:tr h="321038">
                <a:tc>
                  <a:txBody>
                    <a:bodyPr/>
                    <a:lstStyle/>
                    <a:p>
                      <a:pPr algn="l" fontAlgn="ctr"/>
                      <a:r>
                        <a:rPr lang="en-US" sz="1800" u="none" strike="noStrike">
                          <a:effectLst/>
                        </a:rPr>
                        <a:t>Oregon</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96690056"/>
                  </a:ext>
                </a:extLst>
              </a:tr>
              <a:tr h="321038">
                <a:tc>
                  <a:txBody>
                    <a:bodyPr/>
                    <a:lstStyle/>
                    <a:p>
                      <a:pPr algn="l" fontAlgn="ctr"/>
                      <a:r>
                        <a:rPr lang="en-US" sz="1800" u="none" strike="noStrike">
                          <a:effectLst/>
                        </a:rPr>
                        <a:t>Utah</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68631000"/>
                  </a:ext>
                </a:extLst>
              </a:tr>
              <a:tr h="321038">
                <a:tc>
                  <a:txBody>
                    <a:bodyPr/>
                    <a:lstStyle/>
                    <a:p>
                      <a:pPr algn="l" fontAlgn="ctr"/>
                      <a:r>
                        <a:rPr lang="en-US" sz="1800" u="none" strike="noStrike">
                          <a:effectLst/>
                        </a:rPr>
                        <a:t>Washington</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a:effectLst/>
                        </a:rPr>
                        <a:t>0</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96277045"/>
                  </a:ext>
                </a:extLst>
              </a:tr>
              <a:tr h="321038">
                <a:tc>
                  <a:txBody>
                    <a:bodyPr/>
                    <a:lstStyle/>
                    <a:p>
                      <a:pPr algn="l" fontAlgn="ctr"/>
                      <a:r>
                        <a:rPr lang="en-US" sz="1800" u="none" strike="noStrike">
                          <a:effectLst/>
                        </a:rPr>
                        <a:t>Wyoming</a:t>
                      </a:r>
                      <a:endParaRPr lang="en-US" sz="18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1800" u="none" strike="noStrike" dirty="0">
                          <a:effectLst/>
                        </a:rPr>
                        <a:t>0</a:t>
                      </a:r>
                      <a:endParaRPr lang="en-U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0378873"/>
                  </a:ext>
                </a:extLst>
              </a:tr>
            </a:tbl>
          </a:graphicData>
        </a:graphic>
      </p:graphicFrame>
    </p:spTree>
    <p:extLst>
      <p:ext uri="{BB962C8B-B14F-4D97-AF65-F5344CB8AC3E}">
        <p14:creationId xmlns:p14="http://schemas.microsoft.com/office/powerpoint/2010/main" val="3667581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CBE44-8311-21B9-1139-48B346421207}"/>
              </a:ext>
            </a:extLst>
          </p:cNvPr>
          <p:cNvSpPr>
            <a:spLocks noGrp="1"/>
          </p:cNvSpPr>
          <p:nvPr>
            <p:ph type="title"/>
          </p:nvPr>
        </p:nvSpPr>
        <p:spPr>
          <a:xfrm>
            <a:off x="541212" y="342393"/>
            <a:ext cx="11109575" cy="884555"/>
          </a:xfrm>
        </p:spPr>
        <p:txBody>
          <a:bodyPr>
            <a:noAutofit/>
          </a:bodyPr>
          <a:lstStyle/>
          <a:p>
            <a:pPr algn="ctr"/>
            <a:r>
              <a:rPr lang="en-US" sz="3200"/>
              <a:t>Operating DOE &amp; Commercial Disposal Facilities</a:t>
            </a:r>
          </a:p>
        </p:txBody>
      </p:sp>
      <p:sp>
        <p:nvSpPr>
          <p:cNvPr id="4" name="TextBox 3">
            <a:extLst>
              <a:ext uri="{FF2B5EF4-FFF2-40B4-BE49-F238E27FC236}">
                <a16:creationId xmlns:a16="http://schemas.microsoft.com/office/drawing/2014/main" id="{0F853995-468B-B604-C63D-7E97A21915E1}"/>
              </a:ext>
            </a:extLst>
          </p:cNvPr>
          <p:cNvSpPr txBox="1">
            <a:spLocks noGrp="1" noRot="1" noMove="1" noResize="1" noEditPoints="1" noAdjustHandles="1" noChangeArrowheads="1" noChangeShapeType="1"/>
          </p:cNvSpPr>
          <p:nvPr/>
        </p:nvSpPr>
        <p:spPr>
          <a:xfrm>
            <a:off x="10052761" y="6080166"/>
            <a:ext cx="2139239" cy="640743"/>
          </a:xfrm>
          <a:prstGeom prst="rect">
            <a:avLst/>
          </a:prstGeom>
          <a:solidFill>
            <a:schemeClr val="accent1"/>
          </a:solidFill>
        </p:spPr>
        <p:txBody>
          <a:bodyPr wrap="square" rtlCol="0">
            <a:spAutoFit/>
          </a:bodyPr>
          <a:lstStyle/>
          <a:p>
            <a:endParaRPr lang="en-US"/>
          </a:p>
        </p:txBody>
      </p:sp>
      <p:pic>
        <p:nvPicPr>
          <p:cNvPr id="10" name="Picture 9" descr="Map">
            <a:extLst>
              <a:ext uri="{FF2B5EF4-FFF2-40B4-BE49-F238E27FC236}">
                <a16:creationId xmlns:a16="http://schemas.microsoft.com/office/drawing/2014/main" id="{DFFBB606-0D0F-51F9-2A88-7B9B979AC23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70933" y="1226948"/>
            <a:ext cx="9377005" cy="5586564"/>
          </a:xfrm>
          <a:prstGeom prst="rect">
            <a:avLst/>
          </a:prstGeom>
        </p:spPr>
      </p:pic>
      <p:sp>
        <p:nvSpPr>
          <p:cNvPr id="3" name="Slide Number Placeholder 2">
            <a:extLst>
              <a:ext uri="{FF2B5EF4-FFF2-40B4-BE49-F238E27FC236}">
                <a16:creationId xmlns:a16="http://schemas.microsoft.com/office/drawing/2014/main" id="{76FE9E61-4A64-C0D9-0C37-74C7065DBA07}"/>
              </a:ext>
            </a:extLst>
          </p:cNvPr>
          <p:cNvSpPr>
            <a:spLocks noGrp="1"/>
          </p:cNvSpPr>
          <p:nvPr>
            <p:ph type="sldNum" sz="quarter" idx="12"/>
          </p:nvPr>
        </p:nvSpPr>
        <p:spPr/>
        <p:txBody>
          <a:bodyPr/>
          <a:lstStyle/>
          <a:p>
            <a:fld id="{E773C8E2-B35B-254F-A137-6F2F570DAACB}" type="slidenum">
              <a:rPr lang="en-US" smtClean="0"/>
              <a:t>6</a:t>
            </a:fld>
            <a:endParaRPr lang="en-US"/>
          </a:p>
        </p:txBody>
      </p:sp>
    </p:spTree>
    <p:extLst>
      <p:ext uri="{BB962C8B-B14F-4D97-AF65-F5344CB8AC3E}">
        <p14:creationId xmlns:p14="http://schemas.microsoft.com/office/powerpoint/2010/main" val="1803637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2909AD-82DF-47AF-9F10-6648F6E5D7B9}"/>
              </a:ext>
            </a:extLst>
          </p:cNvPr>
          <p:cNvSpPr>
            <a:spLocks noGrp="1"/>
          </p:cNvSpPr>
          <p:nvPr>
            <p:ph sz="quarter" idx="4294967295"/>
          </p:nvPr>
        </p:nvSpPr>
        <p:spPr>
          <a:xfrm>
            <a:off x="857703" y="1193594"/>
            <a:ext cx="10117764" cy="4711861"/>
          </a:xfrm>
        </p:spPr>
        <p:txBody>
          <a:bodyPr>
            <a:noAutofit/>
          </a:bodyPr>
          <a:lstStyle/>
          <a:p>
            <a:pPr marL="0" indent="0">
              <a:lnSpc>
                <a:spcPct val="100000"/>
              </a:lnSpc>
              <a:spcBef>
                <a:spcPts val="0"/>
              </a:spcBef>
              <a:buNone/>
            </a:pPr>
            <a:r>
              <a:rPr lang="en-US" b="1" dirty="0">
                <a:solidFill>
                  <a:srgbClr val="002499"/>
                </a:solidFill>
                <a:ea typeface="Calibri" panose="020F0502020204030204" pitchFamily="34" charset="0"/>
              </a:rPr>
              <a:t>Progress</a:t>
            </a:r>
            <a:endParaRPr lang="en-US" dirty="0">
              <a:solidFill>
                <a:srgbClr val="002499"/>
              </a:solidFill>
              <a:ea typeface="Calibri" panose="020F0502020204030204" pitchFamily="34" charset="0"/>
            </a:endParaRPr>
          </a:p>
          <a:p>
            <a:pPr>
              <a:lnSpc>
                <a:spcPct val="100000"/>
              </a:lnSpc>
              <a:spcBef>
                <a:spcPts val="0"/>
              </a:spcBef>
            </a:pPr>
            <a:r>
              <a:rPr lang="en-US" sz="2000" dirty="0">
                <a:solidFill>
                  <a:srgbClr val="002499"/>
                </a:solidFill>
                <a:ea typeface="Times New Roman" panose="02020603050405020304" pitchFamily="18" charset="0"/>
              </a:rPr>
              <a:t>Safely solidified 600,000 gallons of high-level liquid radioactive waste into 278 steel canisters, removed from the former reprocessing plant, loaded into 56 vertical storage casks, and stored onsite awaiting a final disposition path</a:t>
            </a:r>
          </a:p>
          <a:p>
            <a:pPr>
              <a:lnSpc>
                <a:spcPct val="100000"/>
              </a:lnSpc>
              <a:spcBef>
                <a:spcPts val="0"/>
              </a:spcBef>
            </a:pPr>
            <a:r>
              <a:rPr lang="en-US" sz="2000" dirty="0">
                <a:solidFill>
                  <a:srgbClr val="002499"/>
                </a:solidFill>
                <a:ea typeface="Times New Roman" panose="02020603050405020304" pitchFamily="18" charset="0"/>
              </a:rPr>
              <a:t>Removed 69 buildings and shipped 2.8 million cubic feet of low-level waste off-site for disposal</a:t>
            </a:r>
          </a:p>
          <a:p>
            <a:pPr>
              <a:lnSpc>
                <a:spcPct val="100000"/>
              </a:lnSpc>
              <a:spcBef>
                <a:spcPts val="0"/>
              </a:spcBef>
            </a:pPr>
            <a:r>
              <a:rPr lang="en-US" sz="2000" dirty="0">
                <a:solidFill>
                  <a:srgbClr val="002499"/>
                </a:solidFill>
                <a:ea typeface="Times New Roman" panose="02020603050405020304" pitchFamily="18" charset="0"/>
              </a:rPr>
              <a:t>Started the controlled demolition of the Main Plant Processing Building in September 2022</a:t>
            </a:r>
            <a:endParaRPr lang="en-US" dirty="0">
              <a:solidFill>
                <a:srgbClr val="002499"/>
              </a:solidFill>
              <a:ea typeface="Times New Roman" panose="02020603050405020304" pitchFamily="18" charset="0"/>
            </a:endParaRPr>
          </a:p>
        </p:txBody>
      </p:sp>
      <p:grpSp>
        <p:nvGrpSpPr>
          <p:cNvPr id="16" name="Group 15">
            <a:extLst>
              <a:ext uri="{FF2B5EF4-FFF2-40B4-BE49-F238E27FC236}">
                <a16:creationId xmlns:a16="http://schemas.microsoft.com/office/drawing/2014/main" id="{51ECC676-C519-4080-A567-2B74EAB7E645}"/>
              </a:ext>
            </a:extLst>
          </p:cNvPr>
          <p:cNvGrpSpPr/>
          <p:nvPr/>
        </p:nvGrpSpPr>
        <p:grpSpPr>
          <a:xfrm>
            <a:off x="9550473" y="66656"/>
            <a:ext cx="2641527" cy="1482197"/>
            <a:chOff x="201305" y="1834797"/>
            <a:chExt cx="2899126" cy="1646081"/>
          </a:xfrm>
        </p:grpSpPr>
        <p:sp>
          <p:nvSpPr>
            <p:cNvPr id="18" name="Freeform 314">
              <a:extLst>
                <a:ext uri="{FF2B5EF4-FFF2-40B4-BE49-F238E27FC236}">
                  <a16:creationId xmlns:a16="http://schemas.microsoft.com/office/drawing/2014/main" id="{90D2C784-3F79-4A77-A257-3D9B1EBD0D11}"/>
                </a:ext>
              </a:extLst>
            </p:cNvPr>
            <p:cNvSpPr>
              <a:spLocks noChangeAspect="1"/>
            </p:cNvSpPr>
            <p:nvPr/>
          </p:nvSpPr>
          <p:spPr bwMode="auto">
            <a:xfrm>
              <a:off x="2507405" y="3167133"/>
              <a:ext cx="593026" cy="313745"/>
            </a:xfrm>
            <a:custGeom>
              <a:avLst/>
              <a:gdLst>
                <a:gd name="T0" fmla="*/ 7 w 197"/>
                <a:gd name="T1" fmla="*/ 49 h 109"/>
                <a:gd name="T2" fmla="*/ 39 w 197"/>
                <a:gd name="T3" fmla="*/ 32 h 109"/>
                <a:gd name="T4" fmla="*/ 61 w 197"/>
                <a:gd name="T5" fmla="*/ 22 h 109"/>
                <a:gd name="T6" fmla="*/ 39 w 197"/>
                <a:gd name="T7" fmla="*/ 38 h 109"/>
                <a:gd name="T8" fmla="*/ 40 w 197"/>
                <a:gd name="T9" fmla="*/ 38 h 109"/>
                <a:gd name="T10" fmla="*/ 75 w 197"/>
                <a:gd name="T11" fmla="*/ 17 h 109"/>
                <a:gd name="T12" fmla="*/ 91 w 197"/>
                <a:gd name="T13" fmla="*/ 3 h 109"/>
                <a:gd name="T14" fmla="*/ 90 w 197"/>
                <a:gd name="T15" fmla="*/ 0 h 109"/>
                <a:gd name="T16" fmla="*/ 75 w 197"/>
                <a:gd name="T17" fmla="*/ 8 h 109"/>
                <a:gd name="T18" fmla="*/ 72 w 197"/>
                <a:gd name="T19" fmla="*/ 7 h 109"/>
                <a:gd name="T20" fmla="*/ 65 w 197"/>
                <a:gd name="T21" fmla="*/ 17 h 109"/>
                <a:gd name="T22" fmla="*/ 60 w 197"/>
                <a:gd name="T23" fmla="*/ 17 h 109"/>
                <a:gd name="T24" fmla="*/ 71 w 197"/>
                <a:gd name="T25" fmla="*/ 0 h 109"/>
                <a:gd name="T26" fmla="*/ 59 w 197"/>
                <a:gd name="T27" fmla="*/ 13 h 109"/>
                <a:gd name="T28" fmla="*/ 19 w 197"/>
                <a:gd name="T29" fmla="*/ 25 h 109"/>
                <a:gd name="T30" fmla="*/ 11 w 197"/>
                <a:gd name="T31" fmla="*/ 35 h 109"/>
                <a:gd name="T32" fmla="*/ 5 w 197"/>
                <a:gd name="T33" fmla="*/ 37 h 109"/>
                <a:gd name="T34" fmla="*/ 0 w 197"/>
                <a:gd name="T35" fmla="*/ 44 h 109"/>
                <a:gd name="T36" fmla="*/ 7 w 197"/>
                <a:gd name="T37" fmla="*/ 49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
                <a:gd name="T58" fmla="*/ 0 h 109"/>
                <a:gd name="T59" fmla="*/ 197 w 197"/>
                <a:gd name="T60" fmla="*/ 109 h 1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 h="109">
                  <a:moveTo>
                    <a:pt x="15" y="109"/>
                  </a:moveTo>
                  <a:lnTo>
                    <a:pt x="84" y="72"/>
                  </a:lnTo>
                  <a:lnTo>
                    <a:pt x="132" y="50"/>
                  </a:lnTo>
                  <a:lnTo>
                    <a:pt x="84" y="85"/>
                  </a:lnTo>
                  <a:lnTo>
                    <a:pt x="87" y="85"/>
                  </a:lnTo>
                  <a:lnTo>
                    <a:pt x="161" y="37"/>
                  </a:lnTo>
                  <a:lnTo>
                    <a:pt x="197" y="6"/>
                  </a:lnTo>
                  <a:lnTo>
                    <a:pt x="194" y="0"/>
                  </a:lnTo>
                  <a:lnTo>
                    <a:pt x="161" y="18"/>
                  </a:lnTo>
                  <a:lnTo>
                    <a:pt x="156" y="17"/>
                  </a:lnTo>
                  <a:lnTo>
                    <a:pt x="141" y="37"/>
                  </a:lnTo>
                  <a:lnTo>
                    <a:pt x="130" y="37"/>
                  </a:lnTo>
                  <a:lnTo>
                    <a:pt x="154" y="0"/>
                  </a:lnTo>
                  <a:lnTo>
                    <a:pt x="128" y="30"/>
                  </a:lnTo>
                  <a:lnTo>
                    <a:pt x="41" y="57"/>
                  </a:lnTo>
                  <a:lnTo>
                    <a:pt x="23" y="77"/>
                  </a:lnTo>
                  <a:lnTo>
                    <a:pt x="11" y="82"/>
                  </a:lnTo>
                  <a:lnTo>
                    <a:pt x="0" y="98"/>
                  </a:lnTo>
                  <a:lnTo>
                    <a:pt x="15" y="109"/>
                  </a:lnTo>
                  <a:close/>
                </a:path>
              </a:pathLst>
            </a:custGeom>
            <a:solidFill>
              <a:srgbClr val="A9CF83"/>
            </a:solidFill>
            <a:ln w="19050">
              <a:solidFill>
                <a:schemeClr val="accent3">
                  <a:lumMod val="20000"/>
                  <a:lumOff val="80000"/>
                </a:schemeClr>
              </a:solidFill>
              <a:round/>
              <a:headEnd/>
              <a:tailEnd/>
            </a:ln>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9" name="Group 18">
              <a:extLst>
                <a:ext uri="{FF2B5EF4-FFF2-40B4-BE49-F238E27FC236}">
                  <a16:creationId xmlns:a16="http://schemas.microsoft.com/office/drawing/2014/main" id="{98C29B9A-CF93-4B3D-8E78-34FC812C229E}"/>
                </a:ext>
              </a:extLst>
            </p:cNvPr>
            <p:cNvGrpSpPr/>
            <p:nvPr/>
          </p:nvGrpSpPr>
          <p:grpSpPr>
            <a:xfrm>
              <a:off x="201305" y="1834797"/>
              <a:ext cx="2390188" cy="1555827"/>
              <a:chOff x="201305" y="1834797"/>
              <a:chExt cx="2390188" cy="1555827"/>
            </a:xfrm>
          </p:grpSpPr>
          <p:sp>
            <p:nvSpPr>
              <p:cNvPr id="20" name="Freeform 301">
                <a:extLst>
                  <a:ext uri="{FF2B5EF4-FFF2-40B4-BE49-F238E27FC236}">
                    <a16:creationId xmlns:a16="http://schemas.microsoft.com/office/drawing/2014/main" id="{A86D53BF-432D-4FE2-9DFC-2AAE4AAC1F26}"/>
                  </a:ext>
                </a:extLst>
              </p:cNvPr>
              <p:cNvSpPr>
                <a:spLocks noChangeAspect="1"/>
              </p:cNvSpPr>
              <p:nvPr/>
            </p:nvSpPr>
            <p:spPr bwMode="auto">
              <a:xfrm>
                <a:off x="706201" y="1834797"/>
                <a:ext cx="1885292" cy="1555827"/>
              </a:xfrm>
              <a:custGeom>
                <a:avLst/>
                <a:gdLst>
                  <a:gd name="T0" fmla="*/ 9 w 633"/>
                  <a:gd name="T1" fmla="*/ 225 h 535"/>
                  <a:gd name="T2" fmla="*/ 196 w 633"/>
                  <a:gd name="T3" fmla="*/ 191 h 535"/>
                  <a:gd name="T4" fmla="*/ 216 w 633"/>
                  <a:gd name="T5" fmla="*/ 212 h 535"/>
                  <a:gd name="T6" fmla="*/ 235 w 633"/>
                  <a:gd name="T7" fmla="*/ 221 h 535"/>
                  <a:gd name="T8" fmla="*/ 277 w 633"/>
                  <a:gd name="T9" fmla="*/ 235 h 535"/>
                  <a:gd name="T10" fmla="*/ 279 w 633"/>
                  <a:gd name="T11" fmla="*/ 245 h 535"/>
                  <a:gd name="T12" fmla="*/ 286 w 633"/>
                  <a:gd name="T13" fmla="*/ 231 h 535"/>
                  <a:gd name="T14" fmla="*/ 287 w 633"/>
                  <a:gd name="T15" fmla="*/ 210 h 535"/>
                  <a:gd name="T16" fmla="*/ 279 w 633"/>
                  <a:gd name="T17" fmla="*/ 169 h 535"/>
                  <a:gd name="T18" fmla="*/ 279 w 633"/>
                  <a:gd name="T19" fmla="*/ 129 h 535"/>
                  <a:gd name="T20" fmla="*/ 259 w 633"/>
                  <a:gd name="T21" fmla="*/ 69 h 535"/>
                  <a:gd name="T22" fmla="*/ 256 w 633"/>
                  <a:gd name="T23" fmla="*/ 43 h 535"/>
                  <a:gd name="T24" fmla="*/ 243 w 633"/>
                  <a:gd name="T25" fmla="*/ 0 h 535"/>
                  <a:gd name="T26" fmla="*/ 182 w 633"/>
                  <a:gd name="T27" fmla="*/ 14 h 535"/>
                  <a:gd name="T28" fmla="*/ 149 w 633"/>
                  <a:gd name="T29" fmla="*/ 49 h 535"/>
                  <a:gd name="T30" fmla="*/ 147 w 633"/>
                  <a:gd name="T31" fmla="*/ 59 h 535"/>
                  <a:gd name="T32" fmla="*/ 128 w 633"/>
                  <a:gd name="T33" fmla="*/ 78 h 535"/>
                  <a:gd name="T34" fmla="*/ 133 w 633"/>
                  <a:gd name="T35" fmla="*/ 86 h 535"/>
                  <a:gd name="T36" fmla="*/ 137 w 633"/>
                  <a:gd name="T37" fmla="*/ 92 h 535"/>
                  <a:gd name="T38" fmla="*/ 135 w 633"/>
                  <a:gd name="T39" fmla="*/ 93 h 535"/>
                  <a:gd name="T40" fmla="*/ 140 w 633"/>
                  <a:gd name="T41" fmla="*/ 102 h 535"/>
                  <a:gd name="T42" fmla="*/ 141 w 633"/>
                  <a:gd name="T43" fmla="*/ 110 h 535"/>
                  <a:gd name="T44" fmla="*/ 122 w 633"/>
                  <a:gd name="T45" fmla="*/ 127 h 535"/>
                  <a:gd name="T46" fmla="*/ 95 w 633"/>
                  <a:gd name="T47" fmla="*/ 134 h 535"/>
                  <a:gd name="T48" fmla="*/ 87 w 633"/>
                  <a:gd name="T49" fmla="*/ 139 h 535"/>
                  <a:gd name="T50" fmla="*/ 77 w 633"/>
                  <a:gd name="T51" fmla="*/ 135 h 535"/>
                  <a:gd name="T52" fmla="*/ 46 w 633"/>
                  <a:gd name="T53" fmla="*/ 138 h 535"/>
                  <a:gd name="T54" fmla="*/ 24 w 633"/>
                  <a:gd name="T55" fmla="*/ 148 h 535"/>
                  <a:gd name="T56" fmla="*/ 24 w 633"/>
                  <a:gd name="T57" fmla="*/ 158 h 535"/>
                  <a:gd name="T58" fmla="*/ 28 w 633"/>
                  <a:gd name="T59" fmla="*/ 165 h 535"/>
                  <a:gd name="T60" fmla="*/ 31 w 633"/>
                  <a:gd name="T61" fmla="*/ 165 h 535"/>
                  <a:gd name="T62" fmla="*/ 35 w 633"/>
                  <a:gd name="T63" fmla="*/ 176 h 535"/>
                  <a:gd name="T64" fmla="*/ 29 w 633"/>
                  <a:gd name="T65" fmla="*/ 179 h 535"/>
                  <a:gd name="T66" fmla="*/ 26 w 633"/>
                  <a:gd name="T67" fmla="*/ 189 h 535"/>
                  <a:gd name="T68" fmla="*/ 0 w 633"/>
                  <a:gd name="T69" fmla="*/ 212 h 535"/>
                  <a:gd name="T70" fmla="*/ 9 w 633"/>
                  <a:gd name="T71" fmla="*/ 225 h 5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3"/>
                  <a:gd name="T109" fmla="*/ 0 h 535"/>
                  <a:gd name="T110" fmla="*/ 633 w 633"/>
                  <a:gd name="T111" fmla="*/ 535 h 5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3" h="535">
                    <a:moveTo>
                      <a:pt x="21" y="492"/>
                    </a:moveTo>
                    <a:lnTo>
                      <a:pt x="433" y="418"/>
                    </a:lnTo>
                    <a:lnTo>
                      <a:pt x="477" y="463"/>
                    </a:lnTo>
                    <a:lnTo>
                      <a:pt x="518" y="483"/>
                    </a:lnTo>
                    <a:lnTo>
                      <a:pt x="610" y="513"/>
                    </a:lnTo>
                    <a:lnTo>
                      <a:pt x="617" y="535"/>
                    </a:lnTo>
                    <a:lnTo>
                      <a:pt x="631" y="504"/>
                    </a:lnTo>
                    <a:lnTo>
                      <a:pt x="633" y="458"/>
                    </a:lnTo>
                    <a:lnTo>
                      <a:pt x="617" y="370"/>
                    </a:lnTo>
                    <a:lnTo>
                      <a:pt x="617" y="283"/>
                    </a:lnTo>
                    <a:lnTo>
                      <a:pt x="572" y="151"/>
                    </a:lnTo>
                    <a:lnTo>
                      <a:pt x="564" y="93"/>
                    </a:lnTo>
                    <a:lnTo>
                      <a:pt x="536" y="0"/>
                    </a:lnTo>
                    <a:lnTo>
                      <a:pt x="402" y="31"/>
                    </a:lnTo>
                    <a:lnTo>
                      <a:pt x="330" y="107"/>
                    </a:lnTo>
                    <a:lnTo>
                      <a:pt x="324" y="129"/>
                    </a:lnTo>
                    <a:lnTo>
                      <a:pt x="282" y="171"/>
                    </a:lnTo>
                    <a:lnTo>
                      <a:pt x="292" y="188"/>
                    </a:lnTo>
                    <a:lnTo>
                      <a:pt x="303" y="201"/>
                    </a:lnTo>
                    <a:lnTo>
                      <a:pt x="297" y="204"/>
                    </a:lnTo>
                    <a:lnTo>
                      <a:pt x="309" y="223"/>
                    </a:lnTo>
                    <a:lnTo>
                      <a:pt x="310" y="239"/>
                    </a:lnTo>
                    <a:lnTo>
                      <a:pt x="269" y="277"/>
                    </a:lnTo>
                    <a:lnTo>
                      <a:pt x="209" y="292"/>
                    </a:lnTo>
                    <a:lnTo>
                      <a:pt x="193" y="303"/>
                    </a:lnTo>
                    <a:lnTo>
                      <a:pt x="170" y="295"/>
                    </a:lnTo>
                    <a:lnTo>
                      <a:pt x="103" y="301"/>
                    </a:lnTo>
                    <a:lnTo>
                      <a:pt x="52" y="322"/>
                    </a:lnTo>
                    <a:lnTo>
                      <a:pt x="52" y="346"/>
                    </a:lnTo>
                    <a:lnTo>
                      <a:pt x="62" y="361"/>
                    </a:lnTo>
                    <a:lnTo>
                      <a:pt x="68" y="361"/>
                    </a:lnTo>
                    <a:lnTo>
                      <a:pt x="77" y="384"/>
                    </a:lnTo>
                    <a:lnTo>
                      <a:pt x="64" y="392"/>
                    </a:lnTo>
                    <a:lnTo>
                      <a:pt x="58" y="412"/>
                    </a:lnTo>
                    <a:lnTo>
                      <a:pt x="0" y="463"/>
                    </a:lnTo>
                    <a:lnTo>
                      <a:pt x="21" y="492"/>
                    </a:lnTo>
                    <a:close/>
                  </a:path>
                </a:pathLst>
              </a:custGeom>
              <a:solidFill>
                <a:srgbClr val="A9CF83"/>
              </a:solidFill>
              <a:ln w="19050">
                <a:solidFill>
                  <a:schemeClr val="accent3">
                    <a:lumMod val="20000"/>
                    <a:lumOff val="80000"/>
                  </a:schemeClr>
                </a:solidFill>
                <a:round/>
                <a:headEnd/>
                <a:tailEnd/>
              </a:ln>
              <a:effectLst>
                <a:outerShdw blurRad="63500" sx="102000" sy="102000" algn="ctr" rotWithShape="0">
                  <a:prstClr val="black">
                    <a:alpha val="40000"/>
                  </a:prstClr>
                </a:outerShdw>
              </a:effectLst>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C1C051D8-203D-4BE4-BFA1-FC02160B5B06}"/>
                  </a:ext>
                </a:extLst>
              </p:cNvPr>
              <p:cNvSpPr/>
              <p:nvPr/>
            </p:nvSpPr>
            <p:spPr>
              <a:xfrm>
                <a:off x="1015313" y="2853949"/>
                <a:ext cx="203401" cy="20118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sp>
            <p:nvSpPr>
              <p:cNvPr id="25" name="TextBox 24">
                <a:extLst>
                  <a:ext uri="{FF2B5EF4-FFF2-40B4-BE49-F238E27FC236}">
                    <a16:creationId xmlns:a16="http://schemas.microsoft.com/office/drawing/2014/main" id="{7A7AFB19-C453-4CCB-B95A-C0F21A39C834}"/>
                  </a:ext>
                </a:extLst>
              </p:cNvPr>
              <p:cNvSpPr txBox="1"/>
              <p:nvPr/>
            </p:nvSpPr>
            <p:spPr>
              <a:xfrm>
                <a:off x="201305" y="2278281"/>
                <a:ext cx="1741216" cy="4364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088"/>
                    </a:solidFill>
                    <a:effectLst/>
                    <a:uLnTx/>
                    <a:uFillTx/>
                    <a:latin typeface="Arial" panose="020B0604020202020204"/>
                    <a:ea typeface="+mn-ea"/>
                    <a:cs typeface="+mn-cs"/>
                  </a:rPr>
                  <a:t>West Valley, </a:t>
                </a:r>
                <a:br>
                  <a:rPr kumimoji="0" lang="en-US" sz="1400" b="1" i="0" u="none" strike="noStrike" kern="1200" cap="none" spc="0" normalizeH="0" baseline="0" noProof="0" dirty="0">
                    <a:ln>
                      <a:noFill/>
                    </a:ln>
                    <a:solidFill>
                      <a:srgbClr val="003088"/>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003088"/>
                    </a:solidFill>
                    <a:effectLst/>
                    <a:uLnTx/>
                    <a:uFillTx/>
                    <a:latin typeface="Arial" panose="020B0604020202020204"/>
                    <a:ea typeface="+mn-ea"/>
                    <a:cs typeface="+mn-cs"/>
                  </a:rPr>
                  <a:t>New York</a:t>
                </a:r>
              </a:p>
            </p:txBody>
          </p:sp>
        </p:grpSp>
      </p:grpSp>
      <p:sp>
        <p:nvSpPr>
          <p:cNvPr id="8" name="TextBox 7">
            <a:extLst>
              <a:ext uri="{FF2B5EF4-FFF2-40B4-BE49-F238E27FC236}">
                <a16:creationId xmlns:a16="http://schemas.microsoft.com/office/drawing/2014/main" id="{13553CA7-D340-DD75-5684-379C7D8918E2}"/>
              </a:ext>
            </a:extLst>
          </p:cNvPr>
          <p:cNvSpPr txBox="1"/>
          <p:nvPr/>
        </p:nvSpPr>
        <p:spPr>
          <a:xfrm>
            <a:off x="857703" y="484590"/>
            <a:ext cx="11959119"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3E6637"/>
                </a:solidFill>
                <a:effectLst/>
                <a:uLnTx/>
                <a:uFillTx/>
                <a:latin typeface="Arial Black" panose="020B0A04020102020204"/>
                <a:ea typeface="+mn-ea"/>
                <a:cs typeface="Calibri" panose="020F0502020204030204" pitchFamily="34" charset="0"/>
              </a:rPr>
              <a:t>West Valley Demonstration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3E6637"/>
              </a:solidFill>
              <a:effectLst/>
              <a:uLnTx/>
              <a:uFillTx/>
              <a:latin typeface="Arial Black" panose="020B0A04020102020204"/>
              <a:ea typeface="+mn-ea"/>
              <a:cs typeface="Calibri" panose="020F0502020204030204" pitchFamily="34" charset="0"/>
            </a:endParaRPr>
          </a:p>
        </p:txBody>
      </p:sp>
      <p:pic>
        <p:nvPicPr>
          <p:cNvPr id="7" name="Picture 6" descr="A picture containing floor">
            <a:extLst>
              <a:ext uri="{FF2B5EF4-FFF2-40B4-BE49-F238E27FC236}">
                <a16:creationId xmlns:a16="http://schemas.microsoft.com/office/drawing/2014/main" id="{4F9569C9-2C68-D598-DB64-431D84BA1E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83791" y="3890252"/>
            <a:ext cx="4399129" cy="2168482"/>
          </a:xfrm>
          <a:prstGeom prst="rect">
            <a:avLst/>
          </a:prstGeom>
        </p:spPr>
      </p:pic>
      <p:pic>
        <p:nvPicPr>
          <p:cNvPr id="1028" name="Picture 4" descr="The first shipment of waste for disposal from the demolition of the Main Plant Process Building departs the West Valley Demonstration Project. ">
            <a:extLst>
              <a:ext uri="{FF2B5EF4-FFF2-40B4-BE49-F238E27FC236}">
                <a16:creationId xmlns:a16="http://schemas.microsoft.com/office/drawing/2014/main" id="{E2C041D2-E1EA-B1E5-02B8-661A7E732BB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206419" y="3885684"/>
            <a:ext cx="4116414" cy="2173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onstruction site with cranes spraying water&#10;&#10;Description automatically generated with medium confidence">
            <a:extLst>
              <a:ext uri="{FF2B5EF4-FFF2-40B4-BE49-F238E27FC236}">
                <a16:creationId xmlns:a16="http://schemas.microsoft.com/office/drawing/2014/main" id="{623EA842-5E48-CB9E-4795-8C90108AB8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3885684"/>
            <a:ext cx="4206419" cy="2173050"/>
          </a:xfrm>
          <a:prstGeom prst="rect">
            <a:avLst/>
          </a:prstGeom>
        </p:spPr>
      </p:pic>
      <p:sp>
        <p:nvSpPr>
          <p:cNvPr id="2" name="Slide Number Placeholder 1">
            <a:extLst>
              <a:ext uri="{FF2B5EF4-FFF2-40B4-BE49-F238E27FC236}">
                <a16:creationId xmlns:a16="http://schemas.microsoft.com/office/drawing/2014/main" id="{210D8034-3EC0-A172-7112-172CC9714CF0}"/>
              </a:ext>
            </a:extLst>
          </p:cNvPr>
          <p:cNvSpPr>
            <a:spLocks noGrp="1"/>
          </p:cNvSpPr>
          <p:nvPr>
            <p:ph type="sldNum" sz="quarter" idx="11"/>
          </p:nvPr>
        </p:nvSpPr>
        <p:spPr/>
        <p:txBody>
          <a:bodyPr/>
          <a:lstStyle/>
          <a:p>
            <a:pPr algn="ctr">
              <a:defRPr/>
            </a:pPr>
            <a:fld id="{F04C2B28-D913-4DCD-9CF5-F7D951D22168}" type="slidenum">
              <a:rPr lang="en-US" sz="1200" smtClean="0">
                <a:solidFill>
                  <a:schemeClr val="bg1"/>
                </a:solidFill>
              </a:rPr>
              <a:pPr algn="ctr">
                <a:defRPr/>
              </a:pPr>
              <a:t>7</a:t>
            </a:fld>
            <a:endParaRPr lang="en-US" sz="1200" dirty="0">
              <a:solidFill>
                <a:schemeClr val="bg1"/>
              </a:solidFill>
            </a:endParaRPr>
          </a:p>
        </p:txBody>
      </p:sp>
    </p:spTree>
    <p:extLst>
      <p:ext uri="{BB962C8B-B14F-4D97-AF65-F5344CB8AC3E}">
        <p14:creationId xmlns:p14="http://schemas.microsoft.com/office/powerpoint/2010/main" val="2861215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2909AD-82DF-47AF-9F10-6648F6E5D7B9}"/>
              </a:ext>
            </a:extLst>
          </p:cNvPr>
          <p:cNvSpPr>
            <a:spLocks noGrp="1"/>
          </p:cNvSpPr>
          <p:nvPr>
            <p:ph sz="quarter" idx="4294967295"/>
          </p:nvPr>
        </p:nvSpPr>
        <p:spPr>
          <a:xfrm>
            <a:off x="857703" y="1548853"/>
            <a:ext cx="10117764" cy="4356602"/>
          </a:xfrm>
        </p:spPr>
        <p:txBody>
          <a:bodyPr>
            <a:noAutofit/>
          </a:bodyPr>
          <a:lstStyle/>
          <a:p>
            <a:pPr marL="0" indent="0">
              <a:lnSpc>
                <a:spcPct val="100000"/>
              </a:lnSpc>
              <a:spcBef>
                <a:spcPts val="0"/>
              </a:spcBef>
              <a:buNone/>
            </a:pPr>
            <a:r>
              <a:rPr lang="en-US" sz="2800" b="1" dirty="0">
                <a:solidFill>
                  <a:srgbClr val="002499"/>
                </a:solidFill>
                <a:ea typeface="Calibri" panose="020F0502020204030204" pitchFamily="34" charset="0"/>
              </a:rPr>
              <a:t>Upcoming Work: </a:t>
            </a:r>
            <a:endParaRPr lang="en-US" sz="2800" dirty="0">
              <a:solidFill>
                <a:srgbClr val="002499"/>
              </a:solidFill>
              <a:ea typeface="Calibri" panose="020F0502020204030204" pitchFamily="34" charset="0"/>
            </a:endParaRPr>
          </a:p>
          <a:p>
            <a:pPr>
              <a:lnSpc>
                <a:spcPct val="100000"/>
              </a:lnSpc>
              <a:spcBef>
                <a:spcPts val="0"/>
              </a:spcBef>
            </a:pPr>
            <a:r>
              <a:rPr lang="en-US" dirty="0">
                <a:solidFill>
                  <a:srgbClr val="002499"/>
                </a:solidFill>
                <a:ea typeface="Times New Roman" panose="02020603050405020304" pitchFamily="18" charset="0"/>
              </a:rPr>
              <a:t>Complete the controlled demolition of the Main Plant Process Building</a:t>
            </a:r>
          </a:p>
          <a:p>
            <a:pPr>
              <a:lnSpc>
                <a:spcPct val="100000"/>
              </a:lnSpc>
              <a:spcBef>
                <a:spcPts val="0"/>
              </a:spcBef>
            </a:pPr>
            <a:r>
              <a:rPr lang="en-US" dirty="0">
                <a:solidFill>
                  <a:srgbClr val="002499"/>
                </a:solidFill>
                <a:ea typeface="Times New Roman" panose="02020603050405020304" pitchFamily="18" charset="0"/>
              </a:rPr>
              <a:t>Install polyethylene weather protective cover over the Main Plant concrete slab for added environmental protection</a:t>
            </a:r>
          </a:p>
        </p:txBody>
      </p:sp>
      <p:grpSp>
        <p:nvGrpSpPr>
          <p:cNvPr id="16" name="Group 15">
            <a:extLst>
              <a:ext uri="{FF2B5EF4-FFF2-40B4-BE49-F238E27FC236}">
                <a16:creationId xmlns:a16="http://schemas.microsoft.com/office/drawing/2014/main" id="{51ECC676-C519-4080-A567-2B74EAB7E645}"/>
              </a:ext>
            </a:extLst>
          </p:cNvPr>
          <p:cNvGrpSpPr/>
          <p:nvPr/>
        </p:nvGrpSpPr>
        <p:grpSpPr>
          <a:xfrm>
            <a:off x="9550473" y="66656"/>
            <a:ext cx="2641527" cy="1482197"/>
            <a:chOff x="201305" y="1834797"/>
            <a:chExt cx="2899126" cy="1646081"/>
          </a:xfrm>
        </p:grpSpPr>
        <p:sp>
          <p:nvSpPr>
            <p:cNvPr id="18" name="Freeform 314">
              <a:extLst>
                <a:ext uri="{FF2B5EF4-FFF2-40B4-BE49-F238E27FC236}">
                  <a16:creationId xmlns:a16="http://schemas.microsoft.com/office/drawing/2014/main" id="{90D2C784-3F79-4A77-A257-3D9B1EBD0D11}"/>
                </a:ext>
              </a:extLst>
            </p:cNvPr>
            <p:cNvSpPr>
              <a:spLocks noChangeAspect="1"/>
            </p:cNvSpPr>
            <p:nvPr/>
          </p:nvSpPr>
          <p:spPr bwMode="auto">
            <a:xfrm>
              <a:off x="2507405" y="3167133"/>
              <a:ext cx="593026" cy="313745"/>
            </a:xfrm>
            <a:custGeom>
              <a:avLst/>
              <a:gdLst>
                <a:gd name="T0" fmla="*/ 7 w 197"/>
                <a:gd name="T1" fmla="*/ 49 h 109"/>
                <a:gd name="T2" fmla="*/ 39 w 197"/>
                <a:gd name="T3" fmla="*/ 32 h 109"/>
                <a:gd name="T4" fmla="*/ 61 w 197"/>
                <a:gd name="T5" fmla="*/ 22 h 109"/>
                <a:gd name="T6" fmla="*/ 39 w 197"/>
                <a:gd name="T7" fmla="*/ 38 h 109"/>
                <a:gd name="T8" fmla="*/ 40 w 197"/>
                <a:gd name="T9" fmla="*/ 38 h 109"/>
                <a:gd name="T10" fmla="*/ 75 w 197"/>
                <a:gd name="T11" fmla="*/ 17 h 109"/>
                <a:gd name="T12" fmla="*/ 91 w 197"/>
                <a:gd name="T13" fmla="*/ 3 h 109"/>
                <a:gd name="T14" fmla="*/ 90 w 197"/>
                <a:gd name="T15" fmla="*/ 0 h 109"/>
                <a:gd name="T16" fmla="*/ 75 w 197"/>
                <a:gd name="T17" fmla="*/ 8 h 109"/>
                <a:gd name="T18" fmla="*/ 72 w 197"/>
                <a:gd name="T19" fmla="*/ 7 h 109"/>
                <a:gd name="T20" fmla="*/ 65 w 197"/>
                <a:gd name="T21" fmla="*/ 17 h 109"/>
                <a:gd name="T22" fmla="*/ 60 w 197"/>
                <a:gd name="T23" fmla="*/ 17 h 109"/>
                <a:gd name="T24" fmla="*/ 71 w 197"/>
                <a:gd name="T25" fmla="*/ 0 h 109"/>
                <a:gd name="T26" fmla="*/ 59 w 197"/>
                <a:gd name="T27" fmla="*/ 13 h 109"/>
                <a:gd name="T28" fmla="*/ 19 w 197"/>
                <a:gd name="T29" fmla="*/ 25 h 109"/>
                <a:gd name="T30" fmla="*/ 11 w 197"/>
                <a:gd name="T31" fmla="*/ 35 h 109"/>
                <a:gd name="T32" fmla="*/ 5 w 197"/>
                <a:gd name="T33" fmla="*/ 37 h 109"/>
                <a:gd name="T34" fmla="*/ 0 w 197"/>
                <a:gd name="T35" fmla="*/ 44 h 109"/>
                <a:gd name="T36" fmla="*/ 7 w 197"/>
                <a:gd name="T37" fmla="*/ 49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
                <a:gd name="T58" fmla="*/ 0 h 109"/>
                <a:gd name="T59" fmla="*/ 197 w 197"/>
                <a:gd name="T60" fmla="*/ 109 h 1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 h="109">
                  <a:moveTo>
                    <a:pt x="15" y="109"/>
                  </a:moveTo>
                  <a:lnTo>
                    <a:pt x="84" y="72"/>
                  </a:lnTo>
                  <a:lnTo>
                    <a:pt x="132" y="50"/>
                  </a:lnTo>
                  <a:lnTo>
                    <a:pt x="84" y="85"/>
                  </a:lnTo>
                  <a:lnTo>
                    <a:pt x="87" y="85"/>
                  </a:lnTo>
                  <a:lnTo>
                    <a:pt x="161" y="37"/>
                  </a:lnTo>
                  <a:lnTo>
                    <a:pt x="197" y="6"/>
                  </a:lnTo>
                  <a:lnTo>
                    <a:pt x="194" y="0"/>
                  </a:lnTo>
                  <a:lnTo>
                    <a:pt x="161" y="18"/>
                  </a:lnTo>
                  <a:lnTo>
                    <a:pt x="156" y="17"/>
                  </a:lnTo>
                  <a:lnTo>
                    <a:pt x="141" y="37"/>
                  </a:lnTo>
                  <a:lnTo>
                    <a:pt x="130" y="37"/>
                  </a:lnTo>
                  <a:lnTo>
                    <a:pt x="154" y="0"/>
                  </a:lnTo>
                  <a:lnTo>
                    <a:pt x="128" y="30"/>
                  </a:lnTo>
                  <a:lnTo>
                    <a:pt x="41" y="57"/>
                  </a:lnTo>
                  <a:lnTo>
                    <a:pt x="23" y="77"/>
                  </a:lnTo>
                  <a:lnTo>
                    <a:pt x="11" y="82"/>
                  </a:lnTo>
                  <a:lnTo>
                    <a:pt x="0" y="98"/>
                  </a:lnTo>
                  <a:lnTo>
                    <a:pt x="15" y="109"/>
                  </a:lnTo>
                  <a:close/>
                </a:path>
              </a:pathLst>
            </a:custGeom>
            <a:solidFill>
              <a:srgbClr val="A9CF83"/>
            </a:solidFill>
            <a:ln w="19050">
              <a:solidFill>
                <a:schemeClr val="accent3">
                  <a:lumMod val="20000"/>
                  <a:lumOff val="80000"/>
                </a:schemeClr>
              </a:solidFill>
              <a:round/>
              <a:headEnd/>
              <a:tailEnd/>
            </a:ln>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9" name="Group 18">
              <a:extLst>
                <a:ext uri="{FF2B5EF4-FFF2-40B4-BE49-F238E27FC236}">
                  <a16:creationId xmlns:a16="http://schemas.microsoft.com/office/drawing/2014/main" id="{98C29B9A-CF93-4B3D-8E78-34FC812C229E}"/>
                </a:ext>
              </a:extLst>
            </p:cNvPr>
            <p:cNvGrpSpPr/>
            <p:nvPr/>
          </p:nvGrpSpPr>
          <p:grpSpPr>
            <a:xfrm>
              <a:off x="201305" y="1834797"/>
              <a:ext cx="2390188" cy="1555827"/>
              <a:chOff x="201305" y="1834797"/>
              <a:chExt cx="2390188" cy="1555827"/>
            </a:xfrm>
          </p:grpSpPr>
          <p:sp>
            <p:nvSpPr>
              <p:cNvPr id="20" name="Freeform 301">
                <a:extLst>
                  <a:ext uri="{FF2B5EF4-FFF2-40B4-BE49-F238E27FC236}">
                    <a16:creationId xmlns:a16="http://schemas.microsoft.com/office/drawing/2014/main" id="{A86D53BF-432D-4FE2-9DFC-2AAE4AAC1F26}"/>
                  </a:ext>
                </a:extLst>
              </p:cNvPr>
              <p:cNvSpPr>
                <a:spLocks noChangeAspect="1"/>
              </p:cNvSpPr>
              <p:nvPr/>
            </p:nvSpPr>
            <p:spPr bwMode="auto">
              <a:xfrm>
                <a:off x="706201" y="1834797"/>
                <a:ext cx="1885292" cy="1555827"/>
              </a:xfrm>
              <a:custGeom>
                <a:avLst/>
                <a:gdLst>
                  <a:gd name="T0" fmla="*/ 9 w 633"/>
                  <a:gd name="T1" fmla="*/ 225 h 535"/>
                  <a:gd name="T2" fmla="*/ 196 w 633"/>
                  <a:gd name="T3" fmla="*/ 191 h 535"/>
                  <a:gd name="T4" fmla="*/ 216 w 633"/>
                  <a:gd name="T5" fmla="*/ 212 h 535"/>
                  <a:gd name="T6" fmla="*/ 235 w 633"/>
                  <a:gd name="T7" fmla="*/ 221 h 535"/>
                  <a:gd name="T8" fmla="*/ 277 w 633"/>
                  <a:gd name="T9" fmla="*/ 235 h 535"/>
                  <a:gd name="T10" fmla="*/ 279 w 633"/>
                  <a:gd name="T11" fmla="*/ 245 h 535"/>
                  <a:gd name="T12" fmla="*/ 286 w 633"/>
                  <a:gd name="T13" fmla="*/ 231 h 535"/>
                  <a:gd name="T14" fmla="*/ 287 w 633"/>
                  <a:gd name="T15" fmla="*/ 210 h 535"/>
                  <a:gd name="T16" fmla="*/ 279 w 633"/>
                  <a:gd name="T17" fmla="*/ 169 h 535"/>
                  <a:gd name="T18" fmla="*/ 279 w 633"/>
                  <a:gd name="T19" fmla="*/ 129 h 535"/>
                  <a:gd name="T20" fmla="*/ 259 w 633"/>
                  <a:gd name="T21" fmla="*/ 69 h 535"/>
                  <a:gd name="T22" fmla="*/ 256 w 633"/>
                  <a:gd name="T23" fmla="*/ 43 h 535"/>
                  <a:gd name="T24" fmla="*/ 243 w 633"/>
                  <a:gd name="T25" fmla="*/ 0 h 535"/>
                  <a:gd name="T26" fmla="*/ 182 w 633"/>
                  <a:gd name="T27" fmla="*/ 14 h 535"/>
                  <a:gd name="T28" fmla="*/ 149 w 633"/>
                  <a:gd name="T29" fmla="*/ 49 h 535"/>
                  <a:gd name="T30" fmla="*/ 147 w 633"/>
                  <a:gd name="T31" fmla="*/ 59 h 535"/>
                  <a:gd name="T32" fmla="*/ 128 w 633"/>
                  <a:gd name="T33" fmla="*/ 78 h 535"/>
                  <a:gd name="T34" fmla="*/ 133 w 633"/>
                  <a:gd name="T35" fmla="*/ 86 h 535"/>
                  <a:gd name="T36" fmla="*/ 137 w 633"/>
                  <a:gd name="T37" fmla="*/ 92 h 535"/>
                  <a:gd name="T38" fmla="*/ 135 w 633"/>
                  <a:gd name="T39" fmla="*/ 93 h 535"/>
                  <a:gd name="T40" fmla="*/ 140 w 633"/>
                  <a:gd name="T41" fmla="*/ 102 h 535"/>
                  <a:gd name="T42" fmla="*/ 141 w 633"/>
                  <a:gd name="T43" fmla="*/ 110 h 535"/>
                  <a:gd name="T44" fmla="*/ 122 w 633"/>
                  <a:gd name="T45" fmla="*/ 127 h 535"/>
                  <a:gd name="T46" fmla="*/ 95 w 633"/>
                  <a:gd name="T47" fmla="*/ 134 h 535"/>
                  <a:gd name="T48" fmla="*/ 87 w 633"/>
                  <a:gd name="T49" fmla="*/ 139 h 535"/>
                  <a:gd name="T50" fmla="*/ 77 w 633"/>
                  <a:gd name="T51" fmla="*/ 135 h 535"/>
                  <a:gd name="T52" fmla="*/ 46 w 633"/>
                  <a:gd name="T53" fmla="*/ 138 h 535"/>
                  <a:gd name="T54" fmla="*/ 24 w 633"/>
                  <a:gd name="T55" fmla="*/ 148 h 535"/>
                  <a:gd name="T56" fmla="*/ 24 w 633"/>
                  <a:gd name="T57" fmla="*/ 158 h 535"/>
                  <a:gd name="T58" fmla="*/ 28 w 633"/>
                  <a:gd name="T59" fmla="*/ 165 h 535"/>
                  <a:gd name="T60" fmla="*/ 31 w 633"/>
                  <a:gd name="T61" fmla="*/ 165 h 535"/>
                  <a:gd name="T62" fmla="*/ 35 w 633"/>
                  <a:gd name="T63" fmla="*/ 176 h 535"/>
                  <a:gd name="T64" fmla="*/ 29 w 633"/>
                  <a:gd name="T65" fmla="*/ 179 h 535"/>
                  <a:gd name="T66" fmla="*/ 26 w 633"/>
                  <a:gd name="T67" fmla="*/ 189 h 535"/>
                  <a:gd name="T68" fmla="*/ 0 w 633"/>
                  <a:gd name="T69" fmla="*/ 212 h 535"/>
                  <a:gd name="T70" fmla="*/ 9 w 633"/>
                  <a:gd name="T71" fmla="*/ 225 h 5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3"/>
                  <a:gd name="T109" fmla="*/ 0 h 535"/>
                  <a:gd name="T110" fmla="*/ 633 w 633"/>
                  <a:gd name="T111" fmla="*/ 535 h 5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3" h="535">
                    <a:moveTo>
                      <a:pt x="21" y="492"/>
                    </a:moveTo>
                    <a:lnTo>
                      <a:pt x="433" y="418"/>
                    </a:lnTo>
                    <a:lnTo>
                      <a:pt x="477" y="463"/>
                    </a:lnTo>
                    <a:lnTo>
                      <a:pt x="518" y="483"/>
                    </a:lnTo>
                    <a:lnTo>
                      <a:pt x="610" y="513"/>
                    </a:lnTo>
                    <a:lnTo>
                      <a:pt x="617" y="535"/>
                    </a:lnTo>
                    <a:lnTo>
                      <a:pt x="631" y="504"/>
                    </a:lnTo>
                    <a:lnTo>
                      <a:pt x="633" y="458"/>
                    </a:lnTo>
                    <a:lnTo>
                      <a:pt x="617" y="370"/>
                    </a:lnTo>
                    <a:lnTo>
                      <a:pt x="617" y="283"/>
                    </a:lnTo>
                    <a:lnTo>
                      <a:pt x="572" y="151"/>
                    </a:lnTo>
                    <a:lnTo>
                      <a:pt x="564" y="93"/>
                    </a:lnTo>
                    <a:lnTo>
                      <a:pt x="536" y="0"/>
                    </a:lnTo>
                    <a:lnTo>
                      <a:pt x="402" y="31"/>
                    </a:lnTo>
                    <a:lnTo>
                      <a:pt x="330" y="107"/>
                    </a:lnTo>
                    <a:lnTo>
                      <a:pt x="324" y="129"/>
                    </a:lnTo>
                    <a:lnTo>
                      <a:pt x="282" y="171"/>
                    </a:lnTo>
                    <a:lnTo>
                      <a:pt x="292" y="188"/>
                    </a:lnTo>
                    <a:lnTo>
                      <a:pt x="303" y="201"/>
                    </a:lnTo>
                    <a:lnTo>
                      <a:pt x="297" y="204"/>
                    </a:lnTo>
                    <a:lnTo>
                      <a:pt x="309" y="223"/>
                    </a:lnTo>
                    <a:lnTo>
                      <a:pt x="310" y="239"/>
                    </a:lnTo>
                    <a:lnTo>
                      <a:pt x="269" y="277"/>
                    </a:lnTo>
                    <a:lnTo>
                      <a:pt x="209" y="292"/>
                    </a:lnTo>
                    <a:lnTo>
                      <a:pt x="193" y="303"/>
                    </a:lnTo>
                    <a:lnTo>
                      <a:pt x="170" y="295"/>
                    </a:lnTo>
                    <a:lnTo>
                      <a:pt x="103" y="301"/>
                    </a:lnTo>
                    <a:lnTo>
                      <a:pt x="52" y="322"/>
                    </a:lnTo>
                    <a:lnTo>
                      <a:pt x="52" y="346"/>
                    </a:lnTo>
                    <a:lnTo>
                      <a:pt x="62" y="361"/>
                    </a:lnTo>
                    <a:lnTo>
                      <a:pt x="68" y="361"/>
                    </a:lnTo>
                    <a:lnTo>
                      <a:pt x="77" y="384"/>
                    </a:lnTo>
                    <a:lnTo>
                      <a:pt x="64" y="392"/>
                    </a:lnTo>
                    <a:lnTo>
                      <a:pt x="58" y="412"/>
                    </a:lnTo>
                    <a:lnTo>
                      <a:pt x="0" y="463"/>
                    </a:lnTo>
                    <a:lnTo>
                      <a:pt x="21" y="492"/>
                    </a:lnTo>
                    <a:close/>
                  </a:path>
                </a:pathLst>
              </a:custGeom>
              <a:solidFill>
                <a:srgbClr val="A9CF83"/>
              </a:solidFill>
              <a:ln w="19050">
                <a:solidFill>
                  <a:schemeClr val="accent3">
                    <a:lumMod val="20000"/>
                    <a:lumOff val="80000"/>
                  </a:schemeClr>
                </a:solidFill>
                <a:round/>
                <a:headEnd/>
                <a:tailEnd/>
              </a:ln>
              <a:effectLst>
                <a:outerShdw blurRad="63500" sx="102000" sy="102000" algn="ctr" rotWithShape="0">
                  <a:prstClr val="black">
                    <a:alpha val="40000"/>
                  </a:prstClr>
                </a:outerShdw>
              </a:effectLst>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C1C051D8-203D-4BE4-BFA1-FC02160B5B06}"/>
                  </a:ext>
                </a:extLst>
              </p:cNvPr>
              <p:cNvSpPr/>
              <p:nvPr/>
            </p:nvSpPr>
            <p:spPr>
              <a:xfrm>
                <a:off x="1015313" y="2853949"/>
                <a:ext cx="203401" cy="20118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sp>
            <p:nvSpPr>
              <p:cNvPr id="25" name="TextBox 24">
                <a:extLst>
                  <a:ext uri="{FF2B5EF4-FFF2-40B4-BE49-F238E27FC236}">
                    <a16:creationId xmlns:a16="http://schemas.microsoft.com/office/drawing/2014/main" id="{7A7AFB19-C453-4CCB-B95A-C0F21A39C834}"/>
                  </a:ext>
                </a:extLst>
              </p:cNvPr>
              <p:cNvSpPr txBox="1"/>
              <p:nvPr/>
            </p:nvSpPr>
            <p:spPr>
              <a:xfrm>
                <a:off x="201305" y="2278281"/>
                <a:ext cx="1741216" cy="4364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088"/>
                    </a:solidFill>
                    <a:effectLst/>
                    <a:uLnTx/>
                    <a:uFillTx/>
                    <a:latin typeface="Arial" panose="020B0604020202020204"/>
                    <a:ea typeface="+mn-ea"/>
                    <a:cs typeface="+mn-cs"/>
                  </a:rPr>
                  <a:t>West Valley, </a:t>
                </a:r>
                <a:br>
                  <a:rPr kumimoji="0" lang="en-US" sz="1400" b="1" i="0" u="none" strike="noStrike" kern="1200" cap="none" spc="0" normalizeH="0" baseline="0" noProof="0" dirty="0">
                    <a:ln>
                      <a:noFill/>
                    </a:ln>
                    <a:solidFill>
                      <a:srgbClr val="003088"/>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003088"/>
                    </a:solidFill>
                    <a:effectLst/>
                    <a:uLnTx/>
                    <a:uFillTx/>
                    <a:latin typeface="Arial" panose="020B0604020202020204"/>
                    <a:ea typeface="+mn-ea"/>
                    <a:cs typeface="+mn-cs"/>
                  </a:rPr>
                  <a:t>New York</a:t>
                </a:r>
              </a:p>
            </p:txBody>
          </p:sp>
        </p:grpSp>
      </p:grpSp>
      <p:sp>
        <p:nvSpPr>
          <p:cNvPr id="8" name="TextBox 7">
            <a:extLst>
              <a:ext uri="{FF2B5EF4-FFF2-40B4-BE49-F238E27FC236}">
                <a16:creationId xmlns:a16="http://schemas.microsoft.com/office/drawing/2014/main" id="{13553CA7-D340-DD75-5684-379C7D8918E2}"/>
              </a:ext>
            </a:extLst>
          </p:cNvPr>
          <p:cNvSpPr txBox="1"/>
          <p:nvPr/>
        </p:nvSpPr>
        <p:spPr>
          <a:xfrm>
            <a:off x="857703" y="484590"/>
            <a:ext cx="11959119"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3E6637"/>
                </a:solidFill>
                <a:effectLst/>
                <a:uLnTx/>
                <a:uFillTx/>
                <a:latin typeface="Arial Black" panose="020B0A04020102020204"/>
                <a:ea typeface="+mn-ea"/>
                <a:cs typeface="Calibri" panose="020F0502020204030204" pitchFamily="34" charset="0"/>
              </a:rPr>
              <a:t>West Valley Demonstration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dirty="0">
              <a:ln>
                <a:noFill/>
              </a:ln>
              <a:solidFill>
                <a:srgbClr val="3E6637"/>
              </a:solidFill>
              <a:effectLst/>
              <a:uLnTx/>
              <a:uFillTx/>
              <a:latin typeface="Arial Black" panose="020B0A04020102020204"/>
              <a:ea typeface="+mn-ea"/>
              <a:cs typeface="Calibri" panose="020F0502020204030204" pitchFamily="34" charset="0"/>
            </a:endParaRPr>
          </a:p>
        </p:txBody>
      </p:sp>
      <p:pic>
        <p:nvPicPr>
          <p:cNvPr id="7" name="Picture 6" descr="A picture containing floor">
            <a:extLst>
              <a:ext uri="{FF2B5EF4-FFF2-40B4-BE49-F238E27FC236}">
                <a16:creationId xmlns:a16="http://schemas.microsoft.com/office/drawing/2014/main" id="{4F9569C9-2C68-D598-DB64-431D84BA1EE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83791" y="3890252"/>
            <a:ext cx="4399129" cy="2168482"/>
          </a:xfrm>
          <a:prstGeom prst="rect">
            <a:avLst/>
          </a:prstGeom>
        </p:spPr>
      </p:pic>
      <p:pic>
        <p:nvPicPr>
          <p:cNvPr id="1028" name="Picture 4" descr="The first shipment of waste for disposal from the demolition of the Main Plant Process Building departs the West Valley Demonstration Project. ">
            <a:extLst>
              <a:ext uri="{FF2B5EF4-FFF2-40B4-BE49-F238E27FC236}">
                <a16:creationId xmlns:a16="http://schemas.microsoft.com/office/drawing/2014/main" id="{E2C041D2-E1EA-B1E5-02B8-661A7E732BB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206419" y="3885684"/>
            <a:ext cx="4116414" cy="2173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onstruction site with cranes spraying water&#10;&#10;Description automatically generated with medium confidence">
            <a:extLst>
              <a:ext uri="{FF2B5EF4-FFF2-40B4-BE49-F238E27FC236}">
                <a16:creationId xmlns:a16="http://schemas.microsoft.com/office/drawing/2014/main" id="{623EA842-5E48-CB9E-4795-8C90108AB82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0" y="3885684"/>
            <a:ext cx="4206419" cy="2173050"/>
          </a:xfrm>
          <a:prstGeom prst="rect">
            <a:avLst/>
          </a:prstGeom>
        </p:spPr>
      </p:pic>
      <p:sp>
        <p:nvSpPr>
          <p:cNvPr id="2" name="Slide Number Placeholder 1">
            <a:extLst>
              <a:ext uri="{FF2B5EF4-FFF2-40B4-BE49-F238E27FC236}">
                <a16:creationId xmlns:a16="http://schemas.microsoft.com/office/drawing/2014/main" id="{210D8034-3EC0-A172-7112-172CC9714CF0}"/>
              </a:ext>
            </a:extLst>
          </p:cNvPr>
          <p:cNvSpPr>
            <a:spLocks noGrp="1"/>
          </p:cNvSpPr>
          <p:nvPr>
            <p:ph type="sldNum" sz="quarter" idx="11"/>
          </p:nvPr>
        </p:nvSpPr>
        <p:spPr/>
        <p:txBody>
          <a:bodyPr/>
          <a:lstStyle/>
          <a:p>
            <a:pPr algn="ctr">
              <a:defRPr/>
            </a:pPr>
            <a:fld id="{F04C2B28-D913-4DCD-9CF5-F7D951D22168}" type="slidenum">
              <a:rPr lang="en-US" sz="1200" smtClean="0">
                <a:solidFill>
                  <a:schemeClr val="bg1"/>
                </a:solidFill>
              </a:rPr>
              <a:pPr algn="ctr">
                <a:defRPr/>
              </a:pPr>
              <a:t>8</a:t>
            </a:fld>
            <a:endParaRPr lang="en-US" sz="1200" dirty="0">
              <a:solidFill>
                <a:schemeClr val="bg1"/>
              </a:solidFill>
            </a:endParaRPr>
          </a:p>
        </p:txBody>
      </p:sp>
    </p:spTree>
    <p:extLst>
      <p:ext uri="{BB962C8B-B14F-4D97-AF65-F5344CB8AC3E}">
        <p14:creationId xmlns:p14="http://schemas.microsoft.com/office/powerpoint/2010/main" val="51186630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3FE08B4B-7862-4B3C-8843-0EACFBD7C1ED}"/>
              </a:ext>
            </a:extLst>
          </p:cNvPr>
          <p:cNvGrpSpPr/>
          <p:nvPr/>
        </p:nvGrpSpPr>
        <p:grpSpPr>
          <a:xfrm>
            <a:off x="9708638" y="45291"/>
            <a:ext cx="2497010" cy="1655783"/>
            <a:chOff x="706201" y="1834797"/>
            <a:chExt cx="2394230" cy="1646081"/>
          </a:xfrm>
        </p:grpSpPr>
        <p:sp>
          <p:nvSpPr>
            <p:cNvPr id="29" name="Freeform 314">
              <a:extLst>
                <a:ext uri="{FF2B5EF4-FFF2-40B4-BE49-F238E27FC236}">
                  <a16:creationId xmlns:a16="http://schemas.microsoft.com/office/drawing/2014/main" id="{F1E9FC61-23BB-48E2-85B6-CB8383277A68}"/>
                </a:ext>
              </a:extLst>
            </p:cNvPr>
            <p:cNvSpPr>
              <a:spLocks noChangeAspect="1"/>
            </p:cNvSpPr>
            <p:nvPr/>
          </p:nvSpPr>
          <p:spPr bwMode="auto">
            <a:xfrm>
              <a:off x="2507405" y="3167133"/>
              <a:ext cx="593026" cy="313745"/>
            </a:xfrm>
            <a:custGeom>
              <a:avLst/>
              <a:gdLst>
                <a:gd name="T0" fmla="*/ 7 w 197"/>
                <a:gd name="T1" fmla="*/ 49 h 109"/>
                <a:gd name="T2" fmla="*/ 39 w 197"/>
                <a:gd name="T3" fmla="*/ 32 h 109"/>
                <a:gd name="T4" fmla="*/ 61 w 197"/>
                <a:gd name="T5" fmla="*/ 22 h 109"/>
                <a:gd name="T6" fmla="*/ 39 w 197"/>
                <a:gd name="T7" fmla="*/ 38 h 109"/>
                <a:gd name="T8" fmla="*/ 40 w 197"/>
                <a:gd name="T9" fmla="*/ 38 h 109"/>
                <a:gd name="T10" fmla="*/ 75 w 197"/>
                <a:gd name="T11" fmla="*/ 17 h 109"/>
                <a:gd name="T12" fmla="*/ 91 w 197"/>
                <a:gd name="T13" fmla="*/ 3 h 109"/>
                <a:gd name="T14" fmla="*/ 90 w 197"/>
                <a:gd name="T15" fmla="*/ 0 h 109"/>
                <a:gd name="T16" fmla="*/ 75 w 197"/>
                <a:gd name="T17" fmla="*/ 8 h 109"/>
                <a:gd name="T18" fmla="*/ 72 w 197"/>
                <a:gd name="T19" fmla="*/ 7 h 109"/>
                <a:gd name="T20" fmla="*/ 65 w 197"/>
                <a:gd name="T21" fmla="*/ 17 h 109"/>
                <a:gd name="T22" fmla="*/ 60 w 197"/>
                <a:gd name="T23" fmla="*/ 17 h 109"/>
                <a:gd name="T24" fmla="*/ 71 w 197"/>
                <a:gd name="T25" fmla="*/ 0 h 109"/>
                <a:gd name="T26" fmla="*/ 59 w 197"/>
                <a:gd name="T27" fmla="*/ 13 h 109"/>
                <a:gd name="T28" fmla="*/ 19 w 197"/>
                <a:gd name="T29" fmla="*/ 25 h 109"/>
                <a:gd name="T30" fmla="*/ 11 w 197"/>
                <a:gd name="T31" fmla="*/ 35 h 109"/>
                <a:gd name="T32" fmla="*/ 5 w 197"/>
                <a:gd name="T33" fmla="*/ 37 h 109"/>
                <a:gd name="T34" fmla="*/ 0 w 197"/>
                <a:gd name="T35" fmla="*/ 44 h 109"/>
                <a:gd name="T36" fmla="*/ 7 w 197"/>
                <a:gd name="T37" fmla="*/ 49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
                <a:gd name="T58" fmla="*/ 0 h 109"/>
                <a:gd name="T59" fmla="*/ 197 w 197"/>
                <a:gd name="T60" fmla="*/ 109 h 10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 h="109">
                  <a:moveTo>
                    <a:pt x="15" y="109"/>
                  </a:moveTo>
                  <a:lnTo>
                    <a:pt x="84" y="72"/>
                  </a:lnTo>
                  <a:lnTo>
                    <a:pt x="132" y="50"/>
                  </a:lnTo>
                  <a:lnTo>
                    <a:pt x="84" y="85"/>
                  </a:lnTo>
                  <a:lnTo>
                    <a:pt x="87" y="85"/>
                  </a:lnTo>
                  <a:lnTo>
                    <a:pt x="161" y="37"/>
                  </a:lnTo>
                  <a:lnTo>
                    <a:pt x="197" y="6"/>
                  </a:lnTo>
                  <a:lnTo>
                    <a:pt x="194" y="0"/>
                  </a:lnTo>
                  <a:lnTo>
                    <a:pt x="161" y="18"/>
                  </a:lnTo>
                  <a:lnTo>
                    <a:pt x="156" y="17"/>
                  </a:lnTo>
                  <a:lnTo>
                    <a:pt x="141" y="37"/>
                  </a:lnTo>
                  <a:lnTo>
                    <a:pt x="130" y="37"/>
                  </a:lnTo>
                  <a:lnTo>
                    <a:pt x="154" y="0"/>
                  </a:lnTo>
                  <a:lnTo>
                    <a:pt x="128" y="30"/>
                  </a:lnTo>
                  <a:lnTo>
                    <a:pt x="41" y="57"/>
                  </a:lnTo>
                  <a:lnTo>
                    <a:pt x="23" y="77"/>
                  </a:lnTo>
                  <a:lnTo>
                    <a:pt x="11" y="82"/>
                  </a:lnTo>
                  <a:lnTo>
                    <a:pt x="0" y="98"/>
                  </a:lnTo>
                  <a:lnTo>
                    <a:pt x="15" y="109"/>
                  </a:lnTo>
                  <a:close/>
                </a:path>
              </a:pathLst>
            </a:custGeom>
            <a:solidFill>
              <a:srgbClr val="A9CF83"/>
            </a:solidFill>
            <a:ln w="19050">
              <a:solidFill>
                <a:schemeClr val="accent3">
                  <a:lumMod val="20000"/>
                  <a:lumOff val="80000"/>
                </a:schemeClr>
              </a:solidFill>
              <a:round/>
              <a:headEnd/>
              <a:tailEnd/>
            </a:ln>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45" name="Group 44">
              <a:extLst>
                <a:ext uri="{FF2B5EF4-FFF2-40B4-BE49-F238E27FC236}">
                  <a16:creationId xmlns:a16="http://schemas.microsoft.com/office/drawing/2014/main" id="{404E40D4-870E-4F2A-8A34-B2AB574165ED}"/>
                </a:ext>
              </a:extLst>
            </p:cNvPr>
            <p:cNvGrpSpPr/>
            <p:nvPr/>
          </p:nvGrpSpPr>
          <p:grpSpPr>
            <a:xfrm>
              <a:off x="706201" y="1834797"/>
              <a:ext cx="1911060" cy="1555827"/>
              <a:chOff x="706201" y="1834797"/>
              <a:chExt cx="1911060" cy="1555827"/>
            </a:xfrm>
          </p:grpSpPr>
          <p:sp>
            <p:nvSpPr>
              <p:cNvPr id="20" name="Freeform 301">
                <a:extLst>
                  <a:ext uri="{FF2B5EF4-FFF2-40B4-BE49-F238E27FC236}">
                    <a16:creationId xmlns:a16="http://schemas.microsoft.com/office/drawing/2014/main" id="{B3E82A3A-F22C-4BBC-9E59-13D55941634F}"/>
                  </a:ext>
                </a:extLst>
              </p:cNvPr>
              <p:cNvSpPr>
                <a:spLocks noChangeAspect="1"/>
              </p:cNvSpPr>
              <p:nvPr/>
            </p:nvSpPr>
            <p:spPr bwMode="auto">
              <a:xfrm>
                <a:off x="706201" y="1834797"/>
                <a:ext cx="1885292" cy="1555827"/>
              </a:xfrm>
              <a:custGeom>
                <a:avLst/>
                <a:gdLst>
                  <a:gd name="T0" fmla="*/ 9 w 633"/>
                  <a:gd name="T1" fmla="*/ 225 h 535"/>
                  <a:gd name="T2" fmla="*/ 196 w 633"/>
                  <a:gd name="T3" fmla="*/ 191 h 535"/>
                  <a:gd name="T4" fmla="*/ 216 w 633"/>
                  <a:gd name="T5" fmla="*/ 212 h 535"/>
                  <a:gd name="T6" fmla="*/ 235 w 633"/>
                  <a:gd name="T7" fmla="*/ 221 h 535"/>
                  <a:gd name="T8" fmla="*/ 277 w 633"/>
                  <a:gd name="T9" fmla="*/ 235 h 535"/>
                  <a:gd name="T10" fmla="*/ 279 w 633"/>
                  <a:gd name="T11" fmla="*/ 245 h 535"/>
                  <a:gd name="T12" fmla="*/ 286 w 633"/>
                  <a:gd name="T13" fmla="*/ 231 h 535"/>
                  <a:gd name="T14" fmla="*/ 287 w 633"/>
                  <a:gd name="T15" fmla="*/ 210 h 535"/>
                  <a:gd name="T16" fmla="*/ 279 w 633"/>
                  <a:gd name="T17" fmla="*/ 169 h 535"/>
                  <a:gd name="T18" fmla="*/ 279 w 633"/>
                  <a:gd name="T19" fmla="*/ 129 h 535"/>
                  <a:gd name="T20" fmla="*/ 259 w 633"/>
                  <a:gd name="T21" fmla="*/ 69 h 535"/>
                  <a:gd name="T22" fmla="*/ 256 w 633"/>
                  <a:gd name="T23" fmla="*/ 43 h 535"/>
                  <a:gd name="T24" fmla="*/ 243 w 633"/>
                  <a:gd name="T25" fmla="*/ 0 h 535"/>
                  <a:gd name="T26" fmla="*/ 182 w 633"/>
                  <a:gd name="T27" fmla="*/ 14 h 535"/>
                  <a:gd name="T28" fmla="*/ 149 w 633"/>
                  <a:gd name="T29" fmla="*/ 49 h 535"/>
                  <a:gd name="T30" fmla="*/ 147 w 633"/>
                  <a:gd name="T31" fmla="*/ 59 h 535"/>
                  <a:gd name="T32" fmla="*/ 128 w 633"/>
                  <a:gd name="T33" fmla="*/ 78 h 535"/>
                  <a:gd name="T34" fmla="*/ 133 w 633"/>
                  <a:gd name="T35" fmla="*/ 86 h 535"/>
                  <a:gd name="T36" fmla="*/ 137 w 633"/>
                  <a:gd name="T37" fmla="*/ 92 h 535"/>
                  <a:gd name="T38" fmla="*/ 135 w 633"/>
                  <a:gd name="T39" fmla="*/ 93 h 535"/>
                  <a:gd name="T40" fmla="*/ 140 w 633"/>
                  <a:gd name="T41" fmla="*/ 102 h 535"/>
                  <a:gd name="T42" fmla="*/ 141 w 633"/>
                  <a:gd name="T43" fmla="*/ 110 h 535"/>
                  <a:gd name="T44" fmla="*/ 122 w 633"/>
                  <a:gd name="T45" fmla="*/ 127 h 535"/>
                  <a:gd name="T46" fmla="*/ 95 w 633"/>
                  <a:gd name="T47" fmla="*/ 134 h 535"/>
                  <a:gd name="T48" fmla="*/ 87 w 633"/>
                  <a:gd name="T49" fmla="*/ 139 h 535"/>
                  <a:gd name="T50" fmla="*/ 77 w 633"/>
                  <a:gd name="T51" fmla="*/ 135 h 535"/>
                  <a:gd name="T52" fmla="*/ 46 w 633"/>
                  <a:gd name="T53" fmla="*/ 138 h 535"/>
                  <a:gd name="T54" fmla="*/ 24 w 633"/>
                  <a:gd name="T55" fmla="*/ 148 h 535"/>
                  <a:gd name="T56" fmla="*/ 24 w 633"/>
                  <a:gd name="T57" fmla="*/ 158 h 535"/>
                  <a:gd name="T58" fmla="*/ 28 w 633"/>
                  <a:gd name="T59" fmla="*/ 165 h 535"/>
                  <a:gd name="T60" fmla="*/ 31 w 633"/>
                  <a:gd name="T61" fmla="*/ 165 h 535"/>
                  <a:gd name="T62" fmla="*/ 35 w 633"/>
                  <a:gd name="T63" fmla="*/ 176 h 535"/>
                  <a:gd name="T64" fmla="*/ 29 w 633"/>
                  <a:gd name="T65" fmla="*/ 179 h 535"/>
                  <a:gd name="T66" fmla="*/ 26 w 633"/>
                  <a:gd name="T67" fmla="*/ 189 h 535"/>
                  <a:gd name="T68" fmla="*/ 0 w 633"/>
                  <a:gd name="T69" fmla="*/ 212 h 535"/>
                  <a:gd name="T70" fmla="*/ 9 w 633"/>
                  <a:gd name="T71" fmla="*/ 225 h 53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3"/>
                  <a:gd name="T109" fmla="*/ 0 h 535"/>
                  <a:gd name="T110" fmla="*/ 633 w 633"/>
                  <a:gd name="T111" fmla="*/ 535 h 53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3" h="535">
                    <a:moveTo>
                      <a:pt x="21" y="492"/>
                    </a:moveTo>
                    <a:lnTo>
                      <a:pt x="433" y="418"/>
                    </a:lnTo>
                    <a:lnTo>
                      <a:pt x="477" y="463"/>
                    </a:lnTo>
                    <a:lnTo>
                      <a:pt x="518" y="483"/>
                    </a:lnTo>
                    <a:lnTo>
                      <a:pt x="610" y="513"/>
                    </a:lnTo>
                    <a:lnTo>
                      <a:pt x="617" y="535"/>
                    </a:lnTo>
                    <a:lnTo>
                      <a:pt x="631" y="504"/>
                    </a:lnTo>
                    <a:lnTo>
                      <a:pt x="633" y="458"/>
                    </a:lnTo>
                    <a:lnTo>
                      <a:pt x="617" y="370"/>
                    </a:lnTo>
                    <a:lnTo>
                      <a:pt x="617" y="283"/>
                    </a:lnTo>
                    <a:lnTo>
                      <a:pt x="572" y="151"/>
                    </a:lnTo>
                    <a:lnTo>
                      <a:pt x="564" y="93"/>
                    </a:lnTo>
                    <a:lnTo>
                      <a:pt x="536" y="0"/>
                    </a:lnTo>
                    <a:lnTo>
                      <a:pt x="402" y="31"/>
                    </a:lnTo>
                    <a:lnTo>
                      <a:pt x="330" y="107"/>
                    </a:lnTo>
                    <a:lnTo>
                      <a:pt x="324" y="129"/>
                    </a:lnTo>
                    <a:lnTo>
                      <a:pt x="282" y="171"/>
                    </a:lnTo>
                    <a:lnTo>
                      <a:pt x="292" y="188"/>
                    </a:lnTo>
                    <a:lnTo>
                      <a:pt x="303" y="201"/>
                    </a:lnTo>
                    <a:lnTo>
                      <a:pt x="297" y="204"/>
                    </a:lnTo>
                    <a:lnTo>
                      <a:pt x="309" y="223"/>
                    </a:lnTo>
                    <a:lnTo>
                      <a:pt x="310" y="239"/>
                    </a:lnTo>
                    <a:lnTo>
                      <a:pt x="269" y="277"/>
                    </a:lnTo>
                    <a:lnTo>
                      <a:pt x="209" y="292"/>
                    </a:lnTo>
                    <a:lnTo>
                      <a:pt x="193" y="303"/>
                    </a:lnTo>
                    <a:lnTo>
                      <a:pt x="170" y="295"/>
                    </a:lnTo>
                    <a:lnTo>
                      <a:pt x="103" y="301"/>
                    </a:lnTo>
                    <a:lnTo>
                      <a:pt x="52" y="322"/>
                    </a:lnTo>
                    <a:lnTo>
                      <a:pt x="52" y="346"/>
                    </a:lnTo>
                    <a:lnTo>
                      <a:pt x="62" y="361"/>
                    </a:lnTo>
                    <a:lnTo>
                      <a:pt x="68" y="361"/>
                    </a:lnTo>
                    <a:lnTo>
                      <a:pt x="77" y="384"/>
                    </a:lnTo>
                    <a:lnTo>
                      <a:pt x="64" y="392"/>
                    </a:lnTo>
                    <a:lnTo>
                      <a:pt x="58" y="412"/>
                    </a:lnTo>
                    <a:lnTo>
                      <a:pt x="0" y="463"/>
                    </a:lnTo>
                    <a:lnTo>
                      <a:pt x="21" y="492"/>
                    </a:lnTo>
                    <a:close/>
                  </a:path>
                </a:pathLst>
              </a:custGeom>
              <a:solidFill>
                <a:srgbClr val="A9CF83"/>
              </a:solidFill>
              <a:ln w="19050">
                <a:solidFill>
                  <a:schemeClr val="accent3">
                    <a:lumMod val="20000"/>
                    <a:lumOff val="80000"/>
                  </a:schemeClr>
                </a:solidFill>
                <a:round/>
                <a:headEnd/>
                <a:tailEnd/>
              </a:ln>
              <a:effectLst>
                <a:outerShdw blurRad="63500" sx="102000" sy="102000" algn="ctr" rotWithShape="0">
                  <a:prstClr val="black">
                    <a:alpha val="40000"/>
                  </a:prstClr>
                </a:outerShdw>
              </a:effectLst>
            </p:spPr>
            <p:txBody>
              <a:bodyPr lIns="91407" tIns="45704" rIns="91407" bIns="45704"/>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6" name="Oval 35">
                <a:extLst>
                  <a:ext uri="{FF2B5EF4-FFF2-40B4-BE49-F238E27FC236}">
                    <a16:creationId xmlns:a16="http://schemas.microsoft.com/office/drawing/2014/main" id="{66C5795B-3B5A-42C3-B140-CE9F8064728C}"/>
                  </a:ext>
                </a:extLst>
              </p:cNvPr>
              <p:cNvSpPr/>
              <p:nvPr/>
            </p:nvSpPr>
            <p:spPr>
              <a:xfrm>
                <a:off x="2265025" y="2534580"/>
                <a:ext cx="203401" cy="201182"/>
              </a:xfrm>
              <a:prstGeom prst="ellipse">
                <a:avLst/>
              </a:prstGeom>
              <a:solidFill>
                <a:srgbClr val="0D3A98"/>
              </a:solidFill>
              <a:ln w="952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sp>
            <p:nvSpPr>
              <p:cNvPr id="42" name="TextBox 41">
                <a:extLst>
                  <a:ext uri="{FF2B5EF4-FFF2-40B4-BE49-F238E27FC236}">
                    <a16:creationId xmlns:a16="http://schemas.microsoft.com/office/drawing/2014/main" id="{53FB38EC-4B96-4892-A6D7-24884C04E915}"/>
                  </a:ext>
                </a:extLst>
              </p:cNvPr>
              <p:cNvSpPr txBox="1"/>
              <p:nvPr/>
            </p:nvSpPr>
            <p:spPr>
              <a:xfrm>
                <a:off x="876045" y="2614918"/>
                <a:ext cx="1741216" cy="4364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3265"/>
                    </a:solidFill>
                    <a:effectLst/>
                    <a:uLnTx/>
                    <a:uFillTx/>
                    <a:latin typeface="Arial" panose="020B0604020202020204"/>
                    <a:ea typeface="+mn-ea"/>
                    <a:cs typeface="+mn-cs"/>
                  </a:rPr>
                  <a:t>EMCBC-NY, </a:t>
                </a:r>
                <a:br>
                  <a:rPr kumimoji="0" lang="en-US" sz="1400" b="1" i="0" u="none" strike="noStrike" kern="1200" cap="none" spc="0" normalizeH="0" baseline="0" noProof="0">
                    <a:ln>
                      <a:noFill/>
                    </a:ln>
                    <a:solidFill>
                      <a:srgbClr val="323265"/>
                    </a:solidFill>
                    <a:effectLst/>
                    <a:uLnTx/>
                    <a:uFillTx/>
                    <a:latin typeface="Arial" panose="020B0604020202020204"/>
                    <a:ea typeface="+mn-ea"/>
                    <a:cs typeface="+mn-cs"/>
                  </a:rPr>
                </a:br>
                <a:r>
                  <a:rPr kumimoji="0" lang="en-US" sz="1400" b="1" i="0" u="none" strike="noStrike" kern="1200" cap="none" spc="0" normalizeH="0" baseline="0" noProof="0">
                    <a:ln>
                      <a:noFill/>
                    </a:ln>
                    <a:solidFill>
                      <a:srgbClr val="323265"/>
                    </a:solidFill>
                    <a:effectLst/>
                    <a:uLnTx/>
                    <a:uFillTx/>
                    <a:latin typeface="Arial" panose="020B0604020202020204"/>
                    <a:ea typeface="+mn-ea"/>
                    <a:cs typeface="+mn-cs"/>
                  </a:rPr>
                  <a:t>New York</a:t>
                </a:r>
              </a:p>
            </p:txBody>
          </p:sp>
        </p:grpSp>
      </p:grpSp>
      <p:pic>
        <p:nvPicPr>
          <p:cNvPr id="11" name="Picture 10">
            <a:extLst>
              <a:ext uri="{FF2B5EF4-FFF2-40B4-BE49-F238E27FC236}">
                <a16:creationId xmlns:a16="http://schemas.microsoft.com/office/drawing/2014/main" id="{C5FB36F3-72FA-4428-A2A3-443E69511B1F}"/>
              </a:ext>
            </a:extLst>
          </p:cNvPr>
          <p:cNvPicPr>
            <a:picLocks noChangeAspect="1"/>
          </p:cNvPicPr>
          <p:nvPr/>
        </p:nvPicPr>
        <p:blipFill rotWithShape="1">
          <a:blip r:embed="rId3"/>
          <a:srcRect t="16145" b="13999"/>
          <a:stretch/>
        </p:blipFill>
        <p:spPr>
          <a:xfrm>
            <a:off x="0" y="4031914"/>
            <a:ext cx="3944204" cy="2047165"/>
          </a:xfrm>
          <a:prstGeom prst="rect">
            <a:avLst/>
          </a:prstGeom>
        </p:spPr>
      </p:pic>
      <p:sp>
        <p:nvSpPr>
          <p:cNvPr id="4" name="Title 1">
            <a:extLst>
              <a:ext uri="{FF2B5EF4-FFF2-40B4-BE49-F238E27FC236}">
                <a16:creationId xmlns:a16="http://schemas.microsoft.com/office/drawing/2014/main" id="{22531A8F-F4B3-3095-EDCE-EE54EAE677FA}"/>
              </a:ext>
            </a:extLst>
          </p:cNvPr>
          <p:cNvSpPr txBox="1">
            <a:spLocks/>
          </p:cNvSpPr>
          <p:nvPr/>
        </p:nvSpPr>
        <p:spPr>
          <a:xfrm>
            <a:off x="810351" y="544313"/>
            <a:ext cx="9873465" cy="712333"/>
          </a:xfrm>
          <a:prstGeom prst="rect">
            <a:avLst/>
          </a:prstGeom>
        </p:spPr>
        <p:txBody>
          <a:bodyPr vert="horz" lIns="91440" tIns="45720" rIns="91440" bIns="45720" rtlCol="0" anchor="t" anchorCtr="0">
            <a:normAutofit/>
          </a:bodyPr>
          <a:lstStyle>
            <a:lvl1pPr algn="r" defTabSz="914400" rtl="0" eaLnBrk="1" latinLnBrk="0" hangingPunct="1">
              <a:lnSpc>
                <a:spcPct val="90000"/>
              </a:lnSpc>
              <a:spcBef>
                <a:spcPct val="0"/>
              </a:spcBef>
              <a:buNone/>
              <a:defRPr sz="2800"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E6637"/>
                </a:solidFill>
                <a:effectLst/>
                <a:uLnTx/>
                <a:uFillTx/>
                <a:latin typeface="Arial Black" panose="020B0A04020102020204"/>
                <a:ea typeface="+mj-ea"/>
                <a:cs typeface="Calibri" panose="020F0502020204030204" pitchFamily="34" charset="0"/>
              </a:rPr>
              <a:t>EMCBC-NY (formerly SPRU)</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Black" panose="020B0A04020102020204"/>
              <a:ea typeface="+mj-ea"/>
              <a:cs typeface="+mj-cs"/>
            </a:endParaRPr>
          </a:p>
        </p:txBody>
      </p:sp>
      <p:sp>
        <p:nvSpPr>
          <p:cNvPr id="6" name="TextBox 5">
            <a:extLst>
              <a:ext uri="{FF2B5EF4-FFF2-40B4-BE49-F238E27FC236}">
                <a16:creationId xmlns:a16="http://schemas.microsoft.com/office/drawing/2014/main" id="{A5AC2CD9-84D0-A7C7-8329-7B1627D72C72}"/>
              </a:ext>
            </a:extLst>
          </p:cNvPr>
          <p:cNvSpPr txBox="1"/>
          <p:nvPr/>
        </p:nvSpPr>
        <p:spPr>
          <a:xfrm>
            <a:off x="924923" y="1203039"/>
            <a:ext cx="10763165" cy="3539430"/>
          </a:xfrm>
          <a:prstGeom prst="rect">
            <a:avLst/>
          </a:prstGeom>
          <a:noFill/>
        </p:spPr>
        <p:txBody>
          <a:bodyPr wrap="square" rtlCol="0">
            <a:spAutoFit/>
          </a:bodyPr>
          <a:lstStyle/>
          <a:p>
            <a:r>
              <a:rPr lang="en-US" sz="2400" b="1" dirty="0">
                <a:solidFill>
                  <a:srgbClr val="003088"/>
                </a:solidFill>
              </a:rPr>
              <a:t>Progress</a:t>
            </a:r>
          </a:p>
          <a:p>
            <a:pPr marL="285750" indent="-285750">
              <a:buFont typeface="Arial" panose="020B0604020202020204" pitchFamily="34" charset="0"/>
              <a:buChar char="•"/>
            </a:pPr>
            <a:r>
              <a:rPr lang="en-US" sz="2000" dirty="0">
                <a:solidFill>
                  <a:srgbClr val="002499"/>
                </a:solidFill>
                <a:cs typeface="Arial" panose="020B0604020202020204" pitchFamily="34" charset="0"/>
              </a:rPr>
              <a:t>Twenty-four containers of suspect transuranic (TRU) waste from the Separations Process Research Unit (SPRU) project are being evaluated for commercial characterization and processing.</a:t>
            </a:r>
            <a:endParaRPr lang="en-US" sz="2000" b="1" dirty="0">
              <a:solidFill>
                <a:srgbClr val="002499"/>
              </a:solidFill>
              <a:cs typeface="Arial" panose="020B0604020202020204" pitchFamily="34" charset="0"/>
            </a:endParaRPr>
          </a:p>
          <a:p>
            <a:pPr marL="285750" indent="-285750">
              <a:buFont typeface="Arial" panose="020B0604020202020204" pitchFamily="34" charset="0"/>
              <a:buChar char="•"/>
            </a:pPr>
            <a:r>
              <a:rPr lang="en-US" sz="2000" dirty="0">
                <a:solidFill>
                  <a:srgbClr val="002499"/>
                </a:solidFill>
                <a:cs typeface="Arial" panose="020B0604020202020204" pitchFamily="34" charset="0"/>
              </a:rPr>
              <a:t>Renamed the SPRU field office as the Environmental Management Consolidated Business Center (EMCBC) New York (NY) Project Support Office</a:t>
            </a:r>
          </a:p>
          <a:p>
            <a:pPr marL="285750" indent="-285750">
              <a:buFont typeface="Arial" panose="020B0604020202020204" pitchFamily="34" charset="0"/>
              <a:buChar char="•"/>
            </a:pPr>
            <a:r>
              <a:rPr lang="en-US" sz="2000" dirty="0">
                <a:solidFill>
                  <a:srgbClr val="002499"/>
                </a:solidFill>
                <a:cs typeface="Arial" panose="020B0604020202020204" pitchFamily="34" charset="0"/>
              </a:rPr>
              <a:t>8A Contractors are conducting decontamination and decommissioning work for Naval Reactors at Knolls Atomic Power Laboratory and Kesselring sites.</a:t>
            </a:r>
          </a:p>
          <a:p>
            <a:pPr marL="285750" indent="-285750">
              <a:buFont typeface="Arial" panose="020B0604020202020204" pitchFamily="34" charset="0"/>
              <a:buChar char="•"/>
            </a:pPr>
            <a:endParaRPr lang="en-US" sz="2000" dirty="0">
              <a:solidFill>
                <a:srgbClr val="002499"/>
              </a:solidFill>
              <a:cs typeface="Arial" panose="020B0604020202020204" pitchFamily="34" charset="0"/>
            </a:endParaRPr>
          </a:p>
          <a:p>
            <a:pPr marL="285750" indent="-285750">
              <a:buFont typeface="Arial" panose="020B0604020202020204" pitchFamily="34" charset="0"/>
              <a:buChar char="•"/>
            </a:pPr>
            <a:endParaRPr lang="en-US" sz="2000" b="1" dirty="0">
              <a:solidFill>
                <a:srgbClr val="002499"/>
              </a:solidFill>
              <a:cs typeface="Arial" panose="020B0604020202020204" pitchFamily="34" charset="0"/>
            </a:endParaRPr>
          </a:p>
          <a:p>
            <a:pPr marL="285750" indent="-285750">
              <a:buFont typeface="Arial" panose="020B0604020202020204" pitchFamily="34" charset="0"/>
              <a:buChar char="•"/>
            </a:pPr>
            <a:endParaRPr lang="en-US" sz="2000" dirty="0">
              <a:solidFill>
                <a:srgbClr val="002499"/>
              </a:solidFill>
              <a:cs typeface="Arial" panose="020B0604020202020204" pitchFamily="34" charset="0"/>
            </a:endParaRPr>
          </a:p>
        </p:txBody>
      </p:sp>
      <p:pic>
        <p:nvPicPr>
          <p:cNvPr id="2050" name="Picture 2" descr="NISKAYUNA, N.Y. – EM recently completed deactivation, decontamination, demolition, and site restoration at the Separations Process Research Unit (SPRU) nuclear facilities at the Knolls Atomic Power Laboratory. ">
            <a:extLst>
              <a:ext uri="{FF2B5EF4-FFF2-40B4-BE49-F238E27FC236}">
                <a16:creationId xmlns:a16="http://schemas.microsoft.com/office/drawing/2014/main" id="{72883D38-16A2-AA21-68D8-8FFEDCD7AB6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763"/>
          <a:stretch/>
        </p:blipFill>
        <p:spPr bwMode="auto">
          <a:xfrm>
            <a:off x="8034835" y="3994473"/>
            <a:ext cx="4157165" cy="20471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view of the restored site of the former Building H2 at the former Separations Process Research Unit.">
            <a:extLst>
              <a:ext uri="{FF2B5EF4-FFF2-40B4-BE49-F238E27FC236}">
                <a16:creationId xmlns:a16="http://schemas.microsoft.com/office/drawing/2014/main" id="{7EEF232D-AB7B-73B6-73C0-D6340A910E9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877670" y="4031914"/>
            <a:ext cx="4157165" cy="204716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B49FB618-CC77-740F-EDB8-C607BDAC45E8}"/>
              </a:ext>
            </a:extLst>
          </p:cNvPr>
          <p:cNvSpPr>
            <a:spLocks noGrp="1"/>
          </p:cNvSpPr>
          <p:nvPr>
            <p:ph type="sldNum" sz="quarter" idx="11"/>
          </p:nvPr>
        </p:nvSpPr>
        <p:spPr/>
        <p:txBody>
          <a:bodyPr/>
          <a:lstStyle/>
          <a:p>
            <a:pPr algn="ctr">
              <a:defRPr/>
            </a:pPr>
            <a:fld id="{F04C2B28-D913-4DCD-9CF5-F7D951D22168}" type="slidenum">
              <a:rPr lang="en-US" sz="1200" smtClean="0">
                <a:solidFill>
                  <a:schemeClr val="bg1"/>
                </a:solidFill>
              </a:rPr>
              <a:pPr algn="ctr">
                <a:defRPr/>
              </a:pPr>
              <a:t>9</a:t>
            </a:fld>
            <a:endParaRPr lang="en-US" sz="1200">
              <a:solidFill>
                <a:schemeClr val="bg1"/>
              </a:solidFill>
            </a:endParaRPr>
          </a:p>
        </p:txBody>
      </p:sp>
    </p:spTree>
    <p:extLst>
      <p:ext uri="{BB962C8B-B14F-4D97-AF65-F5344CB8AC3E}">
        <p14:creationId xmlns:p14="http://schemas.microsoft.com/office/powerpoint/2010/main" val="3709699110"/>
      </p:ext>
    </p:extLst>
  </p:cSld>
  <p:clrMapOvr>
    <a:masterClrMapping/>
  </p:clrMapOvr>
  <p:transition/>
</p:sld>
</file>

<file path=ppt/theme/theme1.xml><?xml version="1.0" encoding="utf-8"?>
<a:theme xmlns:a="http://schemas.openxmlformats.org/drawingml/2006/main" name="DOE EM Template Option 1">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E EM Template Option 2">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OE EM Template Option 3">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OE EM Template Option 4">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1d357ea8-90e4-4ec1-8a1d-774912dffbff" xsi:nil="true"/>
    <_ip_UnifiedCompliancePolicyUIAction xmlns="http://schemas.microsoft.com/sharepoint/v3" xsi:nil="true"/>
    <_ip_UnifiedCompliancePolicyProperties xmlns="http://schemas.microsoft.com/sharepoint/v3" xsi:nil="true"/>
    <lcf76f155ced4ddcb4097134ff3c332f xmlns="62f40025-8023-4651-b16e-3e1e8a73767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042615EC2CE5B449C3778773A1BB9D2" ma:contentTypeVersion="20" ma:contentTypeDescription="Create a new document." ma:contentTypeScope="" ma:versionID="d022dd8643b1407d5b88481be9368227">
  <xsd:schema xmlns:xsd="http://www.w3.org/2001/XMLSchema" xmlns:xs="http://www.w3.org/2001/XMLSchema" xmlns:p="http://schemas.microsoft.com/office/2006/metadata/properties" xmlns:ns1="http://schemas.microsoft.com/sharepoint/v3" xmlns:ns2="1d357ea8-90e4-4ec1-8a1d-774912dffbff" xmlns:ns3="62f40025-8023-4651-b16e-3e1e8a737677" targetNamespace="http://schemas.microsoft.com/office/2006/metadata/properties" ma:root="true" ma:fieldsID="7d7c0c84c3d14d4067d1ce39671fc3f4" ns1:_="" ns2:_="" ns3:_="">
    <xsd:import namespace="http://schemas.microsoft.com/sharepoint/v3"/>
    <xsd:import namespace="1d357ea8-90e4-4ec1-8a1d-774912dffbff"/>
    <xsd:import namespace="62f40025-8023-4651-b16e-3e1e8a73767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357ea8-90e4-4ec1-8a1d-774912dffbf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69564ef-cd64-483d-9d5c-f601d27df6f2}" ma:internalName="TaxCatchAll" ma:showField="CatchAllData" ma:web="1d357ea8-90e4-4ec1-8a1d-774912dffbf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2f40025-8023-4651-b16e-3e1e8a73767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aaf7f2b-b38b-4235-a4c5-719a9f7295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B84227-7916-4630-B4CA-D49AAC724562}">
  <ds:schemaRefs>
    <ds:schemaRef ds:uri="http://schemas.microsoft.com/sharepoint/v3/contenttype/forms"/>
  </ds:schemaRefs>
</ds:datastoreItem>
</file>

<file path=customXml/itemProps2.xml><?xml version="1.0" encoding="utf-8"?>
<ds:datastoreItem xmlns:ds="http://schemas.openxmlformats.org/officeDocument/2006/customXml" ds:itemID="{C8DE6292-5C92-4237-8136-F7A93BA349D0}">
  <ds:schemaRef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schemas.microsoft.com/office/infopath/2007/PartnerControls"/>
    <ds:schemaRef ds:uri="9d4b72c1-a133-46d8-aa8e-d051eb19614e"/>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5E190083-C0A5-42A9-AB47-08B85A73A614}"/>
</file>

<file path=docProps/app.xml><?xml version="1.0" encoding="utf-8"?>
<Properties xmlns="http://schemas.openxmlformats.org/officeDocument/2006/extended-properties" xmlns:vt="http://schemas.openxmlformats.org/officeDocument/2006/docPropsVTypes">
  <TotalTime>9900</TotalTime>
  <Words>9419</Words>
  <Application>Microsoft Office PowerPoint</Application>
  <PresentationFormat>Widescreen</PresentationFormat>
  <Paragraphs>1043</Paragraphs>
  <Slides>50</Slides>
  <Notes>41</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50</vt:i4>
      </vt:variant>
    </vt:vector>
  </HeadingPairs>
  <TitlesOfParts>
    <vt:vector size="68" baseType="lpstr">
      <vt:lpstr>Allotrope Light</vt:lpstr>
      <vt:lpstr>-apple-system</vt:lpstr>
      <vt:lpstr>Arial</vt:lpstr>
      <vt:lpstr>Arial </vt:lpstr>
      <vt:lpstr>Arial Black</vt:lpstr>
      <vt:lpstr>Calibri</vt:lpstr>
      <vt:lpstr>Google Sans</vt:lpstr>
      <vt:lpstr>Helvetica Neue</vt:lpstr>
      <vt:lpstr>Karla</vt:lpstr>
      <vt:lpstr>Proxima Nova</vt:lpstr>
      <vt:lpstr>Segoe UI Historic</vt:lpstr>
      <vt:lpstr>Symbol</vt:lpstr>
      <vt:lpstr>Times New Roman</vt:lpstr>
      <vt:lpstr>DOE EM Template Option 1</vt:lpstr>
      <vt:lpstr>DOE EM Template Option 2</vt:lpstr>
      <vt:lpstr>DOE EM Template Option 3</vt:lpstr>
      <vt:lpstr>DOE EM Template Option 4</vt:lpstr>
      <vt:lpstr>1_Custom Design</vt:lpstr>
      <vt:lpstr>Office of Packaging &amp; Transportation Overview for the  Northeast High-Level Radioactive Waste Transportation Task Force</vt:lpstr>
      <vt:lpstr>PowerPoint Presentation</vt:lpstr>
      <vt:lpstr>Environmental Management’s Mission </vt:lpstr>
      <vt:lpstr>PowerPoint Presentation</vt:lpstr>
      <vt:lpstr>A Proven Record of Cleanup Results</vt:lpstr>
      <vt:lpstr>Operating DOE &amp; Commercial Disposal Facilities</vt:lpstr>
      <vt:lpstr>PowerPoint Presentation</vt:lpstr>
      <vt:lpstr>PowerPoint Presentation</vt:lpstr>
      <vt:lpstr>PowerPoint Presentation</vt:lpstr>
      <vt:lpstr>PowerPoint Presentation</vt:lpstr>
      <vt:lpstr>Office of Packaging and Transportation</vt:lpstr>
      <vt:lpstr>PowerPoint Presentation</vt:lpstr>
      <vt:lpstr>OPT Mission</vt:lpstr>
      <vt:lpstr>PowerPoint Presentation</vt:lpstr>
      <vt:lpstr>FY24 EM Offsite HAZMAT Shipments </vt:lpstr>
      <vt:lpstr>FY24 EM Offsite HAZMAT Waste Materials* Shipped </vt:lpstr>
      <vt:lpstr>OPT Key Programs &amp; Responsibilities</vt:lpstr>
      <vt:lpstr>OPT Key Programs &amp; Responsibilities</vt:lpstr>
      <vt:lpstr>National Transportation Stakeholders Forum (NTSF)</vt:lpstr>
      <vt:lpstr>National Transportation Stakeholders Forum (NTSF)</vt:lpstr>
      <vt:lpstr>Transportation Emergency Preparedness Program (TEPP)</vt:lpstr>
      <vt:lpstr>TEPP Training in the Northeast</vt:lpstr>
      <vt:lpstr>Contacts</vt:lpstr>
      <vt:lpstr>PowerPoint Presentation</vt:lpstr>
      <vt:lpstr>PowerPoint Presentation</vt:lpstr>
      <vt:lpstr>Savannah River Site</vt:lpstr>
      <vt:lpstr>Savannah River Site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Los Alamos</vt:lpstr>
      <vt:lpstr>Los Alamos</vt:lpstr>
      <vt:lpstr>PowerPoint Presentation</vt:lpstr>
      <vt:lpstr>PowerPoint Presentation</vt:lpstr>
      <vt:lpstr>PowerPoint Presentation</vt:lpstr>
      <vt:lpstr>PowerPoint Presentation</vt:lpstr>
      <vt:lpstr>PowerPoint Presentation</vt:lpstr>
      <vt:lpstr>PowerPoint Presentation</vt:lpstr>
      <vt:lpstr>Lawrence Livermore National Laboratory</vt:lpstr>
      <vt:lpstr>Lawrence Livermore National Laboratory</vt:lpstr>
      <vt:lpstr>Lawrence Berkeley National Laboratory</vt:lpstr>
      <vt:lpstr>Lawrence Berkeley National Laboratory</vt:lpstr>
      <vt:lpstr>TEPP Training in the Midwest</vt:lpstr>
      <vt:lpstr>TEPP Training in the South</vt:lpstr>
      <vt:lpstr>TEPP Training in the West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 PowerPoint Presentation Template 2023 (rev 1)</dc:title>
  <dc:subject/>
  <dc:creator>rita.hollins@em.doe.gov</dc:creator>
  <cp:keywords/>
  <dc:description/>
  <cp:lastModifiedBy>Edge, Ellen</cp:lastModifiedBy>
  <cp:revision>369</cp:revision>
  <cp:lastPrinted>2024-05-22T17:15:49Z</cp:lastPrinted>
  <dcterms:created xsi:type="dcterms:W3CDTF">2021-04-26T15:24:38Z</dcterms:created>
  <dcterms:modified xsi:type="dcterms:W3CDTF">2024-10-21T11:25:01Z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0x010100C042615EC2CE5B449C3778773A1BB9D2</vt:lpwstr>
  </property>
</Properties>
</file>