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4"/>
  </p:notesMasterIdLst>
  <p:sldIdLst>
    <p:sldId id="256" r:id="rId2"/>
    <p:sldId id="592" r:id="rId3"/>
    <p:sldId id="593" r:id="rId4"/>
    <p:sldId id="614" r:id="rId5"/>
    <p:sldId id="557" r:id="rId6"/>
    <p:sldId id="574" r:id="rId7"/>
    <p:sldId id="575" r:id="rId8"/>
    <p:sldId id="610" r:id="rId9"/>
    <p:sldId id="576" r:id="rId10"/>
    <p:sldId id="628" r:id="rId11"/>
    <p:sldId id="630" r:id="rId12"/>
    <p:sldId id="631" r:id="rId13"/>
    <p:sldId id="632" r:id="rId14"/>
    <p:sldId id="611" r:id="rId15"/>
    <p:sldId id="608" r:id="rId16"/>
    <p:sldId id="633" r:id="rId17"/>
    <p:sldId id="638" r:id="rId18"/>
    <p:sldId id="637" r:id="rId19"/>
    <p:sldId id="635" r:id="rId20"/>
    <p:sldId id="627" r:id="rId21"/>
    <p:sldId id="613" r:id="rId22"/>
    <p:sldId id="626" r:id="rId23"/>
    <p:sldId id="619" r:id="rId24"/>
    <p:sldId id="620" r:id="rId25"/>
    <p:sldId id="621" r:id="rId26"/>
    <p:sldId id="622" r:id="rId27"/>
    <p:sldId id="623" r:id="rId28"/>
    <p:sldId id="624" r:id="rId29"/>
    <p:sldId id="625" r:id="rId30"/>
    <p:sldId id="629" r:id="rId31"/>
    <p:sldId id="269" r:id="rId32"/>
    <p:sldId id="2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2421" autoAdjust="0"/>
  </p:normalViewPr>
  <p:slideViewPr>
    <p:cSldViewPr snapToGrid="0" snapToObjects="1" showGuides="1">
      <p:cViewPr varScale="1">
        <p:scale>
          <a:sx n="58" d="100"/>
          <a:sy n="58" d="100"/>
        </p:scale>
        <p:origin x="968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040B5-A855-5949-A101-B4DDE6652C40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A3A07-D1B7-8F4C-A691-35E3B1E5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29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D15ADD6-E217-4BC5-B012-DCAFA2E06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C9F95B27-4E03-4933-A5AD-60D356CA9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0A58020-70E3-4A35-B160-9707F0706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13369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13E92-0A4B-6601-7238-EAFD721F0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E6B21031-5A80-C934-E462-C11C932E5D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1BF5B70-3112-9E24-F72A-27291EBE4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B1B8574D-E505-BFC4-99BD-0A49B31AB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77948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40A29-B117-EDDD-C29F-8C79D53DD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BF80E2DC-F86B-B12E-73C0-C2AAD1A0FB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4F0E411-6437-88BA-273E-0EF409E98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0F10A094-0217-1EC4-F55D-B95FF425C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12373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9C667-AB90-E538-8E24-AF844A604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EE22208C-1F96-89F1-DA14-837F33C024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AC30CD5-46EC-78E3-9306-65D2AEAE1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CB47E9F6-3503-3A92-2139-AFB0F0414A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00664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D15ADD6-E217-4BC5-B012-DCAFA2E06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C9F95B27-4E03-4933-A5AD-60D356CA9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0A58020-70E3-4A35-B160-9707F0706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78FC4-9219-BAD2-BE34-FB1142E87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BC89BAE-2165-A57E-3183-AC55B9340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765F6713-E08A-5DD5-BC85-F7750122D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24197420-6F2A-0C0B-EFFC-B8A8C58D3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95386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4C0CB-1CBF-F2A7-226C-7AA1F2D52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4AE0F8C-015F-A35F-C38B-510BBC0C7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9BEC7ED4-DC23-DB6C-D230-357DBDFA6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2F4880AA-9331-F38B-4336-50C0F544A9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03918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D8478-E9E0-DE04-09A0-D7E9A5466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B7E995D-D7CA-A2D5-81FA-738EEFD924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F514BF0-9464-2FC1-E040-2278DCF7A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85D76F8E-7773-71E9-B238-1FEF073B0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83464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2F56D-45ED-033C-17EE-C69987D9B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C735FF01-CCF1-EB2C-4810-EA45AB2BC1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DED49868-296A-D065-4DD5-80F5132F8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42C1E45-8C63-D05A-7667-FB7D4D25C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7366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913DC-4458-4A20-2112-46948109D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D67B415-0024-E013-A3AD-0D00EC2E17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C141FFBE-396A-C901-1D54-8EDC50939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03A05A0-212F-88F2-2457-C6EB085BB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26203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35BD0-C4D2-52CA-B928-2EB4E35BD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EC7EB9EA-70E5-05A2-9D4F-1D94B750E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DFDF2E69-04C3-F5C8-5588-24DF89237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7B664F91-676E-6C88-BEE4-F36E5B4A4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5470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D15ADD6-E217-4BC5-B012-DCAFA2E06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C9F95B27-4E03-4933-A5AD-60D356CA9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0A58020-70E3-4A35-B160-9707F0706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62352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AEB59-75E3-99DB-BE77-AD17D674B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6B36CFD-33D4-731A-0EED-D3B146E8B3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CA16402-E290-45D6-9734-58634239C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1C6BF90-F6E4-A057-20F6-5074BE30C8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05868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B0D7A-B733-61D0-3353-F4171F6FA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5F3D2C2C-AE3E-1C25-6EC6-1A64471CB1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1344D2F-4DF1-3F31-D472-5FD101B78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B8A7ABEA-DBA5-E846-E274-5DEC74720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489660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056A4-44CC-8AA9-11F8-C9862D086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A4E6DDC-AA07-EAA3-BCDE-E0049415C0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C190C541-CA84-1E76-EB1F-94E12E402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933EC27-9785-D00E-38B6-91A58CB21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62452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FC508-6424-D65C-7033-F7482D1AD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15D1FEB-A605-E838-42F2-5D08FFB5A3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092915C-A674-017F-C93F-4C0A903D5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64E67FDF-7E79-A26E-6805-5B4BA37EA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36714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1C42D-9556-597C-CB55-048913EFF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B5CEADD4-77DB-41AE-1C72-583C649D7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2DCC5E02-F4B0-E7E3-5A51-08E62E00C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E40EF1E-B62E-D5DA-79FA-4077033C4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198896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8D45E-9701-3EF1-1E11-64A09D471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D9053F02-15DC-634F-928D-20DC55802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295F0069-0AB3-C58C-95A6-2F403DF34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1167F90-428F-983E-263C-28C897FBC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16497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CB070-4204-8500-8A8B-9B0319E71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27D938BB-34C1-B509-B31D-275AC9A23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B21A2C9C-1257-0CF3-1EBE-FF6C40116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FAA643E8-BE4B-B588-B4B4-37822F5932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91275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6E3CA-49F3-349E-6655-5F4F8D74C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F22B52C9-40DD-7F0E-064E-9F8902AFEC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36F2E536-F5CE-08C1-071F-47EA2A89F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11F70DE5-C7B8-83D6-BF54-44884EE102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2347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2B489-5A56-6686-418D-7D0A6E8B3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313B687-7612-1E28-D8F6-9783BD54AF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98797EFE-8464-7D88-D8CE-8EC7E2B7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D8E21986-2C2A-B9AA-9F9E-BF692AB24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20772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4ECDB-A913-E0FD-C4C3-779187A11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A59D8496-47B8-30F9-E04E-F0213DA61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8DB1F4A6-B992-4525-07C2-B8B9E5FC6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821AE28-EEFF-4B45-EA30-CF781B8592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77430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D251E-7461-BD4A-8DCC-FA2B435EB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B4F93243-2359-F509-798D-0A99BD19AE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7BD01BD9-A2DA-9066-6245-3D5666B0D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2EE89B56-8E57-4EC9-B3EB-136C7FF8F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13438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D15ADD6-E217-4BC5-B012-DCAFA2E06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C9F95B27-4E03-4933-A5AD-60D356CA9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0A58020-70E3-4A35-B160-9707F0706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D15ADD6-E217-4BC5-B012-DCAFA2E06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C9F95B27-4E03-4933-A5AD-60D356CA9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0A58020-70E3-4A35-B160-9707F0706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57034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D15ADD6-E217-4BC5-B012-DCAFA2E06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C9F95B27-4E03-4933-A5AD-60D356CA9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0A58020-70E3-4A35-B160-9707F0706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16187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42A18-ED65-1244-3E84-B17762F55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4F7B4E3A-6C69-A9EA-6519-EEA119E9FA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C2300AAD-D930-92EE-9429-2D0698F78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67FE2DCD-3025-23F7-9184-ADB7E856E2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96647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D15ADD6-E217-4BC5-B012-DCAFA2E06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C9F95B27-4E03-4933-A5AD-60D356CA9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0A58020-70E3-4A35-B160-9707F0706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87213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2C56D-0B47-4391-CDFB-4725072D1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2317CA97-B529-0B74-BAB3-904484619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1158EE29-EACF-EC8C-C531-D31779B73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A35DE089-D1B3-CAE2-4287-41F86BDE5E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02B99A1-4220-4924-B0A1-A84CD3083A9C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77224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98838-1A98-7FF1-FC82-62234F7F6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62A10-FFF0-A003-7B1C-E266CBA3E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F8559-9D00-D617-3CBB-5FE6749B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6FD1-9EB8-F54C-949F-7F6F894DC38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7AD6A-9FFE-5B44-15E9-7FB9E1B8F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00E47-9D9E-243D-C5DD-F4A56BC1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ED06-60EA-FE4D-B28C-0EEB5A8E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42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EC247-411D-34ED-5329-5088EC231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9C096-C2B0-5F98-7B93-FA32870D4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4FF8-530D-5D20-176E-4CF75B3CD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6FD1-9EB8-F54C-949F-7F6F894DC38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50409-CD23-B592-3A4E-C1B88BAC6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09B3B-215E-A7C4-0EDE-0FC6ED06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ED06-60EA-FE4D-B28C-0EEB5A8E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39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87C4BE-D46D-B7A1-8ADE-98844E2FB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3C0B0-5BC8-27BC-0D47-E76077EFB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18F75-8008-F31B-804C-33204A61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6FD1-9EB8-F54C-949F-7F6F894DC38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BB307-4F17-35C5-9B09-896256332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6C1D3-5A77-5890-4CDD-37B38A1C4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ED06-60EA-FE4D-B28C-0EEB5A8E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4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052DC-6256-5F44-2A5A-C7405C87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A12DD-5C74-D6D1-54E9-6E7287884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BB1E9-C87E-CDA8-FBE3-693E8936F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6FD1-9EB8-F54C-949F-7F6F894DC38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43E07-47B9-EA2C-D8D2-F71A823B3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64EC5-A601-3A90-EEE0-ACC3E34F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ED06-60EA-FE4D-B28C-0EEB5A8E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58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1BB4-62E7-E7A3-0A80-C73C23AFC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87AB1-63AE-96AF-FE72-6AA5335DC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57992-DDC4-71A2-FC5D-D84FB639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6FD1-9EB8-F54C-949F-7F6F894DC38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5A81F-C234-919D-654D-010D0BEB8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6F27-29EC-2389-1F6F-BBCC17A01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ED06-60EA-FE4D-B28C-0EEB5A8E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71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00345-898E-89AE-CE87-02A8C844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9E7E9-0657-F0B8-6500-884ED2C97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E9265-7537-3AF1-619E-BD743892E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2B1A1-CD8D-E64F-864B-E184131C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6FD1-9EB8-F54C-949F-7F6F894DC38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D4F8A-5E72-98FD-5C39-0AD08592C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0C907-6496-8439-B514-CA90E678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ED06-60EA-FE4D-B28C-0EEB5A8E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2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3E3D-7517-D1CF-938B-99F5E1807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27A51-7AF5-1FC2-82DD-360D8D97A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11DB5-9E4D-6A4F-F391-089BB7EA8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5069D-AFEC-8B7B-4D7F-4FBDC5323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2B0DF-1039-FE4D-EC51-433BB89F4D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D001CE-930A-E3A3-1C3C-573AD0087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6FD1-9EB8-F54C-949F-7F6F894DC38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9029D3-2B57-7FEC-022F-7A49C2943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D59D05-0C62-6D6D-13AC-40925B0D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ED06-60EA-FE4D-B28C-0EEB5A8E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1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F7D5-B29C-1AB0-1349-73605420A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11C01-B814-3388-2007-C7DCD88BE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6FD1-9EB8-F54C-949F-7F6F894DC38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466F9-44E6-4B12-44EA-751AD25A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DFA58-A186-708E-F46D-0E776B2B4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ED06-60EA-FE4D-B28C-0EEB5A8E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6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A98FB2-F6BF-1430-2FAE-814D29C9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6FD1-9EB8-F54C-949F-7F6F894DC38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8900A-E496-E363-3E8F-88F084B4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A2E8E-C806-F502-920B-DA78C050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ED06-60EA-FE4D-B28C-0EEB5A8E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FE93-9A7C-61A2-AFA5-183EA18A1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F34FE-075C-1F5E-BD37-AE8CF2D9E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DA782-D6FC-3E01-4D8B-FFF35610B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7F697-8C0B-1907-F3DF-7BCA36A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6FD1-9EB8-F54C-949F-7F6F894DC38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6200C-4341-8656-A52E-98284953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46A37-FD64-A67B-661C-BF50C66AD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ED06-60EA-FE4D-B28C-0EEB5A8E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5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B4774-9407-F784-EBAE-8DEB00FA4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BAD769-878F-7D8B-B8ED-7B73F123DE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0425F-EA01-2F4B-4AE5-672073583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E34FA-03E4-AEBD-360D-7FB659AE7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A6FD1-9EB8-F54C-949F-7F6F894DC38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667FF-C3CA-6E2D-4B80-818E94AB8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E0133-2CBA-2C99-1251-38161FA1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4ED06-60EA-FE4D-B28C-0EEB5A8EA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1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rgbClr val="94AEDD"/>
            </a:gs>
            <a:gs pos="0">
              <a:srgbClr val="E8EEF8"/>
            </a:gs>
            <a:gs pos="76000">
              <a:srgbClr val="7093D2"/>
            </a:gs>
            <a:gs pos="100000">
              <a:srgbClr val="507BC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6C1B5-8EE1-FDE6-9451-A6B6C106C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10CA5-819A-C23C-987B-AB03ED0DD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CF4-DAA4-1746-8531-D8A953208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A6FD1-9EB8-F54C-949F-7F6F894DC38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26D9-0CB3-46F5-9763-C045DB7B3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C7EB2-C54C-B3E8-A868-F8427AEF4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4ED06-60EA-FE4D-B28C-0EEB5A8EA7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43D5CE6-EE92-E39B-6C9A-EE20D246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024" y="1767681"/>
            <a:ext cx="5324475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BEF3B87-6E94-C336-6D19-FD0AF52905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5" y="5532895"/>
            <a:ext cx="1095649" cy="110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3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ken@trgroupinc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4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ppinfo.com/" TargetMode="External"/><Relationship Id="rId2" Type="http://schemas.openxmlformats.org/officeDocument/2006/relationships/hyperlink" Target="http://www.em.doe.gov/ote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AB5E08-E018-452C-1020-1157957B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Arial" charset="0"/>
                <a:ea typeface="MS PGothic" charset="0"/>
              </a:rPr>
              <a:t>Transportation Emergency Preparedness Program (TEPP) Update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6D4AF1-BEC9-DFE0-954E-9A6859177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Council of State Governments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CSG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Northeast High-Level Radioactive Waste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Transportation Task Force </a:t>
            </a:r>
          </a:p>
          <a:p>
            <a:pPr marL="0" indent="0" algn="ctr">
              <a:buNone/>
            </a:pPr>
            <a:r>
              <a:rPr lang="en-US" dirty="0"/>
              <a:t>Mid-Year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Meeting – </a:t>
            </a:r>
            <a:r>
              <a:rPr lang="en-US" dirty="0"/>
              <a:t>Portland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ME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 eaLnBrk="0" hangingPunct="0">
              <a:buNone/>
            </a:pPr>
            <a:r>
              <a:rPr lang="en-US" sz="2400" b="1" dirty="0">
                <a:latin typeface="Arial"/>
                <a:cs typeface="Arial"/>
              </a:rPr>
              <a:t>Ellen Edge – DOE TEPP Program Manager</a:t>
            </a:r>
          </a:p>
          <a:p>
            <a:pPr marL="0" indent="0" algn="ctr" eaLnBrk="0" hangingPunct="0">
              <a:buNone/>
            </a:pPr>
            <a:r>
              <a:rPr lang="en-US" sz="2400" dirty="0">
                <a:latin typeface="Arial"/>
                <a:cs typeface="Arial"/>
              </a:rPr>
              <a:t>Mark Linsley</a:t>
            </a:r>
            <a:r>
              <a:rPr lang="en-US" sz="2400" b="1" dirty="0">
                <a:latin typeface="Arial"/>
                <a:cs typeface="Arial"/>
              </a:rPr>
              <a:t> – DOE TEPP Contractor</a:t>
            </a:r>
          </a:p>
          <a:p>
            <a:pPr marL="0" indent="0" algn="ctr" eaLnBrk="0" hangingPunct="0">
              <a:buNone/>
            </a:pPr>
            <a:r>
              <a:rPr lang="en-US" sz="2400" dirty="0">
                <a:latin typeface="Arial"/>
                <a:cs typeface="Arial"/>
                <a:hlinkClick r:id="rId2"/>
              </a:rPr>
              <a:t>mark</a:t>
            </a:r>
            <a:r>
              <a:rPr lang="en-US" sz="2400" b="1" dirty="0">
                <a:latin typeface="Arial"/>
                <a:cs typeface="Arial"/>
                <a:hlinkClick r:id="rId2"/>
              </a:rPr>
              <a:t>@trgroupinc.com</a:t>
            </a:r>
            <a:r>
              <a:rPr lang="en-US" sz="2400" b="1" dirty="0">
                <a:latin typeface="Arial"/>
                <a:cs typeface="Arial"/>
              </a:rPr>
              <a:t> or </a:t>
            </a:r>
            <a:r>
              <a:rPr lang="en-US" sz="2400" dirty="0">
                <a:latin typeface="Arial"/>
                <a:cs typeface="Arial"/>
              </a:rPr>
              <a:t>814-404-9668</a:t>
            </a:r>
            <a:endParaRPr lang="en-US" sz="2400" b="1" dirty="0">
              <a:latin typeface="Arial"/>
              <a:cs typeface="Arial"/>
            </a:endParaRPr>
          </a:p>
          <a:p>
            <a:pPr marL="0" indent="0" algn="ctr" eaLnBrk="0" hangingPunct="0">
              <a:buNone/>
            </a:pPr>
            <a:endParaRPr lang="en-US" sz="2000" b="1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3ABA7-8137-9B5F-F662-FB7B74524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DF2D97-2D2F-4371-42F6-D90C6720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CSG Highlights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FDD455E-23CC-73A8-224C-31F990D58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03022"/>
            <a:ext cx="452120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Midwest</a:t>
            </a:r>
          </a:p>
          <a:p>
            <a:r>
              <a:rPr lang="en-US" sz="3200" b="0" dirty="0"/>
              <a:t>Resurgence in nuclear power commitment</a:t>
            </a:r>
          </a:p>
          <a:p>
            <a:r>
              <a:rPr lang="en-US" sz="3200" b="0" dirty="0"/>
              <a:t>Multiple isotope production companies</a:t>
            </a:r>
          </a:p>
          <a:p>
            <a:r>
              <a:rPr lang="en-US" sz="3200" b="0" dirty="0"/>
              <a:t>High burnup spent fuel shipment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C54288-637B-6A79-F717-537A1C305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5" y="1828801"/>
            <a:ext cx="6789099" cy="36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71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A4627-53A4-883A-EC80-3C0316809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59C486-2A47-884E-88C8-DAA62904B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CSG Highlights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C6260F24-0AB5-CE1D-AA94-74D26BE6E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03022"/>
            <a:ext cx="452120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SSEB</a:t>
            </a:r>
          </a:p>
          <a:p>
            <a:r>
              <a:rPr lang="en-US" sz="3200" b="0" dirty="0"/>
              <a:t>Full range of training to prep for Dirty Dirt TTX and FSX in TX partnering with WCS and WIPP</a:t>
            </a:r>
            <a:endParaRPr lang="en-US" sz="2800" b="0" dirty="0"/>
          </a:p>
          <a:p>
            <a:r>
              <a:rPr lang="en-US" sz="3200" b="0" dirty="0"/>
              <a:t>High burnup spent fuel shipment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EAA63-7FC8-29CE-A693-71A3CA3BD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5" y="1828801"/>
            <a:ext cx="6789099" cy="36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50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4B01D-A134-FE74-12CB-B36CAE445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2CFC3A-6318-81B3-DC21-60E38C65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CSG Highlights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7C71A0C-DF74-B3FC-B811-FD44B17B2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03022"/>
            <a:ext cx="452120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WIEB</a:t>
            </a:r>
          </a:p>
          <a:p>
            <a:r>
              <a:rPr lang="en-US" sz="3200" b="0" dirty="0"/>
              <a:t>Focus on training in Nevada: Las Vegas, NNSS</a:t>
            </a:r>
          </a:p>
          <a:p>
            <a:r>
              <a:rPr lang="en-US" sz="3200" b="0" dirty="0"/>
              <a:t>TRU shipments from Hanford</a:t>
            </a:r>
          </a:p>
          <a:p>
            <a:r>
              <a:rPr lang="en-US" sz="3200" b="0" dirty="0"/>
              <a:t>Other WIPP routes? </a:t>
            </a:r>
          </a:p>
          <a:p>
            <a:endParaRPr lang="en-US" sz="32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FC80A-E545-E334-72A7-2B718B4E9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5" y="1828801"/>
            <a:ext cx="6789099" cy="381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16DEE-D295-3DED-D3B0-920C10807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A9D7FE-1496-6E9D-C461-8ABA8A20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CSG Highlights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090B05C-E5B1-18D4-1550-81C21CE73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03022"/>
            <a:ext cx="452120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NE</a:t>
            </a:r>
          </a:p>
          <a:p>
            <a:r>
              <a:rPr lang="en-US" sz="3200" b="0" dirty="0"/>
              <a:t>Planning Guide for Shipments of Radioactive Material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45B3A0-41D5-DB91-95CC-ECEDDD1F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138" y="1828801"/>
            <a:ext cx="6773335" cy="36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17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502BB3-1342-492D-BF57-06FC9254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 2025 Training to Date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368596-734B-7D29-29DC-E9AC013C4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809481"/>
              </p:ext>
            </p:extLst>
          </p:nvPr>
        </p:nvGraphicFramePr>
        <p:xfrm>
          <a:off x="1403197" y="1600442"/>
          <a:ext cx="10290715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143">
                  <a:extLst>
                    <a:ext uri="{9D8B030D-6E8A-4147-A177-3AD203B41FA5}">
                      <a16:colId xmlns:a16="http://schemas.microsoft.com/office/drawing/2014/main" val="2974388316"/>
                    </a:ext>
                  </a:extLst>
                </a:gridCol>
                <a:gridCol w="2058143">
                  <a:extLst>
                    <a:ext uri="{9D8B030D-6E8A-4147-A177-3AD203B41FA5}">
                      <a16:colId xmlns:a16="http://schemas.microsoft.com/office/drawing/2014/main" val="752000155"/>
                    </a:ext>
                  </a:extLst>
                </a:gridCol>
                <a:gridCol w="2058143">
                  <a:extLst>
                    <a:ext uri="{9D8B030D-6E8A-4147-A177-3AD203B41FA5}">
                      <a16:colId xmlns:a16="http://schemas.microsoft.com/office/drawing/2014/main" val="3403917283"/>
                    </a:ext>
                  </a:extLst>
                </a:gridCol>
                <a:gridCol w="2058143">
                  <a:extLst>
                    <a:ext uri="{9D8B030D-6E8A-4147-A177-3AD203B41FA5}">
                      <a16:colId xmlns:a16="http://schemas.microsoft.com/office/drawing/2014/main" val="4255790942"/>
                    </a:ext>
                  </a:extLst>
                </a:gridCol>
                <a:gridCol w="2058143">
                  <a:extLst>
                    <a:ext uri="{9D8B030D-6E8A-4147-A177-3AD203B41FA5}">
                      <a16:colId xmlns:a16="http://schemas.microsoft.com/office/drawing/2014/main" val="35926333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Courses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NE</a:t>
                      </a:r>
                    </a:p>
                    <a:p>
                      <a:pPr algn="ctr"/>
                      <a:r>
                        <a:rPr lang="en-US" sz="2000" dirty="0"/>
                        <a:t>Classes-Students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Midwest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Classes-Students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WIEB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Classes-Students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SSEB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Classes-Students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73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Full MERRTT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 – 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 – 81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15 – 285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20 – 384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481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C-MERRTT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 – 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 – 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13 - 160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24 – 281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43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P-MERRTT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794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T-MERRTT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 – 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 –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 – 113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952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 – 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974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 – 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076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Coroner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 –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813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Totals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11 – 200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8 – 129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32 – 554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53 – 779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483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9028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C04E4-008E-7B86-C6C4-36EDE5A61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A4EB7A-E9A5-B4F4-793F-66E4656F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Northeast Training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E03B4FB8-8891-9D6F-53C5-342003883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6754"/>
            <a:ext cx="10875746" cy="4351338"/>
          </a:xfrm>
        </p:spPr>
        <p:txBody>
          <a:bodyPr>
            <a:noAutofit/>
          </a:bodyPr>
          <a:lstStyle/>
          <a:p>
            <a:endParaRPr lang="en-US" sz="3200" b="0" dirty="0"/>
          </a:p>
          <a:p>
            <a:pPr lvl="1"/>
            <a:r>
              <a:rPr lang="en-US" sz="3200" b="0" dirty="0"/>
              <a:t>CMERRTT – Nazareth, PA, November 13</a:t>
            </a:r>
          </a:p>
          <a:p>
            <a:pPr lvl="1"/>
            <a:r>
              <a:rPr lang="en-US" sz="3200" dirty="0"/>
              <a:t>CMERRTT – Ft. Dietrick, MD, February 9 – 13</a:t>
            </a:r>
          </a:p>
          <a:p>
            <a:pPr lvl="1"/>
            <a:r>
              <a:rPr lang="en-US" sz="3200" b="0" dirty="0"/>
              <a:t>MERRTT – Dauphin, PA, February 27 – </a:t>
            </a:r>
            <a:r>
              <a:rPr lang="en-US" sz="3200" dirty="0"/>
              <a:t>28</a:t>
            </a:r>
            <a:r>
              <a:rPr lang="en-US" sz="3200" b="0" dirty="0"/>
              <a:t> </a:t>
            </a:r>
          </a:p>
          <a:p>
            <a:pPr lvl="1"/>
            <a:r>
              <a:rPr lang="en-US" sz="3200" dirty="0"/>
              <a:t>TMERRTT – Ft. Dietrick, MD, March 9 – 13</a:t>
            </a:r>
          </a:p>
          <a:p>
            <a:pPr lvl="1"/>
            <a:r>
              <a:rPr lang="en-US" sz="3200" dirty="0"/>
              <a:t>CMERRT – Lebanon, PA, April 18</a:t>
            </a:r>
          </a:p>
          <a:p>
            <a:pPr lvl="1"/>
            <a:r>
              <a:rPr lang="en-US" sz="3200" dirty="0"/>
              <a:t>CMERRTT – </a:t>
            </a:r>
            <a:r>
              <a:rPr lang="en-US" sz="3200" dirty="0" err="1"/>
              <a:t>Clarksboro</a:t>
            </a:r>
            <a:r>
              <a:rPr lang="en-US" sz="3200" dirty="0"/>
              <a:t>, NJ, April 20</a:t>
            </a:r>
          </a:p>
          <a:p>
            <a:pPr lvl="1"/>
            <a:r>
              <a:rPr lang="en-US" sz="3200" dirty="0"/>
              <a:t>TMERRTT – </a:t>
            </a:r>
            <a:r>
              <a:rPr lang="en-US" sz="3200" dirty="0" err="1"/>
              <a:t>Clarksboro</a:t>
            </a:r>
            <a:r>
              <a:rPr lang="en-US" sz="3200" dirty="0"/>
              <a:t>, NJ, April 21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400164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3F339-6300-DD19-1FFA-23391B62A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10915E-F098-8813-D14D-E3C42857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010A9C23-23A9-E0F0-F1FD-0754E0316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700" y="1253331"/>
            <a:ext cx="516898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600" b="0" dirty="0"/>
          </a:p>
          <a:p>
            <a:pPr marL="0" indent="0">
              <a:buNone/>
            </a:pPr>
            <a:r>
              <a:rPr lang="en-US" sz="4000" b="0" dirty="0"/>
              <a:t>NFPA 470</a:t>
            </a:r>
          </a:p>
          <a:p>
            <a:pPr marL="0" indent="0">
              <a:buNone/>
            </a:pPr>
            <a:r>
              <a:rPr lang="en-US" sz="4000" b="0" dirty="0"/>
              <a:t>Hazardous Materials/Weapons of Mass Destruction (WMD) Standard for Responders</a:t>
            </a:r>
          </a:p>
          <a:p>
            <a:endParaRPr lang="en-US" sz="32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79D6D6-FD0A-30B8-C64C-20410E3C7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22" y="1712057"/>
            <a:ext cx="3303891" cy="4276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AB3817-26CE-D70B-E3AC-BA98A0108A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6585" y="0"/>
            <a:ext cx="1654429" cy="214396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30E8F-CC71-F63D-1EF1-741D429E22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9578" y="2386811"/>
            <a:ext cx="1608444" cy="208437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17CB5A-C84C-76EC-5E66-04730C229B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748" y="4650090"/>
            <a:ext cx="1667266" cy="2207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439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A1664-2566-B5A0-7AE7-C5475395C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0DC3B-D8D9-C214-31C6-23721703C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84776101-1B66-F3C5-A633-EC9B03E4B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700" y="1253331"/>
            <a:ext cx="516898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600" b="0" dirty="0"/>
          </a:p>
          <a:p>
            <a:pPr marL="0" indent="0">
              <a:buNone/>
            </a:pPr>
            <a:r>
              <a:rPr lang="en-US" sz="4000" b="0" dirty="0"/>
              <a:t>NFPA 472 – </a:t>
            </a:r>
            <a:r>
              <a:rPr lang="en-US" sz="4000" dirty="0"/>
              <a:t>Annex D</a:t>
            </a:r>
          </a:p>
          <a:p>
            <a:pPr marL="0" indent="0">
              <a:buNone/>
            </a:pPr>
            <a:r>
              <a:rPr lang="en-US" sz="4000" b="0" dirty="0"/>
              <a:t>Competencies for Operations Level Responders Assigned Radiological Agent–Specific Tasks</a:t>
            </a:r>
            <a:endParaRPr lang="en-US" sz="32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11D5C-5F7C-DF92-EBCC-A84D94C2D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22" y="1712057"/>
            <a:ext cx="3303891" cy="4276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DB89C-98C3-556A-3446-8E7BCE4E77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999" y="1708003"/>
            <a:ext cx="3306375" cy="428471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323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F763C-6C32-0A13-822A-4DB3169B0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198343-CC24-C6EA-DF5C-59D8B357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3662509-93C0-7D9A-3D1F-365E1544C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637" y="1428602"/>
            <a:ext cx="11303383" cy="4351338"/>
          </a:xfrm>
        </p:spPr>
        <p:txBody>
          <a:bodyPr>
            <a:noAutofit/>
          </a:bodyPr>
          <a:lstStyle/>
          <a:p>
            <a:r>
              <a:rPr lang="en-US" sz="3200" b="0" dirty="0"/>
              <a:t>Awareness Person</a:t>
            </a:r>
          </a:p>
          <a:p>
            <a:r>
              <a:rPr lang="en-US" sz="3200" b="0" dirty="0"/>
              <a:t>Operations Responder</a:t>
            </a:r>
          </a:p>
          <a:p>
            <a:r>
              <a:rPr lang="en-US" sz="3200" b="0" dirty="0"/>
              <a:t>Operations Responders – Mission Specific</a:t>
            </a:r>
          </a:p>
          <a:p>
            <a:r>
              <a:rPr lang="en-US" sz="3200" b="0" dirty="0"/>
              <a:t>Technician</a:t>
            </a:r>
          </a:p>
          <a:p>
            <a:r>
              <a:rPr lang="en-US" sz="3200" b="0" dirty="0"/>
              <a:t>Technician Specialty</a:t>
            </a:r>
          </a:p>
          <a:p>
            <a:r>
              <a:rPr lang="en-US" sz="3200" b="0" dirty="0"/>
              <a:t>Specialist Employee</a:t>
            </a:r>
          </a:p>
          <a:p>
            <a:r>
              <a:rPr lang="en-US" sz="3200" b="0" dirty="0"/>
              <a:t>BLS Responder</a:t>
            </a:r>
          </a:p>
          <a:p>
            <a:r>
              <a:rPr lang="en-US" sz="3200" b="0" dirty="0"/>
              <a:t>ALS Responder</a:t>
            </a:r>
          </a:p>
          <a:p>
            <a:r>
              <a:rPr lang="en-US" sz="3200" b="0" dirty="0"/>
              <a:t>ALS – Mission-Specific</a:t>
            </a:r>
          </a:p>
          <a:p>
            <a:endParaRPr lang="en-US" sz="3600" b="0" dirty="0"/>
          </a:p>
        </p:txBody>
      </p:sp>
    </p:spTree>
    <p:extLst>
      <p:ext uri="{BB962C8B-B14F-4D97-AF65-F5344CB8AC3E}">
        <p14:creationId xmlns:p14="http://schemas.microsoft.com/office/powerpoint/2010/main" val="458016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C3BA5-84D1-646A-3419-49A37FF25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C75976-1D48-9943-2B0A-DB513F88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2B81E26-D2C6-BCA8-42F1-25E9556DE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16754"/>
            <a:ext cx="1130338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Ops Level Assigned Mission-Specific Responsibilities </a:t>
            </a:r>
            <a:endParaRPr lang="en-US" sz="32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AD61F-E660-222F-59F0-0775723F6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845" y="2020590"/>
            <a:ext cx="7561388" cy="4837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B25CB-E32C-58E0-580A-684C1FFB66CF}"/>
              </a:ext>
            </a:extLst>
          </p:cNvPr>
          <p:cNvSpPr txBox="1"/>
          <p:nvPr/>
        </p:nvSpPr>
        <p:spPr>
          <a:xfrm>
            <a:off x="2398015" y="5026167"/>
            <a:ext cx="7369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XXXXXXXXXXXXXXXXXXXXXXXXXXXXXXXXXXXXXXXXXXXXXXXXXXXX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93326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502BB3-1342-492D-BF57-06FC9254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Mission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7B923DA7-CC84-53F7-AD6D-59513F598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6754"/>
            <a:ext cx="1115487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000" b="0" dirty="0"/>
          </a:p>
          <a:p>
            <a:pPr marL="0" indent="0">
              <a:buNone/>
            </a:pPr>
            <a:r>
              <a:rPr lang="en-US" sz="4400" b="0" dirty="0"/>
              <a:t>To ensure that federal, state, tribal, and local responders have access to the plans, training, and technical assistance necessary to safely, efficiently, and effectively respond to transportation accidents involving DOE-owned radioactive materials. </a:t>
            </a:r>
          </a:p>
        </p:txBody>
      </p:sp>
    </p:spTree>
    <p:extLst>
      <p:ext uri="{BB962C8B-B14F-4D97-AF65-F5344CB8AC3E}">
        <p14:creationId xmlns:p14="http://schemas.microsoft.com/office/powerpoint/2010/main" val="2595470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4C63A-0789-A535-468C-E4D0ACA7D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FBE122-A3C8-2D21-8301-E85C7D9F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947D16C-E5C0-81A8-777F-684B1C3B3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16754"/>
            <a:ext cx="1130338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Hospital Emergency Department Management of Radiation Accidents Course</a:t>
            </a:r>
          </a:p>
          <a:p>
            <a:r>
              <a:rPr lang="en-US" sz="3200" b="0" dirty="0"/>
              <a:t>8-hour course designed to introduce hospital medical care providers to ionizing radiation, the biological effects of ionizing radiation, facility preparation, rad instrumentation, patient decontamination, and patient care and treatment</a:t>
            </a:r>
          </a:p>
          <a:p>
            <a:r>
              <a:rPr lang="en-US" sz="3200" b="0" dirty="0"/>
              <a:t>Revised program being piloted in Redding, CA, Nov. 4</a:t>
            </a:r>
          </a:p>
        </p:txBody>
      </p:sp>
    </p:spTree>
    <p:extLst>
      <p:ext uri="{BB962C8B-B14F-4D97-AF65-F5344CB8AC3E}">
        <p14:creationId xmlns:p14="http://schemas.microsoft.com/office/powerpoint/2010/main" val="3819077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F0E76-366D-4C5F-8B81-43EAF5735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D800C3-10C0-59F4-5C28-FB91B212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C49D3FD6-4DF5-C93E-4449-A9AC6D672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16754"/>
            <a:ext cx="1130338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400" b="0" dirty="0"/>
              <a:t>Medical Examiner/Coroner: Handling of a Body/Human Remains that are Potentially Radiologically Contaminated</a:t>
            </a:r>
          </a:p>
          <a:p>
            <a:r>
              <a:rPr lang="en-US" sz="3400" b="0" dirty="0"/>
              <a:t>Piloted August 6 in Reading, PA: Attendees included</a:t>
            </a:r>
          </a:p>
          <a:p>
            <a:pPr lvl="1"/>
            <a:r>
              <a:rPr lang="en-US" sz="3000" b="0" dirty="0"/>
              <a:t>Berks, Lehigh, and Schuylkill County Coroner’s Offices (PA)</a:t>
            </a:r>
          </a:p>
          <a:p>
            <a:pPr lvl="1"/>
            <a:r>
              <a:rPr lang="en-US" sz="3000" b="0" dirty="0"/>
              <a:t>Glouster, Camden, Salem Medical Examiner’s Office (NJ)</a:t>
            </a:r>
          </a:p>
          <a:p>
            <a:pPr lvl="1"/>
            <a:r>
              <a:rPr lang="en-US" sz="3000" b="0" dirty="0"/>
              <a:t>Berks County HazMat Team</a:t>
            </a:r>
          </a:p>
          <a:p>
            <a:pPr lvl="1"/>
            <a:r>
              <a:rPr lang="en-US" sz="3000" b="0" dirty="0"/>
              <a:t>Reading Hospital Department of Pathology</a:t>
            </a:r>
          </a:p>
          <a:p>
            <a:r>
              <a:rPr lang="en-US" sz="3400" b="0" dirty="0"/>
              <a:t>8-hours </a:t>
            </a:r>
            <a:r>
              <a:rPr lang="en-US" sz="3400" b="0" dirty="0" err="1"/>
              <a:t>ConEd</a:t>
            </a:r>
            <a:r>
              <a:rPr lang="en-US" sz="3400" b="0" dirty="0"/>
              <a:t> through PA State Coroners’ Association</a:t>
            </a:r>
          </a:p>
        </p:txBody>
      </p:sp>
    </p:spTree>
    <p:extLst>
      <p:ext uri="{BB962C8B-B14F-4D97-AF65-F5344CB8AC3E}">
        <p14:creationId xmlns:p14="http://schemas.microsoft.com/office/powerpoint/2010/main" val="278454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5B64C-AC0F-4FAD-5D5A-61194934B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3C351E7E-CB15-FF09-98F1-E9DABA57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842" y="2278778"/>
            <a:ext cx="2957377" cy="414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8D18AD-9580-67A6-BF68-8340B5641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30148E5C-EF59-6ABA-E1F6-A07821918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16754"/>
            <a:ext cx="1130338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8 modules with hands-on practical exercises</a:t>
            </a:r>
          </a:p>
          <a:p>
            <a:pPr lvl="1"/>
            <a:r>
              <a:rPr lang="en-US" sz="3200" b="0" dirty="0"/>
              <a:t>Radiological Basics</a:t>
            </a:r>
          </a:p>
          <a:p>
            <a:endParaRPr lang="en-US" sz="3200" b="0" dirty="0"/>
          </a:p>
          <a:p>
            <a:pPr lvl="1"/>
            <a:endParaRPr lang="en-US" sz="28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6522B-600B-14A1-8BA9-3119A900D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242" y="2263949"/>
            <a:ext cx="2980977" cy="415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09FE51C3-8111-5F4A-0F8C-0077A19EA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08" y="2467707"/>
            <a:ext cx="4529499" cy="395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25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74B1E-EBF1-8116-9FD5-EF74F7C56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634C1-7D54-7629-690C-449A88D4E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4B80E774-1B43-6811-065C-4BCA706B5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16754"/>
            <a:ext cx="1130338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8 modules with hands-on practical exercises</a:t>
            </a:r>
          </a:p>
          <a:p>
            <a:pPr lvl="1"/>
            <a:r>
              <a:rPr lang="en-US" sz="3200" b="0" dirty="0"/>
              <a:t>Radiological Basics</a:t>
            </a:r>
          </a:p>
          <a:p>
            <a:pPr lvl="1"/>
            <a:r>
              <a:rPr lang="en-US" sz="3200" b="0" dirty="0"/>
              <a:t>Biological Effects</a:t>
            </a:r>
          </a:p>
          <a:p>
            <a:endParaRPr lang="en-US" sz="3200" b="0" dirty="0"/>
          </a:p>
          <a:p>
            <a:pPr lvl="1"/>
            <a:endParaRPr lang="en-US" sz="2800" b="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DF7A405-942C-D085-44A0-3105A3673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397" y="3089275"/>
            <a:ext cx="34036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EE2F66-7E76-8C77-FE4A-1BB1CED1C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686" y="2258984"/>
            <a:ext cx="5453052" cy="42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41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4554E-B6DB-CA11-6CCD-ECF29FFAA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7C704D-5F22-DC84-5A19-4D2B8E30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E050F984-FD28-F5A7-24B5-8A6DBD878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16754"/>
            <a:ext cx="1130338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8 modules with hands-on practical exercises</a:t>
            </a:r>
          </a:p>
          <a:p>
            <a:pPr lvl="1"/>
            <a:r>
              <a:rPr lang="en-US" sz="3200" b="0" dirty="0"/>
              <a:t>Radiological Basics</a:t>
            </a:r>
          </a:p>
          <a:p>
            <a:pPr lvl="1"/>
            <a:r>
              <a:rPr lang="en-US" sz="3200" b="0" dirty="0"/>
              <a:t>Biological Effects</a:t>
            </a:r>
          </a:p>
          <a:p>
            <a:pPr lvl="1"/>
            <a:r>
              <a:rPr lang="en-US" sz="3200" dirty="0"/>
              <a:t>Radiological Survey Instruments</a:t>
            </a:r>
          </a:p>
          <a:p>
            <a:pPr marL="457200" lvl="1" indent="0">
              <a:buNone/>
            </a:pPr>
            <a:r>
              <a:rPr lang="en-US" sz="3200" dirty="0"/>
              <a:t>  and Dosimetry Devices</a:t>
            </a:r>
          </a:p>
          <a:p>
            <a:endParaRPr lang="en-US" sz="3200" b="0" dirty="0"/>
          </a:p>
          <a:p>
            <a:pPr lvl="1"/>
            <a:endParaRPr lang="en-US" sz="2800" b="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12D8502-3F70-A0C8-9062-2AC378DDC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>
            <a:fillRect/>
          </a:stretch>
        </p:blipFill>
        <p:spPr bwMode="auto">
          <a:xfrm>
            <a:off x="4251404" y="4265305"/>
            <a:ext cx="2060920" cy="245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7B31166-A441-6255-BAA5-9BA93BB2B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18">
            <a:off x="7025422" y="2673429"/>
            <a:ext cx="3372601" cy="232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hand holding a cell phone&#10;&#10;Description automatically generated">
            <a:extLst>
              <a:ext uri="{FF2B5EF4-FFF2-40B4-BE49-F238E27FC236}">
                <a16:creationId xmlns:a16="http://schemas.microsoft.com/office/drawing/2014/main" id="{C79DBCBA-BD55-092F-FA08-8CCE16B1D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92" y="4400030"/>
            <a:ext cx="1838065" cy="222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AF70518A-A2E5-2066-1160-0F26A8969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25" y="4698090"/>
            <a:ext cx="2726585" cy="191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ACA8601C-1D96-4DB7-C491-6B0EB4092E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720" y="1767870"/>
            <a:ext cx="2503512" cy="499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335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405E0-FB25-41FB-08FA-F12DFCEB9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550CAE-788E-1FC1-F414-9E00B9B54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30BA5F6F-DF57-36E2-7BFF-555B65231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16754"/>
            <a:ext cx="1130338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8 modules with hands-on practical exercises</a:t>
            </a:r>
          </a:p>
          <a:p>
            <a:pPr lvl="1"/>
            <a:r>
              <a:rPr lang="en-US" sz="3200" b="0" dirty="0"/>
              <a:t>Radiological Basics</a:t>
            </a:r>
          </a:p>
          <a:p>
            <a:pPr lvl="1"/>
            <a:r>
              <a:rPr lang="en-US" sz="3200" b="0" dirty="0"/>
              <a:t>Biological Effects</a:t>
            </a:r>
          </a:p>
          <a:p>
            <a:pPr lvl="1"/>
            <a:r>
              <a:rPr lang="en-US" sz="3200" dirty="0"/>
              <a:t>Radiological Survey Instruments</a:t>
            </a:r>
          </a:p>
          <a:p>
            <a:pPr marL="457200" lvl="1" indent="0">
              <a:buNone/>
            </a:pPr>
            <a:r>
              <a:rPr lang="en-US" sz="3200" dirty="0"/>
              <a:t>  and Dosimetry Devices</a:t>
            </a:r>
          </a:p>
          <a:p>
            <a:pPr lvl="1"/>
            <a:r>
              <a:rPr lang="en-US" sz="3200" b="0" dirty="0"/>
              <a:t>Uses and Regulations</a:t>
            </a:r>
          </a:p>
          <a:p>
            <a:endParaRPr lang="en-US" sz="3200" b="0" dirty="0"/>
          </a:p>
          <a:p>
            <a:pPr lvl="1"/>
            <a:endParaRPr lang="en-US" sz="2800" b="0" dirty="0"/>
          </a:p>
        </p:txBody>
      </p:sp>
      <p:pic>
        <p:nvPicPr>
          <p:cNvPr id="4" name="Picture 6" descr="PET-MIPS-anim">
            <a:extLst>
              <a:ext uri="{FF2B5EF4-FFF2-40B4-BE49-F238E27FC236}">
                <a16:creationId xmlns:a16="http://schemas.microsoft.com/office/drawing/2014/main" id="{9835E81D-62B1-9095-CC68-0A67D3CC1A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717" y="1958221"/>
            <a:ext cx="3114219" cy="469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xit Sign-100">
            <a:extLst>
              <a:ext uri="{FF2B5EF4-FFF2-40B4-BE49-F238E27FC236}">
                <a16:creationId xmlns:a16="http://schemas.microsoft.com/office/drawing/2014/main" id="{29C7CA85-600C-ED49-FB4C-08822844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0452" y="3496603"/>
            <a:ext cx="2066988" cy="1169205"/>
          </a:xfrm>
          <a:prstGeom prst="rect">
            <a:avLst/>
          </a:prstGeom>
          <a:noFill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F38B057-BF60-E927-5ED8-20E127055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52" y="4741558"/>
            <a:ext cx="2066988" cy="190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8C605B-3955-EC8D-D0B8-F73ACA4D3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58" y="4610092"/>
            <a:ext cx="3063400" cy="2035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5A812-C222-2428-3808-DC0567DD1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4" y="4665808"/>
            <a:ext cx="1811895" cy="19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07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52807-AB15-8B77-8B72-3409A5592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836854-408D-C896-2BCA-35B10BEF8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4EB47D21-6F22-0E95-E3A4-FC40F312E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16754"/>
            <a:ext cx="1130338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8 modules with hands-on practical exercises</a:t>
            </a:r>
          </a:p>
          <a:p>
            <a:pPr lvl="1"/>
            <a:r>
              <a:rPr lang="en-US" sz="3200" b="0" dirty="0"/>
              <a:t>Radiological Basics</a:t>
            </a:r>
          </a:p>
          <a:p>
            <a:pPr lvl="1"/>
            <a:r>
              <a:rPr lang="en-US" sz="3200" b="0" dirty="0"/>
              <a:t>Biological Effects</a:t>
            </a:r>
          </a:p>
          <a:p>
            <a:pPr lvl="1"/>
            <a:r>
              <a:rPr lang="en-US" sz="3200" dirty="0"/>
              <a:t>Radiological Survey Instruments</a:t>
            </a:r>
          </a:p>
          <a:p>
            <a:pPr marL="457200" lvl="1" indent="0">
              <a:buNone/>
            </a:pPr>
            <a:r>
              <a:rPr lang="en-US" sz="3200" dirty="0"/>
              <a:t>  and Dosimetry Devices</a:t>
            </a:r>
          </a:p>
          <a:p>
            <a:pPr lvl="1"/>
            <a:r>
              <a:rPr lang="en-US" sz="3200" b="0" dirty="0"/>
              <a:t>Uses and Regulations</a:t>
            </a:r>
          </a:p>
          <a:p>
            <a:pPr lvl="1"/>
            <a:r>
              <a:rPr lang="en-US" sz="3200" dirty="0"/>
              <a:t>Usual Circumstance</a:t>
            </a:r>
          </a:p>
          <a:p>
            <a:endParaRPr lang="en-US" sz="3200" b="0" dirty="0"/>
          </a:p>
          <a:p>
            <a:pPr lvl="1"/>
            <a:endParaRPr lang="en-US" sz="28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24D8F-FD1C-2E72-F2AA-DCEDB26BB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2777894"/>
            <a:ext cx="3454400" cy="2649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C04A44-C1CC-A7A6-2000-6E3AB16BE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56" y="2172559"/>
            <a:ext cx="4325083" cy="4218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BADDC-DD74-AFEE-20AA-B12B624CB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456" y="2141536"/>
            <a:ext cx="45436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7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48490-6EB8-A40B-E840-8585B370A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A2D318-B42A-2908-211F-1B8F468E6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9D2C7307-14ED-A972-5659-7D88C31FA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16754"/>
            <a:ext cx="1130338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8 modules with hands-on practical exercises</a:t>
            </a:r>
          </a:p>
          <a:p>
            <a:pPr lvl="1"/>
            <a:r>
              <a:rPr lang="en-US" sz="3200" b="0" dirty="0"/>
              <a:t>Radiological Basics</a:t>
            </a:r>
          </a:p>
          <a:p>
            <a:pPr lvl="1"/>
            <a:r>
              <a:rPr lang="en-US" sz="3200" b="0" dirty="0"/>
              <a:t>Biological Effects</a:t>
            </a:r>
          </a:p>
          <a:p>
            <a:pPr lvl="1"/>
            <a:r>
              <a:rPr lang="en-US" sz="3200" dirty="0"/>
              <a:t>Radiological Survey Instruments</a:t>
            </a:r>
          </a:p>
          <a:p>
            <a:pPr marL="457200" lvl="1" indent="0">
              <a:buNone/>
            </a:pPr>
            <a:r>
              <a:rPr lang="en-US" sz="3200" dirty="0"/>
              <a:t>  and Dosimetry Devices</a:t>
            </a:r>
          </a:p>
          <a:p>
            <a:pPr lvl="1"/>
            <a:r>
              <a:rPr lang="en-US" sz="3200" b="0" dirty="0"/>
              <a:t>Uses and Regulations</a:t>
            </a:r>
          </a:p>
          <a:p>
            <a:pPr lvl="1"/>
            <a:r>
              <a:rPr lang="en-US" sz="3200" dirty="0"/>
              <a:t>Usual Circumstance</a:t>
            </a:r>
          </a:p>
          <a:p>
            <a:pPr lvl="1"/>
            <a:r>
              <a:rPr lang="en-US" sz="3200" b="0" dirty="0"/>
              <a:t>Incident Scene Considerations</a:t>
            </a:r>
          </a:p>
          <a:p>
            <a:endParaRPr lang="en-US" sz="3200" b="0" dirty="0"/>
          </a:p>
          <a:p>
            <a:pPr lvl="1"/>
            <a:endParaRPr lang="en-US" sz="28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9FA26-85E7-9E15-2A1F-E3931744D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624" y="1994587"/>
            <a:ext cx="4051194" cy="4659564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6A10488-73A5-77D9-1242-53A477E21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836" y="1955621"/>
            <a:ext cx="192677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7938F8-454C-973F-5228-26CFEDC6A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290" y="2600109"/>
            <a:ext cx="4585709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D15DD4-370A-79D4-1EA4-B8AA20B53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406" y="1955621"/>
            <a:ext cx="3039737" cy="4947859"/>
          </a:xfrm>
          <a:prstGeom prst="rect">
            <a:avLst/>
          </a:prstGeom>
        </p:spPr>
      </p:pic>
      <p:pic>
        <p:nvPicPr>
          <p:cNvPr id="8" name="Picture 29">
            <a:extLst>
              <a:ext uri="{FF2B5EF4-FFF2-40B4-BE49-F238E27FC236}">
                <a16:creationId xmlns:a16="http://schemas.microsoft.com/office/drawing/2014/main" id="{C42BE3F3-A6F0-3256-12AB-B26DEC55092D}"/>
              </a:ext>
            </a:extLst>
          </p:cNvPr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0544" y="2600109"/>
            <a:ext cx="4585709" cy="334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96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04BB9-9ABB-D094-841B-A1A149E11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719B53-993E-38C9-61DA-08826D7C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750105F5-DB16-03AD-2238-F18F98B8C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16754"/>
            <a:ext cx="1130338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8 modules with hands-on practical exercises</a:t>
            </a:r>
          </a:p>
          <a:p>
            <a:pPr lvl="1"/>
            <a:r>
              <a:rPr lang="en-US" sz="3200" b="0" dirty="0"/>
              <a:t>Radiological Basics</a:t>
            </a:r>
          </a:p>
          <a:p>
            <a:pPr lvl="1"/>
            <a:r>
              <a:rPr lang="en-US" sz="3200" b="0" dirty="0"/>
              <a:t>Biological Effects</a:t>
            </a:r>
          </a:p>
          <a:p>
            <a:pPr lvl="1"/>
            <a:r>
              <a:rPr lang="en-US" sz="3200" dirty="0"/>
              <a:t>Radiological Survey Instruments</a:t>
            </a:r>
          </a:p>
          <a:p>
            <a:pPr marL="457200" lvl="1" indent="0">
              <a:buNone/>
            </a:pPr>
            <a:r>
              <a:rPr lang="en-US" sz="3200" dirty="0"/>
              <a:t>  and Dosimetry Devices</a:t>
            </a:r>
          </a:p>
          <a:p>
            <a:pPr lvl="1"/>
            <a:r>
              <a:rPr lang="en-US" sz="3200" b="0" dirty="0"/>
              <a:t>Uses and Regulations</a:t>
            </a:r>
          </a:p>
          <a:p>
            <a:pPr lvl="1"/>
            <a:r>
              <a:rPr lang="en-US" sz="3200" dirty="0"/>
              <a:t>Usual Circumstance</a:t>
            </a:r>
          </a:p>
          <a:p>
            <a:pPr lvl="1"/>
            <a:r>
              <a:rPr lang="en-US" sz="3200" b="0" dirty="0"/>
              <a:t>Incident Scene Considerations</a:t>
            </a:r>
          </a:p>
          <a:p>
            <a:pPr lvl="1"/>
            <a:r>
              <a:rPr lang="en-US" sz="3200" dirty="0"/>
              <a:t>Managing Radiological Hazards</a:t>
            </a:r>
          </a:p>
          <a:p>
            <a:endParaRPr lang="en-US" sz="3200" b="0" dirty="0"/>
          </a:p>
          <a:p>
            <a:pPr lvl="1"/>
            <a:endParaRPr lang="en-US" sz="28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3D7B7-1941-0683-8FE6-90F4CCADB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9872" y="2735895"/>
            <a:ext cx="4524007" cy="3032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8083B6-8B2A-1AA0-F3A8-C134EE836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450" y="2437698"/>
            <a:ext cx="3916682" cy="3916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122A0-A6C6-9754-C48F-E25AE3D21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31" y="2437698"/>
            <a:ext cx="3944621" cy="3916682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69E6505-7289-CE04-F0D5-A45C6B10D6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58802"/>
              </p:ext>
            </p:extLst>
          </p:nvPr>
        </p:nvGraphicFramePr>
        <p:xfrm>
          <a:off x="7731566" y="2087945"/>
          <a:ext cx="4200618" cy="461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514600" imgH="2008632" progId="Unknown">
                  <p:embed/>
                </p:oleObj>
              </mc:Choice>
              <mc:Fallback>
                <p:oleObj r:id="rId6" imgW="2514600" imgH="2008632" progId="Unknown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6F2374F-40FA-3C93-F6BF-14F76ED652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1566" y="2087945"/>
                        <a:ext cx="4200618" cy="4616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987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1F6C0-D99F-636B-1FD2-1E8C351DC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4C8582-202D-0C30-7EDC-5600DED2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Improvement Project Updates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0CA8D515-8785-883E-82AA-33AA29C9F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16754"/>
            <a:ext cx="1130338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0" dirty="0"/>
              <a:t>8 modules with hands-on practical exercises</a:t>
            </a:r>
          </a:p>
          <a:p>
            <a:pPr lvl="1"/>
            <a:r>
              <a:rPr lang="en-US" sz="3200" b="0" dirty="0"/>
              <a:t>Radiological Basics</a:t>
            </a:r>
          </a:p>
          <a:p>
            <a:pPr lvl="1"/>
            <a:r>
              <a:rPr lang="en-US" sz="3200" b="0" dirty="0"/>
              <a:t>Biological Effects</a:t>
            </a:r>
          </a:p>
          <a:p>
            <a:pPr lvl="1"/>
            <a:r>
              <a:rPr lang="en-US" sz="3200" dirty="0"/>
              <a:t>Radiological Survey Instruments</a:t>
            </a:r>
          </a:p>
          <a:p>
            <a:pPr marL="457200" lvl="1" indent="0">
              <a:buNone/>
            </a:pPr>
            <a:r>
              <a:rPr lang="en-US" sz="3200" dirty="0"/>
              <a:t>  and Dosimetry Devices</a:t>
            </a:r>
          </a:p>
          <a:p>
            <a:pPr lvl="1"/>
            <a:r>
              <a:rPr lang="en-US" sz="3200" b="0" dirty="0"/>
              <a:t>Uses and Regulations</a:t>
            </a:r>
          </a:p>
          <a:p>
            <a:pPr lvl="1"/>
            <a:r>
              <a:rPr lang="en-US" sz="3200" dirty="0"/>
              <a:t>Usual Circumstance</a:t>
            </a:r>
          </a:p>
          <a:p>
            <a:pPr lvl="1"/>
            <a:r>
              <a:rPr lang="en-US" sz="3200" b="0" dirty="0"/>
              <a:t>Incident Scene Considerations</a:t>
            </a:r>
          </a:p>
          <a:p>
            <a:pPr lvl="1"/>
            <a:r>
              <a:rPr lang="en-US" sz="3200" dirty="0"/>
              <a:t>Managing Radiological Hazards</a:t>
            </a:r>
          </a:p>
          <a:p>
            <a:pPr lvl="1"/>
            <a:r>
              <a:rPr lang="en-US" sz="3200" b="0" dirty="0"/>
              <a:t>Disposition of Remains</a:t>
            </a:r>
          </a:p>
          <a:p>
            <a:endParaRPr lang="en-US" sz="3200" b="0" dirty="0"/>
          </a:p>
          <a:p>
            <a:pPr lvl="1"/>
            <a:endParaRPr lang="en-US" sz="28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0A70B-4A8F-7089-5CC8-0D9E00494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26" y="2058397"/>
            <a:ext cx="4525574" cy="479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13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502BB3-1342-492D-BF57-06FC9254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Mission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7B923DA7-CC84-53F7-AD6D-59513F598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754"/>
            <a:ext cx="617861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0" dirty="0"/>
              <a:t>Suite of tools developed to aid response jurisdictions in their readiness activities</a:t>
            </a:r>
          </a:p>
          <a:p>
            <a:pPr marL="457200" lvl="2">
              <a:spcBef>
                <a:spcPts val="600"/>
              </a:spcBef>
            </a:pPr>
            <a:r>
              <a:rPr lang="en-US" sz="4000" b="0" dirty="0"/>
              <a:t>Training</a:t>
            </a:r>
          </a:p>
          <a:p>
            <a:pPr marL="457200" lvl="2">
              <a:spcBef>
                <a:spcPts val="600"/>
              </a:spcBef>
            </a:pPr>
            <a:r>
              <a:rPr lang="en-US" sz="4000" dirty="0"/>
              <a:t>Need</a:t>
            </a:r>
            <a:r>
              <a:rPr lang="en-US" sz="4000" b="0" dirty="0"/>
              <a:t>s Assessment</a:t>
            </a:r>
          </a:p>
          <a:p>
            <a:pPr marL="457200" lvl="2">
              <a:spcBef>
                <a:spcPts val="600"/>
              </a:spcBef>
            </a:pPr>
            <a:r>
              <a:rPr lang="en-US" sz="4000" dirty="0"/>
              <a:t>Model Procedures</a:t>
            </a:r>
            <a:endParaRPr lang="en-US" sz="4000" b="0" dirty="0"/>
          </a:p>
          <a:p>
            <a:pPr marL="457200" lvl="2">
              <a:spcBef>
                <a:spcPts val="600"/>
              </a:spcBef>
            </a:pPr>
            <a:r>
              <a:rPr lang="en-US" sz="4000" dirty="0"/>
              <a:t>Exercises</a:t>
            </a:r>
            <a:endParaRPr lang="en-US" sz="4000" b="0" dirty="0"/>
          </a:p>
          <a:p>
            <a:endParaRPr lang="en-US" sz="44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11A20F-16F2-C0B6-DA18-0E17291F4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96196" y="962197"/>
            <a:ext cx="6857996" cy="49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43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71420-2204-DC70-2994-BD333A660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59F8C6-0E95-4BE0-FCC6-6A7B6025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Available TEPP Training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647CE957-1507-A42B-9031-02BFD1511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416754"/>
            <a:ext cx="1159086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600" b="0" dirty="0"/>
          </a:p>
          <a:p>
            <a:pPr marL="0" indent="0">
              <a:buNone/>
            </a:pPr>
            <a:r>
              <a:rPr lang="en-US" sz="3600" b="0" dirty="0"/>
              <a:t>MERRTT Overview</a:t>
            </a:r>
          </a:p>
          <a:p>
            <a:pPr marL="0" indent="0">
              <a:buNone/>
            </a:pPr>
            <a:r>
              <a:rPr lang="en-US" sz="3600" b="0" dirty="0"/>
              <a:t>Understanding Radiological Threats in Your Community</a:t>
            </a:r>
          </a:p>
          <a:p>
            <a:pPr marL="0" indent="0">
              <a:buNone/>
            </a:pPr>
            <a:r>
              <a:rPr lang="en-US" sz="3600" b="0" dirty="0"/>
              <a:t>Advanced Radiation Instrumentation</a:t>
            </a:r>
          </a:p>
          <a:p>
            <a:pPr marL="0" indent="0">
              <a:buNone/>
            </a:pPr>
            <a:r>
              <a:rPr lang="en-US" sz="3600" b="0" dirty="0"/>
              <a:t>TMERRTT</a:t>
            </a:r>
          </a:p>
          <a:p>
            <a:pPr marL="0" indent="0">
              <a:buNone/>
            </a:pPr>
            <a:r>
              <a:rPr lang="en-US" sz="3600" b="0" dirty="0"/>
              <a:t>Radiation Specialist</a:t>
            </a:r>
          </a:p>
        </p:txBody>
      </p:sp>
    </p:spTree>
    <p:extLst>
      <p:ext uri="{BB962C8B-B14F-4D97-AF65-F5344CB8AC3E}">
        <p14:creationId xmlns:p14="http://schemas.microsoft.com/office/powerpoint/2010/main" val="3618661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E1F74E-4263-F687-7FCB-72DA0735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Resources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07FC77-2934-5822-1FE9-B615BE7C1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113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 marL="452438" lvl="1" indent="-342900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3900" dirty="0">
                <a:solidFill>
                  <a:srgbClr val="000000"/>
                </a:solidFill>
                <a:latin typeface="Arial"/>
                <a:cs typeface="Arial"/>
              </a:rPr>
              <a:t>National Training and Exercise Schedule</a:t>
            </a:r>
          </a:p>
          <a:p>
            <a:pPr marL="452438" lvl="1" indent="-342900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3900" dirty="0">
                <a:solidFill>
                  <a:srgbClr val="000000"/>
                </a:solidFill>
                <a:latin typeface="Arial"/>
                <a:cs typeface="Arial"/>
              </a:rPr>
              <a:t>MERRTT Refresher</a:t>
            </a:r>
          </a:p>
          <a:p>
            <a:pPr marL="452438" lvl="1" indent="-342900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3900" dirty="0">
                <a:solidFill>
                  <a:srgbClr val="000000"/>
                </a:solidFill>
                <a:latin typeface="Arial"/>
                <a:cs typeface="Arial"/>
              </a:rPr>
              <a:t>State 24-Hour Points of Contact </a:t>
            </a:r>
          </a:p>
          <a:p>
            <a:pPr marL="452438" lvl="1" indent="-342900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3900" dirty="0">
                <a:solidFill>
                  <a:srgbClr val="000000"/>
                </a:solidFill>
                <a:latin typeface="Arial"/>
                <a:cs typeface="Arial"/>
              </a:rPr>
              <a:t>Needs Assessment</a:t>
            </a:r>
          </a:p>
          <a:p>
            <a:pPr marL="452438" lvl="1" indent="-342900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3900" dirty="0">
                <a:solidFill>
                  <a:srgbClr val="000000"/>
                </a:solidFill>
                <a:latin typeface="Arial"/>
                <a:cs typeface="Arial"/>
              </a:rPr>
              <a:t>Model Procedures</a:t>
            </a:r>
          </a:p>
          <a:p>
            <a:pPr marL="452438" lvl="1" indent="-342900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3900" dirty="0">
                <a:solidFill>
                  <a:srgbClr val="000000"/>
                </a:solidFill>
                <a:latin typeface="Arial"/>
                <a:cs typeface="Arial"/>
              </a:rPr>
              <a:t>Exercise Planning Resources</a:t>
            </a:r>
          </a:p>
          <a:p>
            <a:pPr marL="452438" lvl="1" indent="-342900"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3900" dirty="0">
                <a:solidFill>
                  <a:srgbClr val="000000"/>
                </a:solidFill>
                <a:latin typeface="Arial"/>
                <a:cs typeface="Arial"/>
              </a:rPr>
              <a:t>TEPP Central Operations Contact</a:t>
            </a:r>
            <a:endParaRPr lang="en-US" sz="3900" dirty="0"/>
          </a:p>
          <a:p>
            <a:pPr marL="457200" lvl="1" indent="0" algn="ctr">
              <a:buNone/>
            </a:pPr>
            <a:endParaRPr lang="en-US" sz="800" b="1" dirty="0">
              <a:latin typeface="Arial"/>
              <a:cs typeface="Arial"/>
              <a:hlinkClick r:id="rId2"/>
            </a:endParaRPr>
          </a:p>
          <a:p>
            <a:pPr marL="457200" lvl="1" indent="0" algn="ctr">
              <a:buNone/>
            </a:pPr>
            <a:r>
              <a:rPr lang="en-US" sz="3500" b="1" dirty="0">
                <a:latin typeface="Arial"/>
                <a:cs typeface="Arial"/>
                <a:hlinkClick r:id="rId2"/>
              </a:rPr>
              <a:t>www.em.doe.gov/otem</a:t>
            </a:r>
            <a:endParaRPr lang="en-US" sz="3500" b="1" dirty="0">
              <a:latin typeface="Arial"/>
              <a:cs typeface="Arial"/>
            </a:endParaRPr>
          </a:p>
          <a:p>
            <a:pPr marL="457200" lvl="1" indent="0" algn="ctr">
              <a:buNone/>
            </a:pPr>
            <a:r>
              <a:rPr lang="en-US" sz="3500" b="1" dirty="0" err="1">
                <a:hlinkClick r:id="rId3"/>
              </a:rPr>
              <a:t>www.teppinfo.com</a:t>
            </a:r>
            <a:endParaRPr lang="en-US" sz="3500" b="1" dirty="0"/>
          </a:p>
          <a:p>
            <a:pPr marL="457200" lvl="1" indent="0" algn="ctr">
              <a:buNone/>
            </a:pPr>
            <a:endParaRPr lang="en-US" sz="28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50BF6-F483-3C7F-0039-DD796DA49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136" y="2065863"/>
            <a:ext cx="3823863" cy="32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99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23888" y="2816538"/>
            <a:ext cx="183156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0" b="1" dirty="0">
                <a:solidFill>
                  <a:schemeClr val="bg1"/>
                </a:solidFill>
                <a:latin typeface="Tahoma" charset="0"/>
                <a:cs typeface="Arial" charset="0"/>
              </a:rPr>
              <a:t>?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1097F7-2309-56C1-DAF1-B611B9905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Questions</a:t>
            </a:r>
          </a:p>
        </p:txBody>
      </p:sp>
    </p:spTree>
    <p:extLst>
      <p:ext uri="{BB962C8B-B14F-4D97-AF65-F5344CB8AC3E}">
        <p14:creationId xmlns:p14="http://schemas.microsoft.com/office/powerpoint/2010/main" val="335853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D6C67-1F35-A2E5-847C-E85492F60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883BE4-BA49-566A-FA05-311F800E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TEPP Mission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37E28BEE-040D-F8B8-D0FF-176B4D6A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9706"/>
            <a:ext cx="1115487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000" b="0" dirty="0"/>
          </a:p>
          <a:p>
            <a:pPr marL="0" indent="0">
              <a:buNone/>
            </a:pPr>
            <a:r>
              <a:rPr lang="en-US" sz="4800" b="0" i="1" dirty="0"/>
              <a:t>Committed to maintaining TEPP training, exercises, and support to all stakeholders during this government funding delay, even through possible furloughs or layoffs. </a:t>
            </a:r>
          </a:p>
        </p:txBody>
      </p:sp>
    </p:spTree>
    <p:extLst>
      <p:ext uri="{BB962C8B-B14F-4D97-AF65-F5344CB8AC3E}">
        <p14:creationId xmlns:p14="http://schemas.microsoft.com/office/powerpoint/2010/main" val="2400227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502BB3-1342-492D-BF57-06FC9254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Shipping Routes</a:t>
            </a:r>
          </a:p>
        </p:txBody>
      </p:sp>
      <p:pic>
        <p:nvPicPr>
          <p:cNvPr id="4" name="Picture 3" descr="US ROUTES 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5181" y="1542909"/>
            <a:ext cx="8130080" cy="5571570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637EE023-548A-FB0B-76F7-F109CCCD6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754"/>
            <a:ext cx="863070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Office of Environmental Management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851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wipp.energy.gov/NewsandInfo_images/WIPP_Route_Map_2012_lrg.jpg"/>
          <p:cNvPicPr/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1881480" y="1950575"/>
            <a:ext cx="8273564" cy="489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2502BB3-1342-492D-BF57-06FC9254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Shipping Routes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637EE023-548A-FB0B-76F7-F109CCCD6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754"/>
            <a:ext cx="863070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Waste Isolation Pilot Plant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402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77" y="1950571"/>
            <a:ext cx="8189377" cy="49460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2502BB3-1342-492D-BF57-06FC9254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Shipping Routes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637EE023-548A-FB0B-76F7-F109CCCD6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754"/>
            <a:ext cx="863070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National Nuclear Security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752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8A8BF-7EAD-8A7E-6A6F-E0C14B6D5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75DAE80-EA5E-CFA8-8EB3-75581E43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Shipping Routes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98EE6206-28F9-1817-46A5-16C689A72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754"/>
            <a:ext cx="863070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Typical New Component Shipping Routes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793F66-EEA9-4686-E3C0-43E768A20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343" y="1974135"/>
            <a:ext cx="8111858" cy="484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0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B6B3DA-06F3-1C06-498D-D4533F532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Shipping Routes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60BFBEEB-1A27-1C32-50CA-934D7D72E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754"/>
            <a:ext cx="863070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Typical Naval Spent Fuel Shipping Routes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C93D4-91AE-46FB-E017-DC12B90D2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523" y="1974135"/>
            <a:ext cx="8093678" cy="484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2967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727E8670-5F3B-45C1-9159-E2B9BE3F45B6}" vid="{1D27C434-4B69-41FA-92F8-7D75F6F9E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4932</TotalTime>
  <Words>890</Words>
  <Application>Microsoft Office PowerPoint</Application>
  <PresentationFormat>Widescreen</PresentationFormat>
  <Paragraphs>237</Paragraphs>
  <Slides>32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Tahoma</vt:lpstr>
      <vt:lpstr>Theme1</vt:lpstr>
      <vt:lpstr>Unknown</vt:lpstr>
      <vt:lpstr>Transportation Emergency Preparedness Program (TEPP) Update</vt:lpstr>
      <vt:lpstr>TEPP Mission</vt:lpstr>
      <vt:lpstr>TEPP Mission</vt:lpstr>
      <vt:lpstr>TEPP Mission</vt:lpstr>
      <vt:lpstr>DOE Shipping Routes</vt:lpstr>
      <vt:lpstr>DOE Shipping Routes</vt:lpstr>
      <vt:lpstr>DOE Shipping Routes</vt:lpstr>
      <vt:lpstr>DOE Shipping Routes</vt:lpstr>
      <vt:lpstr>DOE Shipping Routes</vt:lpstr>
      <vt:lpstr>Regional CSG Highlights</vt:lpstr>
      <vt:lpstr>Regional CSG Highlights</vt:lpstr>
      <vt:lpstr>Regional CSG Highlights</vt:lpstr>
      <vt:lpstr>Regional CSG Highlights</vt:lpstr>
      <vt:lpstr>CY 2025 Training to Date</vt:lpstr>
      <vt:lpstr>Upcoming Northeast Training</vt:lpstr>
      <vt:lpstr>TEPP Improvement Project Updates</vt:lpstr>
      <vt:lpstr>TEPP Improvement Project Updates</vt:lpstr>
      <vt:lpstr>TEPP Improvement Project Updates</vt:lpstr>
      <vt:lpstr>TEPP Improvement Project Updates</vt:lpstr>
      <vt:lpstr>TEPP Improvement Project Updates</vt:lpstr>
      <vt:lpstr>TEPP Improvement Project Updates</vt:lpstr>
      <vt:lpstr>TEPP Improvement Project Updates</vt:lpstr>
      <vt:lpstr>TEPP Improvement Project Updates</vt:lpstr>
      <vt:lpstr>TEPP Improvement Project Updates</vt:lpstr>
      <vt:lpstr>TEPP Improvement Project Updates</vt:lpstr>
      <vt:lpstr>TEPP Improvement Project Updates</vt:lpstr>
      <vt:lpstr>TEPP Improvement Project Updates</vt:lpstr>
      <vt:lpstr>TEPP Improvement Project Updates</vt:lpstr>
      <vt:lpstr>TEPP Improvement Project Updates</vt:lpstr>
      <vt:lpstr>Other Available TEPP Training</vt:lpstr>
      <vt:lpstr>Website Resources</vt:lpstr>
      <vt:lpstr>                     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Tom Clawson</dc:creator>
  <cp:lastModifiedBy>Uldis Vanags</cp:lastModifiedBy>
  <cp:revision>286</cp:revision>
  <cp:lastPrinted>2017-05-10T23:30:22Z</cp:lastPrinted>
  <dcterms:created xsi:type="dcterms:W3CDTF">2015-11-30T20:41:27Z</dcterms:created>
  <dcterms:modified xsi:type="dcterms:W3CDTF">2025-10-29T16:27:18Z</dcterms:modified>
</cp:coreProperties>
</file>