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9" r:id="rId21"/>
    <p:sldId id="28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ABB5B1-8EE4-47BD-8A99-7BE6F40C7752}" v="20" dt="2025-05-18T19:12:32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thony.Leshinskie@vermont.go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va.com/energy/technology-innovation/advanced-nuclear-solutions" TargetMode="External"/><Relationship Id="rId2" Type="http://schemas.openxmlformats.org/officeDocument/2006/relationships/hyperlink" Target="https://www.thirdway.org/report/the-advanced-nuclear-indust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hinefusion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EB227-D10A-4B80-93FD-5ACF2BF11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65584"/>
            <a:ext cx="7766936" cy="2163416"/>
          </a:xfrm>
        </p:spPr>
        <p:txBody>
          <a:bodyPr/>
          <a:lstStyle/>
          <a:p>
            <a:pPr algn="l"/>
            <a:r>
              <a:rPr lang="en-US" sz="4000" dirty="0">
                <a:solidFill>
                  <a:srgbClr val="0070C0"/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Summary of </a:t>
            </a:r>
            <a:br>
              <a:rPr lang="en-US" sz="4000" dirty="0">
                <a:solidFill>
                  <a:srgbClr val="0070C0"/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4000" dirty="0">
                <a:solidFill>
                  <a:srgbClr val="0070C0"/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New Nuclear Builds</a:t>
            </a:r>
            <a:br>
              <a:rPr lang="en-US" sz="4000" dirty="0">
                <a:solidFill>
                  <a:srgbClr val="0070C0"/>
                </a:solidFill>
                <a:latin typeface="Lucida Sans" panose="020B0602030504020204" pitchFamily="34" charset="0"/>
              </a:rPr>
            </a:b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  <a:latin typeface="Lucida Sans" panose="020B0602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7EE956-3A79-415D-892B-BE1D974EF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200" y="3600258"/>
            <a:ext cx="8216347" cy="2541749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Lucida Sans" panose="020B0602030504020204" pitchFamily="34" charset="0"/>
              </a:rPr>
              <a:t>A Summary for the </a:t>
            </a:r>
            <a:br>
              <a:rPr lang="en-US" sz="2000" b="1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r>
              <a:rPr lang="en-US" sz="2000" b="1" dirty="0">
                <a:solidFill>
                  <a:schemeClr val="tx1"/>
                </a:solidFill>
                <a:latin typeface="Lucida Sans" panose="020B0602030504020204" pitchFamily="34" charset="0"/>
              </a:rPr>
              <a:t>CSG Northeast Regional High-Level Radioactive Waste Transportation Task Force</a:t>
            </a:r>
          </a:p>
          <a:p>
            <a:r>
              <a:rPr lang="en-US" sz="2000" b="1" dirty="0">
                <a:solidFill>
                  <a:schemeClr val="tx1"/>
                </a:solidFill>
                <a:latin typeface="Lucida Sans" panose="020B0602030504020204" pitchFamily="34" charset="0"/>
              </a:rPr>
              <a:t>May 21, 2025</a:t>
            </a: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Tony Leshinskie, Vermont State Nuclear Engineer</a:t>
            </a: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Anthony.Leshinskie@vermont.gov</a:t>
            </a:r>
            <a:endParaRPr lang="en-US" sz="2000" dirty="0">
              <a:solidFill>
                <a:schemeClr val="accent5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(802) 272-1714</a:t>
            </a:r>
          </a:p>
          <a:p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877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828BE9-E33D-F067-B87E-95D014F73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AB027-550A-9BCE-066F-2424F15C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Potential “Non-Grid” Power Plants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00E5D-9576-203A-A746-55BB4060B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</a:pPr>
            <a:r>
              <a:rPr lang="en-US" sz="2400" dirty="0">
                <a:latin typeface="Lucida Sans" panose="020B0602030504020204" pitchFamily="34" charset="0"/>
              </a:rPr>
              <a:t>Long Mott Energy LLC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– a Dow Chemical subsidiary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</a:rPr>
              <a:t>Provide power &amp; heat for Dow’s Seadrift site in TX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</a:rPr>
              <a:t>4 X-energy Xe-100 helium-cooled, pebble bed advanced (small modular) reactors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FF0000"/>
                </a:solidFill>
                <a:latin typeface="Lucida Sans" panose="020B0602030504020204" pitchFamily="34" charset="0"/>
              </a:rPr>
              <a:t>NRC completed License Acceptance Review on 5/13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Texas A&amp;M Prototype SMRs Project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Bryan, TX Campus announced (in February) as site for 4 start-up company SMRs</a:t>
            </a:r>
            <a:r>
              <a:rPr lang="en-US" sz="1800" dirty="0">
                <a:solidFill>
                  <a:srgbClr val="0070C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; 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1000 MW(e) capacity in total </a:t>
            </a:r>
            <a:r>
              <a:rPr lang="en-US" sz="1800" i="1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for data centers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Terrestrial Energy (Molten Salt Reactor)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Kairos Power (likely Floride Salt-Cooled High Temperature Reactor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)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Natura Resources (Molten Salt Reactor &amp; Medical Isotopes)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Aalo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Atomics (derived from DOE MARVEL Na-K cooled design)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971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230645-6945-5F57-F5EE-A6150F00E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5B239-39E9-BF8C-6667-3F506CD17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Potential “Non-Grid” Power Plants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27AA6-4E16-3CC2-EC2B-BB29CD1E1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Hermes Low-Power Demonstration Reactor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Oak Ridge, TN site 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Kairos Power 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Floride Salt-Cooled High Temperature Reactor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Two 35 MW(t) reactors for proof-of-concept; not power reactors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Google noted as a primary project supported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NRC Approved design in December 2023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Construction began July 2024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2027 completion targeted 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Subsequent power-generators could be constructed within next 10 years (TX A&amp;M site potentially first)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10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814BC-5F4B-AC42-6145-100E3ACE6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2D6D-9802-F07F-3C38-21AB715B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Small Modular Reactors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B0D51-70B5-BF8F-7058-F7AFD174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TerraPower</a:t>
            </a: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project near Kemmerer, WY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Natrium Na-Cooled, Molten Salt Fast Reactor design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Includes adjacent battery storage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345 MW(e) capacity; 500 MW(e) with battery capacity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Former coal-fired station site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$1.6 billion Infrastructure Bill funding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Additional $1 billion in private (Bill Gates) funding 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“Non-nuclear” construction underway while NRC submittal under review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916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42006-37F9-8730-C82C-6947CA218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2785-B3BD-3D02-9B03-E0582466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Small Modular Reactors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DA18F-C458-4B9E-61B2-82AB1E0E3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TVA Clinch River SMR Project</a:t>
            </a: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NRC Early Site Permit granted in September 2019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Previously characterized site (for cancelled LMFBR) 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January 2025 announcement of BWRX-300 SMR construction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Smaller version of GE Advance Boiling Water Reactor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300 MW(e) capacity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Can credit years of BWR operation in US and worldwide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GE-Hitachi construction partnership with Bechtel and Sargent &amp; Lundy 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Funding needed</a:t>
            </a:r>
          </a:p>
          <a:p>
            <a:pPr marL="914400" lvl="2" indent="0">
              <a:buClr>
                <a:srgbClr val="002060"/>
              </a:buClr>
              <a:buNone/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40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467CCC-EB88-89DA-EFBF-EF7E73D93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F062-5941-02F3-B9C1-A5710C9DE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Small Modular Reactors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4ABFB-56D9-15E7-3758-0736E2AE7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Ontario Power Generation SMR Project</a:t>
            </a: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July 2023 Ontario gov’t/OPG SMR(s) partnership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May 2025 BWRX-300 SMR construction at Darlington site announced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Previously characterized site (operational CANDUs)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First of 4 SMRs to be constructed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Construction permit valid through 2035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Availability expected by 2030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092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EB460-8672-27ED-300B-CE6C99E20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5C5E-D802-D960-E486-27F6C6DF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Small Modular Reactors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8AC34-E497-FCD6-CEC2-4D9928997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Additional SMR Players</a:t>
            </a: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 err="1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NuScale</a:t>
            </a: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Power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60 MW(e) or 77 MW(e) per module capacity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Up to 12 modules per site [924 MW(e) max]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Cancelled </a:t>
            </a:r>
            <a:r>
              <a:rPr lang="en-US" sz="18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Carbon Free Power Project (UAMPS / INL)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Marketing NRC-Approved design worldwide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accent2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~18 international agreements for SMR construction, including Poland, Romania, Jordan, &amp; Czech Republic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Holtec International </a:t>
            </a:r>
            <a:r>
              <a:rPr lang="en-US" sz="2000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(possible Palisades expansion)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Westinghouse AP300 </a:t>
            </a:r>
            <a:r>
              <a:rPr lang="en-US" sz="2000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(downscaled AP1000)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Framatome </a:t>
            </a:r>
            <a:r>
              <a:rPr lang="en-US" sz="2000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(PWR-derived design)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Possibly India </a:t>
            </a:r>
            <a:r>
              <a:rPr lang="en-US" sz="2000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(CANDU-derived, Maritime shipping?)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80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9A6AD-8212-95B3-B446-8AB14BBBA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BC3A-A9CC-5994-490E-A1A7BF84A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Microreactors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60686-CE3B-E7AF-F1C8-A1BBDACA2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9458"/>
            <a:ext cx="8596668" cy="528711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Up to 50 </a:t>
            </a: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MW(e) capacity; 20 MW(e) typical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5 to 12-year operational life; replace rather than refuel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Seen as substitute for diesel generators in remote areas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Far-north communities without electrical grid access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Oil and gas drilling site power (ironic on several levels)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Process Heat &amp; Desalinization options too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Proposed “Heat Pipe” Reactor Designs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Fuel pellet channels within carbon block core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Westinghouse “</a:t>
            </a:r>
            <a:r>
              <a:rPr lang="en-US" sz="1800" dirty="0" err="1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eVinci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” design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Water channels for cooling &amp; powering small turbine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8-year design life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Radiant Energy design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Helium channels for cooling &amp; powering small turbine</a:t>
            </a:r>
          </a:p>
          <a:p>
            <a:pPr lvl="2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12-year design life</a:t>
            </a:r>
          </a:p>
          <a:p>
            <a:pPr lvl="1">
              <a:buClr>
                <a:srgbClr val="002060"/>
              </a:buClr>
              <a:buFont typeface="Courier New" panose="02070309020205020404" pitchFamily="49" charset="0"/>
              <a:buChar char="o"/>
            </a:pPr>
            <a:endParaRPr lang="en-US" sz="1800" dirty="0">
              <a:solidFill>
                <a:srgbClr val="FF0000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135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DF591F-694A-BAF1-963D-6C8130D13A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732C9-74BB-A336-96BA-117ACA7F8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International New Build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1E13-1141-746D-1BA5-E4C0554AB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1480"/>
            <a:ext cx="8596668" cy="5155094"/>
          </a:xfrm>
        </p:spPr>
        <p:txBody>
          <a:bodyPr>
            <a:normAutofit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Didn’t look at Russia or China, but they’re building</a:t>
            </a: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France 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SMRs &amp; new full-scale units proposed at several current reactor sites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Potentially repurpose </a:t>
            </a:r>
            <a:r>
              <a:rPr lang="en-US" sz="1800" dirty="0" err="1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Fessenheim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site as Tesla factory 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Chinon-A2 &amp; A3 in use for radiation environment robotics research</a:t>
            </a:r>
            <a:endParaRPr lang="en-US" sz="1800" dirty="0">
              <a:effectLst/>
              <a:latin typeface="Lucida Sans" panose="020B0602030504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United Kingdom 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Hinkley Point C (full-scale) units in active construction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Proposed full-scale reactors at Bradwell &amp; Sizewell C (AP1000 or EPR)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Proposed SMRs at Berkeley and </a:t>
            </a:r>
            <a:r>
              <a:rPr lang="en-US" sz="2000" dirty="0" err="1">
                <a:solidFill>
                  <a:schemeClr val="tx1"/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Trawsfynydd</a:t>
            </a:r>
            <a:r>
              <a:rPr lang="en-US" sz="2000" dirty="0">
                <a:solidFill>
                  <a:schemeClr val="tx1"/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sites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Oskarshamn site in Sweden? </a:t>
            </a:r>
            <a:b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</a:br>
            <a:r>
              <a:rPr lang="en-US" sz="1900" i="1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(available for “</a:t>
            </a:r>
            <a:r>
              <a:rPr lang="en-US" sz="1900" i="1" dirty="0">
                <a:solidFill>
                  <a:srgbClr val="FF0000"/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 nuclear power related purposes” by 2028)</a:t>
            </a:r>
            <a:endParaRPr lang="en-US" sz="1900" i="1" dirty="0">
              <a:solidFill>
                <a:srgbClr val="FF0000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18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B2EFD-3A38-A523-EE32-52C07BE06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FF0C-881D-B5E2-0A88-3885AA9C9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International New Build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BFE99-E7F7-21D1-04E3-F8025CC56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1480"/>
            <a:ext cx="8596668" cy="5155094"/>
          </a:xfrm>
        </p:spPr>
        <p:txBody>
          <a:bodyPr>
            <a:normAutofit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Continued expansion expected in: </a:t>
            </a:r>
          </a:p>
          <a:p>
            <a:pPr marL="0" indent="0">
              <a:buClr>
                <a:srgbClr val="002060"/>
              </a:buClr>
              <a:buNone/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India – CANDU technology they hope to export 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South Korea </a:t>
            </a:r>
            <a:r>
              <a:rPr lang="en-US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(PWR Technology)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Potential expansion at existing Korean reactor sites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Expect more international projects such as UAE / Barakah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Canada? 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Domestic CANDUs?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Export CANDU technology? 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(if only to compete with India)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Previously mentioned BWRX-300 SMR(s) at Darlington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Westinghouse AP300? (current W ownership </a:t>
            </a:r>
            <a:r>
              <a:rPr lang="en-US" sz="180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is Canadian)</a:t>
            </a: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951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90598-E4F9-F9A8-10B4-A7056A43D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9BC5-73C6-262B-B8DF-B5EB581D2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International New Build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4A23C-9641-36A9-101B-0E539156D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1480"/>
            <a:ext cx="8596668" cy="5155094"/>
          </a:xfrm>
        </p:spPr>
        <p:txBody>
          <a:bodyPr>
            <a:normAutofit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Countries looking to build their first power reactors</a:t>
            </a:r>
            <a:b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(full-scale unless otherwise noted): 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Poland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(full-scale &amp; SMRs; Westinghouse agreement)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Jordan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(Korea/UAE joint effort)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Egypt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(Korea/UAE joint effort)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Saudi Arabia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(Korea/UAE joint effort)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Malaysia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(looking at Korea or India designs)</a:t>
            </a: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marL="57150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Several former Soviet-block countries considering US / UK / French proposals for full-scale reactors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7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06F61-48DD-439C-9037-532A26B21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1635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Lucida Sans" panose="020B0602030504020204" pitchFamily="34" charset="0"/>
              </a:rPr>
              <a:t>DISCLAIMER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6088F-A068-4485-88F5-FD99F6FF7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0745"/>
            <a:ext cx="8596668" cy="38807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latin typeface="Lucida Sans" panose="020B0602030504020204" pitchFamily="34" charset="0"/>
              </a:rPr>
              <a:t>This presentation discusses recent </a:t>
            </a:r>
            <a:r>
              <a:rPr lang="en-US" sz="2400" i="1" u="sng" dirty="0">
                <a:solidFill>
                  <a:srgbClr val="FF0000"/>
                </a:solidFill>
                <a:latin typeface="Lucida Sans" panose="020B0602030504020204" pitchFamily="34" charset="0"/>
              </a:rPr>
              <a:t>proposals</a:t>
            </a:r>
            <a:r>
              <a:rPr lang="en-US" sz="2400" dirty="0">
                <a:latin typeface="Lucida Sans" panose="020B0602030504020204" pitchFamily="34" charset="0"/>
              </a:rPr>
              <a:t> for new nuclear power-related builds, primarily within the United States &amp; Western Europe, that was compiled at the request of Vermont’s new Public Service Commissioner. </a:t>
            </a:r>
          </a:p>
          <a:p>
            <a:pPr marL="0" indent="0">
              <a:buNone/>
            </a:pPr>
            <a:r>
              <a:rPr lang="en-US" sz="2400" dirty="0">
                <a:latin typeface="Lucida Sans" panose="020B0602030504020204" pitchFamily="34" charset="0"/>
              </a:rPr>
              <a:t>The discussed items have been featured in recent news reports.    </a:t>
            </a:r>
          </a:p>
          <a:p>
            <a:pPr marL="0" indent="0">
              <a:buNone/>
            </a:pPr>
            <a:r>
              <a:rPr lang="en-US" sz="2400" dirty="0">
                <a:latin typeface="Lucida Sans" panose="020B0602030504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FF0000"/>
                </a:solidFill>
                <a:latin typeface="Lucida Sans" panose="020B0602030504020204" pitchFamily="34" charset="0"/>
              </a:rPr>
              <a:t>This presentation does not reflect any current or potentially new nuclear power policy or position of any US Federal, State of Vermont agency, or any non-Vermont state agency.</a:t>
            </a:r>
          </a:p>
          <a:p>
            <a:pPr marL="0" indent="0">
              <a:buNone/>
            </a:pPr>
            <a:endParaRPr lang="en-US" sz="2400" dirty="0">
              <a:latin typeface="Lucida Sans" panose="020B0602030504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29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BF379-41C1-804B-685A-546F0076E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388D-3B46-BE5A-F7AC-BCBB41697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Potential International Plant Restarts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5F43D-2F33-7468-DEBB-3FF136763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1480"/>
            <a:ext cx="8596668" cy="5155094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Germany </a:t>
            </a:r>
            <a:r>
              <a:rPr lang="en-US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(seriously, proposed by new conservative government)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Emsland-1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(after 1 to 3-year refurbishment)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000" dirty="0" err="1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Brokdorf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(after 1 to 3-year refurbishment)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FF000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Requiring longer (4 to 8-year) refurbishments</a:t>
            </a: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Neckarwestheim-2</a:t>
            </a: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Philippsburg-2</a:t>
            </a: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Isar-2</a:t>
            </a: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Kruemmel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Gundremmingen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 &amp; C</a:t>
            </a:r>
          </a:p>
          <a:p>
            <a:pPr lvl="2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Grohnde-1</a:t>
            </a:r>
            <a:endParaRPr lang="en-US" sz="1600" dirty="0">
              <a:solidFill>
                <a:srgbClr val="FF0000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Belgium (looks to be a new SMR)</a:t>
            </a: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  <a:cs typeface="Times New Roman" panose="02020603050405020304" pitchFamily="18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034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E7E788-2D01-155C-7DEC-1E0AA3B2A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0C4E-22CA-67A3-7CDD-ADBA41D0C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Links for 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D9954-1946-2A29-BF46-E99AA90F2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1480"/>
            <a:ext cx="8596668" cy="5155094"/>
          </a:xfrm>
        </p:spPr>
        <p:txBody>
          <a:bodyPr>
            <a:normAutofit/>
          </a:bodyPr>
          <a:lstStyle/>
          <a:p>
            <a:pPr marL="57150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More on Advanced Reactor Proposals:</a:t>
            </a:r>
          </a:p>
          <a:p>
            <a:pPr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ThirdWay.org think-tank: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hlinkClick r:id="rId2"/>
              </a:rPr>
              <a:t>https://www.thirdway.org/report/the-advanced-nuclear-industry</a:t>
            </a: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</a:rPr>
              <a:t>Summarizes a number of US Advanced Reactor Proposals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</a:rPr>
              <a:t>Also mentions Fusion and Nuclear Battery technologies</a:t>
            </a:r>
          </a:p>
          <a:p>
            <a:pPr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TVA </a:t>
            </a:r>
            <a:r>
              <a:rPr lang="en-US" sz="20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Advanced Reactor Technologies website: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https://www.tva.com/energy/technology-innovation/advanced-nuclear-solutions</a:t>
            </a:r>
            <a:endParaRPr lang="en-US" sz="1800" u="sng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A radio-medicine example:</a:t>
            </a: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  <a:hlinkClick r:id="rId4"/>
              </a:rPr>
              <a:t>https://www.shinefusion.com/</a:t>
            </a: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457200" lvl="1" indent="0">
              <a:buClr>
                <a:srgbClr val="002060"/>
              </a:buClr>
              <a:buNone/>
            </a:pPr>
            <a:endParaRPr lang="en-US" sz="1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Lucida Sans" panose="020B0602030504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lvl="1">
              <a:buClr>
                <a:srgbClr val="002060"/>
              </a:buClr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89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2D40A-2E9B-4201-B019-7DF35189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Intent of Compilation Effort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E7CDA-7D87-462A-A7E9-64C4374B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Provide Public Service Department with a current </a:t>
            </a:r>
            <a:b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(mid-February)“state of the industry” picture </a:t>
            </a:r>
          </a:p>
          <a:p>
            <a:pPr lvl="1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</a:rPr>
              <a:t>Nuclear power plant proposals &amp; builds</a:t>
            </a:r>
          </a:p>
          <a:p>
            <a:pPr lvl="1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</a:rPr>
              <a:t>New nuclear technologies </a:t>
            </a:r>
          </a:p>
          <a:p>
            <a:pPr lvl="1">
              <a:buClr>
                <a:srgbClr val="002060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  <a:latin typeface="Lucida Sans" panose="020B0602030504020204" pitchFamily="34" charset="0"/>
              </a:rPr>
              <a:t>“Latest &amp; Greatest” on spent fuel disposal or reprocessing</a:t>
            </a:r>
          </a:p>
          <a:p>
            <a:pPr>
              <a:buClr>
                <a:srgbClr val="002060"/>
              </a:buClr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Identify </a:t>
            </a:r>
            <a:r>
              <a:rPr lang="en-US" sz="2400" i="1" dirty="0">
                <a:solidFill>
                  <a:schemeClr val="tx1"/>
                </a:solidFill>
                <a:latin typeface="Lucida Sans" panose="020B0602030504020204" pitchFamily="34" charset="0"/>
              </a:rPr>
              <a:t>possible</a:t>
            </a: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 repurposing options for the former Vermont Yankee Nuclear Power Station site.  </a:t>
            </a:r>
          </a:p>
          <a:p>
            <a:pPr>
              <a:buClr>
                <a:srgbClr val="002060"/>
              </a:buClr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Change in Vermont Policy?  </a:t>
            </a:r>
            <a:r>
              <a:rPr lang="en-US" sz="2000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(I honestly don’t know.)</a:t>
            </a:r>
          </a:p>
          <a:p>
            <a:pPr>
              <a:buClr>
                <a:srgbClr val="002060"/>
              </a:buClr>
            </a:pP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While the resulting summary has not been publicly released, no direction to hold the summary as Privileged / Confidential was given.  </a:t>
            </a:r>
            <a:r>
              <a:rPr lang="en-US" sz="2000" i="1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(The summary provides no recommendations.)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18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2D40A-2E9B-4201-B019-7DF35189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Intent of Current Presentation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E7CDA-7D87-462A-A7E9-64C4374B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Will Mostly Discuss: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Nuclear power plant proposals &amp; builds from public information searches</a:t>
            </a:r>
          </a:p>
          <a:p>
            <a:pPr lvl="1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Some mentions of new nuclear technologies </a:t>
            </a:r>
          </a:p>
          <a:p>
            <a:pPr marL="57150" indent="0">
              <a:buClr>
                <a:srgbClr val="002060"/>
              </a:buClr>
              <a:buNone/>
            </a:pP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Clr>
                <a:srgbClr val="002060"/>
              </a:buClr>
              <a:buNone/>
            </a:pP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make additional presentations on:</a:t>
            </a: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 &amp; proposed spent nuclear fuel storage &amp; disposal technologies </a:t>
            </a: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Nuclear fuel reprocessing technologies</a:t>
            </a: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Status of most (supposedly) decommissioning power plants worldwide</a:t>
            </a:r>
          </a:p>
          <a:p>
            <a:pPr marL="800100" lvl="1">
              <a:buClr>
                <a:srgbClr val="002060"/>
              </a:buClr>
              <a:buFont typeface="Wingdings" panose="05000000000000000000" pitchFamily="2" charset="2"/>
              <a:buChar char="q"/>
            </a:pPr>
            <a:r>
              <a:rPr lang="en-U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Insane, banned nuclear fuel disposal technologies</a:t>
            </a:r>
          </a:p>
          <a:p>
            <a:pPr marL="114300" indent="0">
              <a:buClr>
                <a:srgbClr val="002060"/>
              </a:buClr>
              <a:buNone/>
            </a:pPr>
            <a:r>
              <a:rPr lang="en-US" sz="2200" kern="100" dirty="0">
                <a:solidFill>
                  <a:schemeClr val="tx1"/>
                </a:solidFill>
                <a:latin typeface="Aptos" panose="020B0004020202020204" pitchFamily="34" charset="0"/>
                <a:cs typeface="Times New Roman" panose="02020603050405020304" pitchFamily="18" charset="0"/>
              </a:rPr>
              <a:t>This presentation is not a complete summary but captures projects that have progressed in recent (last 2) years.</a:t>
            </a:r>
            <a:endParaRPr lang="en-US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5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2D40A-2E9B-4201-B019-7DF35189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Potential New Nuclear Builds </a:t>
            </a:r>
            <a:r>
              <a:rPr lang="en-US" sz="2400" dirty="0">
                <a:solidFill>
                  <a:srgbClr val="0070C0"/>
                </a:solidFill>
                <a:latin typeface="Lucida Sans" panose="020B0602030504020204" pitchFamily="34" charset="0"/>
              </a:rPr>
              <a:t>(mostly in US)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E7CDA-7D87-462A-A7E9-64C4374B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1480"/>
            <a:ext cx="8596668" cy="5155094"/>
          </a:xfrm>
        </p:spPr>
        <p:txBody>
          <a:bodyPr>
            <a:normAutofit/>
          </a:bodyPr>
          <a:lstStyle/>
          <a:p>
            <a:pPr>
              <a:buClr>
                <a:srgbClr val="002060"/>
              </a:buClr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Power Plant Restarts</a:t>
            </a:r>
          </a:p>
          <a:p>
            <a:pPr>
              <a:buClr>
                <a:srgbClr val="002060"/>
              </a:buClr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Alternate Constructions at Previous Sites</a:t>
            </a:r>
          </a:p>
          <a:p>
            <a:pPr>
              <a:buClr>
                <a:srgbClr val="002060"/>
              </a:buClr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Non-Grid Power Plants</a:t>
            </a:r>
          </a:p>
          <a:p>
            <a:pPr>
              <a:buClr>
                <a:srgbClr val="002060"/>
              </a:buClr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Small Modular &amp; Microreactors </a:t>
            </a:r>
          </a:p>
          <a:p>
            <a:pPr marL="0" indent="0">
              <a:buClr>
                <a:srgbClr val="002060"/>
              </a:buClr>
              <a:buNone/>
            </a:pPr>
            <a:endParaRPr lang="en-US" sz="2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Not discussed here:</a:t>
            </a:r>
          </a:p>
          <a:p>
            <a:pPr>
              <a:buClr>
                <a:srgbClr val="002060"/>
              </a:buClr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Battery Technologies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(using radioactive materials)</a:t>
            </a:r>
          </a:p>
          <a:p>
            <a:pPr>
              <a:buClr>
                <a:srgbClr val="002060"/>
              </a:buClr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Fusion Machines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(broad scope definition)</a:t>
            </a:r>
          </a:p>
          <a:p>
            <a:pPr>
              <a:buClr>
                <a:srgbClr val="002060"/>
              </a:buClr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Radio-Medicine </a:t>
            </a:r>
            <a:r>
              <a:rPr lang="en-US" sz="2000" dirty="0">
                <a:solidFill>
                  <a:schemeClr val="tx1"/>
                </a:solidFill>
                <a:latin typeface="Lucida Sans" panose="020B0602030504020204" pitchFamily="34" charset="0"/>
              </a:rPr>
              <a:t>(very new field)</a:t>
            </a:r>
            <a:endParaRPr lang="en-US" sz="2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8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28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2D40A-2E9B-4201-B019-7DF351895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Potential Power Plant Restarts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E7CDA-7D87-462A-A7E9-64C4374B0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Active US Restart Projects </a:t>
            </a: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(with status)</a:t>
            </a:r>
          </a:p>
          <a:p>
            <a:pPr>
              <a:buClr>
                <a:srgbClr val="002060"/>
              </a:buClr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Palisades </a:t>
            </a:r>
            <a:b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(in NRC Licensing Discussions, has MI support) </a:t>
            </a:r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Three Mile Island-1 </a:t>
            </a:r>
            <a:b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(in NRC Licensing Discussions, has PA interest, could power a Microsoft Data Center) </a:t>
            </a:r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Duane Arnold Energy Center </a:t>
            </a:r>
            <a:b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(NRC “Intent to Restart” filed in January, additional submittals required before Restart Review would begin)</a:t>
            </a: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11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B284B-A326-C06E-95D8-68C2DCF52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B0F0"/>
                </a:solidFill>
                <a:latin typeface="Lucida Sans" panose="020B0602030504020204" pitchFamily="34" charset="0"/>
              </a:rPr>
              <a:t>Alternate Constructions at Previous Sites</a:t>
            </a:r>
            <a:br>
              <a:rPr lang="en-US" sz="36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B89A8-1191-BC08-9F4A-8408A9267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0305"/>
            <a:ext cx="8596668" cy="43710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Lucida Sans" panose="020B0602030504020204" pitchFamily="34" charset="0"/>
              </a:rPr>
              <a:t>Restart or New Construction at Abandoned Sites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latin typeface="Lucida Sans" panose="020B0602030504020204" pitchFamily="34" charset="0"/>
              </a:rPr>
              <a:t>VC Summer Units 2&amp;3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Lucida Sans" panose="020B0602030504020204" pitchFamily="34" charset="0"/>
              </a:rPr>
              <a:t>Site owners recently (January 2025) stated they are “</a:t>
            </a: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seeking proposals for buyers to complete the project.“ </a:t>
            </a:r>
            <a:r>
              <a:rPr lang="en-US" sz="20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(May 2025 Proposal Deadline)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Lucida Sans" panose="020B0602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Lucida Sans" panose="020B0602030504020204" pitchFamily="34" charset="0"/>
              </a:rPr>
              <a:t>New build proposed at Kewaunee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Lucida Sans" panose="020B0602030504020204" pitchFamily="34" charset="0"/>
              </a:rPr>
              <a:t>Site decommissioning nearly complete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latin typeface="Lucida Sans" panose="020B0602030504020204" pitchFamily="34" charset="0"/>
              </a:rPr>
              <a:t>May 2025 announcement, Energy Solutions involved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  <a:latin typeface="Lucida Sans" panose="020B0602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482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BF3A0-7278-A35C-DFA5-54C1411CD5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F6BDA-D660-6F17-DEC7-28F39C2DA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7302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00B0F0"/>
                </a:solidFill>
                <a:latin typeface="Lucida Sans" panose="020B0602030504020204" pitchFamily="34" charset="0"/>
              </a:rPr>
              <a:t>Alternate Constructions at Previous Sites</a:t>
            </a:r>
            <a:br>
              <a:rPr lang="en-US" sz="36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D83FE-8DF4-49A9-1FB9-603C56015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8113"/>
            <a:ext cx="8596668" cy="4383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  <a:latin typeface="Lucida Sans" panose="020B0602030504020204" pitchFamily="34" charset="0"/>
              </a:rPr>
              <a:t>“</a:t>
            </a:r>
            <a:r>
              <a:rPr lang="en-US" sz="2400" dirty="0">
                <a:solidFill>
                  <a:srgbClr val="00B0F0"/>
                </a:solidFill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Nuclear Renaissance</a:t>
            </a:r>
            <a:r>
              <a:rPr lang="en-US" sz="2400" dirty="0">
                <a:solidFill>
                  <a:srgbClr val="00B0F0"/>
                </a:solidFill>
                <a:latin typeface="Lucida Sans" panose="020B0602030504020204" pitchFamily="34" charset="0"/>
              </a:rPr>
              <a:t>” Sites w/Construction Permits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North Anna-3 (VA)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Lee Units 3&amp;4</a:t>
            </a:r>
            <a:r>
              <a:rPr lang="en-US" sz="2400" dirty="0"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(SC)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Shearon Harris-3&amp;4 (NC)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Fermi Unit 3 (MI)</a:t>
            </a:r>
            <a:endParaRPr lang="en-US" sz="2400" dirty="0">
              <a:latin typeface="Lucida Sans" panose="020B0602030504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effectLst/>
                <a:latin typeface="Lucida Sans" panose="020B0602030504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Turkey Point-6&amp;7 (FL)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Salem / Hope Creek &amp; TVA/</a:t>
            </a:r>
            <a:r>
              <a:rPr lang="en-US" sz="2400" u="sng" dirty="0">
                <a:solidFill>
                  <a:srgbClr val="00B0F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Clinch River</a:t>
            </a:r>
            <a:r>
              <a:rPr lang="en-US" sz="2400" dirty="0">
                <a:solidFill>
                  <a:srgbClr val="00B0F0"/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 still have Early Site Permits.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  <a:latin typeface="Lucida Sans" panose="020B0602030504020204" pitchFamily="34" charset="0"/>
                <a:cs typeface="Times New Roman" panose="02020603050405020304" pitchFamily="18" charset="0"/>
              </a:rPr>
              <a:t>These sites could become subjects of new proposals.</a:t>
            </a:r>
            <a:endParaRPr lang="en-US" sz="2400" i="1" dirty="0">
              <a:solidFill>
                <a:schemeClr val="accent5">
                  <a:lumMod val="75000"/>
                </a:schemeClr>
              </a:solidFill>
              <a:latin typeface="Lucida Sans" panose="020B0602030504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latin typeface="Lucida Sans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380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73E51-15A3-0327-85BD-48CC1A52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DA06B-1E94-8028-EED2-2856ABBB5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69031" cy="7818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Lucida Sans" panose="020B0602030504020204" pitchFamily="34" charset="0"/>
              </a:rPr>
              <a:t>Potential “Non-Grid” Power Plants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FEA4F-ECBC-33DB-F7F0-2D2A11307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0504"/>
            <a:ext cx="8596668" cy="4996069"/>
          </a:xfrm>
        </p:spPr>
        <p:txBody>
          <a:bodyPr>
            <a:normAutofit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en-US" sz="2800" dirty="0">
                <a:solidFill>
                  <a:schemeClr val="tx1"/>
                </a:solidFill>
                <a:latin typeface="Lucida Sans" panose="020B0602030504020204" pitchFamily="34" charset="0"/>
              </a:rPr>
              <a:t>Proposed nuclear builds to support industrial applications or data center electricity supplies</a:t>
            </a:r>
            <a:endParaRPr lang="en-US" sz="2400" dirty="0">
              <a:solidFill>
                <a:schemeClr val="accent5">
                  <a:lumMod val="40000"/>
                  <a:lumOff val="60000"/>
                </a:schemeClr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Three Mile Island-1 restart</a:t>
            </a:r>
            <a:b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(in NRC Licensing Discussions, has PA interest, could power a Microsoft Data Center) </a:t>
            </a:r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  <a:t>Extant grid plants repurposed for data center power</a:t>
            </a:r>
            <a:br>
              <a:rPr lang="en-US" sz="2400" dirty="0">
                <a:solidFill>
                  <a:schemeClr val="tx1"/>
                </a:solidFill>
                <a:latin typeface="Lucida Sans" panose="020B0602030504020204" pitchFamily="34" charset="0"/>
              </a:rPr>
            </a:b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(Several proposals – large power purchase agreements, e.g., Susquehanna; </a:t>
            </a:r>
            <a:b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</a:br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Lucida Sans" panose="020B0602030504020204" pitchFamily="34" charset="0"/>
              </a:rPr>
              <a:t>however, FERC is resistant;)</a:t>
            </a:r>
          </a:p>
          <a:p>
            <a:pPr>
              <a:buClr>
                <a:srgbClr val="002060"/>
              </a:buClr>
            </a:pPr>
            <a:endParaRPr lang="en-US" sz="24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</a:pPr>
            <a:endParaRPr lang="en-US" sz="2000" dirty="0">
              <a:solidFill>
                <a:schemeClr val="tx1"/>
              </a:solidFill>
              <a:latin typeface="Lucida Sans" panose="020B0602030504020204" pitchFamily="34" charset="0"/>
            </a:endParaRP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0189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Metadata/LabelInfo.xml><?xml version="1.0" encoding="utf-8"?>
<clbl:labelList xmlns:clbl="http://schemas.microsoft.com/office/2020/mipLabelMetadata">
  <clbl:label id="{20b4933b-baad-433c-9c02-70edcc7559c6}" enabled="0" method="" siteId="{20b4933b-baad-433c-9c02-70edcc7559c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2636</TotalTime>
  <Words>1568</Words>
  <Application>Microsoft Office PowerPoint</Application>
  <PresentationFormat>Widescreen</PresentationFormat>
  <Paragraphs>260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Aptos</vt:lpstr>
      <vt:lpstr>Arial</vt:lpstr>
      <vt:lpstr>Courier New</vt:lpstr>
      <vt:lpstr>Lucida Sans</vt:lpstr>
      <vt:lpstr>Trebuchet MS</vt:lpstr>
      <vt:lpstr>Wingdings</vt:lpstr>
      <vt:lpstr>Wingdings 3</vt:lpstr>
      <vt:lpstr>Facet</vt:lpstr>
      <vt:lpstr>Summary of  New Nuclear Builds </vt:lpstr>
      <vt:lpstr>DISCLAIMER</vt:lpstr>
      <vt:lpstr>Intent of Compilation Effort</vt:lpstr>
      <vt:lpstr>Intent of Current Presentation</vt:lpstr>
      <vt:lpstr>Potential New Nuclear Builds (mostly in US)</vt:lpstr>
      <vt:lpstr>Potential Power Plant Restarts</vt:lpstr>
      <vt:lpstr>Alternate Constructions at Previous Sites </vt:lpstr>
      <vt:lpstr>Alternate Constructions at Previous Sites </vt:lpstr>
      <vt:lpstr>Potential “Non-Grid” Power Plants (1)</vt:lpstr>
      <vt:lpstr>Potential “Non-Grid” Power Plants (2)</vt:lpstr>
      <vt:lpstr>Potential “Non-Grid” Power Plants (3)</vt:lpstr>
      <vt:lpstr>Small Modular Reactors</vt:lpstr>
      <vt:lpstr>Small Modular Reactors</vt:lpstr>
      <vt:lpstr>Small Modular Reactors</vt:lpstr>
      <vt:lpstr>Small Modular Reactors</vt:lpstr>
      <vt:lpstr>Microreactors</vt:lpstr>
      <vt:lpstr>International New Build Interest</vt:lpstr>
      <vt:lpstr>International New Build Interest</vt:lpstr>
      <vt:lpstr>International New Build Interest</vt:lpstr>
      <vt:lpstr>Potential International Plant Restarts</vt:lpstr>
      <vt:lpstr>Links for Further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History of US Spent Nuclear Fuel Storage</dc:title>
  <dc:creator>Leshinskie, Anthony</dc:creator>
  <cp:lastModifiedBy>Uldis Vanags</cp:lastModifiedBy>
  <cp:revision>105</cp:revision>
  <dcterms:created xsi:type="dcterms:W3CDTF">2017-11-07T19:27:50Z</dcterms:created>
  <dcterms:modified xsi:type="dcterms:W3CDTF">2025-05-21T19:35:15Z</dcterms:modified>
</cp:coreProperties>
</file>